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300" r:id="rId10"/>
    <p:sldId id="301" r:id="rId11"/>
    <p:sldId id="316" r:id="rId12"/>
    <p:sldId id="304" r:id="rId13"/>
    <p:sldId id="305" r:id="rId14"/>
    <p:sldId id="306" r:id="rId15"/>
    <p:sldId id="307" r:id="rId16"/>
    <p:sldId id="322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279" r:id="rId26"/>
    <p:sldId id="302" r:id="rId27"/>
    <p:sldId id="280" r:id="rId28"/>
    <p:sldId id="265" r:id="rId29"/>
    <p:sldId id="282" r:id="rId30"/>
    <p:sldId id="317" r:id="rId31"/>
    <p:sldId id="283" r:id="rId32"/>
    <p:sldId id="318" r:id="rId33"/>
    <p:sldId id="272" r:id="rId34"/>
    <p:sldId id="319" r:id="rId35"/>
    <p:sldId id="320" r:id="rId36"/>
    <p:sldId id="321" r:id="rId37"/>
    <p:sldId id="284" r:id="rId38"/>
    <p:sldId id="298" r:id="rId39"/>
    <p:sldId id="291" r:id="rId40"/>
    <p:sldId id="290" r:id="rId41"/>
    <p:sldId id="295" r:id="rId42"/>
    <p:sldId id="296" r:id="rId43"/>
    <p:sldId id="297" r:id="rId44"/>
    <p:sldId id="299" r:id="rId45"/>
  </p:sldIdLst>
  <p:sldSz cx="9144000" cy="5143500" type="screen16x9"/>
  <p:notesSz cx="6858000" cy="9144000"/>
  <p:embeddedFontLst>
    <p:embeddedFont>
      <p:font typeface="DS Eraser Cyr" panose="020B0604020202020204" charset="2"/>
      <p:regular r:id="rId47"/>
    </p:embeddedFont>
    <p:embeddedFont>
      <p:font typeface="Cambria Math" panose="02040503050406030204" pitchFamily="18" charset="0"/>
      <p:regular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Monotype Corsiva" panose="03010101010201010101" pitchFamily="66" charset="0"/>
      <p:italic r:id="rId57"/>
    </p:embeddedFont>
    <p:embeddedFont>
      <p:font typeface="Merriweather" panose="020B0604020202020204" charset="-52"/>
      <p:regular r:id="rId58"/>
      <p:bold r:id="rId59"/>
      <p:italic r:id="rId60"/>
      <p:boldItalic r:id="rId61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E47"/>
    <a:srgbClr val="F2F2F2"/>
    <a:srgbClr val="E7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57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3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83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10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01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22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30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97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10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78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89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21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40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58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736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281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18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997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660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35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126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783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0142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665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360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54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62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39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65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3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55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31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9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795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404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3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20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40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9" Type="http://schemas.openxmlformats.org/officeDocument/2006/relationships/image" Target="../media/image18.png"/><Relationship Id="rId14" Type="http://schemas.openxmlformats.org/officeDocument/2006/relationships/image" Target="../media/image10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0.pn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43.pn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20.png"/><Relationship Id="rId3" Type="http://schemas.openxmlformats.org/officeDocument/2006/relationships/image" Target="../media/image10.png"/><Relationship Id="rId7" Type="http://schemas.openxmlformats.org/officeDocument/2006/relationships/image" Target="../media/image360.png"/><Relationship Id="rId12" Type="http://schemas.openxmlformats.org/officeDocument/2006/relationships/image" Target="../media/image41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png"/><Relationship Id="rId11" Type="http://schemas.openxmlformats.org/officeDocument/2006/relationships/image" Target="../media/image400.png"/><Relationship Id="rId5" Type="http://schemas.openxmlformats.org/officeDocument/2006/relationships/image" Target="../media/image66.png"/><Relationship Id="rId15" Type="http://schemas.openxmlformats.org/officeDocument/2006/relationships/image" Target="../media/image44.png"/><Relationship Id="rId10" Type="http://schemas.openxmlformats.org/officeDocument/2006/relationships/image" Target="../media/image390.png"/><Relationship Id="rId9" Type="http://schemas.openxmlformats.org/officeDocument/2006/relationships/image" Target="../media/image380.png"/><Relationship Id="rId14" Type="http://schemas.openxmlformats.org/officeDocument/2006/relationships/image" Target="../media/image4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20.png"/><Relationship Id="rId3" Type="http://schemas.openxmlformats.org/officeDocument/2006/relationships/image" Target="../media/image10.png"/><Relationship Id="rId7" Type="http://schemas.openxmlformats.org/officeDocument/2006/relationships/image" Target="../media/image360.png"/><Relationship Id="rId12" Type="http://schemas.openxmlformats.org/officeDocument/2006/relationships/image" Target="../media/image41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png"/><Relationship Id="rId11" Type="http://schemas.openxmlformats.org/officeDocument/2006/relationships/image" Target="../media/image400.png"/><Relationship Id="rId15" Type="http://schemas.openxmlformats.org/officeDocument/2006/relationships/image" Target="../media/image44.png"/><Relationship Id="rId10" Type="http://schemas.openxmlformats.org/officeDocument/2006/relationships/image" Target="../media/image390.png"/><Relationship Id="rId9" Type="http://schemas.openxmlformats.org/officeDocument/2006/relationships/image" Target="../media/image380.png"/><Relationship Id="rId14" Type="http://schemas.openxmlformats.org/officeDocument/2006/relationships/image" Target="../media/image4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49.png"/><Relationship Id="rId4" Type="http://schemas.openxmlformats.org/officeDocument/2006/relationships/image" Target="../media/image75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49.png"/><Relationship Id="rId4" Type="http://schemas.openxmlformats.org/officeDocument/2006/relationships/image" Target="../media/image510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7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55.png"/><Relationship Id="rId7" Type="http://schemas.openxmlformats.org/officeDocument/2006/relationships/image" Target="../media/image7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0.png"/><Relationship Id="rId5" Type="http://schemas.openxmlformats.org/officeDocument/2006/relationships/image" Target="../media/image71.png"/><Relationship Id="rId10" Type="http://schemas.openxmlformats.org/officeDocument/2006/relationships/image" Target="../media/image750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7" Type="http://schemas.openxmlformats.org/officeDocument/2006/relationships/image" Target="../media/image7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0.png"/><Relationship Id="rId11" Type="http://schemas.openxmlformats.org/officeDocument/2006/relationships/image" Target="../media/image49.png"/><Relationship Id="rId5" Type="http://schemas.openxmlformats.org/officeDocument/2006/relationships/image" Target="../media/image770.png"/><Relationship Id="rId10" Type="http://schemas.openxmlformats.org/officeDocument/2006/relationships/image" Target="../media/image820.png"/><Relationship Id="rId4" Type="http://schemas.openxmlformats.org/officeDocument/2006/relationships/image" Target="../media/image760.png"/><Relationship Id="rId9" Type="http://schemas.openxmlformats.org/officeDocument/2006/relationships/image" Target="../media/image81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0.png"/><Relationship Id="rId4" Type="http://schemas.openxmlformats.org/officeDocument/2006/relationships/image" Target="../media/image8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266017"/>
            <a:ext cx="4392613" cy="2616101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Цифры</a:t>
            </a:r>
            <a:r>
              <a:rPr lang="ru-RU" sz="3400" dirty="0">
                <a:solidFill>
                  <a:schemeClr val="bg1"/>
                </a:solidFill>
                <a:latin typeface="+mj-lt"/>
              </a:rPr>
              <a:t>. Десятичная запись натуральных чисел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1" y="-900"/>
            <a:ext cx="9233541" cy="514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5760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585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043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1100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138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2789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8251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6973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569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394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90972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22624" y="1560782"/>
            <a:ext cx="1233051" cy="439457"/>
          </a:xfrm>
          <a:prstGeom prst="wedgeRoundRectCallout">
            <a:avLst>
              <a:gd name="adj1" fmla="val 34817"/>
              <a:gd name="adj2" fmla="val 9748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Я забыл…</a:t>
            </a:r>
            <a:endParaRPr lang="ru-RU" sz="1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7" y="2322028"/>
            <a:ext cx="1659756" cy="38465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622" y="2322028"/>
            <a:ext cx="1653623" cy="39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pp.vk.me/c626917/v626917463/6f74/nk6LH9uFY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5" y="361950"/>
            <a:ext cx="2552870" cy="1154546"/>
          </a:xfrm>
          <a:prstGeom prst="wedgeRoundRectCallout">
            <a:avLst>
              <a:gd name="adj1" fmla="val -14587"/>
              <a:gd name="adj2" fmla="val 8670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</a:t>
            </a:r>
            <a:r>
              <a:rPr lang="ru-RU" sz="1400" dirty="0"/>
              <a:t>, чем я вам </a:t>
            </a:r>
            <a:r>
              <a:rPr lang="ru-RU" sz="1400" dirty="0" smtClean="0"/>
              <a:t>расскажу </a:t>
            </a:r>
            <a:r>
              <a:rPr lang="ru-RU" sz="1400" dirty="0"/>
              <a:t>о </a:t>
            </a:r>
            <a:r>
              <a:rPr lang="ru-RU" sz="1400" dirty="0" smtClean="0"/>
              <a:t>цифрах и числах, давайте немного разомнёмся.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750044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044" y="1074121"/>
                <a:ext cx="360000" cy="54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154362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362" y="1074121"/>
                <a:ext cx="360000" cy="54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568011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11" y="1074121"/>
                <a:ext cx="360000" cy="54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3972329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–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329" y="1074121"/>
                <a:ext cx="360000" cy="54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376647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647" y="1074121"/>
                <a:ext cx="360000" cy="54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4790296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296" y="1074121"/>
                <a:ext cx="360000" cy="54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5194615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615" y="1074121"/>
                <a:ext cx="360000" cy="54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719024" y="107412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24" y="1074121"/>
                <a:ext cx="360000" cy="54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7632000" y="4011750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000" y="4011750"/>
                <a:ext cx="360000" cy="54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1" y="2571750"/>
            <a:ext cx="2880000" cy="28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73199" y="3308764"/>
            <a:ext cx="1387601" cy="439457"/>
          </a:xfrm>
          <a:prstGeom prst="wedgeRoundRectCallout">
            <a:avLst>
              <a:gd name="adj1" fmla="val -67053"/>
              <a:gd name="adj2" fmla="val -996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118622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622" y="1777012"/>
                <a:ext cx="360000" cy="54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2522940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940" y="1777012"/>
                <a:ext cx="360000" cy="540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2927258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258" y="1777012"/>
                <a:ext cx="360000" cy="540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3340907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–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907" y="1777012"/>
                <a:ext cx="360000" cy="540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4976842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842" y="1777012"/>
                <a:ext cx="360000" cy="5400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5390491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491" y="1777012"/>
                <a:ext cx="360000" cy="540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4563193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193" y="1777012"/>
                <a:ext cx="360000" cy="5400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5807299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–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299" y="1777012"/>
                <a:ext cx="360000" cy="540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8208000" y="1268024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000" y="1268024"/>
                <a:ext cx="360000" cy="54000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1079024" y="1969452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024" y="1969452"/>
                <a:ext cx="360000" cy="54000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6216588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588" y="1777012"/>
                <a:ext cx="360000" cy="54000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6620906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906" y="1777012"/>
                <a:ext cx="360000" cy="5400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2108949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949" y="2487771"/>
                <a:ext cx="360000" cy="54000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Прямоугольник 31"/>
          <p:cNvSpPr/>
          <p:nvPr/>
        </p:nvSpPr>
        <p:spPr>
          <a:xfrm>
            <a:off x="2528768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3371643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643" y="2487771"/>
                <a:ext cx="360000" cy="54000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3785292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292" y="2487771"/>
                <a:ext cx="360000" cy="54000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4600175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175" y="2487771"/>
                <a:ext cx="360000" cy="5400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Прямоугольник 35"/>
          <p:cNvSpPr/>
          <p:nvPr/>
        </p:nvSpPr>
        <p:spPr>
          <a:xfrm>
            <a:off x="2948180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194472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1439024" y="134412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024" y="1344121"/>
                <a:ext cx="360000" cy="5400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3612329" y="4011750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329" y="4011750"/>
                <a:ext cx="360000" cy="5400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5962156" y="3896106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156" y="3896106"/>
                <a:ext cx="360000" cy="54000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4861113" y="374822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13" y="3748221"/>
                <a:ext cx="360000" cy="54000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Прямоугольник 42"/>
          <p:cNvSpPr/>
          <p:nvPr/>
        </p:nvSpPr>
        <p:spPr>
          <a:xfrm>
            <a:off x="6659243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0.53299 2.46914E-7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9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-0.17882 -0.57099 " pathEditMode="relative" rAng="0" ptsTypes="AA">
                                      <p:cBhvr>
                                        <p:cTn id="9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1" y="-2854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555 L -0.48768 0.09815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92" y="518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2716E-6 L 0.33611 -0.03765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-188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185 L 0.38976 0.2213 " pathEditMode="relative" rAng="0" ptsTypes="AA">
                                      <p:cBhvr>
                                        <p:cTn id="10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1114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2.59259E-6 L 0.19705 -0.29722 " pathEditMode="relative" rAng="0" ptsTypes="AA">
                                      <p:cBhvr>
                                        <p:cTn id="10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14877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3.45679E-6 L -0.01562 -0.27315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3673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185 L 0.15104 -0.24444 " pathEditMode="relative" rAng="0" ptsTypes="AA">
                                      <p:cBhvr>
                                        <p:cTn id="10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4096139" y="648817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96138" y="1086967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096137" y="1542361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096136" y="2001515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7406" y="367648"/>
                <a:ext cx="2927131" cy="1182355"/>
              </a:xfrm>
              <a:prstGeom prst="wedgeRoundRectCallout">
                <a:avLst>
                  <a:gd name="adj1" fmla="val -25264"/>
                  <a:gd name="adj2" fmla="val 7528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В </a:t>
                </a:r>
                <a:r>
                  <a:rPr lang="ru-RU" sz="1400" dirty="0"/>
                  <a:t>алфавите русского языка существует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33</m:t>
                    </m:r>
                  </m:oMath>
                </a14:m>
                <a:r>
                  <a:rPr lang="ru-RU" sz="1400" dirty="0" smtClean="0"/>
                  <a:t> буквы, </a:t>
                </a:r>
                <a:r>
                  <a:rPr lang="ru-RU" sz="1400" dirty="0"/>
                  <a:t>и из них можно составить огромное множество слов.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06" y="367648"/>
                <a:ext cx="2927131" cy="1182355"/>
              </a:xfrm>
              <a:prstGeom prst="wedgeRoundRectCallout">
                <a:avLst>
                  <a:gd name="adj1" fmla="val -25264"/>
                  <a:gd name="adj2" fmla="val 75284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2788" y="261956"/>
            <a:ext cx="5108576" cy="194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4096139" y="2515865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48" y="2370100"/>
            <a:ext cx="201168" cy="182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80" y="2154200"/>
            <a:ext cx="749808" cy="45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32" y="2358162"/>
            <a:ext cx="283464" cy="2011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66" y="2372920"/>
            <a:ext cx="201168" cy="182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07" y="2367306"/>
            <a:ext cx="201168" cy="1828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86" y="2186204"/>
            <a:ext cx="749808" cy="3931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2351812"/>
            <a:ext cx="237744" cy="2286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05" y="2367306"/>
            <a:ext cx="201168" cy="1828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70" y="2358162"/>
            <a:ext cx="201168" cy="1920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46" y="2154200"/>
            <a:ext cx="749808" cy="4572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54" y="2154200"/>
            <a:ext cx="246888" cy="539496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4096139" y="3017515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66" y="2869138"/>
            <a:ext cx="201168" cy="1828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30" y="2785432"/>
            <a:ext cx="201168" cy="29260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87" y="2866712"/>
            <a:ext cx="201168" cy="1920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16" y="2667778"/>
            <a:ext cx="749808" cy="4572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11" y="2859994"/>
            <a:ext cx="283464" cy="201168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50" y="2815658"/>
            <a:ext cx="283464" cy="256032"/>
          </a:xfrm>
          <a:prstGeom prst="rect">
            <a:avLst/>
          </a:prstGeom>
        </p:spPr>
      </p:pic>
      <p:pic>
        <p:nvPicPr>
          <p:cNvPr id="1025" name="Рисунок 1024"/>
          <p:cNvPicPr>
            <a:picLocks noChangeAspect="1"/>
          </p:cNvPicPr>
          <p:nvPr/>
        </p:nvPicPr>
        <p:blipFill>
          <a:blip r:embed="rId1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09" y="2872436"/>
            <a:ext cx="182880" cy="18288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23" y="2869138"/>
            <a:ext cx="201168" cy="18288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07" y="2815658"/>
            <a:ext cx="283464" cy="25603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17" y="2875856"/>
            <a:ext cx="20116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407" y="992825"/>
            <a:ext cx="2236503" cy="677820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Из </a:t>
            </a:r>
            <a:r>
              <a:rPr lang="ru-RU" sz="1400" dirty="0"/>
              <a:t>цифр составляют различные числа.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8" y="846814"/>
            <a:ext cx="473021" cy="5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40" y="863430"/>
            <a:ext cx="280463" cy="5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17" y="863430"/>
            <a:ext cx="456278" cy="5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05" y="837483"/>
            <a:ext cx="468834" cy="5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94" y="837483"/>
            <a:ext cx="456278" cy="5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02" y="837483"/>
            <a:ext cx="489771" cy="5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69" y="1377483"/>
            <a:ext cx="456278" cy="5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91" y="847646"/>
            <a:ext cx="418604" cy="5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187" y="847646"/>
            <a:ext cx="351625" cy="5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32" y="837483"/>
            <a:ext cx="473021" cy="540000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4096139" y="863430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096139" y="1377483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096139" y="1879133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096139" y="2423508"/>
            <a:ext cx="4689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37" y="1377483"/>
            <a:ext cx="473021" cy="54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44" y="1377483"/>
            <a:ext cx="473021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71" y="1377483"/>
            <a:ext cx="473021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78" y="1377483"/>
            <a:ext cx="473021" cy="54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23" y="1377483"/>
            <a:ext cx="473021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59" y="1879133"/>
            <a:ext cx="489771" cy="54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24" y="1879133"/>
            <a:ext cx="489771" cy="54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66" y="1879133"/>
            <a:ext cx="468834" cy="54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14" y="1879133"/>
            <a:ext cx="473021" cy="54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59" y="1879133"/>
            <a:ext cx="473021" cy="54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82" y="360395"/>
            <a:ext cx="428651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509760" y="2532375"/>
                <a:ext cx="1609658" cy="705629"/>
              </a:xfrm>
              <a:prstGeom prst="wedgeRoundRectCallout">
                <a:avLst>
                  <a:gd name="adj1" fmla="val -63317"/>
                  <a:gd name="adj2" fmla="val 4637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В математике </a:t>
                </a:r>
                <a:br>
                  <a:rPr lang="ru-RU" sz="1400" dirty="0" smtClean="0"/>
                </a:b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400" dirty="0" smtClean="0"/>
                  <a:t> цифр.</a:t>
                </a:r>
                <a:endParaRPr lang="ru-RU" sz="1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760" y="2532375"/>
                <a:ext cx="1609658" cy="705629"/>
              </a:xfrm>
              <a:prstGeom prst="wedgeRoundRectCallout">
                <a:avLst>
                  <a:gd name="adj1" fmla="val -63317"/>
                  <a:gd name="adj2" fmla="val 4637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5839032" y="968465"/>
                <a:ext cx="749885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.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968465"/>
                <a:ext cx="749885" cy="72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9574" y="1410195"/>
            <a:ext cx="1494140" cy="360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857545" y="2532374"/>
            <a:ext cx="1309793" cy="439457"/>
          </a:xfrm>
          <a:prstGeom prst="wedgeRoundRectCallout">
            <a:avLst>
              <a:gd name="adj1" fmla="val 75999"/>
              <a:gd name="adj2" fmla="val -1760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Так мало?!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Натуральные числа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9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6" grpId="0" animBg="1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09760" y="2532375"/>
            <a:ext cx="1951404" cy="1154546"/>
          </a:xfrm>
          <a:prstGeom prst="wedgeRoundRectCallout">
            <a:avLst>
              <a:gd name="adj1" fmla="val -65210"/>
              <a:gd name="adj2" fmla="val 2717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Цифр </a:t>
            </a:r>
            <a:r>
              <a:rPr lang="ru-RU" sz="1400" dirty="0"/>
              <a:t>мало, а вот составить из них чисел можно сколько угодно</a:t>
            </a:r>
            <a:r>
              <a:rPr lang="ru-RU" sz="1400" dirty="0" smtClean="0"/>
              <a:t>!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5839032" y="968465"/>
                <a:ext cx="749885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.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968465"/>
                <a:ext cx="749885" cy="72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5857545" y="2532374"/>
            <a:ext cx="1309793" cy="439457"/>
          </a:xfrm>
          <a:prstGeom prst="wedgeRoundRectCallout">
            <a:avLst>
              <a:gd name="adj1" fmla="val 75999"/>
              <a:gd name="adj2" fmla="val -1760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Так мало?!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Натуральные числа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9574" y="1410195"/>
            <a:ext cx="14941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4" y="365377"/>
            <a:ext cx="4033839" cy="16391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+mj-lt"/>
              </a:rPr>
              <a:t>Цифры </a:t>
            </a:r>
            <a:r>
              <a:rPr lang="ru-RU" sz="1800" dirty="0">
                <a:latin typeface="+mj-lt"/>
              </a:rPr>
              <a:t>изобрели </a:t>
            </a:r>
            <a:r>
              <a:rPr lang="ru-RU" sz="1800" dirty="0" smtClean="0">
                <a:latin typeface="+mj-lt"/>
              </a:rPr>
              <a:t>в </a:t>
            </a:r>
            <a:r>
              <a:rPr lang="ru-RU" sz="1800" dirty="0">
                <a:latin typeface="+mj-lt"/>
              </a:rPr>
              <a:t>Индии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ещё </a:t>
            </a:r>
            <a:r>
              <a:rPr lang="ru-RU" sz="1800" dirty="0">
                <a:latin typeface="+mj-lt"/>
              </a:rPr>
              <a:t>в </a:t>
            </a:r>
            <a:r>
              <a:rPr lang="en-US" sz="1800" dirty="0" smtClean="0">
                <a:latin typeface="+mj-lt"/>
              </a:rPr>
              <a:t>VI</a:t>
            </a:r>
            <a:r>
              <a:rPr lang="ru-RU" sz="1800" dirty="0" smtClean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веке. </a:t>
            </a:r>
            <a:endParaRPr lang="en-US" sz="1800" dirty="0" smtClean="0">
              <a:latin typeface="+mj-lt"/>
            </a:endParaRPr>
          </a:p>
          <a:p>
            <a:pPr>
              <a:lnSpc>
                <a:spcPct val="120000"/>
              </a:lnSpc>
            </a:pPr>
            <a:endParaRPr lang="en-US" sz="18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latin typeface="+mj-lt"/>
              </a:rPr>
              <a:t>Правда</a:t>
            </a:r>
            <a:r>
              <a:rPr lang="ru-RU" sz="1800" dirty="0">
                <a:latin typeface="+mj-lt"/>
              </a:rPr>
              <a:t>, сами цифры принято называть арабскими. </a:t>
            </a:r>
            <a:endParaRPr lang="ru-RU" sz="1800" dirty="0" smtClean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23" y="2059299"/>
            <a:ext cx="1242699" cy="28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98501" y="1696535"/>
            <a:ext cx="1456616" cy="439457"/>
          </a:xfrm>
          <a:prstGeom prst="wedgeRoundRectCallout">
            <a:avLst>
              <a:gd name="adj1" fmla="val -41989"/>
              <a:gd name="adj2" fmla="val 8899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Арабскими?</a:t>
            </a:r>
          </a:p>
        </p:txBody>
      </p:sp>
      <p:pic>
        <p:nvPicPr>
          <p:cNvPr id="1026" name="Picture 2" descr="http://www.classifieds24.ru/images/2467/2466700/large_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1968186"/>
            <a:ext cx="1860616" cy="30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0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8774" y="365377"/>
            <a:ext cx="4033839" cy="16391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+mj-lt"/>
              </a:rPr>
              <a:t>Цифры </a:t>
            </a:r>
            <a:r>
              <a:rPr lang="ru-RU" sz="1800" dirty="0">
                <a:latin typeface="+mj-lt"/>
              </a:rPr>
              <a:t>изобрели </a:t>
            </a:r>
            <a:r>
              <a:rPr lang="ru-RU" sz="1800" dirty="0" smtClean="0">
                <a:latin typeface="+mj-lt"/>
              </a:rPr>
              <a:t>в </a:t>
            </a:r>
            <a:r>
              <a:rPr lang="ru-RU" sz="1800" dirty="0">
                <a:latin typeface="+mj-lt"/>
              </a:rPr>
              <a:t>Индии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ещё </a:t>
            </a:r>
            <a:r>
              <a:rPr lang="ru-RU" sz="1800" dirty="0">
                <a:latin typeface="+mj-lt"/>
              </a:rPr>
              <a:t>в </a:t>
            </a:r>
            <a:r>
              <a:rPr lang="en-US" sz="1800" dirty="0" smtClean="0">
                <a:latin typeface="+mj-lt"/>
              </a:rPr>
              <a:t>VI</a:t>
            </a:r>
            <a:r>
              <a:rPr lang="ru-RU" sz="1800" dirty="0" smtClean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веке. </a:t>
            </a:r>
            <a:endParaRPr lang="en-US" sz="1800" dirty="0" smtClean="0">
              <a:latin typeface="+mj-lt"/>
            </a:endParaRPr>
          </a:p>
          <a:p>
            <a:pPr>
              <a:lnSpc>
                <a:spcPct val="120000"/>
              </a:lnSpc>
            </a:pPr>
            <a:endParaRPr lang="en-US" sz="18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latin typeface="+mj-lt"/>
              </a:rPr>
              <a:t>Правда</a:t>
            </a:r>
            <a:r>
              <a:rPr lang="ru-RU" sz="1800" dirty="0">
                <a:latin typeface="+mj-lt"/>
              </a:rPr>
              <a:t>, сами цифры принято называть арабскими. </a:t>
            </a:r>
            <a:endParaRPr lang="ru-RU" sz="1800" dirty="0" smtClean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2246659"/>
            <a:ext cx="3862425" cy="2520000"/>
          </a:xfrm>
          <a:prstGeom prst="rect">
            <a:avLst/>
          </a:prstGeom>
        </p:spPr>
      </p:pic>
      <p:pic>
        <p:nvPicPr>
          <p:cNvPr id="11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5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733939" y="1048489"/>
            <a:ext cx="3051286" cy="677820"/>
          </a:xfrm>
          <a:prstGeom prst="wedgeRoundRectCallout">
            <a:avLst>
              <a:gd name="adj1" fmla="val 20806"/>
              <a:gd name="adj2" fmla="val 823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От количества цифр (знаков)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числе зависит его название.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775" y="366674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Если </a:t>
            </a:r>
            <a:r>
              <a:rPr lang="ru-RU" sz="1800" dirty="0"/>
              <a:t>число состоит из одной цифры,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однозначным</a:t>
            </a:r>
            <a:r>
              <a:rPr lang="ru-RU" sz="1800" dirty="0"/>
              <a:t>. </a:t>
            </a:r>
          </a:p>
        </p:txBody>
      </p:sp>
      <p:pic>
        <p:nvPicPr>
          <p:cNvPr id="307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1, 2, 3, 4, 5, 6, 7, 8, 9. 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blipFill>
                <a:blip r:embed="rId5"/>
                <a:stretch>
                  <a:fillRect l="-2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0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1" y="-900"/>
            <a:ext cx="9233541" cy="514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622" y="2322028"/>
            <a:ext cx="1653623" cy="3984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760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585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043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61100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0138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2789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18251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86973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569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394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90972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8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27969" y="865680"/>
            <a:ext cx="1764212" cy="677820"/>
          </a:xfrm>
          <a:prstGeom prst="wedgeRoundRectCallout">
            <a:avLst>
              <a:gd name="adj1" fmla="val -11677"/>
              <a:gd name="adj2" fmla="val 7057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Такое смешное название!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97" y="1663572"/>
            <a:ext cx="1344730" cy="32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13475" y="865680"/>
            <a:ext cx="2571750" cy="677820"/>
          </a:xfrm>
          <a:prstGeom prst="wedgeRoundRectCallout">
            <a:avLst>
              <a:gd name="adj1" fmla="val 20806"/>
              <a:gd name="adj2" fmla="val 823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Одна </a:t>
            </a:r>
            <a:r>
              <a:rPr lang="ru-RU" sz="1400" dirty="0"/>
              <a:t>цифра – один знак, поэтому и однозначное.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366674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Если </a:t>
            </a:r>
            <a:r>
              <a:rPr lang="ru-RU" sz="1800" dirty="0"/>
              <a:t>число состоит из одной цифры,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однозначным</a:t>
            </a:r>
            <a:r>
              <a:rPr lang="ru-RU" sz="1800" dirty="0"/>
              <a:t>. </a:t>
            </a:r>
          </a:p>
        </p:txBody>
      </p:sp>
      <p:pic>
        <p:nvPicPr>
          <p:cNvPr id="1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1, 2, 3, 4, 5, 6, 7, 8, 9. 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blipFill>
                <a:blip r:embed="rId6"/>
                <a:stretch>
                  <a:fillRect l="-2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7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861050" y="865680"/>
            <a:ext cx="2924175" cy="677820"/>
          </a:xfrm>
          <a:prstGeom prst="wedgeRoundRectCallout">
            <a:avLst>
              <a:gd name="adj1" fmla="val 20806"/>
              <a:gd name="adj2" fmla="val 823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Кроме однозначных чисел, есть и </a:t>
            </a:r>
            <a:r>
              <a:rPr lang="ru-RU" sz="1400" dirty="0">
                <a:solidFill>
                  <a:srgbClr val="FFC000"/>
                </a:solidFill>
              </a:rPr>
              <a:t>многозначные</a:t>
            </a:r>
            <a:r>
              <a:rPr lang="ru-RU" sz="14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366674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Если </a:t>
            </a:r>
            <a:r>
              <a:rPr lang="ru-RU" sz="1800" dirty="0"/>
              <a:t>число состоит из одной цифры,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однозначным</a:t>
            </a:r>
            <a:r>
              <a:rPr lang="ru-RU" sz="1800" dirty="0"/>
              <a:t>. </a:t>
            </a:r>
          </a:p>
        </p:txBody>
      </p:sp>
      <p:pic>
        <p:nvPicPr>
          <p:cNvPr id="1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58774" y="1578148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8776" y="1741307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Если число состоит из двух цифр,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двузначным числом</a:t>
            </a:r>
            <a:r>
              <a:rPr lang="ru-RU" sz="18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1, 2, 3, 4, 5, 6, 7, 8, 9. 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blipFill>
                <a:blip r:embed="rId5"/>
                <a:stretch>
                  <a:fillRect l="-2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03360" y="2422975"/>
                <a:ext cx="4360809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10, 17, 28, 34, 46, 55, 61, 73, 82, 90, 99. 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60" y="2422975"/>
                <a:ext cx="4360809" cy="400110"/>
              </a:xfrm>
              <a:prstGeom prst="rect">
                <a:avLst/>
              </a:prstGeom>
              <a:blipFill>
                <a:blip r:embed="rId6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91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861050" y="720832"/>
            <a:ext cx="2924175" cy="916183"/>
          </a:xfrm>
          <a:prstGeom prst="wedgeRoundRectCallout">
            <a:avLst>
              <a:gd name="adj1" fmla="val 20806"/>
              <a:gd name="adj2" fmla="val 823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Назовите </a:t>
            </a:r>
            <a:r>
              <a:rPr lang="ru-RU" sz="1400" dirty="0"/>
              <a:t>самое маленькое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самое большое двузначное натуральное число.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366674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Если </a:t>
            </a:r>
            <a:r>
              <a:rPr lang="ru-RU" sz="1800" dirty="0"/>
              <a:t>число состоит из одной цифры,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однозначным</a:t>
            </a:r>
            <a:r>
              <a:rPr lang="ru-RU" sz="1800" dirty="0"/>
              <a:t>. </a:t>
            </a:r>
          </a:p>
        </p:txBody>
      </p:sp>
      <p:pic>
        <p:nvPicPr>
          <p:cNvPr id="1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58774" y="1578148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8776" y="1741307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Если число состоит из двух цифр,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двузначным числом</a:t>
            </a:r>
            <a:r>
              <a:rPr lang="ru-RU" sz="1800" dirty="0"/>
              <a:t>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4979" y="1968186"/>
            <a:ext cx="1242699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454862" y="3054555"/>
                <a:ext cx="2467336" cy="705629"/>
              </a:xfrm>
              <a:prstGeom prst="wedgeRoundRectCallout">
                <a:avLst>
                  <a:gd name="adj1" fmla="val 66931"/>
                  <a:gd name="adj2" fmla="val -7589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Самое маленькое двузначное число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62" y="3054555"/>
                <a:ext cx="2467336" cy="705629"/>
              </a:xfrm>
              <a:prstGeom prst="wedgeRoundRectCallout">
                <a:avLst>
                  <a:gd name="adj1" fmla="val 66931"/>
                  <a:gd name="adj2" fmla="val -75891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1, 2, 3, 4, 5, 6, 7, 8, 9. 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blipFill>
                <a:blip r:embed="rId7"/>
                <a:stretch>
                  <a:fillRect l="-2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3360" y="2422975"/>
                <a:ext cx="4360809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10, 17, 28, 34, 46, 55, 61, 73, 82, 90, 99. 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60" y="2422975"/>
                <a:ext cx="4360809" cy="400110"/>
              </a:xfrm>
              <a:prstGeom prst="rect">
                <a:avLst/>
              </a:prstGeom>
              <a:blipFill>
                <a:blip r:embed="rId8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94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308436" y="720832"/>
                <a:ext cx="2476789" cy="705629"/>
              </a:xfrm>
              <a:prstGeom prst="wedgeRoundRectCallout">
                <a:avLst>
                  <a:gd name="adj1" fmla="val 20806"/>
                  <a:gd name="adj2" fmla="val 8235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Самое большое двузначное число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99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436" y="720832"/>
                <a:ext cx="2476789" cy="705629"/>
              </a:xfrm>
              <a:prstGeom prst="wedgeRoundRectCallout">
                <a:avLst>
                  <a:gd name="adj1" fmla="val 20806"/>
                  <a:gd name="adj2" fmla="val 82357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58775" y="366674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Если </a:t>
            </a:r>
            <a:r>
              <a:rPr lang="ru-RU" sz="1800" dirty="0"/>
              <a:t>число состоит из одной цифры,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однозначным</a:t>
            </a:r>
            <a:r>
              <a:rPr lang="ru-RU" sz="1800" dirty="0"/>
              <a:t>. </a:t>
            </a:r>
          </a:p>
        </p:txBody>
      </p:sp>
      <p:pic>
        <p:nvPicPr>
          <p:cNvPr id="1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1, 2, 3, 4, 5, 6, 7, 8, 9. 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blipFill>
                <a:blip r:embed="rId6"/>
                <a:stretch>
                  <a:fillRect l="-2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единительная линия 16"/>
          <p:cNvCxnSpPr/>
          <p:nvPr/>
        </p:nvCxnSpPr>
        <p:spPr>
          <a:xfrm>
            <a:off x="358774" y="1578148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8776" y="1741307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Если число состоит из двух цифр,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двузначным числом</a:t>
            </a:r>
            <a:r>
              <a:rPr lang="ru-RU" sz="18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3360" y="2422975"/>
                <a:ext cx="4360809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10, 17, 28, 34, 46, 55, 61, 73, 82, 90, 99. 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60" y="2422975"/>
                <a:ext cx="4360809" cy="400110"/>
              </a:xfrm>
              <a:prstGeom prst="rect">
                <a:avLst/>
              </a:prstGeom>
              <a:blipFill>
                <a:blip r:embed="rId7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454862" y="3054555"/>
                <a:ext cx="2467336" cy="705629"/>
              </a:xfrm>
              <a:prstGeom prst="wedgeRoundRectCallout">
                <a:avLst>
                  <a:gd name="adj1" fmla="val 66931"/>
                  <a:gd name="adj2" fmla="val -7589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Самое </a:t>
                </a:r>
                <a:r>
                  <a:rPr lang="ru-RU" sz="1400" dirty="0"/>
                  <a:t>большое двузначное число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90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62" y="3054555"/>
                <a:ext cx="2467336" cy="705629"/>
              </a:xfrm>
              <a:prstGeom prst="wedgeRoundRectCallout">
                <a:avLst>
                  <a:gd name="adj1" fmla="val 66931"/>
                  <a:gd name="adj2" fmla="val -75891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3393" y="1901550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96000" y="563818"/>
                <a:ext cx="2689225" cy="971801"/>
              </a:xfrm>
              <a:prstGeom prst="wedgeRoundRectCallout">
                <a:avLst>
                  <a:gd name="adj1" fmla="val 20806"/>
                  <a:gd name="adj2" fmla="val 8235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Следом за числом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99</m:t>
                    </m:r>
                  </m:oMath>
                </a14:m>
                <a:r>
                  <a:rPr lang="ru-RU" sz="1400" dirty="0" smtClean="0"/>
                  <a:t> идёт наименьшее трёхзначное число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63818"/>
                <a:ext cx="2689225" cy="971801"/>
              </a:xfrm>
              <a:prstGeom prst="wedgeRoundRectCallout">
                <a:avLst>
                  <a:gd name="adj1" fmla="val 20806"/>
                  <a:gd name="adj2" fmla="val 82357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58775" y="366674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Если </a:t>
            </a:r>
            <a:r>
              <a:rPr lang="ru-RU" sz="1800" dirty="0"/>
              <a:t>число состоит из одной цифры,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однозначным</a:t>
            </a:r>
            <a:r>
              <a:rPr lang="ru-RU" sz="1800" dirty="0"/>
              <a:t>. </a:t>
            </a:r>
          </a:p>
        </p:txBody>
      </p:sp>
      <p:pic>
        <p:nvPicPr>
          <p:cNvPr id="1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58774" y="1578148"/>
            <a:ext cx="55022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8776" y="1741307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Если число состоит из двух цифр,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>
                <a:solidFill>
                  <a:srgbClr val="FFC000"/>
                </a:solidFill>
              </a:rPr>
              <a:t>двузначным числом</a:t>
            </a:r>
            <a:r>
              <a:rPr lang="ru-RU" sz="1800" dirty="0"/>
              <a:t>.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57273" y="2934597"/>
            <a:ext cx="55022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7275" y="3537371"/>
            <a:ext cx="55022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Если число состоит из </a:t>
            </a:r>
            <a:r>
              <a:rPr lang="ru-RU" sz="1800" dirty="0" smtClean="0"/>
              <a:t>трёх </a:t>
            </a:r>
            <a:r>
              <a:rPr lang="ru-RU" sz="1800" dirty="0"/>
              <a:t>цифр,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то </a:t>
            </a:r>
            <a:r>
              <a:rPr lang="ru-RU" sz="1800" dirty="0"/>
              <a:t>его называют </a:t>
            </a:r>
            <a:r>
              <a:rPr lang="ru-RU" sz="1800" dirty="0" smtClean="0">
                <a:solidFill>
                  <a:srgbClr val="FFC000"/>
                </a:solidFill>
              </a:rPr>
              <a:t>трёхзначным </a:t>
            </a:r>
            <a:r>
              <a:rPr lang="ru-RU" sz="1800" dirty="0">
                <a:solidFill>
                  <a:srgbClr val="FFC000"/>
                </a:solidFill>
              </a:rPr>
              <a:t>числом</a:t>
            </a:r>
            <a:r>
              <a:rPr lang="ru-RU" sz="18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1859" y="3049663"/>
                <a:ext cx="5930150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100, 127, 2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2000" b="0" i="1" smtClean="0">
                          <a:latin typeface="Cambria Math"/>
                        </a:rPr>
                        <m:t>8, 3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2000" b="0" i="1" smtClean="0">
                          <a:latin typeface="Cambria Math"/>
                        </a:rPr>
                        <m:t>4, 4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ru-RU" sz="2000" b="0" i="1" smtClean="0">
                          <a:latin typeface="Cambria Math"/>
                        </a:rPr>
                        <m:t>6, 5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2000" b="0" i="1" smtClean="0">
                          <a:latin typeface="Cambria Math"/>
                        </a:rPr>
                        <m:t>5, 61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2000" b="0" i="1" smtClean="0">
                          <a:latin typeface="Cambria Math"/>
                        </a:rPr>
                        <m:t>, 73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000" b="0" i="1" smtClean="0">
                          <a:latin typeface="Cambria Math"/>
                        </a:rPr>
                        <m:t>, 8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ru-RU" sz="2000" b="0" i="1" smtClean="0">
                          <a:latin typeface="Cambria Math"/>
                        </a:rPr>
                        <m:t>2, 9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ru-RU" sz="2000" b="0" i="1" smtClean="0">
                          <a:latin typeface="Cambria Math"/>
                        </a:rPr>
                        <m:t>0, 99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ru-RU" sz="2000" b="0" i="1" smtClean="0">
                          <a:latin typeface="Cambria Math"/>
                        </a:rPr>
                        <m:t>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59" y="3049663"/>
                <a:ext cx="5930150" cy="400110"/>
              </a:xfrm>
              <a:prstGeom prst="rect">
                <a:avLst/>
              </a:prstGeom>
              <a:blipFill>
                <a:blip r:embed="rId6"/>
                <a:stretch>
                  <a:fillRect l="-5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/>
          <p:cNvCxnSpPr/>
          <p:nvPr/>
        </p:nvCxnSpPr>
        <p:spPr>
          <a:xfrm>
            <a:off x="357273" y="4273958"/>
            <a:ext cx="55022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8776" y="4392334"/>
                <a:ext cx="5502274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/>
                  <a:t>Многозначное число может начинаться </a:t>
                </a:r>
                <a:r>
                  <a:rPr lang="ru-RU" sz="1800" dirty="0" smtClean="0"/>
                  <a:t/>
                </a:r>
                <a:br>
                  <a:rPr lang="ru-RU" sz="1800" dirty="0" smtClean="0"/>
                </a:br>
                <a:r>
                  <a:rPr lang="ru-RU" sz="1800" dirty="0" smtClean="0"/>
                  <a:t>с </a:t>
                </a:r>
                <a:r>
                  <a:rPr lang="ru-RU" sz="1800" dirty="0"/>
                  <a:t>любой цифры, </a:t>
                </a:r>
                <a:r>
                  <a:rPr lang="ru-RU" sz="1800" u="sng" dirty="0"/>
                  <a:t>кроме цифры </a:t>
                </a:r>
                <a14:m>
                  <m:oMath xmlns:m="http://schemas.openxmlformats.org/officeDocument/2006/math">
                    <m:r>
                      <a:rPr lang="ru-RU" sz="2000" i="1" u="sng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800" dirty="0" smtClean="0"/>
                  <a:t>. </a:t>
                </a:r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4392334"/>
                <a:ext cx="5502274" cy="577659"/>
              </a:xfrm>
              <a:prstGeom prst="rect">
                <a:avLst/>
              </a:prstGeom>
              <a:blipFill>
                <a:blip r:embed="rId7"/>
                <a:stretch>
                  <a:fillRect l="-2661" t="-12766" b="-244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1, 2, 3, 4, 5, 6, 7, 8, 9. 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59" y="1048342"/>
                <a:ext cx="2314801" cy="400110"/>
              </a:xfrm>
              <a:prstGeom prst="rect">
                <a:avLst/>
              </a:prstGeom>
              <a:blipFill>
                <a:blip r:embed="rId8"/>
                <a:stretch>
                  <a:fillRect l="-2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3360" y="2422975"/>
                <a:ext cx="4360809" cy="400110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</a:rPr>
                        <m:t>10, 17, 28, 34, 46, 55, 61, 73, 82, 90, 99. 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60" y="2422975"/>
                <a:ext cx="4360809" cy="400110"/>
              </a:xfrm>
              <a:prstGeom prst="rect">
                <a:avLst/>
              </a:prstGeom>
              <a:blipFill>
                <a:blip r:embed="rId9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4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1874" y="1995854"/>
            <a:ext cx="1195312" cy="288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407" y="367648"/>
            <a:ext cx="2571531" cy="1154546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Каждая цифра в записи многозначного числа занимает определённое место – позицию.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02399" y="844374"/>
            <a:ext cx="2282825" cy="677820"/>
          </a:xfrm>
          <a:prstGeom prst="wedgeRoundRectCallout">
            <a:avLst>
              <a:gd name="adj1" fmla="val 20806"/>
              <a:gd name="adj2" fmla="val 823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это значит — определённое место?</a:t>
            </a:r>
          </a:p>
        </p:txBody>
      </p:sp>
    </p:spTree>
    <p:extLst>
      <p:ext uri="{BB962C8B-B14F-4D97-AF65-F5344CB8AC3E}">
        <p14:creationId xmlns:p14="http://schemas.microsoft.com/office/powerpoint/2010/main" val="16445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407" y="367648"/>
            <a:ext cx="2927131" cy="1154546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Перед вами три трёхзначных числа,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записи которых </a:t>
            </a:r>
            <a:r>
              <a:rPr lang="ru-RU" sz="1400" dirty="0"/>
              <a:t>участвуют одни и те же цифры.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61165" y="361950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358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361950"/>
                <a:ext cx="78386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61165" y="1926979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835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1926979"/>
                <a:ext cx="78386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61165" y="3492008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583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3492008"/>
                <a:ext cx="78386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2525" y="1995854"/>
            <a:ext cx="1242699" cy="28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97819" y="864309"/>
            <a:ext cx="2187406" cy="677820"/>
          </a:xfrm>
          <a:prstGeom prst="wedgeRoundRectCallout">
            <a:avLst>
              <a:gd name="adj1" fmla="val 20806"/>
              <a:gd name="adj2" fmla="val 823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Но ведь сами числа же </a:t>
            </a:r>
            <a:r>
              <a:rPr lang="ru-RU" sz="1400" dirty="0" smtClean="0"/>
              <a:t>различны.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057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7407" y="367648"/>
            <a:ext cx="2927131" cy="1154546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 записи числа важно то, какую позицию занимает цифра, то есть на каком месте она стоит.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361165" y="361950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358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361950"/>
                <a:ext cx="78386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361165" y="1926979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835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1926979"/>
                <a:ext cx="78386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361165" y="3492008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583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3492008"/>
                <a:ext cx="78386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2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5326" y="1409605"/>
            <a:ext cx="5213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Место, на котором стоит цифра в записи числа, по-другому называют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5324" y="1979614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разрядом </a:t>
            </a:r>
            <a:r>
              <a:rPr lang="ru-RU" sz="3400" dirty="0">
                <a:solidFill>
                  <a:srgbClr val="FFC000"/>
                </a:solidFill>
                <a:latin typeface="+mj-lt"/>
              </a:rPr>
              <a:t>числа.</a:t>
            </a:r>
            <a:endParaRPr lang="ru-RU" sz="3400" dirty="0" smtClean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5325" y="2914617"/>
            <a:ext cx="521335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Одна и та же цифра в записи числа может иметь разные значения в зависимости от того, в каком разряде она </a:t>
            </a:r>
            <a:r>
              <a:rPr lang="ru-RU" sz="1800" dirty="0" smtClean="0">
                <a:solidFill>
                  <a:schemeClr val="bg1"/>
                </a:solidFill>
              </a:rPr>
              <a:t>стоит.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361165" y="361950"/>
            <a:ext cx="783869" cy="492442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2525" y="1995854"/>
            <a:ext cx="1242699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62445" y="1277548"/>
            <a:ext cx="1522779" cy="439457"/>
          </a:xfrm>
          <a:prstGeom prst="wedgeRoundRectCallout">
            <a:avLst>
              <a:gd name="adj1" fmla="val 20806"/>
              <a:gd name="adj2" fmla="val 823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Я вспомнил!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61165" y="361950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358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361950"/>
                <a:ext cx="78386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166424" y="1084454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единиц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9408" y="1387486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десятков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0861" y="1690518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сотен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006566" y="860079"/>
            <a:ext cx="1231272" cy="470780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272" h="470780">
                <a:moveTo>
                  <a:pt x="1231272" y="470780"/>
                </a:moveTo>
                <a:lnTo>
                  <a:pt x="108642" y="47078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4779795" y="874665"/>
            <a:ext cx="1458044" cy="742383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2463" h="742383">
                <a:moveTo>
                  <a:pt x="1602463" y="742383"/>
                </a:moveTo>
                <a:lnTo>
                  <a:pt x="190123" y="73333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529256" y="884089"/>
            <a:ext cx="1684219" cy="1059255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  <a:gd name="connsiteX0" fmla="*/ 1593409 w 1593409"/>
              <a:gd name="connsiteY0" fmla="*/ 1041147 h 1041147"/>
              <a:gd name="connsiteX1" fmla="*/ 181069 w 1593409"/>
              <a:gd name="connsiteY1" fmla="*/ 1032094 h 1041147"/>
              <a:gd name="connsiteX2" fmla="*/ 0 w 1593409"/>
              <a:gd name="connsiteY2" fmla="*/ 0 h 1041147"/>
              <a:gd name="connsiteX0" fmla="*/ 1593409 w 1593409"/>
              <a:gd name="connsiteY0" fmla="*/ 1059254 h 1059254"/>
              <a:gd name="connsiteX1" fmla="*/ 181069 w 1593409"/>
              <a:gd name="connsiteY1" fmla="*/ 1050201 h 1059254"/>
              <a:gd name="connsiteX2" fmla="*/ 0 w 1593409"/>
              <a:gd name="connsiteY2" fmla="*/ 0 h 1059254"/>
              <a:gd name="connsiteX0" fmla="*/ 1593409 w 1593409"/>
              <a:gd name="connsiteY0" fmla="*/ 1059254 h 1059255"/>
              <a:gd name="connsiteX1" fmla="*/ 271604 w 1593409"/>
              <a:gd name="connsiteY1" fmla="*/ 1059255 h 1059255"/>
              <a:gd name="connsiteX2" fmla="*/ 0 w 1593409"/>
              <a:gd name="connsiteY2" fmla="*/ 0 h 10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409" h="1059255">
                <a:moveTo>
                  <a:pt x="1593409" y="1059254"/>
                </a:moveTo>
                <a:lnTo>
                  <a:pt x="271604" y="1059255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361165" y="1926979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835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1926979"/>
                <a:ext cx="78386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361165" y="3492008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583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3492008"/>
                <a:ext cx="78386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06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1" grpId="0"/>
      <p:bldP spid="14" grpId="0"/>
      <p:bldP spid="15" grpId="0"/>
      <p:bldP spid="16" grpId="0"/>
      <p:bldP spid="20" grpId="0" animBg="1"/>
      <p:bldP spid="22" grpId="0" animBg="1"/>
      <p:bldP spid="24" grpId="0" animBg="1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1" y="-900"/>
            <a:ext cx="9233541" cy="514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1477" y="1159240"/>
            <a:ext cx="1754921" cy="677820"/>
          </a:xfrm>
          <a:prstGeom prst="wedgeRoundRectCallout">
            <a:avLst>
              <a:gd name="adj1" fmla="val 36542"/>
              <a:gd name="adj2" fmla="val 9652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Чем это ты тут занимаешься?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7" y="2322028"/>
            <a:ext cx="1659756" cy="38465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5760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6585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8043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1100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138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2789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18251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86973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5569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8394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90972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51388" y="3223012"/>
            <a:ext cx="2460643" cy="677820"/>
          </a:xfrm>
          <a:prstGeom prst="wedgeRoundRectCallout">
            <a:avLst>
              <a:gd name="adj1" fmla="val 62626"/>
              <a:gd name="adj2" fmla="val 442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Хочу научиться красиво писать </a:t>
            </a:r>
            <a:r>
              <a:rPr lang="ru-RU" sz="1400" dirty="0" smtClean="0"/>
              <a:t>цифры.</a:t>
            </a:r>
            <a:endParaRPr lang="ru-RU" sz="1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622" y="2322028"/>
            <a:ext cx="1653623" cy="39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61165" y="361950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358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361950"/>
                <a:ext cx="78386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166424" y="1084454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единиц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9407" y="1387486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десятков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0864" y="1690518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сотен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006566" y="860079"/>
            <a:ext cx="1231272" cy="470780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272" h="470780">
                <a:moveTo>
                  <a:pt x="1231272" y="470780"/>
                </a:moveTo>
                <a:lnTo>
                  <a:pt x="108642" y="47078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4779794" y="874665"/>
            <a:ext cx="1458044" cy="742383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2463" h="742383">
                <a:moveTo>
                  <a:pt x="1602463" y="742383"/>
                </a:moveTo>
                <a:lnTo>
                  <a:pt x="190123" y="73333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529256" y="884089"/>
            <a:ext cx="1708582" cy="1059255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  <a:gd name="connsiteX0" fmla="*/ 1593409 w 1593409"/>
              <a:gd name="connsiteY0" fmla="*/ 1041147 h 1041147"/>
              <a:gd name="connsiteX1" fmla="*/ 181069 w 1593409"/>
              <a:gd name="connsiteY1" fmla="*/ 1032094 h 1041147"/>
              <a:gd name="connsiteX2" fmla="*/ 0 w 1593409"/>
              <a:gd name="connsiteY2" fmla="*/ 0 h 1041147"/>
              <a:gd name="connsiteX0" fmla="*/ 1593409 w 1593409"/>
              <a:gd name="connsiteY0" fmla="*/ 1059254 h 1059254"/>
              <a:gd name="connsiteX1" fmla="*/ 181069 w 1593409"/>
              <a:gd name="connsiteY1" fmla="*/ 1050201 h 1059254"/>
              <a:gd name="connsiteX2" fmla="*/ 0 w 1593409"/>
              <a:gd name="connsiteY2" fmla="*/ 0 h 1059254"/>
              <a:gd name="connsiteX0" fmla="*/ 1593409 w 1593409"/>
              <a:gd name="connsiteY0" fmla="*/ 1059254 h 1059255"/>
              <a:gd name="connsiteX1" fmla="*/ 271604 w 1593409"/>
              <a:gd name="connsiteY1" fmla="*/ 1059255 h 1059255"/>
              <a:gd name="connsiteX2" fmla="*/ 0 w 1593409"/>
              <a:gd name="connsiteY2" fmla="*/ 0 h 10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409" h="1059255">
                <a:moveTo>
                  <a:pt x="1593409" y="1059254"/>
                </a:moveTo>
                <a:lnTo>
                  <a:pt x="271604" y="1059255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58775" y="366674"/>
            <a:ext cx="40260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Самый младший разряд –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rgbClr val="FFC000"/>
                </a:solidFill>
              </a:rPr>
              <a:t>разряд </a:t>
            </a:r>
            <a:r>
              <a:rPr lang="ru-RU" sz="1600" dirty="0">
                <a:solidFill>
                  <a:srgbClr val="FFC000"/>
                </a:solidFill>
              </a:rPr>
              <a:t>единиц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Им </a:t>
            </a:r>
            <a:r>
              <a:rPr lang="ru-RU" sz="1600" dirty="0"/>
              <a:t>заканчивается любое число. </a:t>
            </a:r>
            <a:endParaRPr lang="ru-RU" sz="1600" dirty="0" smtClean="0"/>
          </a:p>
          <a:p>
            <a:r>
              <a:rPr lang="ru-RU" sz="1600" dirty="0" smtClean="0"/>
              <a:t>С </a:t>
            </a:r>
            <a:r>
              <a:rPr lang="ru-RU" sz="1600" dirty="0"/>
              <a:t>него же начинают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отсчитывать </a:t>
            </a:r>
            <a:r>
              <a:rPr lang="ru-RU" sz="1600" dirty="0"/>
              <a:t>разряды. 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58774" y="1806750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8776" y="1934737"/>
            <a:ext cx="403383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Следующий </a:t>
            </a:r>
            <a:r>
              <a:rPr lang="ru-RU" sz="1600" dirty="0" smtClean="0"/>
              <a:t>разряд </a:t>
            </a:r>
            <a:br>
              <a:rPr lang="ru-RU" sz="1600" dirty="0" smtClean="0"/>
            </a:br>
            <a:r>
              <a:rPr lang="ru-RU" sz="1600" dirty="0" smtClean="0"/>
              <a:t>за </a:t>
            </a:r>
            <a:r>
              <a:rPr lang="ru-RU" sz="1600" dirty="0"/>
              <a:t>разрядом </a:t>
            </a:r>
            <a:r>
              <a:rPr lang="ru-RU" sz="1600" dirty="0" smtClean="0"/>
              <a:t>единиц – </a:t>
            </a:r>
            <a:r>
              <a:rPr lang="ru-RU" sz="1600" dirty="0" smtClean="0">
                <a:solidFill>
                  <a:srgbClr val="FFC000"/>
                </a:solidFill>
              </a:rPr>
              <a:t>разряд </a:t>
            </a:r>
            <a:r>
              <a:rPr lang="ru-RU" sz="1600" dirty="0">
                <a:solidFill>
                  <a:srgbClr val="FFC000"/>
                </a:solidFill>
              </a:rPr>
              <a:t>десятков</a:t>
            </a:r>
            <a:r>
              <a:rPr lang="ru-RU" sz="1600" dirty="0"/>
              <a:t>. 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57273" y="2591699"/>
            <a:ext cx="40353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7275" y="2754854"/>
            <a:ext cx="40353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Сделав ещё шаг влево от десятков,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получаем </a:t>
            </a:r>
            <a:r>
              <a:rPr lang="ru-RU" sz="1600" dirty="0">
                <a:solidFill>
                  <a:srgbClr val="FFC000"/>
                </a:solidFill>
              </a:rPr>
              <a:t>разряд сотен</a:t>
            </a:r>
            <a:r>
              <a:rPr lang="ru-RU" sz="1600" dirty="0"/>
              <a:t>. 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57273" y="3456278"/>
            <a:ext cx="40353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8776" y="3618614"/>
            <a:ext cx="402606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Если в числе отсутствует какой-либо разряд, то в записи числа на его месте будет стоять цифра ноль и при чтении числа данный разряд не называют.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44394" y="371285"/>
            <a:ext cx="2040831" cy="1631273"/>
          </a:xfrm>
          <a:prstGeom prst="wedgeRoundRectCallout">
            <a:avLst>
              <a:gd name="adj1" fmla="val 19944"/>
              <a:gd name="adj2" fmla="val 6187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Числа </a:t>
            </a:r>
            <a:r>
              <a:rPr lang="ru-RU" sz="1400" dirty="0"/>
              <a:t>читают слева направо,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а </a:t>
            </a:r>
            <a:r>
              <a:rPr lang="ru-RU" sz="1400" dirty="0"/>
              <a:t>разряды отсчитывают наоборот – справа налево.</a:t>
            </a:r>
          </a:p>
        </p:txBody>
      </p:sp>
      <p:pic>
        <p:nvPicPr>
          <p:cNvPr id="32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8411" y="2334829"/>
            <a:ext cx="205975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361165" y="1926979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835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1926979"/>
                <a:ext cx="78386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361165" y="3492008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583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5" y="3492008"/>
                <a:ext cx="78386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5166424" y="2610749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единиц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6566" y="2913983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десятков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0864" y="3224732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сотен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006566" y="2386374"/>
            <a:ext cx="1231272" cy="470780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272" h="470780">
                <a:moveTo>
                  <a:pt x="1231272" y="470780"/>
                </a:moveTo>
                <a:lnTo>
                  <a:pt x="108642" y="47078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4779795" y="2400960"/>
            <a:ext cx="1458044" cy="742383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2463" h="742383">
                <a:moveTo>
                  <a:pt x="1602463" y="742383"/>
                </a:moveTo>
                <a:lnTo>
                  <a:pt x="190123" y="73333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4529256" y="2410384"/>
            <a:ext cx="1708582" cy="1059255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  <a:gd name="connsiteX0" fmla="*/ 1593409 w 1593409"/>
              <a:gd name="connsiteY0" fmla="*/ 1041147 h 1041147"/>
              <a:gd name="connsiteX1" fmla="*/ 181069 w 1593409"/>
              <a:gd name="connsiteY1" fmla="*/ 1032094 h 1041147"/>
              <a:gd name="connsiteX2" fmla="*/ 0 w 1593409"/>
              <a:gd name="connsiteY2" fmla="*/ 0 h 1041147"/>
              <a:gd name="connsiteX0" fmla="*/ 1593409 w 1593409"/>
              <a:gd name="connsiteY0" fmla="*/ 1059254 h 1059254"/>
              <a:gd name="connsiteX1" fmla="*/ 181069 w 1593409"/>
              <a:gd name="connsiteY1" fmla="*/ 1050201 h 1059254"/>
              <a:gd name="connsiteX2" fmla="*/ 0 w 1593409"/>
              <a:gd name="connsiteY2" fmla="*/ 0 h 1059254"/>
              <a:gd name="connsiteX0" fmla="*/ 1593409 w 1593409"/>
              <a:gd name="connsiteY0" fmla="*/ 1059254 h 1059255"/>
              <a:gd name="connsiteX1" fmla="*/ 271604 w 1593409"/>
              <a:gd name="connsiteY1" fmla="*/ 1059255 h 1059255"/>
              <a:gd name="connsiteX2" fmla="*/ 0 w 1593409"/>
              <a:gd name="connsiteY2" fmla="*/ 0 h 10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409" h="1059255">
                <a:moveTo>
                  <a:pt x="1593409" y="1059254"/>
                </a:moveTo>
                <a:lnTo>
                  <a:pt x="271604" y="1059255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5166424" y="4122347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единиц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06566" y="4424469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десятков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70864" y="4736330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разряд сотен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006566" y="3897972"/>
            <a:ext cx="1231272" cy="470780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272" h="470780">
                <a:moveTo>
                  <a:pt x="1231272" y="470780"/>
                </a:moveTo>
                <a:lnTo>
                  <a:pt x="108642" y="47078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4779795" y="3912558"/>
            <a:ext cx="1458044" cy="742383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2463" h="742383">
                <a:moveTo>
                  <a:pt x="1602463" y="742383"/>
                </a:moveTo>
                <a:lnTo>
                  <a:pt x="190123" y="73333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4529256" y="3921982"/>
            <a:ext cx="1708582" cy="1059255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  <a:gd name="connsiteX0" fmla="*/ 1593409 w 1593409"/>
              <a:gd name="connsiteY0" fmla="*/ 1041147 h 1041147"/>
              <a:gd name="connsiteX1" fmla="*/ 181069 w 1593409"/>
              <a:gd name="connsiteY1" fmla="*/ 1032094 h 1041147"/>
              <a:gd name="connsiteX2" fmla="*/ 0 w 1593409"/>
              <a:gd name="connsiteY2" fmla="*/ 0 h 1041147"/>
              <a:gd name="connsiteX0" fmla="*/ 1593409 w 1593409"/>
              <a:gd name="connsiteY0" fmla="*/ 1059254 h 1059254"/>
              <a:gd name="connsiteX1" fmla="*/ 181069 w 1593409"/>
              <a:gd name="connsiteY1" fmla="*/ 1050201 h 1059254"/>
              <a:gd name="connsiteX2" fmla="*/ 0 w 1593409"/>
              <a:gd name="connsiteY2" fmla="*/ 0 h 1059254"/>
              <a:gd name="connsiteX0" fmla="*/ 1593409 w 1593409"/>
              <a:gd name="connsiteY0" fmla="*/ 1059254 h 1059255"/>
              <a:gd name="connsiteX1" fmla="*/ 271604 w 1593409"/>
              <a:gd name="connsiteY1" fmla="*/ 1059255 h 1059255"/>
              <a:gd name="connsiteX2" fmla="*/ 0 w 1593409"/>
              <a:gd name="connsiteY2" fmla="*/ 0 h 10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409" h="1059255">
                <a:moveTo>
                  <a:pt x="1593409" y="1059254"/>
                </a:moveTo>
                <a:lnTo>
                  <a:pt x="271604" y="1059255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6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 animBg="1"/>
      <p:bldP spid="22" grpId="0" animBg="1"/>
      <p:bldP spid="24" grpId="0" animBg="1"/>
      <p:bldP spid="27" grpId="0"/>
      <p:bldP spid="29" grpId="0"/>
      <p:bldP spid="31" grpId="0"/>
      <p:bldP spid="23" grpId="0" animBg="1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1" y="-900"/>
            <a:ext cx="9233541" cy="514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93" y="2634393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1564356"/>
            <a:ext cx="2908471" cy="677820"/>
          </a:xfrm>
          <a:prstGeom prst="wedgeRoundRectCallout">
            <a:avLst>
              <a:gd name="adj1" fmla="val -23343"/>
              <a:gd name="adj2" fmla="val 6773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Ребята, прочитать это число совсем не сложно.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760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585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043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1100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0138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789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8251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973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569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8394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90972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8684" y="2292689"/>
            <a:ext cx="1659756" cy="38465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3808" y="2242176"/>
            <a:ext cx="1653623" cy="398426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97654" y="3158210"/>
            <a:ext cx="1372018" cy="916183"/>
          </a:xfrm>
          <a:prstGeom prst="wedgeRoundRectCallout">
            <a:avLst>
              <a:gd name="adj1" fmla="val 70182"/>
              <a:gd name="adj2" fmla="val 1187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Мы хотели прочитать число.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947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1" y="-900"/>
            <a:ext cx="9233541" cy="514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93" y="2634393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790632"/>
            <a:ext cx="3491805" cy="1372275"/>
          </a:xfrm>
          <a:prstGeom prst="wedgeRoundRectCallout">
            <a:avLst>
              <a:gd name="adj1" fmla="val -23343"/>
              <a:gd name="adj2" fmla="val 6773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noAutofit/>
          </a:bodyPr>
          <a:lstStyle/>
          <a:p>
            <a:pPr algn="ctr"/>
            <a:r>
              <a:rPr lang="ru-RU" sz="1400" dirty="0" smtClean="0"/>
              <a:t>Чтобы </a:t>
            </a:r>
            <a:r>
              <a:rPr lang="ru-RU" sz="1400" dirty="0"/>
              <a:t>прочитать многозначное число, цифры его записи нужно мысленно разбить справа налево на группы по три цифры в </a:t>
            </a:r>
            <a:r>
              <a:rPr lang="ru-RU" sz="1400" dirty="0" smtClean="0"/>
              <a:t>каждой. </a:t>
            </a:r>
          </a:p>
          <a:p>
            <a:pPr algn="ctr"/>
            <a:r>
              <a:rPr lang="ru-RU" sz="1400" dirty="0" smtClean="0"/>
              <a:t>Эти </a:t>
            </a:r>
            <a:r>
              <a:rPr lang="ru-RU" sz="1400" dirty="0"/>
              <a:t>группы называют </a:t>
            </a:r>
            <a:r>
              <a:rPr lang="ru-RU" sz="1400" dirty="0">
                <a:solidFill>
                  <a:srgbClr val="FFC000"/>
                </a:solidFill>
              </a:rPr>
              <a:t>классами</a:t>
            </a:r>
            <a:r>
              <a:rPr lang="ru-RU" sz="1400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760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585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043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1100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0138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789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8251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973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569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8394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90972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7543800" y="1934308"/>
            <a:ext cx="1178169" cy="131884"/>
          </a:xfrm>
          <a:custGeom>
            <a:avLst/>
            <a:gdLst>
              <a:gd name="connsiteX0" fmla="*/ 1178169 w 1178169"/>
              <a:gd name="connsiteY0" fmla="*/ 0 h 131884"/>
              <a:gd name="connsiteX1" fmla="*/ 1178169 w 1178169"/>
              <a:gd name="connsiteY1" fmla="*/ 0 h 131884"/>
              <a:gd name="connsiteX2" fmla="*/ 1178169 w 1178169"/>
              <a:gd name="connsiteY2" fmla="*/ 131884 h 131884"/>
              <a:gd name="connsiteX3" fmla="*/ 0 w 1178169"/>
              <a:gd name="connsiteY3" fmla="*/ 131884 h 131884"/>
              <a:gd name="connsiteX4" fmla="*/ 0 w 1178169"/>
              <a:gd name="connsiteY4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169" h="131884">
                <a:moveTo>
                  <a:pt x="1178169" y="0"/>
                </a:moveTo>
                <a:lnTo>
                  <a:pt x="1178169" y="0"/>
                </a:lnTo>
                <a:lnTo>
                  <a:pt x="1178169" y="131884"/>
                </a:lnTo>
                <a:lnTo>
                  <a:pt x="0" y="1318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6446672" y="1934308"/>
            <a:ext cx="1030244" cy="131884"/>
          </a:xfrm>
          <a:custGeom>
            <a:avLst/>
            <a:gdLst>
              <a:gd name="connsiteX0" fmla="*/ 1178169 w 1178169"/>
              <a:gd name="connsiteY0" fmla="*/ 0 h 131884"/>
              <a:gd name="connsiteX1" fmla="*/ 1178169 w 1178169"/>
              <a:gd name="connsiteY1" fmla="*/ 0 h 131884"/>
              <a:gd name="connsiteX2" fmla="*/ 1178169 w 1178169"/>
              <a:gd name="connsiteY2" fmla="*/ 131884 h 131884"/>
              <a:gd name="connsiteX3" fmla="*/ 0 w 1178169"/>
              <a:gd name="connsiteY3" fmla="*/ 131884 h 131884"/>
              <a:gd name="connsiteX4" fmla="*/ 0 w 1178169"/>
              <a:gd name="connsiteY4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169" h="131884">
                <a:moveTo>
                  <a:pt x="1178169" y="0"/>
                </a:moveTo>
                <a:lnTo>
                  <a:pt x="1178169" y="0"/>
                </a:lnTo>
                <a:lnTo>
                  <a:pt x="1178169" y="131884"/>
                </a:lnTo>
                <a:lnTo>
                  <a:pt x="0" y="1318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5181647" y="1934308"/>
            <a:ext cx="1192337" cy="131884"/>
          </a:xfrm>
          <a:custGeom>
            <a:avLst/>
            <a:gdLst>
              <a:gd name="connsiteX0" fmla="*/ 1178169 w 1178169"/>
              <a:gd name="connsiteY0" fmla="*/ 0 h 131884"/>
              <a:gd name="connsiteX1" fmla="*/ 1178169 w 1178169"/>
              <a:gd name="connsiteY1" fmla="*/ 0 h 131884"/>
              <a:gd name="connsiteX2" fmla="*/ 1178169 w 1178169"/>
              <a:gd name="connsiteY2" fmla="*/ 131884 h 131884"/>
              <a:gd name="connsiteX3" fmla="*/ 0 w 1178169"/>
              <a:gd name="connsiteY3" fmla="*/ 131884 h 131884"/>
              <a:gd name="connsiteX4" fmla="*/ 0 w 1178169"/>
              <a:gd name="connsiteY4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169" h="131884">
                <a:moveTo>
                  <a:pt x="1178169" y="0"/>
                </a:moveTo>
                <a:lnTo>
                  <a:pt x="1178169" y="0"/>
                </a:lnTo>
                <a:lnTo>
                  <a:pt x="1178169" y="131884"/>
                </a:lnTo>
                <a:lnTo>
                  <a:pt x="0" y="1318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4334143" y="1934308"/>
            <a:ext cx="764549" cy="131884"/>
          </a:xfrm>
          <a:custGeom>
            <a:avLst/>
            <a:gdLst>
              <a:gd name="connsiteX0" fmla="*/ 1178169 w 1178169"/>
              <a:gd name="connsiteY0" fmla="*/ 0 h 131884"/>
              <a:gd name="connsiteX1" fmla="*/ 1178169 w 1178169"/>
              <a:gd name="connsiteY1" fmla="*/ 0 h 131884"/>
              <a:gd name="connsiteX2" fmla="*/ 1178169 w 1178169"/>
              <a:gd name="connsiteY2" fmla="*/ 131884 h 131884"/>
              <a:gd name="connsiteX3" fmla="*/ 0 w 1178169"/>
              <a:gd name="connsiteY3" fmla="*/ 131884 h 131884"/>
              <a:gd name="connsiteX4" fmla="*/ 0 w 1178169"/>
              <a:gd name="connsiteY4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169" h="131884">
                <a:moveTo>
                  <a:pt x="1178169" y="0"/>
                </a:moveTo>
                <a:lnTo>
                  <a:pt x="1178169" y="0"/>
                </a:lnTo>
                <a:lnTo>
                  <a:pt x="1178169" y="131884"/>
                </a:lnTo>
                <a:lnTo>
                  <a:pt x="0" y="1318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156064" y="3407650"/>
            <a:ext cx="1372018" cy="439457"/>
          </a:xfrm>
          <a:prstGeom prst="wedgeRoundRectCallout">
            <a:avLst>
              <a:gd name="adj1" fmla="val 70182"/>
              <a:gd name="adj2" fmla="val 1187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Классами?!</a:t>
            </a:r>
            <a:endParaRPr lang="ru-RU" sz="1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8684" y="2292689"/>
            <a:ext cx="1659756" cy="38465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3808" y="2242176"/>
            <a:ext cx="1653623" cy="39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30" grpId="0" animBg="1"/>
      <p:bldP spid="31" grpId="0" animBg="1"/>
      <p:bldP spid="32" grpId="0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080431"/>
              </p:ext>
            </p:extLst>
          </p:nvPr>
        </p:nvGraphicFramePr>
        <p:xfrm>
          <a:off x="795541" y="1123674"/>
          <a:ext cx="7560000" cy="30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4000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C00000"/>
                          </a:solidFill>
                        </a:rPr>
                        <a:t>Класс миллиардов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C00000"/>
                          </a:solidFill>
                        </a:rPr>
                        <a:t>Класс миллионов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C00000"/>
                          </a:solidFill>
                        </a:rPr>
                        <a:t>Класс тысяч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C00000"/>
                          </a:solidFill>
                        </a:rPr>
                        <a:t>Класс единиц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000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Сотни миллиардов</a:t>
                      </a:r>
                      <a:endParaRPr lang="ru-RU" sz="1400" dirty="0"/>
                    </a:p>
                  </a:txBody>
                  <a:tcPr vert="vert27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Десятки миллиардов</a:t>
                      </a:r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Единицы миллиардов</a:t>
                      </a:r>
                    </a:p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Сотни миллионов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Десятки миллионов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Единицы миллионов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Сотни тысяч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Десятки тысяч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Единицы тысяч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Сотни единиц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Десятки единиц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Единицы единиц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58774" y="366674"/>
            <a:ext cx="43926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Многозначные числа разбивают на классы для удобства их чтения и записи.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08432" y="2690446"/>
            <a:ext cx="474784" cy="145073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289549" y="2690446"/>
            <a:ext cx="474784" cy="145073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649662" y="2690446"/>
            <a:ext cx="474784" cy="145073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141008" y="2268416"/>
            <a:ext cx="474784" cy="187276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522125" y="2268416"/>
            <a:ext cx="474784" cy="187276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82238" y="2268416"/>
            <a:ext cx="474784" cy="187276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026430" y="2268416"/>
            <a:ext cx="474784" cy="18727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407547" y="2268416"/>
            <a:ext cx="474784" cy="18727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767660" y="2268416"/>
            <a:ext cx="474784" cy="18727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99530" y="1246374"/>
            <a:ext cx="1442146" cy="307730"/>
          </a:xfrm>
          <a:prstGeom prst="rect">
            <a:avLst/>
          </a:prstGeom>
          <a:solidFill>
            <a:srgbClr val="FAC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747638" y="1246374"/>
            <a:ext cx="1442146" cy="307730"/>
          </a:xfrm>
          <a:prstGeom prst="rect">
            <a:avLst/>
          </a:prstGeom>
          <a:solidFill>
            <a:srgbClr val="FAC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2821676" y="1225911"/>
            <a:ext cx="1679538" cy="307730"/>
          </a:xfrm>
          <a:prstGeom prst="rect">
            <a:avLst/>
          </a:prstGeom>
          <a:solidFill>
            <a:srgbClr val="FAC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95954" y="1225911"/>
            <a:ext cx="1679538" cy="307730"/>
          </a:xfrm>
          <a:prstGeom prst="rect">
            <a:avLst/>
          </a:prstGeom>
          <a:solidFill>
            <a:srgbClr val="FAC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2563"/>
            <a:ext cx="9144000" cy="36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" grpId="0" animBg="1"/>
      <p:bldP spid="38" grpId="0" animBg="1"/>
      <p:bldP spid="39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1149" y="2052483"/>
            <a:ext cx="1195312" cy="288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13475" y="360782"/>
            <a:ext cx="2571750" cy="1154546"/>
          </a:xfrm>
          <a:prstGeom prst="wedgeRoundRectCallout">
            <a:avLst>
              <a:gd name="adj1" fmla="val 22318"/>
              <a:gd name="adj2" fmla="val 8326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Я понял! Это </a:t>
            </a:r>
            <a:r>
              <a:rPr lang="ru-RU" sz="1400" dirty="0"/>
              <a:t>число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два </a:t>
            </a:r>
            <a:r>
              <a:rPr lang="ru-RU" sz="1400" dirty="0"/>
              <a:t>десятка миллиардов,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одна </a:t>
            </a:r>
            <a:r>
              <a:rPr lang="ru-RU" sz="1400" dirty="0"/>
              <a:t>сотня миллионов…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1943"/>
            <a:ext cx="2160000" cy="216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63284" y="2909528"/>
            <a:ext cx="3977877" cy="1869636"/>
          </a:xfrm>
          <a:prstGeom prst="wedgeRoundRectCallout">
            <a:avLst>
              <a:gd name="adj1" fmla="val -55097"/>
              <a:gd name="adj2" fmla="val -85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При чтении многозначного числа число, записанное в каждом классе, читают как трёхзначное, двузначное или однозначное, добавляя при этом название класса. </a:t>
            </a:r>
            <a:endParaRPr lang="ru-RU" sz="1400" dirty="0" smtClean="0"/>
          </a:p>
          <a:p>
            <a:pPr algn="ctr"/>
            <a:r>
              <a:rPr lang="ru-RU" sz="1400" dirty="0" smtClean="0"/>
              <a:t>Название </a:t>
            </a:r>
            <a:r>
              <a:rPr lang="ru-RU" sz="1400" dirty="0"/>
              <a:t>класса единиц, как правило, </a:t>
            </a:r>
            <a:r>
              <a:rPr lang="ru-RU" sz="1400" u="sng" dirty="0"/>
              <a:t>не </a:t>
            </a:r>
            <a:r>
              <a:rPr lang="ru-RU" sz="1400" u="sng" dirty="0" smtClean="0"/>
              <a:t>произносят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5" y="363328"/>
            <a:ext cx="567559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213475" y="1081751"/>
            <a:ext cx="2571750" cy="677820"/>
          </a:xfrm>
          <a:prstGeom prst="wedgeRoundRectCallout">
            <a:avLst>
              <a:gd name="adj1" fmla="val 22318"/>
              <a:gd name="adj2" fmla="val 8326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Значит, в моём числе двадцать миллиардов?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1943"/>
            <a:ext cx="2160000" cy="216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70857" y="3150263"/>
            <a:ext cx="2227362" cy="916183"/>
          </a:xfrm>
          <a:prstGeom prst="wedgeRoundRectCallout">
            <a:avLst>
              <a:gd name="adj1" fmla="val -60056"/>
              <a:gd name="adj2" fmla="val 1346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Правильно!</a:t>
            </a:r>
          </a:p>
          <a:p>
            <a:pPr algn="ctr"/>
            <a:r>
              <a:rPr lang="ru-RU" sz="1400" dirty="0" smtClean="0"/>
              <a:t>Может</a:t>
            </a:r>
            <a:r>
              <a:rPr lang="ru-RU" sz="1400" dirty="0"/>
              <a:t>, ты сможешь назвать всё число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5" y="363328"/>
            <a:ext cx="5675596" cy="230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1149" y="2052483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213475" y="369576"/>
                <a:ext cx="2571750" cy="1627492"/>
              </a:xfrm>
              <a:prstGeom prst="wedgeRoundRectCallout">
                <a:avLst>
                  <a:gd name="adj1" fmla="val -5375"/>
                  <a:gd name="adj2" fmla="val 6042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noAutofit/>
              </a:bodyPr>
              <a:lstStyle/>
              <a:p>
                <a:pPr algn="ctr"/>
                <a:r>
                  <a:rPr lang="ru-RU" sz="1400" dirty="0"/>
                  <a:t>Моё </a:t>
                </a:r>
                <a:r>
                  <a:rPr lang="ru-RU" sz="1400" dirty="0" smtClean="0"/>
                  <a:t>число </a:t>
                </a:r>
                <a:r>
                  <a:rPr lang="ru-RU" sz="1400" dirty="0"/>
                  <a:t>можно прочитать так: </a:t>
                </a:r>
                <a:endParaRPr lang="ru-RU" sz="1400" dirty="0" smtClean="0"/>
              </a:p>
              <a:p>
                <a:pPr algn="ctr"/>
                <a:r>
                  <a:rPr lang="ru-RU" sz="1600" dirty="0" smtClean="0"/>
                  <a:t>«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миллиардов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172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миллиона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17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тысяч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201</m:t>
                    </m:r>
                  </m:oMath>
                </a14:m>
                <a:r>
                  <a:rPr lang="ru-RU" sz="1400" dirty="0" smtClean="0"/>
                  <a:t>».</a:t>
                </a:r>
                <a:endParaRPr lang="ru-RU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69576"/>
                <a:ext cx="2571750" cy="1627492"/>
              </a:xfrm>
              <a:prstGeom prst="wedgeRoundRectCallout">
                <a:avLst>
                  <a:gd name="adj1" fmla="val -5375"/>
                  <a:gd name="adj2" fmla="val 6042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1943"/>
            <a:ext cx="2160000" cy="216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60000" y="3352486"/>
            <a:ext cx="1715343" cy="439457"/>
          </a:xfrm>
          <a:prstGeom prst="wedgeRoundRectCallout">
            <a:avLst>
              <a:gd name="adj1" fmla="val -60056"/>
              <a:gd name="adj2" fmla="val 1346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Всё </a:t>
            </a:r>
            <a:r>
              <a:rPr lang="ru-RU" sz="1400" dirty="0" smtClean="0"/>
              <a:t>правильно!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775" y="363328"/>
            <a:ext cx="5675596" cy="230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1149" y="2052483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8775" y="1263894"/>
            <a:ext cx="5502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1. </a:t>
            </a:r>
            <a:r>
              <a:rPr lang="ru-RU" sz="1400" dirty="0"/>
              <a:t>Многозначные числа записывают слева направо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начинают со старшего </a:t>
            </a:r>
            <a:r>
              <a:rPr lang="ru-RU" sz="1400" dirty="0" smtClean="0"/>
              <a:t>разряда. 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58774" y="370743"/>
            <a:ext cx="55022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Правила записи </a:t>
            </a:r>
            <a:br>
              <a:rPr lang="ru-RU" sz="2400" dirty="0" smtClean="0">
                <a:solidFill>
                  <a:srgbClr val="C00000"/>
                </a:solidFill>
                <a:latin typeface="+mj-lt"/>
              </a:rPr>
            </a:br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многозначных чисел: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8774" y="1849981"/>
            <a:ext cx="550227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2. </a:t>
            </a:r>
            <a:r>
              <a:rPr lang="ru-RU" sz="1400" dirty="0"/>
              <a:t>Во всех классах, кроме старшего, должно быть по три цифры.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8774" y="2186265"/>
            <a:ext cx="561120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3. </a:t>
            </a:r>
            <a:r>
              <a:rPr lang="ru-RU" sz="1400" dirty="0"/>
              <a:t>Для удобства чтения между классами можно оставить небольшой промежуток.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8775" y="2751147"/>
            <a:ext cx="55022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4. </a:t>
            </a:r>
            <a:r>
              <a:rPr lang="ru-RU" sz="1400" dirty="0"/>
              <a:t>Если отсутствуют единицы какого-либо разряда,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вместо </a:t>
            </a:r>
            <a:r>
              <a:rPr lang="ru-RU" sz="1400" dirty="0"/>
              <a:t>них пишут нули.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8775" y="3318181"/>
            <a:ext cx="56112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5. </a:t>
            </a:r>
            <a:r>
              <a:rPr lang="ru-RU" sz="1400" dirty="0"/>
              <a:t>Если отсутствует целый класс, то вместо него пишут три нуля.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6223013" y="1279282"/>
                <a:ext cx="1475651" cy="40011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36000" rIns="36000" rtlCol="0" anchor="ctr" anchorCtr="0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0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20 548 324</m:t>
                      </m:r>
                    </m:oMath>
                  </m:oMathPara>
                </a14:m>
                <a:endParaRPr 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13" y="1279282"/>
                <a:ext cx="1475651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6229694" y="1757648"/>
                <a:ext cx="1332985" cy="40011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36000" rIns="36000" rtlCol="0" anchor="ctr" anchorCtr="0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0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7 684 110</m:t>
                      </m:r>
                    </m:oMath>
                  </m:oMathPara>
                </a14:m>
                <a:endParaRPr 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694" y="1757648"/>
                <a:ext cx="133298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6226600" y="2201653"/>
                <a:ext cx="1695263" cy="40011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36000" rIns="36000" rtlCol="0" anchor="ctr" anchorCtr="0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0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872_120_325</m:t>
                      </m:r>
                    </m:oMath>
                  </m:oMathPara>
                </a14:m>
                <a:endParaRPr 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600" y="2201653"/>
                <a:ext cx="169526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Прямоугольник 67"/>
              <p:cNvSpPr/>
              <p:nvPr/>
            </p:nvSpPr>
            <p:spPr>
              <a:xfrm>
                <a:off x="6224582" y="2766535"/>
                <a:ext cx="1332985" cy="40011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36000" rIns="36000" rtlCol="0" anchor="ctr" anchorCtr="0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0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1 105 040</m:t>
                      </m:r>
                    </m:oMath>
                  </m:oMathPara>
                </a14:m>
                <a:endParaRPr 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8" name="Прямоугольник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582" y="2766535"/>
                <a:ext cx="133298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6229694" y="3225848"/>
                <a:ext cx="1332985" cy="40011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36000" rIns="36000" rtlCol="0" anchor="ctr" anchorCtr="0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0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1 000 040</m:t>
                      </m:r>
                    </m:oMath>
                  </m:oMathPara>
                </a14:m>
                <a:endParaRPr 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694" y="3225848"/>
                <a:ext cx="133298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04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1" grpId="0"/>
      <p:bldP spid="43" grpId="0"/>
      <p:bldP spid="44" grpId="0"/>
      <p:bldP spid="46" grpId="0" animBg="1"/>
      <p:bldP spid="48" grpId="0" animBg="1"/>
      <p:bldP spid="67" grpId="0" animBg="1"/>
      <p:bldP spid="68" grpId="0" animBg="1"/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361950"/>
            <a:ext cx="5502275" cy="677820"/>
          </a:xfrm>
          <a:prstGeom prst="wedgeRoundRectCallout">
            <a:avLst>
              <a:gd name="adj1" fmla="val 65662"/>
              <a:gd name="adj2" fmla="val 118930"/>
              <a:gd name="adj3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400" dirty="0" smtClean="0"/>
              <a:t>Запишите </a:t>
            </a:r>
            <a:r>
              <a:rPr lang="ru-RU" sz="1400" dirty="0"/>
              <a:t>многозначное число</a:t>
            </a:r>
            <a:r>
              <a:rPr lang="ru-RU" sz="1400" dirty="0" smtClean="0"/>
              <a:t>: </a:t>
            </a:r>
          </a:p>
          <a:p>
            <a:r>
              <a:rPr lang="ru-RU" sz="1400" dirty="0" smtClean="0"/>
              <a:t>двадцать </a:t>
            </a:r>
            <a:r>
              <a:rPr lang="ru-RU" sz="1400" dirty="0"/>
              <a:t>три миллиона пять тысяч двадцать </a:t>
            </a:r>
            <a:r>
              <a:rPr lang="ru-RU" sz="1400" dirty="0" smtClean="0"/>
              <a:t>три. 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58775" y="1168523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5" y="4590357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03299" y="4542804"/>
                <a:ext cx="421322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</a:rPr>
                      <m:t>2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3 005 023</m:t>
                    </m:r>
                  </m:oMath>
                </a14:m>
                <a:r>
                  <a:rPr lang="ru-RU" sz="18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299" y="4542804"/>
                <a:ext cx="4213225" cy="276999"/>
              </a:xfrm>
              <a:prstGeom prst="rect">
                <a:avLst/>
              </a:prstGeom>
              <a:blipFill>
                <a:blip r:embed="rId4"/>
                <a:stretch>
                  <a:fillRect l="-1737" t="-26087" b="-5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70767"/>
              </p:ext>
            </p:extLst>
          </p:nvPr>
        </p:nvGraphicFramePr>
        <p:xfrm>
          <a:off x="364720" y="1528122"/>
          <a:ext cx="5496327" cy="2929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0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07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07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07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07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07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07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07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07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698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C00000"/>
                          </a:solidFill>
                        </a:rPr>
                        <a:t>Класс миллионов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C00000"/>
                          </a:solidFill>
                        </a:rPr>
                        <a:t>Класс тысяч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C00000"/>
                          </a:solidFill>
                        </a:rPr>
                        <a:t>Класс единиц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984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61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Сотни миллионов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Десятки миллионов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Единицы миллионов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Сотни тысяч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Десятки тысяч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Единицы тысяч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Сотни единиц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Десятки единиц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Единицы единиц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1219" y="1276245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9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128" y="372116"/>
            <a:ext cx="5213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Запись натуральных чисел,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которой </a:t>
            </a:r>
            <a:r>
              <a:rPr lang="ru-RU" sz="1800" dirty="0">
                <a:solidFill>
                  <a:schemeClr val="bg1"/>
                </a:solidFill>
              </a:rPr>
              <a:t>мы пользуемся, называют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126" y="871788"/>
            <a:ext cx="521335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+mj-lt"/>
              </a:rPr>
              <a:t>десятичной.</a:t>
            </a:r>
            <a:endParaRPr lang="ru-RU" sz="3200" dirty="0" smtClean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5127" y="1485732"/>
                <a:ext cx="5213350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Такое название связано с тем, что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— это основа десятичной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нумерации.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27" y="1485732"/>
                <a:ext cx="5213350" cy="577659"/>
              </a:xfrm>
              <a:prstGeom prst="rect">
                <a:avLst/>
              </a:prstGeom>
              <a:blipFill>
                <a:blip r:embed="rId5"/>
                <a:stretch>
                  <a:fillRect l="-2807" t="-9574" b="-244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65127" y="2214048"/>
            <a:ext cx="5213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Десять </a:t>
            </a:r>
            <a:r>
              <a:rPr lang="ru-RU" sz="1800" dirty="0">
                <a:solidFill>
                  <a:schemeClr val="bg1"/>
                </a:solidFill>
              </a:rPr>
              <a:t>единиц одного разряда образуют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одну </a:t>
            </a:r>
            <a:r>
              <a:rPr lang="ru-RU" sz="1800" dirty="0">
                <a:solidFill>
                  <a:schemeClr val="bg1"/>
                </a:solidFill>
              </a:rPr>
              <a:t>единицу следующего за ним разряда.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65127" y="2957224"/>
                <a:ext cx="5213350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единиц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десяток;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27" y="2957224"/>
                <a:ext cx="5213350" cy="300660"/>
              </a:xfrm>
              <a:prstGeom prst="rect">
                <a:avLst/>
              </a:prstGeom>
              <a:blipFill>
                <a:blip r:embed="rId6"/>
                <a:stretch>
                  <a:fillRect l="-1754" t="-18367" b="-48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65127" y="3327178"/>
                <a:ext cx="521335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десятков = </a:t>
                </a:r>
                <a14:m>
                  <m:oMath xmlns:m="http://schemas.openxmlformats.org/officeDocument/2006/math">
                    <m:r>
                      <a:rPr lang="ru-RU" sz="2000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сотня;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27" y="3327178"/>
                <a:ext cx="5213350" cy="307777"/>
              </a:xfrm>
              <a:prstGeom prst="rect">
                <a:avLst/>
              </a:prstGeom>
              <a:blipFill>
                <a:blip r:embed="rId7"/>
                <a:stretch>
                  <a:fillRect l="-1754" t="-18000" b="-44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65127" y="3688149"/>
                <a:ext cx="521335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2000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  <a:t>10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 сотен = </a:t>
                </a:r>
                <a14:m>
                  <m:oMath xmlns:m="http://schemas.openxmlformats.org/officeDocument/2006/math">
                    <m:r>
                      <a:rPr lang="ru-RU" sz="2000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тысяча…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27" y="3688149"/>
                <a:ext cx="5213350" cy="307777"/>
              </a:xfrm>
              <a:prstGeom prst="rect">
                <a:avLst/>
              </a:prstGeom>
              <a:blipFill>
                <a:blip r:embed="rId8"/>
                <a:stretch>
                  <a:fillRect l="-3041" t="-26000" b="-5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0487" y="1932657"/>
            <a:ext cx="235400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65127" y="4128753"/>
                <a:ext cx="5213350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Числа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и так далее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называют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27" y="4128753"/>
                <a:ext cx="5213350" cy="300660"/>
              </a:xfrm>
              <a:prstGeom prst="rect">
                <a:avLst/>
              </a:prstGeom>
              <a:blipFill>
                <a:blip r:embed="rId10"/>
                <a:stretch>
                  <a:fillRect l="-2807" t="-18000" b="-4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58775" y="4357074"/>
            <a:ext cx="56546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+mj-lt"/>
              </a:rPr>
              <a:t>разрядными единицами.</a:t>
            </a:r>
            <a:endParaRPr lang="ru-RU" sz="3200" dirty="0" smtClean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13475" y="369575"/>
            <a:ext cx="2571750" cy="1392909"/>
          </a:xfrm>
          <a:prstGeom prst="wedgeRoundRectCallout">
            <a:avLst>
              <a:gd name="adj1" fmla="val -5375"/>
              <a:gd name="adj2" fmla="val 6042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Зная </a:t>
            </a:r>
            <a:r>
              <a:rPr lang="ru-RU" sz="1400" dirty="0" smtClean="0"/>
              <a:t>это, можно </a:t>
            </a:r>
            <a:r>
              <a:rPr lang="ru-RU" sz="1400" dirty="0"/>
              <a:t>любое натуральное число представить в виде суммы разрядных слагаемых.</a:t>
            </a:r>
          </a:p>
        </p:txBody>
      </p:sp>
    </p:spTree>
    <p:extLst>
      <p:ext uri="{BB962C8B-B14F-4D97-AF65-F5344CB8AC3E}">
        <p14:creationId xmlns:p14="http://schemas.microsoft.com/office/powerpoint/2010/main" val="15153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1" y="-900"/>
            <a:ext cx="9233541" cy="514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5760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585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043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1100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138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2789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8251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6973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569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394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90972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10728" y="786111"/>
            <a:ext cx="2039145" cy="916183"/>
          </a:xfrm>
          <a:prstGeom prst="wedgeRoundRectCallout">
            <a:avLst>
              <a:gd name="adj1" fmla="val 34817"/>
              <a:gd name="adj2" fmla="val 9748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Смотри, </a:t>
            </a:r>
            <a:r>
              <a:rPr lang="ru-RU" sz="1400" dirty="0"/>
              <a:t>какое интересное число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у </a:t>
            </a:r>
            <a:r>
              <a:rPr lang="ru-RU" sz="1400" dirty="0"/>
              <a:t>тебя </a:t>
            </a:r>
            <a:r>
              <a:rPr lang="ru-RU" sz="1400" dirty="0" smtClean="0"/>
              <a:t>получилось!</a:t>
            </a:r>
            <a:endParaRPr lang="ru-RU" sz="1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7" y="2322028"/>
            <a:ext cx="1659756" cy="38465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622" y="2322028"/>
            <a:ext cx="1653623" cy="39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605669" y="3372657"/>
                <a:ext cx="4607806" cy="705629"/>
              </a:xfrm>
              <a:prstGeom prst="wedgeRoundRectCallout">
                <a:avLst>
                  <a:gd name="adj1" fmla="val 57606"/>
                  <a:gd name="adj2" fmla="val 91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Последнее равенство называют записью числа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8543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в виде суммы разрядных слагаемых.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669" y="3372657"/>
                <a:ext cx="4607806" cy="705629"/>
              </a:xfrm>
              <a:prstGeom prst="wedgeRoundRectCallout">
                <a:avLst>
                  <a:gd name="adj1" fmla="val 57606"/>
                  <a:gd name="adj2" fmla="val 913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58774" y="361950"/>
            <a:ext cx="55022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Запись числа в виде суммы разрядных слагаемых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365065" y="1396341"/>
                <a:ext cx="914600" cy="461665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36000" rIns="36000" rtlCol="0" anchor="ctr" anchorCtr="0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8543</m:t>
                      </m:r>
                    </m:oMath>
                  </m:oMathPara>
                </a14:m>
                <a:endParaRPr lang="ru-RU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65" y="1396341"/>
                <a:ext cx="9146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1345368" y="1396340"/>
                <a:ext cx="489961" cy="4616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lIns="36000" rIns="36000" rtlCol="0" anchor="ctr" anchorCtr="1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368" y="1396340"/>
                <a:ext cx="4899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1901032" y="1396340"/>
                <a:ext cx="3032296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36000" rIns="36000" rtlCol="0" anchor="ctr" anchorCtr="1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8000+500+40+3</m:t>
                      </m:r>
                    </m:oMath>
                  </m:oMathPara>
                </a14:m>
                <a:endParaRPr lang="ru-RU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032" y="1396340"/>
                <a:ext cx="303229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370495" y="2229717"/>
                <a:ext cx="914600" cy="461665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36000" rIns="36000" rtlCol="0" anchor="ctr" anchorCtr="0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8543</m:t>
                      </m:r>
                    </m:oMath>
                  </m:oMathPara>
                </a14:m>
                <a:endParaRPr lang="ru-RU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95" y="2229717"/>
                <a:ext cx="9146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1345367" y="2229716"/>
                <a:ext cx="489961" cy="4616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lIns="36000" rIns="36000" rtlCol="0" anchor="ctr" anchorCtr="1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367" y="2229716"/>
                <a:ext cx="4899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1895600" y="2229716"/>
                <a:ext cx="4605547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36000" rIns="36000" rtlCol="0" anchor="ctr" anchorCtr="1">
                <a:spAutoFit/>
              </a:bodyPr>
              <a:lstStyle/>
              <a:p>
                <a:pPr marL="8413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</m:t>
                      </m:r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000+5</m:t>
                      </m:r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</m:t>
                      </m:r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00+4</m:t>
                      </m:r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</m:t>
                      </m:r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0+3</m:t>
                      </m:r>
                      <m:r>
                        <a:rPr lang="ru-RU" sz="2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</m:t>
                      </m:r>
                    </m:oMath>
                  </m:oMathPara>
                </a14:m>
                <a:endParaRPr lang="ru-RU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600" y="2229716"/>
                <a:ext cx="460554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0487" y="1932657"/>
            <a:ext cx="235400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24" grpId="0" animBg="1"/>
      <p:bldP spid="25" grpId="0" animBg="1"/>
      <p:bldP spid="26" grpId="0" animBg="1"/>
      <p:bldP spid="27" grpId="0" animBg="1"/>
      <p:bldP spid="28" grpId="0" animBg="1"/>
      <p:bldP spid="3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8426450" cy="4860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Прочитайте </a:t>
                </a:r>
                <a:r>
                  <a:rPr lang="ru-RU" sz="1400" dirty="0"/>
                  <a:t>число: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14:m>
                  <m:oMath xmlns:m="http://schemas.openxmlformats.org/officeDocument/2006/math">
                    <m:r>
                      <a:rPr lang="ru-RU" sz="1800" i="1" dirty="0" smtClean="0">
                        <a:latin typeface="Cambria Math" panose="02040503050406030204" pitchFamily="18" charset="0"/>
                      </a:rPr>
                      <m:t>50 000 000 300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8426450" cy="486095"/>
              </a:xfrm>
              <a:prstGeom prst="rect">
                <a:avLst/>
              </a:prstGeom>
              <a:blipFill>
                <a:blip r:embed="rId4"/>
                <a:stretch>
                  <a:fillRect l="-1302" t="-11250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612656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85518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2503" y="4356431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пятьдесят миллиардов триста.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240513" y="2135583"/>
                <a:ext cx="1806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>
                          <a:latin typeface="Cambria Math" panose="02040503050406030204" pitchFamily="18" charset="0"/>
                        </a:rPr>
                        <m:t>50 000 000 300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13" y="2135583"/>
                <a:ext cx="180690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олилиния 15"/>
          <p:cNvSpPr/>
          <p:nvPr/>
        </p:nvSpPr>
        <p:spPr>
          <a:xfrm>
            <a:off x="1524001" y="2373031"/>
            <a:ext cx="401637" cy="60040"/>
          </a:xfrm>
          <a:custGeom>
            <a:avLst/>
            <a:gdLst>
              <a:gd name="connsiteX0" fmla="*/ 1178169 w 1178169"/>
              <a:gd name="connsiteY0" fmla="*/ 0 h 131884"/>
              <a:gd name="connsiteX1" fmla="*/ 1178169 w 1178169"/>
              <a:gd name="connsiteY1" fmla="*/ 0 h 131884"/>
              <a:gd name="connsiteX2" fmla="*/ 1178169 w 1178169"/>
              <a:gd name="connsiteY2" fmla="*/ 131884 h 131884"/>
              <a:gd name="connsiteX3" fmla="*/ 0 w 1178169"/>
              <a:gd name="connsiteY3" fmla="*/ 131884 h 131884"/>
              <a:gd name="connsiteX4" fmla="*/ 0 w 1178169"/>
              <a:gd name="connsiteY4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169" h="131884">
                <a:moveTo>
                  <a:pt x="1178169" y="0"/>
                </a:moveTo>
                <a:lnTo>
                  <a:pt x="1178169" y="0"/>
                </a:lnTo>
                <a:lnTo>
                  <a:pt x="1178169" y="131884"/>
                </a:lnTo>
                <a:lnTo>
                  <a:pt x="0" y="1318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1100138" y="2373031"/>
            <a:ext cx="379967" cy="60040"/>
          </a:xfrm>
          <a:custGeom>
            <a:avLst/>
            <a:gdLst>
              <a:gd name="connsiteX0" fmla="*/ 1178169 w 1178169"/>
              <a:gd name="connsiteY0" fmla="*/ 0 h 131884"/>
              <a:gd name="connsiteX1" fmla="*/ 1178169 w 1178169"/>
              <a:gd name="connsiteY1" fmla="*/ 0 h 131884"/>
              <a:gd name="connsiteX2" fmla="*/ 1178169 w 1178169"/>
              <a:gd name="connsiteY2" fmla="*/ 131884 h 131884"/>
              <a:gd name="connsiteX3" fmla="*/ 0 w 1178169"/>
              <a:gd name="connsiteY3" fmla="*/ 131884 h 131884"/>
              <a:gd name="connsiteX4" fmla="*/ 0 w 1178169"/>
              <a:gd name="connsiteY4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169" h="131884">
                <a:moveTo>
                  <a:pt x="1178169" y="0"/>
                </a:moveTo>
                <a:lnTo>
                  <a:pt x="1178169" y="0"/>
                </a:lnTo>
                <a:lnTo>
                  <a:pt x="1178169" y="131884"/>
                </a:lnTo>
                <a:lnTo>
                  <a:pt x="0" y="1318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671513" y="2373031"/>
            <a:ext cx="379967" cy="60040"/>
          </a:xfrm>
          <a:custGeom>
            <a:avLst/>
            <a:gdLst>
              <a:gd name="connsiteX0" fmla="*/ 1178169 w 1178169"/>
              <a:gd name="connsiteY0" fmla="*/ 0 h 131884"/>
              <a:gd name="connsiteX1" fmla="*/ 1178169 w 1178169"/>
              <a:gd name="connsiteY1" fmla="*/ 0 h 131884"/>
              <a:gd name="connsiteX2" fmla="*/ 1178169 w 1178169"/>
              <a:gd name="connsiteY2" fmla="*/ 131884 h 131884"/>
              <a:gd name="connsiteX3" fmla="*/ 0 w 1178169"/>
              <a:gd name="connsiteY3" fmla="*/ 131884 h 131884"/>
              <a:gd name="connsiteX4" fmla="*/ 0 w 1178169"/>
              <a:gd name="connsiteY4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169" h="131884">
                <a:moveTo>
                  <a:pt x="1178169" y="0"/>
                </a:moveTo>
                <a:lnTo>
                  <a:pt x="1178169" y="0"/>
                </a:lnTo>
                <a:lnTo>
                  <a:pt x="1178169" y="131884"/>
                </a:lnTo>
                <a:lnTo>
                  <a:pt x="0" y="1318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358775" y="2373031"/>
            <a:ext cx="264080" cy="60040"/>
          </a:xfrm>
          <a:custGeom>
            <a:avLst/>
            <a:gdLst>
              <a:gd name="connsiteX0" fmla="*/ 1178169 w 1178169"/>
              <a:gd name="connsiteY0" fmla="*/ 0 h 131884"/>
              <a:gd name="connsiteX1" fmla="*/ 1178169 w 1178169"/>
              <a:gd name="connsiteY1" fmla="*/ 0 h 131884"/>
              <a:gd name="connsiteX2" fmla="*/ 1178169 w 1178169"/>
              <a:gd name="connsiteY2" fmla="*/ 131884 h 131884"/>
              <a:gd name="connsiteX3" fmla="*/ 0 w 1178169"/>
              <a:gd name="connsiteY3" fmla="*/ 131884 h 131884"/>
              <a:gd name="connsiteX4" fmla="*/ 0 w 1178169"/>
              <a:gd name="connsiteY4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169" h="131884">
                <a:moveTo>
                  <a:pt x="1178169" y="0"/>
                </a:moveTo>
                <a:lnTo>
                  <a:pt x="1178169" y="0"/>
                </a:lnTo>
                <a:lnTo>
                  <a:pt x="1178169" y="131884"/>
                </a:lnTo>
                <a:lnTo>
                  <a:pt x="0" y="1318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857524" y="2692418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Класс единиц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60344" y="2995450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Класс тысяч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9344" y="3298482"/>
            <a:ext cx="12914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Класс миллионов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697666" y="2468043"/>
            <a:ext cx="1175074" cy="470780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272" h="470780">
                <a:moveTo>
                  <a:pt x="1231272" y="470780"/>
                </a:moveTo>
                <a:lnTo>
                  <a:pt x="108642" y="47078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1303254" y="2482629"/>
            <a:ext cx="1569486" cy="742383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  <a:gd name="connsiteX0" fmla="*/ 1602463 w 1602463"/>
              <a:gd name="connsiteY0" fmla="*/ 742383 h 742383"/>
              <a:gd name="connsiteX1" fmla="*/ 344705 w 1602463"/>
              <a:gd name="connsiteY1" fmla="*/ 733330 h 742383"/>
              <a:gd name="connsiteX2" fmla="*/ 0 w 1602463"/>
              <a:gd name="connsiteY2" fmla="*/ 0 h 742383"/>
              <a:gd name="connsiteX0" fmla="*/ 1784324 w 1784324"/>
              <a:gd name="connsiteY0" fmla="*/ 696663 h 696663"/>
              <a:gd name="connsiteX1" fmla="*/ 526566 w 1784324"/>
              <a:gd name="connsiteY1" fmla="*/ 687610 h 696663"/>
              <a:gd name="connsiteX2" fmla="*/ 0 w 1784324"/>
              <a:gd name="connsiteY2" fmla="*/ 0 h 696663"/>
              <a:gd name="connsiteX0" fmla="*/ 1784324 w 1784324"/>
              <a:gd name="connsiteY0" fmla="*/ 696663 h 696663"/>
              <a:gd name="connsiteX1" fmla="*/ 208310 w 1784324"/>
              <a:gd name="connsiteY1" fmla="*/ 687610 h 696663"/>
              <a:gd name="connsiteX2" fmla="*/ 0 w 1784324"/>
              <a:gd name="connsiteY2" fmla="*/ 0 h 696663"/>
              <a:gd name="connsiteX0" fmla="*/ 1802510 w 1802510"/>
              <a:gd name="connsiteY0" fmla="*/ 719523 h 719523"/>
              <a:gd name="connsiteX1" fmla="*/ 226496 w 1802510"/>
              <a:gd name="connsiteY1" fmla="*/ 710470 h 719523"/>
              <a:gd name="connsiteX2" fmla="*/ 0 w 1802510"/>
              <a:gd name="connsiteY2" fmla="*/ 0 h 719523"/>
              <a:gd name="connsiteX0" fmla="*/ 1802510 w 1802510"/>
              <a:gd name="connsiteY0" fmla="*/ 742383 h 742383"/>
              <a:gd name="connsiteX1" fmla="*/ 226496 w 1802510"/>
              <a:gd name="connsiteY1" fmla="*/ 733330 h 742383"/>
              <a:gd name="connsiteX2" fmla="*/ 0 w 1802510"/>
              <a:gd name="connsiteY2" fmla="*/ 0 h 742383"/>
              <a:gd name="connsiteX0" fmla="*/ 1802510 w 1802510"/>
              <a:gd name="connsiteY0" fmla="*/ 742383 h 742383"/>
              <a:gd name="connsiteX1" fmla="*/ 156485 w 1802510"/>
              <a:gd name="connsiteY1" fmla="*/ 725710 h 742383"/>
              <a:gd name="connsiteX2" fmla="*/ 0 w 1802510"/>
              <a:gd name="connsiteY2" fmla="*/ 0 h 74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2510" h="742383">
                <a:moveTo>
                  <a:pt x="1802510" y="742383"/>
                </a:moveTo>
                <a:lnTo>
                  <a:pt x="156485" y="72571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854597" y="2484433"/>
            <a:ext cx="2018144" cy="1066875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  <a:gd name="connsiteX0" fmla="*/ 1593409 w 1593409"/>
              <a:gd name="connsiteY0" fmla="*/ 1041147 h 1041147"/>
              <a:gd name="connsiteX1" fmla="*/ 181069 w 1593409"/>
              <a:gd name="connsiteY1" fmla="*/ 1032094 h 1041147"/>
              <a:gd name="connsiteX2" fmla="*/ 0 w 1593409"/>
              <a:gd name="connsiteY2" fmla="*/ 0 h 1041147"/>
              <a:gd name="connsiteX0" fmla="*/ 1593409 w 1593409"/>
              <a:gd name="connsiteY0" fmla="*/ 1059254 h 1059254"/>
              <a:gd name="connsiteX1" fmla="*/ 181069 w 1593409"/>
              <a:gd name="connsiteY1" fmla="*/ 1050201 h 1059254"/>
              <a:gd name="connsiteX2" fmla="*/ 0 w 1593409"/>
              <a:gd name="connsiteY2" fmla="*/ 0 h 1059254"/>
              <a:gd name="connsiteX0" fmla="*/ 1593409 w 1593409"/>
              <a:gd name="connsiteY0" fmla="*/ 1059254 h 1059255"/>
              <a:gd name="connsiteX1" fmla="*/ 271604 w 1593409"/>
              <a:gd name="connsiteY1" fmla="*/ 1059255 h 1059255"/>
              <a:gd name="connsiteX2" fmla="*/ 0 w 1593409"/>
              <a:gd name="connsiteY2" fmla="*/ 0 h 1059255"/>
              <a:gd name="connsiteX0" fmla="*/ 1895590 w 1895590"/>
              <a:gd name="connsiteY0" fmla="*/ 1028774 h 1028775"/>
              <a:gd name="connsiteX1" fmla="*/ 573785 w 1895590"/>
              <a:gd name="connsiteY1" fmla="*/ 1028775 h 1028775"/>
              <a:gd name="connsiteX2" fmla="*/ 0 w 1895590"/>
              <a:gd name="connsiteY2" fmla="*/ 0 h 1028775"/>
              <a:gd name="connsiteX0" fmla="*/ 1895590 w 1895590"/>
              <a:gd name="connsiteY0" fmla="*/ 1028774 h 1028775"/>
              <a:gd name="connsiteX1" fmla="*/ 202353 w 1895590"/>
              <a:gd name="connsiteY1" fmla="*/ 1028775 h 1028775"/>
              <a:gd name="connsiteX2" fmla="*/ 0 w 1895590"/>
              <a:gd name="connsiteY2" fmla="*/ 0 h 1028775"/>
              <a:gd name="connsiteX0" fmla="*/ 1895590 w 1895590"/>
              <a:gd name="connsiteY0" fmla="*/ 1066874 h 1066875"/>
              <a:gd name="connsiteX1" fmla="*/ 202353 w 1895590"/>
              <a:gd name="connsiteY1" fmla="*/ 1066875 h 1066875"/>
              <a:gd name="connsiteX2" fmla="*/ 0 w 1895590"/>
              <a:gd name="connsiteY2" fmla="*/ 0 h 106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590" h="1066875">
                <a:moveTo>
                  <a:pt x="1895590" y="1066874"/>
                </a:moveTo>
                <a:lnTo>
                  <a:pt x="202353" y="1066875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28856" y="3660929"/>
            <a:ext cx="15638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Класс миллиардов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04109" y="2473500"/>
            <a:ext cx="2368632" cy="1455495"/>
          </a:xfrm>
          <a:custGeom>
            <a:avLst/>
            <a:gdLst>
              <a:gd name="connsiteX0" fmla="*/ 1231272 w 1231272"/>
              <a:gd name="connsiteY0" fmla="*/ 470780 h 470780"/>
              <a:gd name="connsiteX1" fmla="*/ 108642 w 1231272"/>
              <a:gd name="connsiteY1" fmla="*/ 470780 h 470780"/>
              <a:gd name="connsiteX2" fmla="*/ 0 w 1231272"/>
              <a:gd name="connsiteY2" fmla="*/ 0 h 470780"/>
              <a:gd name="connsiteX0" fmla="*/ 1294645 w 1294645"/>
              <a:gd name="connsiteY0" fmla="*/ 470780 h 470780"/>
              <a:gd name="connsiteX1" fmla="*/ 0 w 1294645"/>
              <a:gd name="connsiteY1" fmla="*/ 470780 h 470780"/>
              <a:gd name="connsiteX2" fmla="*/ 63373 w 1294645"/>
              <a:gd name="connsiteY2" fmla="*/ 0 h 470780"/>
              <a:gd name="connsiteX0" fmla="*/ 1493822 w 1493822"/>
              <a:gd name="connsiteY0" fmla="*/ 715224 h 715224"/>
              <a:gd name="connsiteX1" fmla="*/ 199177 w 1493822"/>
              <a:gd name="connsiteY1" fmla="*/ 715224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697117 h 715224"/>
              <a:gd name="connsiteX2" fmla="*/ 0 w 1493822"/>
              <a:gd name="connsiteY2" fmla="*/ 0 h 715224"/>
              <a:gd name="connsiteX0" fmla="*/ 1493822 w 1493822"/>
              <a:gd name="connsiteY0" fmla="*/ 715224 h 715224"/>
              <a:gd name="connsiteX1" fmla="*/ 81482 w 1493822"/>
              <a:gd name="connsiteY1" fmla="*/ 706171 h 715224"/>
              <a:gd name="connsiteX2" fmla="*/ 0 w 1493822"/>
              <a:gd name="connsiteY2" fmla="*/ 0 h 715224"/>
              <a:gd name="connsiteX0" fmla="*/ 1584356 w 1584356"/>
              <a:gd name="connsiteY0" fmla="*/ 706170 h 706170"/>
              <a:gd name="connsiteX1" fmla="*/ 172016 w 1584356"/>
              <a:gd name="connsiteY1" fmla="*/ 697117 h 706170"/>
              <a:gd name="connsiteX2" fmla="*/ 0 w 1584356"/>
              <a:gd name="connsiteY2" fmla="*/ 0 h 706170"/>
              <a:gd name="connsiteX0" fmla="*/ 1602463 w 1602463"/>
              <a:gd name="connsiteY0" fmla="*/ 742383 h 742383"/>
              <a:gd name="connsiteX1" fmla="*/ 190123 w 1602463"/>
              <a:gd name="connsiteY1" fmla="*/ 733330 h 742383"/>
              <a:gd name="connsiteX2" fmla="*/ 0 w 1602463"/>
              <a:gd name="connsiteY2" fmla="*/ 0 h 742383"/>
              <a:gd name="connsiteX0" fmla="*/ 1593409 w 1593409"/>
              <a:gd name="connsiteY0" fmla="*/ 1041147 h 1041147"/>
              <a:gd name="connsiteX1" fmla="*/ 181069 w 1593409"/>
              <a:gd name="connsiteY1" fmla="*/ 1032094 h 1041147"/>
              <a:gd name="connsiteX2" fmla="*/ 0 w 1593409"/>
              <a:gd name="connsiteY2" fmla="*/ 0 h 1041147"/>
              <a:gd name="connsiteX0" fmla="*/ 1593409 w 1593409"/>
              <a:gd name="connsiteY0" fmla="*/ 1059254 h 1059254"/>
              <a:gd name="connsiteX1" fmla="*/ 181069 w 1593409"/>
              <a:gd name="connsiteY1" fmla="*/ 1050201 h 1059254"/>
              <a:gd name="connsiteX2" fmla="*/ 0 w 1593409"/>
              <a:gd name="connsiteY2" fmla="*/ 0 h 1059254"/>
              <a:gd name="connsiteX0" fmla="*/ 1593409 w 1593409"/>
              <a:gd name="connsiteY0" fmla="*/ 1059254 h 1059255"/>
              <a:gd name="connsiteX1" fmla="*/ 271604 w 1593409"/>
              <a:gd name="connsiteY1" fmla="*/ 1059255 h 1059255"/>
              <a:gd name="connsiteX2" fmla="*/ 0 w 1593409"/>
              <a:gd name="connsiteY2" fmla="*/ 0 h 1059255"/>
              <a:gd name="connsiteX0" fmla="*/ 1895590 w 1895590"/>
              <a:gd name="connsiteY0" fmla="*/ 1028774 h 1028775"/>
              <a:gd name="connsiteX1" fmla="*/ 573785 w 1895590"/>
              <a:gd name="connsiteY1" fmla="*/ 1028775 h 1028775"/>
              <a:gd name="connsiteX2" fmla="*/ 0 w 1895590"/>
              <a:gd name="connsiteY2" fmla="*/ 0 h 1028775"/>
              <a:gd name="connsiteX0" fmla="*/ 1895590 w 1895590"/>
              <a:gd name="connsiteY0" fmla="*/ 1028774 h 1028775"/>
              <a:gd name="connsiteX1" fmla="*/ 202353 w 1895590"/>
              <a:gd name="connsiteY1" fmla="*/ 1028775 h 1028775"/>
              <a:gd name="connsiteX2" fmla="*/ 0 w 1895590"/>
              <a:gd name="connsiteY2" fmla="*/ 0 h 1028775"/>
              <a:gd name="connsiteX0" fmla="*/ 1895590 w 1895590"/>
              <a:gd name="connsiteY0" fmla="*/ 1066874 h 1066875"/>
              <a:gd name="connsiteX1" fmla="*/ 202353 w 1895590"/>
              <a:gd name="connsiteY1" fmla="*/ 1066875 h 1066875"/>
              <a:gd name="connsiteX2" fmla="*/ 0 w 1895590"/>
              <a:gd name="connsiteY2" fmla="*/ 0 h 1066875"/>
              <a:gd name="connsiteX0" fmla="*/ 2143881 w 2143881"/>
              <a:gd name="connsiteY0" fmla="*/ 1402154 h 1402155"/>
              <a:gd name="connsiteX1" fmla="*/ 450644 w 2143881"/>
              <a:gd name="connsiteY1" fmla="*/ 1402155 h 1402155"/>
              <a:gd name="connsiteX2" fmla="*/ 0 w 2143881"/>
              <a:gd name="connsiteY2" fmla="*/ 0 h 1402155"/>
              <a:gd name="connsiteX0" fmla="*/ 2143881 w 2143881"/>
              <a:gd name="connsiteY0" fmla="*/ 1402154 h 1417395"/>
              <a:gd name="connsiteX1" fmla="*/ 229941 w 2143881"/>
              <a:gd name="connsiteY1" fmla="*/ 1417395 h 1417395"/>
              <a:gd name="connsiteX2" fmla="*/ 0 w 2143881"/>
              <a:gd name="connsiteY2" fmla="*/ 0 h 1417395"/>
              <a:gd name="connsiteX0" fmla="*/ 2143881 w 2143881"/>
              <a:gd name="connsiteY0" fmla="*/ 1440254 h 1455495"/>
              <a:gd name="connsiteX1" fmla="*/ 229941 w 2143881"/>
              <a:gd name="connsiteY1" fmla="*/ 1455495 h 1455495"/>
              <a:gd name="connsiteX2" fmla="*/ 0 w 2143881"/>
              <a:gd name="connsiteY2" fmla="*/ 0 h 14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881" h="1455495">
                <a:moveTo>
                  <a:pt x="2143881" y="1440254"/>
                </a:moveTo>
                <a:lnTo>
                  <a:pt x="229941" y="1455495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58776" y="4356431"/>
            <a:ext cx="6137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58775" y="4175747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1" grpId="0"/>
      <p:bldP spid="3" grpId="0"/>
      <p:bldP spid="16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 animBg="1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9099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Запишите </a:t>
            </a:r>
            <a:r>
              <a:rPr lang="ru-RU" sz="1400" dirty="0"/>
              <a:t>цифрами </a:t>
            </a:r>
            <a:r>
              <a:rPr lang="ru-RU" sz="1400" dirty="0" smtClean="0"/>
              <a:t>число: </a:t>
            </a:r>
            <a:r>
              <a:rPr lang="ru-RU" sz="1400" dirty="0"/>
              <a:t>пять миллионов одиннадцать тысяч шестьсот </a:t>
            </a:r>
            <a:r>
              <a:rPr lang="ru-RU" sz="1400" dirty="0" smtClean="0"/>
              <a:t>один.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349472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54287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219882" y="1837232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  <a:ea typeface="Cambria Math" pitchFamily="18" charset="0"/>
                        </a:rPr>
                        <m:t>5</m:t>
                      </m:r>
                    </m:oMath>
                  </m:oMathPara>
                </a14:m>
                <a:endParaRPr lang="ru-RU" sz="1800" i="1" dirty="0">
                  <a:latin typeface="Cambria Math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82" y="1837232"/>
                <a:ext cx="36420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401983" y="1837232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  <a:ea typeface="Cambria Math" pitchFamily="18" charset="0"/>
                        </a:rPr>
                        <m:t>0</m:t>
                      </m:r>
                    </m:oMath>
                  </m:oMathPara>
                </a14:m>
                <a:endParaRPr lang="ru-RU" sz="1800" i="1" dirty="0">
                  <a:latin typeface="Cambria Math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3" y="1837232"/>
                <a:ext cx="36420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526674" y="1837232"/>
                <a:ext cx="4924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  <a:ea typeface="Cambria Math" pitchFamily="18" charset="0"/>
                        </a:rPr>
                        <m:t>11</m:t>
                      </m:r>
                    </m:oMath>
                  </m:oMathPara>
                </a14:m>
                <a:endParaRPr lang="ru-RU" sz="1800" i="1" dirty="0">
                  <a:latin typeface="Cambria Math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74" y="1837232"/>
                <a:ext cx="49244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833466" y="1837232"/>
                <a:ext cx="6206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  <a:ea typeface="Cambria Math" pitchFamily="18" charset="0"/>
                        </a:rPr>
                        <m:t>601</m:t>
                      </m:r>
                    </m:oMath>
                  </m:oMathPara>
                </a14:m>
                <a:endParaRPr lang="ru-RU" sz="1800" i="1" dirty="0">
                  <a:latin typeface="Cambria Math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66" y="1837232"/>
                <a:ext cx="62068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72504" y="2527838"/>
                <a:ext cx="8426450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 i="1" dirty="0" smtClean="0">
                        <a:latin typeface="Cambria Math" panose="02040503050406030204" pitchFamily="18" charset="0"/>
                      </a:rPr>
                      <m:t>011</m:t>
                    </m:r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 i="1" dirty="0" smtClean="0">
                        <a:latin typeface="Cambria Math" panose="02040503050406030204" pitchFamily="18" charset="0"/>
                      </a:rPr>
                      <m:t>601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4" y="2527838"/>
                <a:ext cx="8426450" cy="270652"/>
              </a:xfrm>
              <a:prstGeom prst="rect">
                <a:avLst/>
              </a:prstGeom>
              <a:blipFill>
                <a:blip r:embed="rId8"/>
                <a:stretch>
                  <a:fillRect l="-1013" t="-4545" b="-38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58776" y="2583046"/>
            <a:ext cx="6137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58775" y="2356183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8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9" grpId="0"/>
      <p:bldP spid="16" grpId="0"/>
      <p:bldP spid="17" grpId="0"/>
      <p:bldP spid="18" grpId="0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8775" y="872990"/>
                <a:ext cx="8426450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Запишите </a:t>
                </a:r>
                <a:r>
                  <a:rPr lang="ru-RU" sz="1400" dirty="0"/>
                  <a:t>число </a:t>
                </a:r>
                <a14:m>
                  <m:oMath xmlns:m="http://schemas.openxmlformats.org/officeDocument/2006/math">
                    <m:r>
                      <a:rPr lang="ru-RU" sz="1800" i="1" dirty="0" smtClean="0">
                        <a:latin typeface="Cambria Math" panose="02040503050406030204" pitchFamily="18" charset="0"/>
                      </a:rPr>
                      <m:t>7506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в виде суммы разрядных слагаемых.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72990"/>
                <a:ext cx="8426450" cy="270652"/>
              </a:xfrm>
              <a:prstGeom prst="rect">
                <a:avLst/>
              </a:prstGeom>
              <a:blipFill>
                <a:blip r:embed="rId4"/>
                <a:stretch>
                  <a:fillRect l="-1302" t="-2222" b="-3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единительная линия 10"/>
          <p:cNvCxnSpPr/>
          <p:nvPr/>
        </p:nvCxnSpPr>
        <p:spPr>
          <a:xfrm>
            <a:off x="358774" y="1349472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154287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59107" y="1882153"/>
                <a:ext cx="9925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latin typeface="Cambria Math" panose="02040503050406030204" pitchFamily="18" charset="0"/>
                        </a:rPr>
                        <m:t>7506</m:t>
                      </m:r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07" y="1882153"/>
                <a:ext cx="99257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1071674" y="1882153"/>
                <a:ext cx="1276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ru-RU" sz="1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ru-RU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1000+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74" y="1882153"/>
                <a:ext cx="127631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166087" y="1882153"/>
                <a:ext cx="11480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ru-RU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100+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087" y="1882153"/>
                <a:ext cx="114807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3160552" y="1882153"/>
                <a:ext cx="6671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ru-RU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ru-RU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 smtClean="0"/>
                  <a:t>.</a:t>
                </a:r>
                <a:endParaRPr lang="ru-RU" sz="16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552" y="1882153"/>
                <a:ext cx="667170" cy="369332"/>
              </a:xfrm>
              <a:prstGeom prst="rect">
                <a:avLst/>
              </a:prstGeom>
              <a:blipFill>
                <a:blip r:embed="rId8"/>
                <a:stretch>
                  <a:fillRect r="-3636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72504" y="2601726"/>
                <a:ext cx="8426450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i="1" dirty="0" smtClean="0">
                        <a:latin typeface="Cambria Math" panose="02040503050406030204" pitchFamily="18" charset="0"/>
                      </a:rPr>
                      <m:t>7506=</m:t>
                    </m:r>
                    <m:r>
                      <a:rPr lang="ru-RU" sz="1800" b="0" i="0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ru-RU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∙1000+5∙100+6∙1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4" y="2601726"/>
                <a:ext cx="8426450" cy="270652"/>
              </a:xfrm>
              <a:prstGeom prst="rect">
                <a:avLst/>
              </a:prstGeom>
              <a:blipFill>
                <a:blip r:embed="rId9"/>
                <a:stretch>
                  <a:fillRect l="-1013" t="-2273" b="-38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58776" y="2656934"/>
            <a:ext cx="6137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58775" y="243007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9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2" grpId="0"/>
      <p:bldP spid="14" grpId="0"/>
      <p:bldP spid="15" grpId="0"/>
      <p:bldP spid="16" grpId="0"/>
      <p:bldP spid="17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7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5" y="1093232"/>
                <a:ext cx="8508134" cy="3744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В математике существует </a:t>
                </a:r>
                <a14:m>
                  <m:oMath xmlns:m="http://schemas.openxmlformats.org/officeDocument/2006/math">
                    <m:r>
                      <a:rPr lang="ru-RU" sz="18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600" dirty="0" smtClean="0">
                    <a:solidFill>
                      <a:srgbClr val="FFC000"/>
                    </a:solidFill>
                  </a:rPr>
                  <a:t> цифр (0, 1, 2, 3, 4, 5, 6, 7, 8, 9),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 </a:t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и </a:t>
                </a:r>
                <a:r>
                  <a:rPr lang="ru-RU" sz="1600" dirty="0">
                    <a:solidFill>
                      <a:schemeClr val="bg1"/>
                    </a:solidFill>
                  </a:rPr>
                  <a:t>из них можно составить любое число.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Если число состоит из одной цифры, то его называют 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однозначным,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 </a:t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из </a:t>
                </a:r>
                <a:r>
                  <a:rPr lang="ru-RU" sz="1600" dirty="0">
                    <a:solidFill>
                      <a:schemeClr val="bg1"/>
                    </a:solidFill>
                  </a:rPr>
                  <a:t>двух –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двузначным,</a:t>
                </a:r>
                <a:r>
                  <a:rPr lang="ru-RU" sz="1600" dirty="0">
                    <a:solidFill>
                      <a:schemeClr val="bg1"/>
                    </a:solidFill>
                  </a:rPr>
                  <a:t> из трёх – </a:t>
                </a:r>
                <a:r>
                  <a:rPr lang="ru-RU" sz="1600" dirty="0">
                    <a:solidFill>
                      <a:srgbClr val="FFC000"/>
                    </a:solidFill>
                  </a:rPr>
                  <a:t>трёхзначным</a:t>
                </a:r>
                <a:r>
                  <a:rPr lang="ru-RU" sz="1600" dirty="0">
                    <a:solidFill>
                      <a:schemeClr val="bg1"/>
                    </a:solidFill>
                  </a:rPr>
                  <a:t> и так далее.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Многозначное число может начинаться с любой цифры, 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кроме </a:t>
                </a:r>
                <a:r>
                  <a:rPr lang="ru-RU" sz="1600" dirty="0">
                    <a:solidFill>
                      <a:srgbClr val="FFC000"/>
                    </a:solidFill>
                  </a:rPr>
                  <a:t>цифры </a:t>
                </a:r>
                <a14:m>
                  <m:oMath xmlns:m="http://schemas.openxmlformats.org/officeDocument/2006/math">
                    <m:r>
                      <a:rPr lang="ru-RU" sz="18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600" dirty="0" smtClean="0">
                    <a:solidFill>
                      <a:srgbClr val="FFC000"/>
                    </a:solidFill>
                  </a:rPr>
                  <a:t>.</a:t>
                </a:r>
                <a:endParaRPr lang="ru-RU" sz="1600" dirty="0">
                  <a:solidFill>
                    <a:srgbClr val="FFC000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Место, на котором стоит цифра в записи числа,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по-другому </a:t>
                </a:r>
                <a:r>
                  <a:rPr lang="ru-RU" sz="1600" dirty="0">
                    <a:solidFill>
                      <a:schemeClr val="bg1"/>
                    </a:solidFill>
                  </a:rPr>
                  <a:t>называют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разрядом числа.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Числа читают слева направо, а разряды отсчитывают наоборот – справа налево.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Многозначные числа разбивают на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классы</a:t>
                </a:r>
                <a:r>
                  <a:rPr lang="ru-RU" sz="1600" dirty="0">
                    <a:solidFill>
                      <a:schemeClr val="bg1"/>
                    </a:solidFill>
                  </a:rPr>
                  <a:t> для удобства их чтения и записи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Любое натуральное число можно представить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в виде суммы разрядных 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слагаемых.</a:t>
                </a:r>
                <a:endParaRPr lang="ru-RU" sz="1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93232"/>
                <a:ext cx="8508134" cy="3744615"/>
              </a:xfrm>
              <a:prstGeom prst="rect">
                <a:avLst/>
              </a:prstGeom>
              <a:blipFill>
                <a:blip r:embed="rId5"/>
                <a:stretch>
                  <a:fillRect l="-1361" t="-1301" r="-501" b="-1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3146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1" y="-900"/>
            <a:ext cx="9233541" cy="514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5760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585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043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1100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138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2789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8251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6973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569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394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90972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55092" y="3223012"/>
            <a:ext cx="1889472" cy="677820"/>
          </a:xfrm>
          <a:prstGeom prst="wedgeRoundRectCallout">
            <a:avLst>
              <a:gd name="adj1" fmla="val 70182"/>
              <a:gd name="adj2" fmla="val 1187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Два, ноль, один, семь, два, ноль…</a:t>
            </a:r>
            <a:endParaRPr lang="ru-RU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720970" y="786111"/>
            <a:ext cx="3228904" cy="916183"/>
          </a:xfrm>
          <a:prstGeom prst="wedgeRoundRectCallout">
            <a:avLst>
              <a:gd name="adj1" fmla="val 34817"/>
              <a:gd name="adj2" fmla="val 9748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Ты просто перечисляешь записанные цифры, а назвать число – это совсем по-другому!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7" y="2322028"/>
            <a:ext cx="1659756" cy="38465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622" y="2322028"/>
            <a:ext cx="1653623" cy="39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1" y="-900"/>
            <a:ext cx="9233541" cy="514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5760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585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043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1100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138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2789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8251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6973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569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394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90972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55176" y="1190558"/>
            <a:ext cx="2200205" cy="677820"/>
          </a:xfrm>
          <a:prstGeom prst="wedgeRoundRectCallout">
            <a:avLst>
              <a:gd name="adj1" fmla="val 34817"/>
              <a:gd name="adj2" fmla="val 9748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общего между буквами и цифрами?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7" y="2322028"/>
            <a:ext cx="1659756" cy="38465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622" y="2322028"/>
            <a:ext cx="1653623" cy="39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8" y="0"/>
            <a:ext cx="9233538" cy="51443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07" y="849303"/>
            <a:ext cx="1279109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57" y="849303"/>
            <a:ext cx="1222567" cy="180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51388" y="3397975"/>
            <a:ext cx="2630115" cy="916183"/>
          </a:xfrm>
          <a:prstGeom prst="wedgeRoundRectCallout">
            <a:avLst>
              <a:gd name="adj1" fmla="val -59454"/>
              <a:gd name="adj2" fmla="val -4742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Буквы и цифры </a:t>
            </a:r>
            <a:r>
              <a:rPr lang="ru-RU" sz="1400" dirty="0"/>
              <a:t>– это знаки, которые придумали для </a:t>
            </a:r>
            <a:r>
              <a:rPr lang="ru-RU" sz="1400" dirty="0" smtClean="0"/>
              <a:t>записи.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7" y="2322028"/>
            <a:ext cx="1659756" cy="3846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622" y="2322028"/>
            <a:ext cx="1653623" cy="39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8" y="0"/>
            <a:ext cx="9233538" cy="514439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762954" y="1216919"/>
            <a:ext cx="3329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DS Eraser Cyr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Буквы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DS Eraser Cyr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Алфавит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DS Eraser Cyr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слово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07" y="849303"/>
            <a:ext cx="1279109" cy="180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57" y="849303"/>
            <a:ext cx="1222567" cy="18000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218018" y="2768582"/>
            <a:ext cx="3329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DS Eraser Cyr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20 172 017 201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7" y="2322028"/>
            <a:ext cx="1659756" cy="38465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622" y="2322028"/>
            <a:ext cx="1653623" cy="39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1" y="-900"/>
            <a:ext cx="9233541" cy="514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5760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585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0436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1100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138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27898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8251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6973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7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569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2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3944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0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90972" y="1318846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1</a:t>
            </a:r>
            <a:endParaRPr lang="ru-RU" sz="44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68316" y="794905"/>
            <a:ext cx="2587066" cy="916183"/>
          </a:xfrm>
          <a:prstGeom prst="wedgeRoundRectCallout">
            <a:avLst>
              <a:gd name="adj1" fmla="val 34817"/>
              <a:gd name="adj2" fmla="val 9748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У тебя из цифр тоже получилось число, которое имеет своё </a:t>
            </a:r>
            <a:r>
              <a:rPr lang="ru-RU" sz="1400" dirty="0" smtClean="0"/>
              <a:t>имя.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901384" y="3353928"/>
            <a:ext cx="1355941" cy="677820"/>
          </a:xfrm>
          <a:prstGeom prst="wedgeRoundRectCallout">
            <a:avLst>
              <a:gd name="adj1" fmla="val 70182"/>
              <a:gd name="adj2" fmla="val 1187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 как же его зовут?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7" y="2322028"/>
            <a:ext cx="1659756" cy="38465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622" y="2322028"/>
            <a:ext cx="1653623" cy="39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1901</TotalTime>
  <Words>1441</Words>
  <Application>Microsoft Office PowerPoint</Application>
  <PresentationFormat>Экран (16:9)</PresentationFormat>
  <Paragraphs>435</Paragraphs>
  <Slides>44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3" baseType="lpstr">
      <vt:lpstr>Arial</vt:lpstr>
      <vt:lpstr>DS Eraser Cyr</vt:lpstr>
      <vt:lpstr>Cambria Math</vt:lpstr>
      <vt:lpstr>Roboto</vt:lpstr>
      <vt:lpstr>Calibri</vt:lpstr>
      <vt:lpstr>Times New Roman</vt:lpstr>
      <vt:lpstr>Monotype Corsiva</vt:lpstr>
      <vt:lpstr>Merriweather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186</cp:revision>
  <dcterms:created xsi:type="dcterms:W3CDTF">2017-06-06T14:34:21Z</dcterms:created>
  <dcterms:modified xsi:type="dcterms:W3CDTF">2025-01-17T08:11:31Z</dcterms:modified>
</cp:coreProperties>
</file>