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58"/>
  </p:notesMasterIdLst>
  <p:sldIdLst>
    <p:sldId id="256" r:id="rId2"/>
    <p:sldId id="257" r:id="rId3"/>
    <p:sldId id="273" r:id="rId4"/>
    <p:sldId id="274" r:id="rId5"/>
    <p:sldId id="275" r:id="rId6"/>
    <p:sldId id="316" r:id="rId7"/>
    <p:sldId id="304" r:id="rId8"/>
    <p:sldId id="305" r:id="rId9"/>
    <p:sldId id="306" r:id="rId10"/>
    <p:sldId id="308" r:id="rId11"/>
    <p:sldId id="265" r:id="rId12"/>
    <p:sldId id="307" r:id="rId13"/>
    <p:sldId id="322" r:id="rId14"/>
    <p:sldId id="310" r:id="rId15"/>
    <p:sldId id="311" r:id="rId16"/>
    <p:sldId id="312" r:id="rId17"/>
    <p:sldId id="313" r:id="rId18"/>
    <p:sldId id="314" r:id="rId19"/>
    <p:sldId id="315" r:id="rId20"/>
    <p:sldId id="279" r:id="rId21"/>
    <p:sldId id="323" r:id="rId22"/>
    <p:sldId id="302" r:id="rId23"/>
    <p:sldId id="280" r:id="rId24"/>
    <p:sldId id="324" r:id="rId25"/>
    <p:sldId id="282" r:id="rId26"/>
    <p:sldId id="317" r:id="rId27"/>
    <p:sldId id="283" r:id="rId28"/>
    <p:sldId id="318" r:id="rId29"/>
    <p:sldId id="272" r:id="rId30"/>
    <p:sldId id="319" r:id="rId31"/>
    <p:sldId id="320" r:id="rId32"/>
    <p:sldId id="321" r:id="rId33"/>
    <p:sldId id="284" r:id="rId34"/>
    <p:sldId id="298" r:id="rId35"/>
    <p:sldId id="290" r:id="rId36"/>
    <p:sldId id="291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334" r:id="rId47"/>
    <p:sldId id="335" r:id="rId48"/>
    <p:sldId id="336" r:id="rId49"/>
    <p:sldId id="337" r:id="rId50"/>
    <p:sldId id="338" r:id="rId51"/>
    <p:sldId id="339" r:id="rId52"/>
    <p:sldId id="340" r:id="rId53"/>
    <p:sldId id="295" r:id="rId54"/>
    <p:sldId id="296" r:id="rId55"/>
    <p:sldId id="297" r:id="rId56"/>
    <p:sldId id="299" r:id="rId57"/>
  </p:sldIdLst>
  <p:sldSz cx="9144000" cy="5143500" type="screen16x9"/>
  <p:notesSz cx="6858000" cy="9144000"/>
  <p:embeddedFontLst>
    <p:embeddedFont>
      <p:font typeface="Roboto" panose="020B0604020202020204" charset="0"/>
      <p:regular r:id="rId59"/>
      <p:bold r:id="rId60"/>
      <p:italic r:id="rId61"/>
      <p:boldItalic r:id="rId62"/>
    </p:embeddedFont>
    <p:embeddedFont>
      <p:font typeface="Cambria Math" panose="02040503050406030204" pitchFamily="18" charset="0"/>
      <p:regular r:id="rId63"/>
    </p:embeddedFont>
    <p:embeddedFont>
      <p:font typeface="Merriweather" panose="020B0604020202020204" charset="-52"/>
      <p:regular r:id="rId64"/>
      <p:bold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</p:embeddedFontLst>
  <p:defaultTextStyle>
    <a:defPPr>
      <a:defRPr lang="ru-RU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12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28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2069" userDrawn="1">
          <p15:clr>
            <a:srgbClr val="A4A3A4"/>
          </p15:clr>
        </p15:guide>
        <p15:guide id="8" pos="3692" userDrawn="1">
          <p15:clr>
            <a:srgbClr val="A4A3A4"/>
          </p15:clr>
        </p15:guide>
        <p15:guide id="9" pos="1845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B800"/>
    <a:srgbClr val="FACE47"/>
    <a:srgbClr val="F2F2F2"/>
    <a:srgbClr val="E7E6E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90413" autoAdjust="0"/>
  </p:normalViewPr>
  <p:slideViewPr>
    <p:cSldViewPr snapToGrid="0" showGuides="1">
      <p:cViewPr varScale="1">
        <p:scale>
          <a:sx n="105" d="100"/>
          <a:sy n="105" d="100"/>
        </p:scale>
        <p:origin x="1056" y="67"/>
      </p:cViewPr>
      <p:guideLst>
        <p:guide orient="horz" pos="3012"/>
        <p:guide pos="226"/>
        <p:guide pos="5534"/>
        <p:guide orient="horz" pos="228"/>
        <p:guide pos="2993"/>
        <p:guide pos="2767"/>
        <p:guide pos="2069"/>
        <p:guide pos="3692"/>
        <p:guide pos="1845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6CDED-7666-4D7E-A294-5461EC81F347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394D-A24F-4D3B-936C-7A1998098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76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0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083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310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830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75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410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878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089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721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14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7973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08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4583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74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0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7369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2814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6997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6604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6353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126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4183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4912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7831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0142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3665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8547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9360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4912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4912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4912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491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3622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4912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4912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4912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4912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4912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4912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4912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4912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4912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491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5576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4912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08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6729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439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4655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337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731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476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392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01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2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0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3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51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65.png"/><Relationship Id="rId9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9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80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79.png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3.png"/><Relationship Id="rId4" Type="http://schemas.openxmlformats.org/officeDocument/2006/relationships/image" Target="../media/image107.png"/><Relationship Id="rId9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98.png"/><Relationship Id="rId4" Type="http://schemas.openxmlformats.org/officeDocument/2006/relationships/image" Target="../media/image11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4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3.png"/><Relationship Id="rId17" Type="http://schemas.openxmlformats.org/officeDocument/2006/relationships/image" Target="../media/image127.pn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11" Type="http://schemas.openxmlformats.org/officeDocument/2006/relationships/image" Target="../media/image122.png"/><Relationship Id="rId5" Type="http://schemas.openxmlformats.org/officeDocument/2006/relationships/image" Target="../media/image117.png"/><Relationship Id="rId15" Type="http://schemas.openxmlformats.org/officeDocument/2006/relationships/image" Target="../media/image125.png"/><Relationship Id="rId10" Type="http://schemas.openxmlformats.org/officeDocument/2006/relationships/image" Target="../media/image53.png"/><Relationship Id="rId4" Type="http://schemas.openxmlformats.org/officeDocument/2006/relationships/image" Target="../media/image92.png"/><Relationship Id="rId9" Type="http://schemas.openxmlformats.org/officeDocument/2006/relationships/image" Target="../media/image12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7" Type="http://schemas.openxmlformats.org/officeDocument/2006/relationships/image" Target="../media/image130.pn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65.png"/><Relationship Id="rId9" Type="http://schemas.openxmlformats.org/officeDocument/2006/relationships/image" Target="../media/image13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26" Type="http://schemas.openxmlformats.org/officeDocument/2006/relationships/image" Target="../media/image33.png"/><Relationship Id="rId3" Type="http://schemas.openxmlformats.org/officeDocument/2006/relationships/image" Target="../media/image14.png"/><Relationship Id="rId21" Type="http://schemas.openxmlformats.org/officeDocument/2006/relationships/image" Target="../media/image29.png"/><Relationship Id="rId34" Type="http://schemas.openxmlformats.org/officeDocument/2006/relationships/image" Target="../media/image41.png"/><Relationship Id="rId7" Type="http://schemas.openxmlformats.org/officeDocument/2006/relationships/image" Target="../media/image160.png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00.png"/><Relationship Id="rId24" Type="http://schemas.openxmlformats.org/officeDocument/2006/relationships/image" Target="../media/image31.png"/><Relationship Id="rId32" Type="http://schemas.openxmlformats.org/officeDocument/2006/relationships/image" Target="../media/image40.png"/><Relationship Id="rId5" Type="http://schemas.openxmlformats.org/officeDocument/2006/relationships/image" Target="../media/image17.png"/><Relationship Id="rId15" Type="http://schemas.openxmlformats.org/officeDocument/2006/relationships/image" Target="../media/image230.png"/><Relationship Id="rId23" Type="http://schemas.openxmlformats.org/officeDocument/2006/relationships/image" Target="../media/image28.png"/><Relationship Id="rId28" Type="http://schemas.openxmlformats.org/officeDocument/2006/relationships/image" Target="../media/image35.png"/><Relationship Id="rId10" Type="http://schemas.openxmlformats.org/officeDocument/2006/relationships/image" Target="../media/image20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9" Type="http://schemas.openxmlformats.org/officeDocument/2006/relationships/image" Target="../media/image19.png"/><Relationship Id="rId22" Type="http://schemas.openxmlformats.org/officeDocument/2006/relationships/image" Target="../media/image30.png"/><Relationship Id="rId27" Type="http://schemas.openxmlformats.org/officeDocument/2006/relationships/image" Target="../media/image34.png"/><Relationship Id="rId30" Type="http://schemas.openxmlformats.org/officeDocument/2006/relationships/image" Target="../media/image38.png"/><Relationship Id="rId35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035522"/>
            <a:ext cx="4392613" cy="1046440"/>
          </a:xfrm>
          <a:prstGeom prst="rect">
            <a:avLst/>
          </a:prstGeom>
        </p:spPr>
        <p:txBody>
          <a:bodyPr wrap="square" lIns="720000" tIns="0" rIns="0" bIns="0">
            <a:spAutoFit/>
          </a:bodyPr>
          <a:lstStyle/>
          <a:p>
            <a:r>
              <a:rPr lang="ru-RU" sz="3400" dirty="0">
                <a:solidFill>
                  <a:schemeClr val="bg1"/>
                </a:solidFill>
                <a:latin typeface="+mj-lt"/>
              </a:rPr>
              <a:t>Отрезок. </a:t>
            </a:r>
            <a:r>
              <a:rPr lang="ru-RU" sz="3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</a:rPr>
              <a:t>Длина </a:t>
            </a:r>
            <a:r>
              <a:rPr lang="ru-RU" sz="3400" dirty="0">
                <a:solidFill>
                  <a:schemeClr val="bg1"/>
                </a:solidFill>
                <a:latin typeface="+mj-lt"/>
              </a:rPr>
              <a:t>отрезка</a:t>
            </a:r>
          </a:p>
        </p:txBody>
      </p:sp>
    </p:spTree>
    <p:extLst>
      <p:ext uri="{BB962C8B-B14F-4D97-AF65-F5344CB8AC3E}">
        <p14:creationId xmlns:p14="http://schemas.microsoft.com/office/powerpoint/2010/main" val="5099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Трапеция 3"/>
          <p:cNvSpPr/>
          <p:nvPr/>
        </p:nvSpPr>
        <p:spPr>
          <a:xfrm rot="5400000">
            <a:off x="5537199" y="1109663"/>
            <a:ext cx="3571874" cy="2924175"/>
          </a:xfrm>
          <a:prstGeom prst="trapezoid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8774" y="365377"/>
            <a:ext cx="4392614" cy="365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>
                <a:latin typeface="+mj-lt"/>
              </a:rPr>
              <a:t>Один из разделов математики, который изучает фигуры и их </a:t>
            </a:r>
            <a:r>
              <a:rPr lang="ru-RU" sz="1800" dirty="0" smtClean="0">
                <a:latin typeface="+mj-lt"/>
              </a:rPr>
              <a:t>свойства, </a:t>
            </a:r>
            <a:r>
              <a:rPr lang="ru-RU" sz="1800" dirty="0">
                <a:latin typeface="+mj-lt"/>
              </a:rPr>
              <a:t>называется </a:t>
            </a:r>
            <a:r>
              <a:rPr lang="ru-RU" sz="1800" dirty="0">
                <a:solidFill>
                  <a:srgbClr val="FFC000"/>
                </a:solidFill>
                <a:latin typeface="+mj-lt"/>
              </a:rPr>
              <a:t>геометрией.</a:t>
            </a:r>
            <a:r>
              <a:rPr lang="ru-RU" sz="1800" dirty="0">
                <a:latin typeface="+mj-lt"/>
              </a:rPr>
              <a:t> </a:t>
            </a:r>
            <a:endParaRPr lang="ru-RU" sz="1800" dirty="0" smtClean="0">
              <a:latin typeface="+mj-lt"/>
            </a:endParaRPr>
          </a:p>
          <a:p>
            <a:pPr>
              <a:lnSpc>
                <a:spcPct val="120000"/>
              </a:lnSpc>
            </a:pPr>
            <a:endParaRPr lang="ru-RU" sz="1800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ru-RU" sz="1800" dirty="0" smtClean="0">
                <a:solidFill>
                  <a:srgbClr val="FFC000"/>
                </a:solidFill>
                <a:latin typeface="+mj-lt"/>
              </a:rPr>
              <a:t>Геометрия</a:t>
            </a:r>
            <a:r>
              <a:rPr lang="ru-RU" sz="1800" dirty="0" smtClean="0">
                <a:latin typeface="+mj-lt"/>
              </a:rPr>
              <a:t> </a:t>
            </a:r>
            <a:r>
              <a:rPr lang="ru-RU" sz="1800" dirty="0">
                <a:latin typeface="+mj-lt"/>
              </a:rPr>
              <a:t>– одна из древних наук, появление и </a:t>
            </a:r>
            <a:r>
              <a:rPr lang="ru-RU" sz="1800" dirty="0" smtClean="0">
                <a:latin typeface="+mj-lt"/>
              </a:rPr>
              <a:t>развитие </a:t>
            </a:r>
            <a:r>
              <a:rPr lang="ru-RU" sz="1800" dirty="0">
                <a:latin typeface="+mj-lt"/>
              </a:rPr>
              <a:t>которой связано </a:t>
            </a:r>
            <a:r>
              <a:rPr lang="ru-RU" sz="1800" dirty="0" smtClean="0">
                <a:latin typeface="+mj-lt"/>
              </a:rPr>
              <a:t>с </a:t>
            </a:r>
            <a:r>
              <a:rPr lang="ru-RU" sz="1800" dirty="0">
                <a:latin typeface="+mj-lt"/>
              </a:rPr>
              <a:t>практической деятельностью людей: </a:t>
            </a:r>
            <a:r>
              <a:rPr lang="ru-RU" sz="1800" dirty="0" smtClean="0">
                <a:latin typeface="+mj-lt"/>
              </a:rPr>
              <a:t/>
            </a:r>
            <a:br>
              <a:rPr lang="ru-RU" sz="1800" dirty="0" smtClean="0">
                <a:latin typeface="+mj-lt"/>
              </a:rPr>
            </a:br>
            <a:r>
              <a:rPr lang="ru-RU" sz="1800" dirty="0" smtClean="0">
                <a:latin typeface="+mj-lt"/>
              </a:rPr>
              <a:t>земледелием, строительством, желанием </a:t>
            </a:r>
            <a:r>
              <a:rPr lang="ru-RU" sz="1800" dirty="0">
                <a:latin typeface="+mj-lt"/>
              </a:rPr>
              <a:t>украсить свой быт </a:t>
            </a:r>
            <a:r>
              <a:rPr lang="ru-RU" sz="1800" dirty="0" smtClean="0">
                <a:latin typeface="+mj-lt"/>
              </a:rPr>
              <a:t/>
            </a:r>
            <a:br>
              <a:rPr lang="ru-RU" sz="1800" dirty="0" smtClean="0">
                <a:latin typeface="+mj-lt"/>
              </a:rPr>
            </a:br>
            <a:r>
              <a:rPr lang="ru-RU" sz="1800" dirty="0" smtClean="0">
                <a:latin typeface="+mj-lt"/>
              </a:rPr>
              <a:t>и </a:t>
            </a:r>
            <a:r>
              <a:rPr lang="ru-RU" sz="1800" dirty="0">
                <a:latin typeface="+mj-lt"/>
              </a:rPr>
              <a:t>одежду...</a:t>
            </a:r>
            <a:endParaRPr lang="ru-RU" sz="1800" dirty="0" smtClean="0">
              <a:latin typeface="+mj-lt"/>
            </a:endParaRPr>
          </a:p>
        </p:txBody>
      </p:sp>
      <p:pic>
        <p:nvPicPr>
          <p:cNvPr id="12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01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5326" y="2276380"/>
            <a:ext cx="52133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это основное геометрическое </a:t>
            </a:r>
            <a:r>
              <a:rPr lang="ru-RU" sz="1800" dirty="0" smtClean="0">
                <a:solidFill>
                  <a:schemeClr val="bg1"/>
                </a:solidFill>
              </a:rPr>
              <a:t>понятие.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5324" y="1760539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Точка –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65325" y="2771742"/>
            <a:ext cx="52133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В переводе с латинского языка слово </a:t>
            </a:r>
            <a:r>
              <a:rPr lang="ru-RU" sz="1800" dirty="0" smtClean="0">
                <a:solidFill>
                  <a:srgbClr val="FFC000"/>
                </a:solidFill>
              </a:rPr>
              <a:t>«точка» </a:t>
            </a:r>
            <a:r>
              <a:rPr lang="ru-RU" sz="1800" dirty="0">
                <a:solidFill>
                  <a:schemeClr val="bg1"/>
                </a:solidFill>
              </a:rPr>
              <a:t>означает </a:t>
            </a:r>
            <a:r>
              <a:rPr lang="ru-RU" sz="1800" dirty="0" smtClean="0">
                <a:solidFill>
                  <a:schemeClr val="bg1"/>
                </a:solidFill>
              </a:rPr>
              <a:t>«результат </a:t>
            </a:r>
            <a:r>
              <a:rPr lang="ru-RU" sz="1800" dirty="0">
                <a:solidFill>
                  <a:schemeClr val="bg1"/>
                </a:solidFill>
              </a:rPr>
              <a:t>мгновенного </a:t>
            </a:r>
            <a:r>
              <a:rPr lang="ru-RU" sz="1800" dirty="0" smtClean="0">
                <a:solidFill>
                  <a:schemeClr val="bg1"/>
                </a:solidFill>
              </a:rPr>
              <a:t>касания».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5" y="903600"/>
            <a:ext cx="2241628" cy="916183"/>
          </a:xfrm>
          <a:prstGeom prst="wedgeRoundRectCallout">
            <a:avLst>
              <a:gd name="adj1" fmla="val -12327"/>
              <a:gd name="adj2" fmla="val 7236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Точки в математике тоже имеют свои имена.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Обозначение точек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338059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77104">
            <a:off x="3341106" y="1549782"/>
            <a:ext cx="3439490" cy="540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6639714" y="2712525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86" y="1628713"/>
            <a:ext cx="1344726" cy="323999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928939" y="903600"/>
            <a:ext cx="1097078" cy="439457"/>
          </a:xfrm>
          <a:prstGeom prst="wedgeRoundRectCallout">
            <a:avLst>
              <a:gd name="adj1" fmla="val -12327"/>
              <a:gd name="adj2" fmla="val 7236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Имена?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1195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6 L 0.04983 0.014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" y="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7 0.01358 C 0.04809 0.01358 0.04948 0.01544 0.04948 0.01821 C 0.04948 0.02099 0.04809 0.02346 0.0467 0.02346 C 0.04514 0.02346 0.0441 0.02099 0.0441 0.01821 C 0.0441 0.01544 0.04514 0.01358 0.0467 0.01358 Z " pathEditMode="relative" rAng="0" ptsTypes="fffff">
                                      <p:cBhvr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7" grpId="0"/>
      <p:bldP spid="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58774" y="903600"/>
                <a:ext cx="3186859" cy="943992"/>
              </a:xfrm>
              <a:prstGeom prst="wedgeRoundRectCallout">
                <a:avLst>
                  <a:gd name="adj1" fmla="val -16851"/>
                  <a:gd name="adj2" fmla="val 70330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Точки принято обозначать большими буквами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латинского </a:t>
                </a:r>
                <a:r>
                  <a:rPr lang="ru-RU" sz="1400" dirty="0"/>
                  <a:t>алфавита: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𝐴</m:t>
                    </m:r>
                  </m:oMath>
                </a14:m>
                <a:r>
                  <a:rPr lang="ru-RU" sz="1400" dirty="0" smtClean="0"/>
                  <a:t>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𝐵</m:t>
                    </m:r>
                  </m:oMath>
                </a14:m>
                <a:r>
                  <a:rPr lang="ru-RU" sz="1400" dirty="0" smtClean="0"/>
                  <a:t>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𝐶</m:t>
                    </m:r>
                  </m:oMath>
                </a14:m>
                <a:r>
                  <a:rPr lang="ru-RU" sz="1400" dirty="0" smtClean="0"/>
                  <a:t> …</a:t>
                </a:r>
                <a:endParaRPr lang="ru-RU" sz="1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903600"/>
                <a:ext cx="3186859" cy="943992"/>
              </a:xfrm>
              <a:prstGeom prst="wedgeRoundRectCallout">
                <a:avLst>
                  <a:gd name="adj1" fmla="val -16851"/>
                  <a:gd name="adj2" fmla="val 70330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Обозначение точек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19907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7" name="Овал 26"/>
          <p:cNvSpPr/>
          <p:nvPr/>
        </p:nvSpPr>
        <p:spPr>
          <a:xfrm>
            <a:off x="6639714" y="2712525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6476781" y="2250860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588792" y="1657840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5435190" y="119617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endParaRPr lang="ru-RU" sz="2400" dirty="0">
              <a:latin typeface="+mj-lt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7710412" y="1309584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7556810" y="847919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5240908" y="3775977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5077975" y="3314312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E</a:t>
            </a:r>
            <a:endParaRPr lang="ru-RU" sz="2400" dirty="0">
              <a:latin typeface="+mj-lt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7699515" y="4121885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7536582" y="3660220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691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3" y="819621"/>
                <a:ext cx="3093554" cy="1182355"/>
              </a:xfrm>
              <a:prstGeom prst="wedgeRoundRectCallout">
                <a:avLst>
                  <a:gd name="adj1" fmla="val 4455"/>
                  <a:gd name="adj2" fmla="val 62248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Давайте отметим на нашем листе бумаги две точки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/>
                      </a:rPr>
                      <m:t>𝐴</m:t>
                    </m:r>
                  </m:oMath>
                </a14:m>
                <a:r>
                  <a:rPr lang="ru-RU" sz="1400" dirty="0"/>
                  <a:t> и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𝐵</m:t>
                    </m:r>
                  </m:oMath>
                </a14:m>
                <a:r>
                  <a:rPr lang="ru-RU" sz="1400" dirty="0" smtClean="0"/>
                  <a:t>. </a:t>
                </a:r>
                <a:endParaRPr lang="en-US" sz="1400" dirty="0" smtClean="0"/>
              </a:p>
              <a:p>
                <a:pPr algn="ctr"/>
                <a:r>
                  <a:rPr lang="ru-RU" sz="1400" dirty="0" smtClean="0"/>
                  <a:t>А </a:t>
                </a:r>
                <a:r>
                  <a:rPr lang="ru-RU" sz="1400" dirty="0"/>
                  <a:t>теперь попробуйте их соединить </a:t>
                </a:r>
                <a:r>
                  <a:rPr lang="ru-RU" sz="1400" dirty="0" smtClean="0"/>
                  <a:t>линиями</a:t>
                </a:r>
                <a:r>
                  <a:rPr lang="ru-RU" sz="1400" dirty="0"/>
                  <a:t>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3" y="819621"/>
                <a:ext cx="3093554" cy="1182355"/>
              </a:xfrm>
              <a:prstGeom prst="wedgeRoundRectCallout">
                <a:avLst>
                  <a:gd name="adj1" fmla="val 4455"/>
                  <a:gd name="adj2" fmla="val 62248"/>
                  <a:gd name="adj3" fmla="val 16667"/>
                </a:avLst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Обозначение точек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561595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16406" y="373893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11892" y="16151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endParaRPr lang="ru-RU" sz="2400" dirty="0">
              <a:latin typeface="+mj-lt"/>
            </a:endParaRPr>
          </a:p>
        </p:txBody>
      </p:sp>
      <p:sp>
        <p:nvSpPr>
          <p:cNvPr id="4" name="Дуга 3"/>
          <p:cNvSpPr/>
          <p:nvPr/>
        </p:nvSpPr>
        <p:spPr>
          <a:xfrm rot="19204407">
            <a:off x="5311516" y="2133437"/>
            <a:ext cx="2734708" cy="1574346"/>
          </a:xfrm>
          <a:prstGeom prst="arc">
            <a:avLst>
              <a:gd name="adj1" fmla="val 10818045"/>
              <a:gd name="adj2" fmla="val 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уга 22"/>
          <p:cNvSpPr/>
          <p:nvPr/>
        </p:nvSpPr>
        <p:spPr>
          <a:xfrm rot="19204407" flipH="1" flipV="1">
            <a:off x="5307846" y="2397942"/>
            <a:ext cx="2734708" cy="1048422"/>
          </a:xfrm>
          <a:prstGeom prst="arc">
            <a:avLst>
              <a:gd name="adj1" fmla="val 10818045"/>
              <a:gd name="adj2" fmla="val 0"/>
            </a:avLst>
          </a:prstGeom>
          <a:effectLst>
            <a:glow rad="101600">
              <a:schemeClr val="bg1">
                <a:alpha val="6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2" name="Рисунок 307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813122">
            <a:off x="6420560" y="1671038"/>
            <a:ext cx="1022103" cy="3203814"/>
          </a:xfrm>
          <a:prstGeom prst="rect">
            <a:avLst/>
          </a:prstGeom>
        </p:spPr>
      </p:pic>
      <p:sp>
        <p:nvSpPr>
          <p:cNvPr id="15" name="Полилиния 14"/>
          <p:cNvSpPr/>
          <p:nvPr/>
        </p:nvSpPr>
        <p:spPr>
          <a:xfrm>
            <a:off x="5645150" y="2044700"/>
            <a:ext cx="2089150" cy="1758228"/>
          </a:xfrm>
          <a:custGeom>
            <a:avLst/>
            <a:gdLst>
              <a:gd name="connsiteX0" fmla="*/ 0 w 2089150"/>
              <a:gd name="connsiteY0" fmla="*/ 1727200 h 1727200"/>
              <a:gd name="connsiteX1" fmla="*/ 1085850 w 2089150"/>
              <a:gd name="connsiteY1" fmla="*/ 1390650 h 1727200"/>
              <a:gd name="connsiteX2" fmla="*/ 2089150 w 2089150"/>
              <a:gd name="connsiteY2" fmla="*/ 0 h 1727200"/>
              <a:gd name="connsiteX3" fmla="*/ 2089150 w 2089150"/>
              <a:gd name="connsiteY3" fmla="*/ 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9150" h="1727200">
                <a:moveTo>
                  <a:pt x="0" y="1727200"/>
                </a:moveTo>
                <a:cubicBezTo>
                  <a:pt x="368829" y="1702858"/>
                  <a:pt x="737658" y="1678517"/>
                  <a:pt x="1085850" y="1390650"/>
                </a:cubicBezTo>
                <a:cubicBezTo>
                  <a:pt x="1434042" y="1102783"/>
                  <a:pt x="2089150" y="0"/>
                  <a:pt x="2089150" y="0"/>
                </a:cubicBezTo>
                <a:lnTo>
                  <a:pt x="2089150" y="0"/>
                </a:lnTo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5428116" y="2038350"/>
            <a:ext cx="2306184" cy="1752600"/>
          </a:xfrm>
          <a:custGeom>
            <a:avLst/>
            <a:gdLst>
              <a:gd name="connsiteX0" fmla="*/ 197984 w 2306184"/>
              <a:gd name="connsiteY0" fmla="*/ 1752600 h 1752600"/>
              <a:gd name="connsiteX1" fmla="*/ 204334 w 2306184"/>
              <a:gd name="connsiteY1" fmla="*/ 431800 h 1752600"/>
              <a:gd name="connsiteX2" fmla="*/ 2306184 w 2306184"/>
              <a:gd name="connsiteY2" fmla="*/ 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6184" h="1752600">
                <a:moveTo>
                  <a:pt x="197984" y="1752600"/>
                </a:moveTo>
                <a:cubicBezTo>
                  <a:pt x="25475" y="1238250"/>
                  <a:pt x="-147033" y="723900"/>
                  <a:pt x="204334" y="431800"/>
                </a:cubicBezTo>
                <a:cubicBezTo>
                  <a:pt x="555701" y="139700"/>
                  <a:pt x="1430942" y="69850"/>
                  <a:pt x="2306184" y="0"/>
                </a:cubicBezTo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>
            <a:endCxn id="19" idx="3"/>
          </p:cNvCxnSpPr>
          <p:nvPr/>
        </p:nvCxnSpPr>
        <p:spPr>
          <a:xfrm flipV="1">
            <a:off x="5645150" y="2070460"/>
            <a:ext cx="2062536" cy="1720490"/>
          </a:xfrm>
          <a:prstGeom prst="line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7697142" y="2009004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594642" y="3766928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77104">
            <a:off x="2738184" y="2686846"/>
            <a:ext cx="3439490" cy="540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138" y="2760600"/>
            <a:ext cx="1398036" cy="324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0499" y="2681386"/>
            <a:ext cx="1344726" cy="323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5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1.11022E-16 C -0.00087 1.11022E-16 0.00087 0.00278 0.00087 0.00648 C 0.00087 0.01019 -0.00087 0.01327 -0.00278 0.01327 C -0.00486 0.01327 -0.00625 0.01019 -0.00625 0.00648 C -0.00625 0.00278 -0.00486 1.11022E-16 -0.00278 1.11022E-16 Z " pathEditMode="relative" rAng="0" ptsTypes="fffff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47607E-6 L 0.22917 -0.34486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-172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47 -0.34414 C 0.23003 -0.34414 0.23177 -0.34228 0.23177 -0.3392 C 0.23177 -0.33642 0.23003 -0.33364 0.22847 -0.33364 C 0.22656 -0.33364 0.22552 -0.33642 0.22552 -0.3392 C 0.22552 -0.34228 0.22656 -0.34414 0.22847 -0.34414 Z " pathEditMode="relative" rAng="0" ptsTypes="fffff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52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3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22" grpId="0"/>
      <p:bldP spid="4" grpId="0" animBg="1"/>
      <p:bldP spid="23" grpId="0" animBg="1"/>
      <p:bldP spid="15" grpId="0" animBg="1"/>
      <p:bldP spid="24" grpId="0" animBg="1"/>
      <p:bldP spid="19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8773" y="819621"/>
            <a:ext cx="3121545" cy="1154546"/>
          </a:xfrm>
          <a:prstGeom prst="wedgeRoundRectCallout">
            <a:avLst>
              <a:gd name="adj1" fmla="val 4455"/>
              <a:gd name="adj2" fmla="val 6224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Две </a:t>
            </a:r>
            <a:r>
              <a:rPr lang="ru-RU" sz="1400" dirty="0"/>
              <a:t>точки можно соединить различными линиями. </a:t>
            </a:r>
            <a:endParaRPr lang="ru-RU" sz="1400" dirty="0" smtClean="0"/>
          </a:p>
          <a:p>
            <a:pPr algn="ctr"/>
            <a:r>
              <a:rPr lang="ru-RU" sz="1400" dirty="0" smtClean="0"/>
              <a:t>Какая </a:t>
            </a:r>
            <a:r>
              <a:rPr lang="ru-RU" sz="1400" dirty="0"/>
              <a:t>из построенных </a:t>
            </a:r>
            <a:r>
              <a:rPr lang="ru-RU" sz="1400" dirty="0" smtClean="0"/>
              <a:t>линий </a:t>
            </a:r>
            <a:r>
              <a:rPr lang="ru-RU" sz="1400" dirty="0"/>
              <a:t>будет самой </a:t>
            </a:r>
            <a:r>
              <a:rPr lang="ru-RU" sz="1400" dirty="0" smtClean="0"/>
              <a:t>короткой?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Обозначение точек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568759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316406" y="373893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11892" y="16151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endParaRPr lang="ru-RU" sz="2400" dirty="0">
              <a:latin typeface="+mj-lt"/>
            </a:endParaRPr>
          </a:p>
        </p:txBody>
      </p:sp>
      <p:sp>
        <p:nvSpPr>
          <p:cNvPr id="21" name="Дуга 20"/>
          <p:cNvSpPr/>
          <p:nvPr/>
        </p:nvSpPr>
        <p:spPr>
          <a:xfrm rot="19204407">
            <a:off x="5311516" y="2133437"/>
            <a:ext cx="2734708" cy="1574346"/>
          </a:xfrm>
          <a:prstGeom prst="arc">
            <a:avLst>
              <a:gd name="adj1" fmla="val 10818045"/>
              <a:gd name="adj2" fmla="val 0"/>
            </a:avLst>
          </a:prstGeom>
          <a:effectLst>
            <a:glow rad="63500">
              <a:schemeClr val="bg1">
                <a:alpha val="40000"/>
              </a:scheme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уга 21"/>
          <p:cNvSpPr/>
          <p:nvPr/>
        </p:nvSpPr>
        <p:spPr>
          <a:xfrm rot="19204407" flipH="1" flipV="1">
            <a:off x="5307846" y="2397942"/>
            <a:ext cx="2734708" cy="1048422"/>
          </a:xfrm>
          <a:prstGeom prst="arc">
            <a:avLst>
              <a:gd name="adj1" fmla="val 10818045"/>
              <a:gd name="adj2" fmla="val 0"/>
            </a:avLst>
          </a:prstGeom>
          <a:effectLst>
            <a:glow rad="101600">
              <a:schemeClr val="bg1">
                <a:alpha val="6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5645150" y="2044700"/>
            <a:ext cx="2089150" cy="1758228"/>
          </a:xfrm>
          <a:custGeom>
            <a:avLst/>
            <a:gdLst>
              <a:gd name="connsiteX0" fmla="*/ 0 w 2089150"/>
              <a:gd name="connsiteY0" fmla="*/ 1727200 h 1727200"/>
              <a:gd name="connsiteX1" fmla="*/ 1085850 w 2089150"/>
              <a:gd name="connsiteY1" fmla="*/ 1390650 h 1727200"/>
              <a:gd name="connsiteX2" fmla="*/ 2089150 w 2089150"/>
              <a:gd name="connsiteY2" fmla="*/ 0 h 1727200"/>
              <a:gd name="connsiteX3" fmla="*/ 2089150 w 2089150"/>
              <a:gd name="connsiteY3" fmla="*/ 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9150" h="1727200">
                <a:moveTo>
                  <a:pt x="0" y="1727200"/>
                </a:moveTo>
                <a:cubicBezTo>
                  <a:pt x="368829" y="1702858"/>
                  <a:pt x="737658" y="1678517"/>
                  <a:pt x="1085850" y="1390650"/>
                </a:cubicBezTo>
                <a:cubicBezTo>
                  <a:pt x="1434042" y="1102783"/>
                  <a:pt x="2089150" y="0"/>
                  <a:pt x="2089150" y="0"/>
                </a:cubicBezTo>
                <a:lnTo>
                  <a:pt x="2089150" y="0"/>
                </a:lnTo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5428116" y="2038350"/>
            <a:ext cx="2306184" cy="1752600"/>
          </a:xfrm>
          <a:custGeom>
            <a:avLst/>
            <a:gdLst>
              <a:gd name="connsiteX0" fmla="*/ 197984 w 2306184"/>
              <a:gd name="connsiteY0" fmla="*/ 1752600 h 1752600"/>
              <a:gd name="connsiteX1" fmla="*/ 204334 w 2306184"/>
              <a:gd name="connsiteY1" fmla="*/ 431800 h 1752600"/>
              <a:gd name="connsiteX2" fmla="*/ 2306184 w 2306184"/>
              <a:gd name="connsiteY2" fmla="*/ 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6184" h="1752600">
                <a:moveTo>
                  <a:pt x="197984" y="1752600"/>
                </a:moveTo>
                <a:cubicBezTo>
                  <a:pt x="25475" y="1238250"/>
                  <a:pt x="-147033" y="723900"/>
                  <a:pt x="204334" y="431800"/>
                </a:cubicBezTo>
                <a:cubicBezTo>
                  <a:pt x="555701" y="139700"/>
                  <a:pt x="1430942" y="69850"/>
                  <a:pt x="2306184" y="0"/>
                </a:cubicBezTo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>
            <a:endCxn id="27" idx="3"/>
          </p:cNvCxnSpPr>
          <p:nvPr/>
        </p:nvCxnSpPr>
        <p:spPr>
          <a:xfrm flipV="1">
            <a:off x="5645150" y="2070460"/>
            <a:ext cx="2062536" cy="1720490"/>
          </a:xfrm>
          <a:prstGeom prst="line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7697142" y="2009004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594642" y="3766928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0499" y="2681386"/>
            <a:ext cx="1344726" cy="323999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619139" y="1065304"/>
            <a:ext cx="1896200" cy="1154546"/>
          </a:xfrm>
          <a:prstGeom prst="wedgeRoundRectCallout">
            <a:avLst>
              <a:gd name="adj1" fmla="val -13345"/>
              <a:gd name="adj2" fmla="val 74792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Линия</a:t>
            </a:r>
            <a:r>
              <a:rPr lang="ru-RU" sz="1400" dirty="0"/>
              <a:t>, которую я построил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с </a:t>
            </a:r>
            <a:r>
              <a:rPr lang="ru-RU" sz="1400" dirty="0"/>
              <a:t>помощью </a:t>
            </a:r>
            <a:r>
              <a:rPr lang="ru-RU" sz="1400" dirty="0" smtClean="0"/>
              <a:t>линейки.</a:t>
            </a:r>
            <a:endParaRPr lang="ru-RU" sz="14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138" y="2760600"/>
            <a:ext cx="1398036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7" presetClass="emph" presetSubtype="2" accel="5000" decel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2" grpId="0" animBg="1"/>
      <p:bldP spid="24" grpId="0" animBg="1"/>
      <p:bldP spid="25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58772" y="819621"/>
                <a:ext cx="3914647" cy="1182355"/>
              </a:xfrm>
              <a:prstGeom prst="wedgeRoundRectCallout">
                <a:avLst>
                  <a:gd name="adj1" fmla="val 2548"/>
                  <a:gd name="adj2" fmla="val 6386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Если к двум точкам приложить линейку и провести вдоль неё прямую линию </a:t>
                </a:r>
                <a:br>
                  <a:rPr lang="ru-RU" sz="1400" dirty="0" smtClean="0"/>
                </a:br>
                <a:r>
                  <a:rPr lang="ru-RU" sz="1400" dirty="0" smtClean="0"/>
                  <a:t>от </a:t>
                </a:r>
                <a:r>
                  <a:rPr lang="ru-RU" sz="1400" dirty="0"/>
                  <a:t>точки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/>
                      </a:rPr>
                      <m:t>𝐴</m:t>
                    </m:r>
                  </m:oMath>
                </a14:m>
                <a:r>
                  <a:rPr lang="ru-RU" sz="1400" dirty="0"/>
                  <a:t> до точки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/>
                      </a:rPr>
                      <m:t>𝐵</m:t>
                    </m:r>
                  </m:oMath>
                </a14:m>
                <a:r>
                  <a:rPr lang="ru-RU" sz="1400" dirty="0" smtClean="0"/>
                  <a:t>, </a:t>
                </a:r>
                <a:r>
                  <a:rPr lang="ru-RU" sz="1400" dirty="0"/>
                  <a:t>то получится </a:t>
                </a:r>
                <a:r>
                  <a:rPr lang="ru-RU" sz="1400" dirty="0" smtClean="0"/>
                  <a:t>линия, </a:t>
                </a:r>
                <a:r>
                  <a:rPr lang="ru-RU" sz="1400" dirty="0"/>
                  <a:t>которая </a:t>
                </a:r>
                <a:r>
                  <a:rPr lang="ru-RU" sz="1400" dirty="0" smtClean="0"/>
                  <a:t>называется </a:t>
                </a:r>
                <a:r>
                  <a:rPr lang="ru-RU" sz="1400" dirty="0" smtClean="0">
                    <a:solidFill>
                      <a:srgbClr val="FFC000"/>
                    </a:solidFill>
                  </a:rPr>
                  <a:t>отрезком.</a:t>
                </a:r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2" y="819621"/>
                <a:ext cx="3914647" cy="1182355"/>
              </a:xfrm>
              <a:prstGeom prst="wedgeRoundRectCallout">
                <a:avLst>
                  <a:gd name="adj1" fmla="val 2548"/>
                  <a:gd name="adj2" fmla="val 63864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Отрезок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893452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732726" y="193928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54099" y="193928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endParaRPr lang="ru-RU" sz="24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562431">
            <a:off x="4221217" y="1243988"/>
            <a:ext cx="2318399" cy="252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>
            <a:stCxn id="3" idx="1"/>
          </p:cNvCxnSpPr>
          <p:nvPr/>
        </p:nvCxnSpPr>
        <p:spPr>
          <a:xfrm flipV="1">
            <a:off x="4932940" y="2393947"/>
            <a:ext cx="3520092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8397046" y="2361051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885486" y="2357947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982740" y="791746"/>
            <a:ext cx="1394251" cy="435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339E-7 L 0.38819 -2.59339E-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0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/>
      <p:bldP spid="22" grpId="0"/>
      <p:bldP spid="24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2" y="819621"/>
            <a:ext cx="2570166" cy="916183"/>
          </a:xfrm>
          <a:prstGeom prst="wedgeRoundRectCallout">
            <a:avLst>
              <a:gd name="adj1" fmla="val 2548"/>
              <a:gd name="adj2" fmla="val 6386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Точка и отрезок – примеры геометрических </a:t>
            </a:r>
            <a:r>
              <a:rPr lang="ru-RU" sz="1400" dirty="0" smtClean="0"/>
              <a:t>фигур.</a:t>
            </a:r>
            <a:endParaRPr lang="ru-RU" sz="1400" dirty="0">
              <a:solidFill>
                <a:srgbClr val="FFC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Отрезок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716248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732726" y="193928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54099" y="193928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endParaRPr lang="ru-RU" sz="2400" dirty="0">
              <a:latin typeface="+mj-lt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4932940" y="2393947"/>
            <a:ext cx="3520092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8397046" y="2361051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4885486" y="2357947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6502975" y="3351370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6645922" y="3773136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6862938" y="518623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7005885" y="940389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173" y="1731371"/>
            <a:ext cx="1344726" cy="323999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109911" y="554297"/>
            <a:ext cx="2380180" cy="916183"/>
          </a:xfrm>
          <a:prstGeom prst="wedgeRoundRectCallout">
            <a:avLst>
              <a:gd name="adj1" fmla="val -21735"/>
              <a:gd name="adj2" fmla="val 7338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Отрезок </a:t>
            </a:r>
            <a:r>
              <a:rPr lang="ru-RU" sz="1400" dirty="0"/>
              <a:t>– это тоже геометрическая фигура? </a:t>
            </a:r>
          </a:p>
        </p:txBody>
      </p:sp>
    </p:spTree>
    <p:extLst>
      <p:ext uri="{BB962C8B-B14F-4D97-AF65-F5344CB8AC3E}">
        <p14:creationId xmlns:p14="http://schemas.microsoft.com/office/powerpoint/2010/main" val="404944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/>
      <p:bldP spid="29" grpId="0" animBg="1"/>
      <p:bldP spid="30" grpId="0"/>
      <p:bldP spid="31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58775" y="900801"/>
                <a:ext cx="4033838" cy="8546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/>
                  <a:t>Отрезок принято обозначать именами точек, то </a:t>
                </a:r>
                <a:r>
                  <a:rPr lang="ru-RU" sz="1800" dirty="0"/>
                  <a:t>есть у нас получился отрезок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ru-RU" sz="1800" dirty="0" smtClean="0"/>
                  <a:t>. </a:t>
                </a:r>
                <a:endParaRPr lang="ru-RU" sz="1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00801"/>
                <a:ext cx="4033838" cy="854658"/>
              </a:xfrm>
              <a:prstGeom prst="rect">
                <a:avLst/>
              </a:prstGeom>
              <a:blipFill rotWithShape="1">
                <a:blip r:embed="rId4"/>
                <a:stretch>
                  <a:fillRect l="-3625" t="-8571" b="-15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Прямая соединительная линия 16"/>
          <p:cNvCxnSpPr/>
          <p:nvPr/>
        </p:nvCxnSpPr>
        <p:spPr>
          <a:xfrm>
            <a:off x="358774" y="1895003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58776" y="2058162"/>
                <a:ext cx="4033837" cy="577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/>
                  <a:t>Этот же отрезок можно </a:t>
                </a:r>
                <a:br>
                  <a:rPr lang="ru-RU" sz="1800" dirty="0" smtClean="0"/>
                </a:br>
                <a:r>
                  <a:rPr lang="ru-RU" sz="1800" dirty="0" smtClean="0"/>
                  <a:t>обозначить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/>
                      </a:rPr>
                      <m:t>𝐵𝐴</m:t>
                    </m:r>
                  </m:oMath>
                </a14:m>
                <a:r>
                  <a:rPr lang="ru-RU" sz="1800" dirty="0" smtClean="0"/>
                  <a:t>. </a:t>
                </a:r>
                <a:endParaRPr lang="ru-RU" sz="1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6" y="2058162"/>
                <a:ext cx="4033837" cy="577659"/>
              </a:xfrm>
              <a:prstGeom prst="rect">
                <a:avLst/>
              </a:prstGeom>
              <a:blipFill rotWithShape="1">
                <a:blip r:embed="rId5"/>
                <a:stretch>
                  <a:fillRect l="-3625" t="-12766" b="-244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464051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732726" y="193928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54099" y="193928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endParaRPr lang="ru-RU" sz="2400" dirty="0">
              <a:latin typeface="+mj-lt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4932940" y="2393947"/>
            <a:ext cx="3520092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8397046" y="2361051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4885486" y="2357947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Отрезок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4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2986" y="2788771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358772" y="2774114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58774" y="2937273"/>
                <a:ext cx="4033837" cy="6013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/>
                  <a:t>Читают: </a:t>
                </a:r>
                <a:r>
                  <a:rPr lang="ru-RU" sz="1800" dirty="0">
                    <a:solidFill>
                      <a:srgbClr val="FFC000"/>
                    </a:solidFill>
                  </a:rPr>
                  <a:t>«отрезок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FFC000"/>
                        </a:solidFill>
                        <a:latin typeface="Cambria Math"/>
                      </a:rPr>
                      <m:t>𝐴𝐵</m:t>
                    </m:r>
                  </m:oMath>
                </a14:m>
                <a:r>
                  <a:rPr lang="ru-RU" sz="1800" dirty="0" smtClean="0">
                    <a:solidFill>
                      <a:srgbClr val="FFC000"/>
                    </a:solidFill>
                  </a:rPr>
                  <a:t>»</a:t>
                </a:r>
                <a:r>
                  <a:rPr lang="ru-RU" sz="1800" dirty="0" smtClean="0"/>
                  <a:t> </a:t>
                </a:r>
                <a:r>
                  <a:rPr lang="ru-RU" sz="1800" dirty="0"/>
                  <a:t>или </a:t>
                </a:r>
                <a:r>
                  <a:rPr lang="ru-RU" sz="1800" dirty="0" smtClean="0"/>
                  <a:t/>
                </a:r>
                <a:br>
                  <a:rPr lang="ru-RU" sz="1800" dirty="0" smtClean="0"/>
                </a:br>
                <a:r>
                  <a:rPr lang="ru-RU" sz="1800" dirty="0" smtClean="0">
                    <a:solidFill>
                      <a:srgbClr val="FFC000"/>
                    </a:solidFill>
                  </a:rPr>
                  <a:t>«</a:t>
                </a:r>
                <a:r>
                  <a:rPr lang="ru-RU" sz="1800" dirty="0">
                    <a:solidFill>
                      <a:srgbClr val="FFC000"/>
                    </a:solidFill>
                  </a:rPr>
                  <a:t>отрезок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FFC000"/>
                        </a:solidFill>
                        <a:latin typeface="Cambria Math"/>
                      </a:rPr>
                      <m:t>𝐵𝐴</m:t>
                    </m:r>
                  </m:oMath>
                </a14:m>
                <a:r>
                  <a:rPr lang="ru-RU" sz="1800" dirty="0" smtClean="0">
                    <a:solidFill>
                      <a:srgbClr val="FFC000"/>
                    </a:solidFill>
                  </a:rPr>
                  <a:t>». </a:t>
                </a:r>
                <a:endParaRPr lang="ru-RU" sz="18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2937273"/>
                <a:ext cx="4033837" cy="601318"/>
              </a:xfrm>
              <a:prstGeom prst="rect">
                <a:avLst/>
              </a:prstGeom>
              <a:blipFill rotWithShape="1">
                <a:blip r:embed="rId7"/>
                <a:stretch>
                  <a:fillRect l="-3625" t="-9184" b="-234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Прямая соединительная линия 28"/>
          <p:cNvCxnSpPr/>
          <p:nvPr/>
        </p:nvCxnSpPr>
        <p:spPr>
          <a:xfrm>
            <a:off x="358770" y="3662149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58772" y="3825308"/>
                <a:ext cx="4033837" cy="6013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/>
                  <a:t>Сами </a:t>
                </a:r>
                <a:r>
                  <a:rPr lang="ru-RU" sz="1800" dirty="0"/>
                  <a:t>точки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/>
                      </a:rPr>
                      <m:t>𝐴</m:t>
                    </m:r>
                  </m:oMath>
                </a14:m>
                <a:r>
                  <a:rPr lang="ru-RU" sz="1800" dirty="0"/>
                  <a:t> и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/>
                      </a:rPr>
                      <m:t>𝐵</m:t>
                    </m:r>
                  </m:oMath>
                </a14:m>
                <a:r>
                  <a:rPr lang="ru-RU" sz="1800" dirty="0" smtClean="0"/>
                  <a:t> </a:t>
                </a:r>
                <a:r>
                  <a:rPr lang="ru-RU" sz="1800" dirty="0"/>
                  <a:t>называют </a:t>
                </a:r>
                <a:r>
                  <a:rPr lang="ru-RU" sz="1800" dirty="0" smtClean="0"/>
                  <a:t/>
                </a:r>
                <a:br>
                  <a:rPr lang="ru-RU" sz="1800" dirty="0" smtClean="0"/>
                </a:br>
                <a:r>
                  <a:rPr lang="ru-RU" sz="1800" dirty="0" smtClean="0">
                    <a:solidFill>
                      <a:srgbClr val="FFC000"/>
                    </a:solidFill>
                  </a:rPr>
                  <a:t>концами</a:t>
                </a:r>
                <a:r>
                  <a:rPr lang="ru-RU" sz="1800" dirty="0" smtClean="0"/>
                  <a:t> </a:t>
                </a:r>
                <a:r>
                  <a:rPr lang="ru-RU" sz="1800" dirty="0"/>
                  <a:t>отрезка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ru-RU" sz="1800" dirty="0" smtClean="0"/>
                  <a:t>. </a:t>
                </a:r>
                <a:endParaRPr lang="ru-RU" sz="18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2" y="3825308"/>
                <a:ext cx="4033837" cy="601318"/>
              </a:xfrm>
              <a:prstGeom prst="rect">
                <a:avLst/>
              </a:prstGeom>
              <a:blipFill rotWithShape="1">
                <a:blip r:embed="rId8"/>
                <a:stretch>
                  <a:fillRect l="-3625" t="-9184" b="-234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71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28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3" y="819621"/>
            <a:ext cx="2020533" cy="916183"/>
          </a:xfrm>
          <a:prstGeom prst="wedgeRoundRectCallout">
            <a:avLst>
              <a:gd name="adj1" fmla="val 2548"/>
              <a:gd name="adj2" fmla="val 6386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Сколько </a:t>
            </a:r>
            <a:r>
              <a:rPr lang="ru-RU" sz="1400" dirty="0"/>
              <a:t>отрезков можно провести через две точки?</a:t>
            </a:r>
            <a:endParaRPr lang="ru-RU" sz="1400" dirty="0">
              <a:solidFill>
                <a:srgbClr val="FFC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Отрезок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370701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4732726" y="193928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54099" y="193928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endParaRPr lang="ru-RU" sz="2400" dirty="0">
              <a:latin typeface="+mj-lt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4932940" y="2393947"/>
            <a:ext cx="3520092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Овал 29"/>
          <p:cNvSpPr/>
          <p:nvPr/>
        </p:nvSpPr>
        <p:spPr>
          <a:xfrm>
            <a:off x="8397046" y="2361051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4885486" y="2357947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2519266" y="819621"/>
            <a:ext cx="1953029" cy="439457"/>
          </a:xfrm>
          <a:prstGeom prst="wedgeRoundRectCallout">
            <a:avLst>
              <a:gd name="adj1" fmla="val -18391"/>
              <a:gd name="adj2" fmla="val 9249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Сколько хочешь!</a:t>
            </a:r>
            <a:endParaRPr lang="ru-RU" sz="1400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173" y="1635856"/>
            <a:ext cx="1344725" cy="323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745" y="-899"/>
            <a:ext cx="9145599" cy="514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83" y="590936"/>
            <a:ext cx="2513340" cy="230184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651849"/>
            <a:ext cx="5142354" cy="51435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2250" y="1312414"/>
            <a:ext cx="1494140" cy="359999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39857" y="434545"/>
            <a:ext cx="2460643" cy="677820"/>
          </a:xfrm>
          <a:prstGeom prst="wedgeRoundRectCallout">
            <a:avLst>
              <a:gd name="adj1" fmla="val 35399"/>
              <a:gd name="adj2" fmla="val 8723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Что </a:t>
            </a:r>
            <a:r>
              <a:rPr lang="ru-RU" sz="1400" dirty="0"/>
              <a:t>такого интересного ты там увидел</a:t>
            </a:r>
            <a:r>
              <a:rPr lang="ru-RU" sz="1400" dirty="0" smtClean="0"/>
              <a:t>?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78" y="1544400"/>
            <a:ext cx="1553374" cy="35999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33105" y="3049605"/>
            <a:ext cx="2039145" cy="677820"/>
          </a:xfrm>
          <a:prstGeom prst="wedgeRoundRectCallout">
            <a:avLst>
              <a:gd name="adj1" fmla="val 64564"/>
              <a:gd name="adj2" fmla="val -9888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Ух ты</a:t>
            </a:r>
            <a:r>
              <a:rPr lang="ru-RU" sz="1400" dirty="0"/>
              <a:t>!!! </a:t>
            </a:r>
            <a:endParaRPr lang="ru-RU" sz="1400" dirty="0" smtClean="0"/>
          </a:p>
          <a:p>
            <a:pPr algn="ctr"/>
            <a:r>
              <a:rPr lang="ru-RU" sz="1400" dirty="0" smtClean="0"/>
              <a:t>Какая </a:t>
            </a:r>
            <a:r>
              <a:rPr lang="ru-RU" sz="1400" dirty="0"/>
              <a:t>красотища</a:t>
            </a:r>
            <a:r>
              <a:rPr lang="ru-RU" sz="1400" dirty="0" smtClean="0"/>
              <a:t>!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8080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4" y="819621"/>
            <a:ext cx="2570164" cy="916183"/>
          </a:xfrm>
          <a:prstGeom prst="wedgeRoundRectCallout">
            <a:avLst>
              <a:gd name="adj1" fmla="val 5089"/>
              <a:gd name="adj2" fmla="val 7608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Любые две точки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можно </a:t>
            </a:r>
            <a:r>
              <a:rPr lang="ru-RU" sz="1400" dirty="0"/>
              <a:t>соединить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u="sng" dirty="0" smtClean="0"/>
              <a:t>только </a:t>
            </a:r>
            <a:r>
              <a:rPr lang="ru-RU" sz="1400" u="sng" dirty="0"/>
              <a:t>одним отрезком</a:t>
            </a:r>
            <a:r>
              <a:rPr lang="ru-RU" sz="1400" dirty="0"/>
              <a:t>.</a:t>
            </a:r>
            <a:endParaRPr lang="ru-RU" sz="1400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Отрезок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828851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732726" y="193928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54099" y="193928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endParaRPr lang="ru-RU" sz="2400" dirty="0">
              <a:latin typeface="+mj-lt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4932940" y="2393947"/>
            <a:ext cx="3520092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8397046" y="2361051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885486" y="2357947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5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5326" y="2321645"/>
            <a:ext cx="52133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это часть прямой линии между двумя точками, включая эти точки (концы).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5324" y="1805804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Отрезок –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729212" y="3241147"/>
            <a:ext cx="5685576" cy="0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36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3" y="922262"/>
            <a:ext cx="2645683" cy="677820"/>
          </a:xfrm>
          <a:prstGeom prst="wedgeRoundRectCallout">
            <a:avLst>
              <a:gd name="adj1" fmla="val -15366"/>
              <a:gd name="adj2" fmla="val 8572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Назовите отрезки, изображённые на листке.</a:t>
            </a:r>
            <a:endParaRPr lang="ru-RU" sz="1400" dirty="0">
              <a:solidFill>
                <a:srgbClr val="FFC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Отрезок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695791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732726" y="87555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6137" y="87555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endParaRPr lang="ru-RU" sz="2400" dirty="0">
              <a:latin typeface="+mj-lt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932940" y="1330213"/>
            <a:ext cx="693419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735233" y="624182"/>
            <a:ext cx="693419" cy="0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809271" y="624182"/>
            <a:ext cx="5453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1 см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78493" y="193270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M</a:t>
            </a:r>
            <a:endParaRPr lang="ru-RU" sz="24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18878" y="1932702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N</a:t>
            </a:r>
            <a:endParaRPr lang="ru-RU" sz="2400" dirty="0">
              <a:latin typeface="+mj-lt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4925362" y="2387364"/>
            <a:ext cx="2100589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733831" y="2990172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E</a:t>
            </a:r>
            <a:endParaRPr lang="ru-RU" sz="24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55379" y="2990172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F</a:t>
            </a:r>
            <a:endParaRPr lang="ru-RU" sz="2400" dirty="0">
              <a:latin typeface="+mj-lt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4924714" y="3444834"/>
            <a:ext cx="2810519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678493" y="3693446"/>
                <a:ext cx="1534981" cy="999610"/>
              </a:xfrm>
              <a:prstGeom prst="wedgeRoundRectCallout">
                <a:avLst>
                  <a:gd name="adj1" fmla="val -71421"/>
                  <a:gd name="adj2" fmla="val -6841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Отрезок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ru-RU" sz="1400" dirty="0" smtClean="0"/>
                  <a:t>, </a:t>
                </a:r>
              </a:p>
              <a:p>
                <a:pPr algn="ctr"/>
                <a:r>
                  <a:rPr lang="ru-RU" sz="1400" dirty="0" smtClean="0"/>
                  <a:t>отрезок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𝑀𝑁</m:t>
                    </m:r>
                  </m:oMath>
                </a14:m>
                <a:r>
                  <a:rPr lang="ru-RU" sz="1400" dirty="0" smtClean="0"/>
                  <a:t>, </a:t>
                </a:r>
              </a:p>
              <a:p>
                <a:pPr algn="ctr"/>
                <a:r>
                  <a:rPr lang="ru-RU" sz="1400" dirty="0" smtClean="0"/>
                  <a:t>отрезок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𝐸𝐹</m:t>
                    </m:r>
                  </m:oMath>
                </a14:m>
                <a:r>
                  <a:rPr lang="ru-RU" sz="1400" dirty="0" smtClean="0"/>
                  <a:t>.</a:t>
                </a: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493" y="3693446"/>
                <a:ext cx="1534981" cy="999610"/>
              </a:xfrm>
              <a:prstGeom prst="wedgeRoundRectCallout">
                <a:avLst>
                  <a:gd name="adj1" fmla="val -71421"/>
                  <a:gd name="adj2" fmla="val -68416"/>
                  <a:gd name="adj3" fmla="val 16667"/>
                </a:avLst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818" y="1877630"/>
            <a:ext cx="1344725" cy="311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7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19" grpId="0"/>
      <p:bldP spid="3" grpId="0"/>
      <p:bldP spid="24" grpId="0"/>
      <p:bldP spid="25" grpId="0"/>
      <p:bldP spid="27" grpId="0"/>
      <p:bldP spid="28" grpId="0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208419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732726" y="87555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6137" y="87555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endParaRPr lang="ru-RU" sz="2400" dirty="0">
              <a:latin typeface="+mj-l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932940" y="1330213"/>
            <a:ext cx="693419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735233" y="624182"/>
            <a:ext cx="693419" cy="0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809271" y="624182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i="1" dirty="0" smtClean="0">
                        <a:solidFill>
                          <a:srgbClr val="FFC000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ru-RU" dirty="0" smtClean="0">
                    <a:solidFill>
                      <a:srgbClr val="FFC000"/>
                    </a:solidFill>
                  </a:rPr>
                  <a:t> см</a:t>
                </a:r>
                <a:endParaRPr lang="ru-RU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271" y="624182"/>
                <a:ext cx="545342" cy="300082"/>
              </a:xfrm>
              <a:prstGeom prst="rect">
                <a:avLst/>
              </a:prstGeom>
              <a:blipFill rotWithShape="1">
                <a:blip r:embed="rId4"/>
                <a:stretch>
                  <a:fillRect t="-2000" r="-2222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678493" y="193270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M</a:t>
            </a:r>
            <a:endParaRPr lang="ru-RU" sz="24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18878" y="1932702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N</a:t>
            </a:r>
            <a:endParaRPr lang="ru-RU" sz="2400" dirty="0">
              <a:latin typeface="+mj-lt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925362" y="2387364"/>
            <a:ext cx="2100589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33831" y="2990172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E</a:t>
            </a:r>
            <a:endParaRPr lang="ru-RU" sz="24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55379" y="2990172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F</a:t>
            </a:r>
            <a:endParaRPr lang="ru-RU" sz="2400" dirty="0">
              <a:latin typeface="+mj-lt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924714" y="3444834"/>
            <a:ext cx="2810519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58775" y="900801"/>
                <a:ext cx="4033838" cy="577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/>
                  <a:t>Отрезки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en-US" sz="1800" dirty="0" smtClean="0"/>
                  <a:t>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𝑀𝑁</m:t>
                    </m:r>
                  </m:oMath>
                </a14:m>
                <a:r>
                  <a:rPr lang="en-US" sz="1800" dirty="0" smtClean="0"/>
                  <a:t>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𝐸𝐹</m:t>
                    </m:r>
                  </m:oMath>
                </a14:m>
                <a:r>
                  <a:rPr lang="en-US" sz="1800" dirty="0" smtClean="0"/>
                  <a:t> </a:t>
                </a:r>
                <a:r>
                  <a:rPr lang="ru-RU" sz="1800" dirty="0" smtClean="0"/>
                  <a:t/>
                </a:r>
                <a:br>
                  <a:rPr lang="ru-RU" sz="1800" dirty="0" smtClean="0"/>
                </a:br>
                <a:r>
                  <a:rPr lang="ru-RU" sz="1800" dirty="0" smtClean="0"/>
                  <a:t>имеют </a:t>
                </a:r>
                <a:r>
                  <a:rPr lang="ru-RU" sz="1800" dirty="0"/>
                  <a:t>разную длину. 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00801"/>
                <a:ext cx="4033838" cy="577659"/>
              </a:xfrm>
              <a:prstGeom prst="rect">
                <a:avLst/>
              </a:prstGeom>
              <a:blipFill rotWithShape="1">
                <a:blip r:embed="rId5"/>
                <a:stretch>
                  <a:fillRect l="-3625" t="-9474" b="-231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Прямая соединительная линия 23"/>
          <p:cNvCxnSpPr/>
          <p:nvPr/>
        </p:nvCxnSpPr>
        <p:spPr>
          <a:xfrm>
            <a:off x="358774" y="1623413"/>
            <a:ext cx="348932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58776" y="1786572"/>
                <a:ext cx="4033837" cy="3006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/>
                  <a:t>Отрезок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ru-RU" sz="1800" dirty="0" smtClean="0"/>
                  <a:t> </a:t>
                </a:r>
                <a:r>
                  <a:rPr lang="ru-RU" sz="1800" dirty="0"/>
                  <a:t>имеет длину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latin typeface="Cambria Math"/>
                      </a:rPr>
                      <m:t>1</m:t>
                    </m:r>
                  </m:oMath>
                </a14:m>
                <a:r>
                  <a:rPr lang="ru-RU" sz="1800" dirty="0" smtClean="0"/>
                  <a:t> см. </a:t>
                </a:r>
                <a:endParaRPr lang="ru-RU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6" y="1786572"/>
                <a:ext cx="4033837" cy="300660"/>
              </a:xfrm>
              <a:prstGeom prst="rect">
                <a:avLst/>
              </a:prstGeom>
              <a:blipFill rotWithShape="1">
                <a:blip r:embed="rId6"/>
                <a:stretch>
                  <a:fillRect l="-3625" t="-16327" b="-489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Отрезок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358772" y="2230934"/>
            <a:ext cx="34893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58774" y="2394093"/>
                <a:ext cx="4033837" cy="3006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/>
                  <a:t>Длина </a:t>
                </a:r>
                <a:r>
                  <a:rPr lang="ru-RU" sz="1800" dirty="0"/>
                  <a:t>отрезка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𝑀𝑁</m:t>
                    </m:r>
                  </m:oMath>
                </a14:m>
                <a:r>
                  <a:rPr lang="ru-RU" sz="1800" dirty="0" smtClean="0"/>
                  <a:t> </a:t>
                </a:r>
                <a:r>
                  <a:rPr lang="ru-RU" sz="1800" dirty="0"/>
                  <a:t>равна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latin typeface="Cambria Math"/>
                      </a:rPr>
                      <m:t>3</m:t>
                    </m:r>
                  </m:oMath>
                </a14:m>
                <a:r>
                  <a:rPr lang="ru-RU" sz="1800" dirty="0" smtClean="0"/>
                  <a:t> см. </a:t>
                </a:r>
                <a:endParaRPr lang="ru-RU" sz="18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2394093"/>
                <a:ext cx="4033837" cy="300660"/>
              </a:xfrm>
              <a:prstGeom prst="rect">
                <a:avLst/>
              </a:prstGeom>
              <a:blipFill rotWithShape="1">
                <a:blip r:embed="rId7"/>
                <a:stretch>
                  <a:fillRect l="-3625" t="-18367" b="-469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Прямая соединительная линия 28"/>
          <p:cNvCxnSpPr/>
          <p:nvPr/>
        </p:nvCxnSpPr>
        <p:spPr>
          <a:xfrm>
            <a:off x="358770" y="2874538"/>
            <a:ext cx="34893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58772" y="3037697"/>
                <a:ext cx="4033837" cy="3006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/>
                  <a:t>Длина </a:t>
                </a:r>
                <a:r>
                  <a:rPr lang="ru-RU" sz="1800" dirty="0"/>
                  <a:t>отрезка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𝐸𝐹</m:t>
                    </m:r>
                  </m:oMath>
                </a14:m>
                <a:r>
                  <a:rPr lang="ru-RU" sz="1800" dirty="0" smtClean="0"/>
                  <a:t> равна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latin typeface="Cambria Math"/>
                      </a:rPr>
                      <m:t>4</m:t>
                    </m:r>
                  </m:oMath>
                </a14:m>
                <a:r>
                  <a:rPr lang="ru-RU" sz="1800" dirty="0"/>
                  <a:t> </a:t>
                </a:r>
                <a:r>
                  <a:rPr lang="ru-RU" sz="1800" dirty="0" smtClean="0"/>
                  <a:t>см. </a:t>
                </a:r>
                <a:endParaRPr lang="ru-RU" sz="18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2" y="3037697"/>
                <a:ext cx="4033837" cy="300660"/>
              </a:xfrm>
              <a:prstGeom prst="rect">
                <a:avLst/>
              </a:prstGeom>
              <a:blipFill rotWithShape="1">
                <a:blip r:embed="rId8"/>
                <a:stretch>
                  <a:fillRect l="-3625" t="-16000" b="-4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006978" y="1348130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/>
                      </a:rPr>
                      <m:t>1</m:t>
                    </m:r>
                  </m:oMath>
                </a14:m>
                <a:r>
                  <a:rPr lang="ru-RU" dirty="0" smtClean="0"/>
                  <a:t> см</a:t>
                </a:r>
                <a:endParaRPr lang="ru-RU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978" y="1348130"/>
                <a:ext cx="545342" cy="300082"/>
              </a:xfrm>
              <a:prstGeom prst="rect">
                <a:avLst/>
              </a:prstGeom>
              <a:blipFill rotWithShape="1">
                <a:blip r:embed="rId9"/>
                <a:stretch>
                  <a:fillRect t="-2041" r="-2222" b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702985" y="2394367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/>
                      </a:rPr>
                      <m:t>3</m:t>
                    </m:r>
                  </m:oMath>
                </a14:m>
                <a:r>
                  <a:rPr lang="ru-RU" dirty="0" smtClean="0"/>
                  <a:t> см</a:t>
                </a:r>
                <a:endParaRPr lang="ru-RU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985" y="2394367"/>
                <a:ext cx="545342" cy="300082"/>
              </a:xfrm>
              <a:prstGeom prst="rect">
                <a:avLst/>
              </a:prstGeom>
              <a:blipFill rotWithShape="1">
                <a:blip r:embed="rId10"/>
                <a:stretch>
                  <a:fillRect t="-2041" r="-2247" b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057302" y="3444834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/>
                      </a:rPr>
                      <m:t>4</m:t>
                    </m:r>
                  </m:oMath>
                </a14:m>
                <a:r>
                  <a:rPr lang="ru-RU" dirty="0" smtClean="0"/>
                  <a:t> см</a:t>
                </a:r>
                <a:endParaRPr lang="ru-RU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302" y="3444834"/>
                <a:ext cx="545342" cy="300082"/>
              </a:xfrm>
              <a:prstGeom prst="rect">
                <a:avLst/>
              </a:prstGeom>
              <a:blipFill rotWithShape="1">
                <a:blip r:embed="rId11"/>
                <a:stretch>
                  <a:fillRect t="-2041" r="-2247" b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Прямая соединительная линия 36"/>
          <p:cNvCxnSpPr/>
          <p:nvPr/>
        </p:nvCxnSpPr>
        <p:spPr>
          <a:xfrm>
            <a:off x="4932598" y="1330213"/>
            <a:ext cx="693419" cy="0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5633708" y="2387450"/>
            <a:ext cx="693419" cy="0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331699" y="2387450"/>
            <a:ext cx="693419" cy="0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922601" y="2388017"/>
            <a:ext cx="693419" cy="0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4932598" y="1330213"/>
            <a:ext cx="693419" cy="0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5633708" y="3446312"/>
            <a:ext cx="693419" cy="0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6331699" y="3446312"/>
            <a:ext cx="693419" cy="0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4922601" y="3444498"/>
            <a:ext cx="693419" cy="0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7041814" y="3446312"/>
            <a:ext cx="693419" cy="0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23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97531E-6 L 3.05556E-6 0.2055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97531E-6 L 3.05556E-6 0.4108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  <p:bldP spid="30" grpId="0"/>
      <p:bldP spid="31" grpId="0"/>
      <p:bldP spid="32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36851" y="2321645"/>
            <a:ext cx="52133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это расстояние между его концами.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36849" y="1805804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Длина отрезка –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500737" y="3031597"/>
            <a:ext cx="4131838" cy="0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Левая фигурная скобка 1"/>
          <p:cNvSpPr/>
          <p:nvPr/>
        </p:nvSpPr>
        <p:spPr>
          <a:xfrm rot="16200000">
            <a:off x="4266614" y="1400704"/>
            <a:ext cx="599123" cy="4132800"/>
          </a:xfrm>
          <a:prstGeom prst="leftBrace">
            <a:avLst>
              <a:gd name="adj1" fmla="val 86235"/>
              <a:gd name="adj2" fmla="val 50000"/>
            </a:avLst>
          </a:prstGeom>
          <a:ln w="127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71753" y="3875187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rgbClr val="FFC000"/>
                </a:solidFill>
              </a:rPr>
              <a:t>Длина отрезка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5134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514243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732726" y="87555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36137" y="87555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endParaRPr lang="ru-RU" sz="2400" dirty="0">
              <a:latin typeface="+mj-lt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932940" y="1330213"/>
            <a:ext cx="693419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735233" y="624182"/>
            <a:ext cx="693419" cy="0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809271" y="624182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i="1" dirty="0" smtClean="0">
                        <a:solidFill>
                          <a:srgbClr val="FFC000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ru-RU" dirty="0" smtClean="0">
                    <a:solidFill>
                      <a:srgbClr val="FFC000"/>
                    </a:solidFill>
                  </a:rPr>
                  <a:t> см</a:t>
                </a:r>
                <a:endParaRPr lang="ru-RU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271" y="624182"/>
                <a:ext cx="545342" cy="300082"/>
              </a:xfrm>
              <a:prstGeom prst="rect">
                <a:avLst/>
              </a:prstGeom>
              <a:blipFill rotWithShape="1">
                <a:blip r:embed="rId4"/>
                <a:stretch>
                  <a:fillRect t="-2000" r="-2222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4678493" y="193270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M</a:t>
            </a:r>
            <a:endParaRPr lang="ru-RU" sz="2400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18878" y="1932702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N</a:t>
            </a:r>
            <a:endParaRPr lang="ru-RU" sz="2400" dirty="0">
              <a:latin typeface="+mj-lt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4925362" y="2387364"/>
            <a:ext cx="2100589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733831" y="2990172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E</a:t>
            </a:r>
            <a:endParaRPr lang="ru-RU" sz="2400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55379" y="2990172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F</a:t>
            </a:r>
            <a:endParaRPr lang="ru-RU" sz="2400" dirty="0">
              <a:latin typeface="+mj-lt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4924714" y="3444834"/>
            <a:ext cx="2810519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58775" y="900801"/>
                <a:ext cx="4033838" cy="20099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/>
                  <a:t>В геометрии принято говорить: </a:t>
                </a:r>
                <a:endParaRPr lang="ru-RU" sz="1800" dirty="0" smtClean="0"/>
              </a:p>
              <a:p>
                <a:pPr marL="285750" indent="-285750">
                  <a:buClr>
                    <a:schemeClr val="tx1"/>
                  </a:buClr>
                  <a:buFont typeface="Arial" pitchFamily="34" charset="0"/>
                  <a:buChar char="•"/>
                </a:pPr>
                <a:r>
                  <a:rPr lang="ru-RU" sz="1800" dirty="0" smtClean="0"/>
                  <a:t>«</a:t>
                </a:r>
                <a:r>
                  <a:rPr lang="ru-RU" sz="1800" dirty="0"/>
                  <a:t>отрезок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ru-RU" sz="1800" dirty="0" smtClean="0"/>
                  <a:t> </a:t>
                </a:r>
                <a:r>
                  <a:rPr lang="ru-RU" sz="1800" dirty="0"/>
                  <a:t>равен </a:t>
                </a:r>
                <a:r>
                  <a:rPr lang="en-US" sz="1800" dirty="0" smtClean="0"/>
                  <a:t/>
                </a:r>
                <a:br>
                  <a:rPr lang="en-US" sz="1800" dirty="0" smtClean="0"/>
                </a:br>
                <a:r>
                  <a:rPr lang="ru-RU" sz="1800" dirty="0" smtClean="0"/>
                  <a:t>одному </a:t>
                </a:r>
                <a:r>
                  <a:rPr lang="ru-RU" sz="1800" dirty="0"/>
                  <a:t>сантиметру</a:t>
                </a:r>
                <a:r>
                  <a:rPr lang="ru-RU" sz="1800" dirty="0" smtClean="0"/>
                  <a:t>»; </a:t>
                </a:r>
                <a:endParaRPr lang="en-US" sz="1800" dirty="0" smtClean="0"/>
              </a:p>
              <a:p>
                <a:pPr marL="285750" indent="-285750">
                  <a:buClr>
                    <a:schemeClr val="tx1"/>
                  </a:buClr>
                  <a:buFont typeface="Arial" pitchFamily="34" charset="0"/>
                  <a:buChar char="•"/>
                </a:pPr>
                <a:r>
                  <a:rPr lang="ru-RU" sz="1800" dirty="0" smtClean="0"/>
                  <a:t>«</a:t>
                </a:r>
                <a:r>
                  <a:rPr lang="ru-RU" sz="1800" dirty="0"/>
                  <a:t>отрезок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𝑀𝑁</m:t>
                    </m:r>
                  </m:oMath>
                </a14:m>
                <a:r>
                  <a:rPr lang="ru-RU" sz="1800" dirty="0" smtClean="0"/>
                  <a:t> </a:t>
                </a:r>
                <a:r>
                  <a:rPr lang="ru-RU" sz="1800" dirty="0"/>
                  <a:t>равен </a:t>
                </a:r>
                <a:r>
                  <a:rPr lang="ru-RU" sz="1800" dirty="0" smtClean="0"/>
                  <a:t/>
                </a:r>
                <a:br>
                  <a:rPr lang="ru-RU" sz="1800" dirty="0" smtClean="0"/>
                </a:br>
                <a:r>
                  <a:rPr lang="ru-RU" sz="1800" dirty="0" smtClean="0"/>
                  <a:t>трём </a:t>
                </a:r>
                <a:r>
                  <a:rPr lang="ru-RU" sz="1800" dirty="0"/>
                  <a:t>сантиметрам</a:t>
                </a:r>
                <a:r>
                  <a:rPr lang="ru-RU" sz="1800" dirty="0" smtClean="0"/>
                  <a:t>»; </a:t>
                </a:r>
                <a:endParaRPr lang="en-US" sz="1800" dirty="0" smtClean="0"/>
              </a:p>
              <a:p>
                <a:pPr marL="285750" indent="-285750">
                  <a:buClr>
                    <a:schemeClr val="tx1"/>
                  </a:buClr>
                  <a:buFont typeface="Arial" pitchFamily="34" charset="0"/>
                  <a:buChar char="•"/>
                </a:pPr>
                <a:r>
                  <a:rPr lang="ru-RU" sz="1800" dirty="0" smtClean="0"/>
                  <a:t>«</a:t>
                </a:r>
                <a:r>
                  <a:rPr lang="ru-RU" sz="1800" dirty="0"/>
                  <a:t>отрезок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𝐸𝐹</m:t>
                    </m:r>
                  </m:oMath>
                </a14:m>
                <a:r>
                  <a:rPr lang="ru-RU" sz="1800" dirty="0" smtClean="0"/>
                  <a:t> </a:t>
                </a:r>
                <a:r>
                  <a:rPr lang="ru-RU" sz="1800" dirty="0"/>
                  <a:t>равен </a:t>
                </a:r>
                <a:r>
                  <a:rPr lang="ru-RU" sz="1800" dirty="0" smtClean="0"/>
                  <a:t/>
                </a:r>
                <a:br>
                  <a:rPr lang="ru-RU" sz="1800" dirty="0" smtClean="0"/>
                </a:br>
                <a:r>
                  <a:rPr lang="ru-RU" sz="1800" dirty="0" smtClean="0"/>
                  <a:t>четырём </a:t>
                </a:r>
                <a:r>
                  <a:rPr lang="ru-RU" sz="1800" dirty="0"/>
                  <a:t>сантиметрам». 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00801"/>
                <a:ext cx="4033838" cy="2009974"/>
              </a:xfrm>
              <a:prstGeom prst="rect">
                <a:avLst/>
              </a:prstGeom>
              <a:blipFill rotWithShape="1">
                <a:blip r:embed="rId5"/>
                <a:stretch>
                  <a:fillRect l="-3625" t="-3647" b="-63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Прямая соединительная линия 35"/>
          <p:cNvCxnSpPr/>
          <p:nvPr/>
        </p:nvCxnSpPr>
        <p:spPr>
          <a:xfrm>
            <a:off x="358774" y="3052163"/>
            <a:ext cx="348932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58776" y="3215322"/>
                <a:ext cx="4033837" cy="12003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/>
                  <a:t>А записывают это так: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𝐴𝐵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=1 см;</m:t>
                    </m:r>
                  </m:oMath>
                </a14:m>
                <a:r>
                  <a:rPr lang="ru-RU" sz="2000" b="0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𝑀𝑁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=3 см;</m:t>
                    </m:r>
                  </m:oMath>
                </a14:m>
                <a:r>
                  <a:rPr lang="ru-RU" sz="2000" b="0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𝐸𝐹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=4 см.</m:t>
                    </m:r>
                  </m:oMath>
                </a14:m>
                <a:r>
                  <a:rPr lang="ru-RU" sz="2000" b="0" dirty="0" smtClean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6" y="3215322"/>
                <a:ext cx="4033837" cy="1200329"/>
              </a:xfrm>
              <a:prstGeom prst="rect">
                <a:avLst/>
              </a:prstGeom>
              <a:blipFill>
                <a:blip r:embed="rId6"/>
                <a:stretch>
                  <a:fillRect l="-3625" t="-6091" b="-152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Отрезок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006978" y="1348130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/>
                      </a:rPr>
                      <m:t>1</m:t>
                    </m:r>
                  </m:oMath>
                </a14:m>
                <a:r>
                  <a:rPr lang="ru-RU" dirty="0" smtClean="0"/>
                  <a:t> см</a:t>
                </a:r>
                <a:endParaRPr lang="ru-RU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978" y="1348130"/>
                <a:ext cx="545342" cy="300082"/>
              </a:xfrm>
              <a:prstGeom prst="rect">
                <a:avLst/>
              </a:prstGeom>
              <a:blipFill rotWithShape="1">
                <a:blip r:embed="rId7"/>
                <a:stretch>
                  <a:fillRect t="-2041" r="-2222" b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5702985" y="2394367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/>
                      </a:rPr>
                      <m:t>3</m:t>
                    </m:r>
                  </m:oMath>
                </a14:m>
                <a:r>
                  <a:rPr lang="ru-RU" dirty="0" smtClean="0"/>
                  <a:t> см</a:t>
                </a:r>
                <a:endParaRPr lang="ru-RU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985" y="2394367"/>
                <a:ext cx="545342" cy="300082"/>
              </a:xfrm>
              <a:prstGeom prst="rect">
                <a:avLst/>
              </a:prstGeom>
              <a:blipFill rotWithShape="1">
                <a:blip r:embed="rId8"/>
                <a:stretch>
                  <a:fillRect t="-2041" r="-2247" b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057302" y="3444834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/>
                      </a:rPr>
                      <m:t>4</m:t>
                    </m:r>
                  </m:oMath>
                </a14:m>
                <a:r>
                  <a:rPr lang="ru-RU" dirty="0" smtClean="0"/>
                  <a:t> см</a:t>
                </a:r>
                <a:endParaRPr lang="ru-RU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302" y="3444834"/>
                <a:ext cx="545342" cy="300082"/>
              </a:xfrm>
              <a:prstGeom prst="rect">
                <a:avLst/>
              </a:prstGeom>
              <a:blipFill rotWithShape="1">
                <a:blip r:embed="rId9"/>
                <a:stretch>
                  <a:fillRect t="-2041" r="-2247" b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06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5" grpId="0"/>
      <p:bldP spid="26" grpId="0"/>
      <p:bldP spid="27" grpId="0"/>
      <p:bldP spid="29" grpId="0"/>
      <p:bldP spid="30" grpId="0"/>
      <p:bldP spid="38" grpId="0"/>
      <p:bldP spid="43" grpId="0"/>
      <p:bldP spid="44" grpId="0"/>
      <p:bldP spid="4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Таблица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335863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4732726" y="87555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436137" y="87555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endParaRPr lang="ru-RU" sz="2400" dirty="0">
              <a:latin typeface="+mj-lt"/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4932940" y="1330213"/>
            <a:ext cx="693419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7735233" y="624182"/>
            <a:ext cx="693419" cy="0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7809271" y="624182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i="1" dirty="0" smtClean="0">
                        <a:solidFill>
                          <a:srgbClr val="FFC000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ru-RU" dirty="0" smtClean="0">
                    <a:solidFill>
                      <a:srgbClr val="FFC000"/>
                    </a:solidFill>
                  </a:rPr>
                  <a:t> см</a:t>
                </a:r>
                <a:endParaRPr lang="ru-RU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271" y="624182"/>
                <a:ext cx="545342" cy="300082"/>
              </a:xfrm>
              <a:prstGeom prst="rect">
                <a:avLst/>
              </a:prstGeom>
              <a:blipFill rotWithShape="1">
                <a:blip r:embed="rId4"/>
                <a:stretch>
                  <a:fillRect t="-2000" r="-2222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/>
          <p:cNvSpPr txBox="1"/>
          <p:nvPr/>
        </p:nvSpPr>
        <p:spPr>
          <a:xfrm>
            <a:off x="4678493" y="193270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M</a:t>
            </a:r>
            <a:endParaRPr lang="ru-RU" sz="2400" dirty="0"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18878" y="1932702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N</a:t>
            </a:r>
            <a:endParaRPr lang="ru-RU" sz="2400" dirty="0">
              <a:latin typeface="+mj-lt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4925362" y="2387364"/>
            <a:ext cx="2100589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733831" y="2990172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E</a:t>
            </a:r>
            <a:endParaRPr lang="ru-RU" sz="2400" dirty="0"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55379" y="2990172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F</a:t>
            </a:r>
            <a:endParaRPr lang="ru-RU" sz="2400" dirty="0">
              <a:latin typeface="+mj-lt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4924714" y="3444834"/>
            <a:ext cx="2810519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5006978" y="1348130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/>
                      </a:rPr>
                      <m:t>1</m:t>
                    </m:r>
                  </m:oMath>
                </a14:m>
                <a:r>
                  <a:rPr lang="ru-RU" dirty="0" smtClean="0"/>
                  <a:t> см</a:t>
                </a:r>
                <a:endParaRPr lang="ru-RU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978" y="1348130"/>
                <a:ext cx="545342" cy="300082"/>
              </a:xfrm>
              <a:prstGeom prst="rect">
                <a:avLst/>
              </a:prstGeom>
              <a:blipFill rotWithShape="1">
                <a:blip r:embed="rId5"/>
                <a:stretch>
                  <a:fillRect t="-2041" r="-2222" b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5702985" y="2394367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/>
                      </a:rPr>
                      <m:t>3</m:t>
                    </m:r>
                  </m:oMath>
                </a14:m>
                <a:r>
                  <a:rPr lang="ru-RU" dirty="0" smtClean="0"/>
                  <a:t> см</a:t>
                </a:r>
                <a:endParaRPr lang="ru-RU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985" y="2394367"/>
                <a:ext cx="545342" cy="300082"/>
              </a:xfrm>
              <a:prstGeom prst="rect">
                <a:avLst/>
              </a:prstGeom>
              <a:blipFill rotWithShape="1">
                <a:blip r:embed="rId6"/>
                <a:stretch>
                  <a:fillRect t="-2041" r="-2247" b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6057302" y="3444834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/>
                      </a:rPr>
                      <m:t>4</m:t>
                    </m:r>
                  </m:oMath>
                </a14:m>
                <a:r>
                  <a:rPr lang="ru-RU" dirty="0" smtClean="0"/>
                  <a:t> см</a:t>
                </a:r>
                <a:endParaRPr lang="ru-RU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302" y="3444834"/>
                <a:ext cx="545342" cy="300082"/>
              </a:xfrm>
              <a:prstGeom prst="rect">
                <a:avLst/>
              </a:prstGeom>
              <a:blipFill rotWithShape="1">
                <a:blip r:embed="rId7"/>
                <a:stretch>
                  <a:fillRect t="-2041" r="-2247" b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358775" y="843651"/>
                <a:ext cx="4033838" cy="11553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/>
                  <a:t>Длины отрезков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𝑀𝑁</m:t>
                    </m:r>
                  </m:oMath>
                </a14:m>
                <a:r>
                  <a:rPr lang="ru-RU" sz="1800" dirty="0" smtClean="0"/>
                  <a:t> </a:t>
                </a:r>
                <a:r>
                  <a:rPr lang="ru-RU" sz="1800" dirty="0"/>
                  <a:t>и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𝐸𝐹</m:t>
                    </m:r>
                  </m:oMath>
                </a14:m>
                <a:r>
                  <a:rPr lang="ru-RU" sz="1800" dirty="0" smtClean="0"/>
                  <a:t> </a:t>
                </a:r>
                <a:br>
                  <a:rPr lang="ru-RU" sz="1800" dirty="0" smtClean="0"/>
                </a:br>
                <a:r>
                  <a:rPr lang="ru-RU" sz="1800" dirty="0" smtClean="0"/>
                  <a:t>мы </a:t>
                </a:r>
                <a:r>
                  <a:rPr lang="ru-RU" sz="1800" dirty="0"/>
                  <a:t>измерили с помощью </a:t>
                </a:r>
                <a:r>
                  <a:rPr lang="ru-RU" sz="1800" dirty="0">
                    <a:solidFill>
                      <a:srgbClr val="FFC000"/>
                    </a:solidFill>
                  </a:rPr>
                  <a:t>единичного отрезка</a:t>
                </a:r>
                <a:r>
                  <a:rPr lang="ru-RU" sz="1800" dirty="0"/>
                  <a:t>, </a:t>
                </a:r>
                <a:r>
                  <a:rPr lang="ru-RU" sz="1800" dirty="0" smtClean="0"/>
                  <a:t/>
                </a:r>
                <a:br>
                  <a:rPr lang="ru-RU" sz="1800" dirty="0" smtClean="0"/>
                </a:br>
                <a:r>
                  <a:rPr lang="ru-RU" sz="1800" dirty="0" smtClean="0"/>
                  <a:t>длина </a:t>
                </a:r>
                <a:r>
                  <a:rPr lang="ru-RU" sz="1800" dirty="0"/>
                  <a:t>которого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latin typeface="Cambria Math"/>
                      </a:rPr>
                      <m:t>1</m:t>
                    </m:r>
                  </m:oMath>
                </a14:m>
                <a:r>
                  <a:rPr lang="ru-RU" sz="1800" dirty="0" smtClean="0"/>
                  <a:t> см.</a:t>
                </a:r>
                <a:endParaRPr lang="ru-RU" sz="1800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843651"/>
                <a:ext cx="4033838" cy="1155316"/>
              </a:xfrm>
              <a:prstGeom prst="rect">
                <a:avLst/>
              </a:prstGeom>
              <a:blipFill rotWithShape="1">
                <a:blip r:embed="rId8"/>
                <a:stretch>
                  <a:fillRect l="-3625" t="-4211" b="-115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Отрезок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061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76066" y="361950"/>
            <a:ext cx="3433933" cy="1154546"/>
          </a:xfrm>
          <a:prstGeom prst="wedgeRoundRectCallout">
            <a:avLst>
              <a:gd name="adj1" fmla="val -23343"/>
              <a:gd name="adj2" fmla="val 67732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Для </a:t>
            </a:r>
            <a:r>
              <a:rPr lang="ru-RU" sz="1400" dirty="0"/>
              <a:t>измерения отрезков можно выбрать и другие единицы измерения длины. </a:t>
            </a:r>
            <a:endParaRPr lang="ru-RU" sz="1400" dirty="0" smtClean="0"/>
          </a:p>
          <a:p>
            <a:pPr algn="ctr"/>
            <a:r>
              <a:rPr lang="ru-RU" sz="1400" dirty="0" smtClean="0"/>
              <a:t>Какие </a:t>
            </a:r>
            <a:r>
              <a:rPr lang="ru-RU" sz="1400" dirty="0"/>
              <a:t>вы знаете единицы длины?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751388" y="2080215"/>
                <a:ext cx="940522" cy="733438"/>
              </a:xfrm>
              <a:prstGeom prst="wedgeRoundRectCallout">
                <a:avLst>
                  <a:gd name="adj1" fmla="val 75246"/>
                  <a:gd name="adj2" fmla="val -920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/>
                      </a:rPr>
                      <m:t>1</m:t>
                    </m:r>
                  </m:oMath>
                </a14:m>
                <a:r>
                  <a:rPr lang="ru-RU" sz="1400" dirty="0" smtClean="0"/>
                  <a:t> мм,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/>
                      </a:rPr>
                      <m:t>1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 err="1" smtClean="0"/>
                  <a:t>дм</a:t>
                </a:r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388" y="2080215"/>
                <a:ext cx="940522" cy="733438"/>
              </a:xfrm>
              <a:prstGeom prst="wedgeRoundRectCallout">
                <a:avLst>
                  <a:gd name="adj1" fmla="val 75246"/>
                  <a:gd name="adj2" fmla="val -9207"/>
                  <a:gd name="adj3" fmla="val 16667"/>
                </a:avLst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3831" y="1181550"/>
            <a:ext cx="1494140" cy="36000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1851" y="361950"/>
            <a:ext cx="1553374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213475" y="361950"/>
                <a:ext cx="940522" cy="733438"/>
              </a:xfrm>
              <a:prstGeom prst="wedgeRoundRectCallout">
                <a:avLst>
                  <a:gd name="adj1" fmla="val 73221"/>
                  <a:gd name="adj2" fmla="val 30140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/>
                      </a:rPr>
                      <m:t>1</m:t>
                    </m:r>
                  </m:oMath>
                </a14:m>
                <a:r>
                  <a:rPr lang="ru-RU" sz="1400" dirty="0" smtClean="0"/>
                  <a:t> м,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/>
                      </a:rPr>
                      <m:t>1</m:t>
                    </m:r>
                  </m:oMath>
                </a14:m>
                <a:r>
                  <a:rPr lang="ru-RU" sz="1400" dirty="0" smtClean="0"/>
                  <a:t> км.</a:t>
                </a:r>
                <a:endParaRPr lang="ru-RU" sz="14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475" y="361950"/>
                <a:ext cx="940522" cy="733438"/>
              </a:xfrm>
              <a:prstGeom prst="wedgeRoundRectCallout">
                <a:avLst>
                  <a:gd name="adj1" fmla="val 73221"/>
                  <a:gd name="adj2" fmla="val 30140"/>
                  <a:gd name="adj3" fmla="val 16667"/>
                </a:avLst>
              </a:prstGeom>
              <a:blipFill rotWithShape="1">
                <a:blip r:embed="rId8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474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artinkijane.ru/download.php?file=201305/1280x720/kartinkijane.ru-544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" y="-90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002" y="1954170"/>
            <a:ext cx="1242699" cy="2880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213476" y="952500"/>
            <a:ext cx="2571750" cy="677820"/>
          </a:xfrm>
          <a:prstGeom prst="wedgeRoundRectCallout">
            <a:avLst>
              <a:gd name="adj1" fmla="val 29058"/>
              <a:gd name="adj2" fmla="val 7172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Большие </a:t>
            </a:r>
            <a:r>
              <a:rPr lang="ru-RU" sz="1400" dirty="0"/>
              <a:t>расстояния  измеряют в километрах.</a:t>
            </a:r>
          </a:p>
        </p:txBody>
      </p:sp>
    </p:spTree>
    <p:extLst>
      <p:ext uri="{BB962C8B-B14F-4D97-AF65-F5344CB8AC3E}">
        <p14:creationId xmlns:p14="http://schemas.microsoft.com/office/powerpoint/2010/main" val="2340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445663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2107826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58774" y="1112762"/>
                <a:ext cx="4033839" cy="971801"/>
              </a:xfrm>
              <a:prstGeom prst="wedgeRoundRectCallout">
                <a:avLst>
                  <a:gd name="adj1" fmla="val 6358"/>
                  <a:gd name="adj2" fmla="val 75325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Какую </a:t>
                </a:r>
                <a:r>
                  <a:rPr lang="ru-RU" sz="1400" dirty="0"/>
                  <a:t>длину </a:t>
                </a:r>
                <a:r>
                  <a:rPr lang="ru-RU" sz="1400" dirty="0" smtClean="0"/>
                  <a:t>имеет отрезок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𝑃𝐾</m:t>
                    </m:r>
                  </m:oMath>
                </a14:m>
                <a:r>
                  <a:rPr lang="ru-RU" sz="1400" dirty="0" smtClean="0"/>
                  <a:t>, </a:t>
                </a:r>
                <a:r>
                  <a:rPr lang="ru-RU" sz="1400" dirty="0"/>
                  <a:t>если измерить его, например, единичным отрезком, длина которого равна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/>
                      </a:rPr>
                      <m:t>1</m:t>
                    </m:r>
                  </m:oMath>
                </a14:m>
                <a:r>
                  <a:rPr lang="ru-RU" sz="1400" dirty="0" smtClean="0"/>
                  <a:t> мм?</a:t>
                </a:r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1112762"/>
                <a:ext cx="4033839" cy="971801"/>
              </a:xfrm>
              <a:prstGeom prst="wedgeRoundRectCallout">
                <a:avLst>
                  <a:gd name="adj1" fmla="val 6358"/>
                  <a:gd name="adj2" fmla="val 75325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358774" y="361950"/>
            <a:ext cx="55022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Единицы измерения </a:t>
            </a:r>
            <a:br>
              <a:rPr lang="ru-RU" sz="2400" dirty="0" smtClean="0">
                <a:solidFill>
                  <a:srgbClr val="C00000"/>
                </a:solidFill>
                <a:latin typeface="+mj-lt"/>
              </a:rPr>
            </a:br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длины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8323258" y="624182"/>
            <a:ext cx="108000" cy="0"/>
          </a:xfrm>
          <a:prstGeom prst="line">
            <a:avLst/>
          </a:prstGeom>
          <a:ln w="1270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8060731" y="624182"/>
                <a:ext cx="582211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i="1" dirty="0" smtClean="0">
                        <a:solidFill>
                          <a:srgbClr val="FFC000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ru-RU" dirty="0" smtClean="0">
                    <a:solidFill>
                      <a:srgbClr val="FFC000"/>
                    </a:solidFill>
                  </a:rPr>
                  <a:t> мм</a:t>
                </a:r>
                <a:endParaRPr lang="ru-RU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0731" y="624182"/>
                <a:ext cx="582211" cy="300082"/>
              </a:xfrm>
              <a:prstGeom prst="rect">
                <a:avLst/>
              </a:prstGeom>
              <a:blipFill rotWithShape="1">
                <a:blip r:embed="rId6"/>
                <a:stretch>
                  <a:fillRect t="-2000" r="-2083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090866" y="193473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P</a:t>
            </a:r>
            <a:endParaRPr lang="ru-RU" sz="24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0617" y="1934731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K</a:t>
            </a:r>
            <a:endParaRPr lang="ru-RU" sz="2400" dirty="0">
              <a:latin typeface="+mj-lt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288360" y="2395302"/>
            <a:ext cx="1260000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56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7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99" y="0"/>
            <a:ext cx="9145599" cy="514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83" y="590936"/>
            <a:ext cx="2513340" cy="230184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651849"/>
            <a:ext cx="5279120" cy="51435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2250" y="1312414"/>
            <a:ext cx="1494140" cy="359999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58777" y="362121"/>
            <a:ext cx="2275781" cy="1869636"/>
          </a:xfrm>
          <a:prstGeom prst="wedgeRoundRectCallout">
            <a:avLst>
              <a:gd name="adj1" fmla="val 58925"/>
              <a:gd name="adj2" fmla="val 6205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Красота</a:t>
            </a:r>
            <a:r>
              <a:rPr lang="ru-RU" sz="1400" dirty="0"/>
              <a:t>! </a:t>
            </a:r>
            <a:endParaRPr lang="ru-RU" sz="1400" dirty="0" smtClean="0"/>
          </a:p>
          <a:p>
            <a:pPr algn="ctr"/>
            <a:r>
              <a:rPr lang="ru-RU" sz="1400" dirty="0" smtClean="0"/>
              <a:t>А </a:t>
            </a:r>
            <a:r>
              <a:rPr lang="ru-RU" sz="1400" dirty="0"/>
              <a:t>ты знаешь,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что </a:t>
            </a:r>
            <a:r>
              <a:rPr lang="ru-RU" sz="1400" dirty="0"/>
              <a:t>звёзды дают нам представления о простейшей геометрической </a:t>
            </a:r>
            <a:r>
              <a:rPr lang="ru-RU" sz="1400" dirty="0" smtClean="0"/>
              <a:t>фигуре?</a:t>
            </a:r>
            <a:endParaRPr lang="ru-RU" sz="1400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78" y="1544400"/>
            <a:ext cx="1553374" cy="359999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571201" y="3049605"/>
            <a:ext cx="2001050" cy="677820"/>
          </a:xfrm>
          <a:prstGeom prst="wedgeRoundRectCallout">
            <a:avLst>
              <a:gd name="adj1" fmla="val 64564"/>
              <a:gd name="adj2" fmla="val -9888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Посмотри, какие звёзды красивые</a:t>
            </a:r>
            <a:r>
              <a:rPr lang="ru-RU" sz="1400" dirty="0" smtClean="0"/>
              <a:t>!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5457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8774" y="361950"/>
            <a:ext cx="55022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Единицы измерения </a:t>
            </a:r>
            <a:br>
              <a:rPr lang="ru-RU" sz="2400" dirty="0" smtClean="0">
                <a:solidFill>
                  <a:srgbClr val="C00000"/>
                </a:solidFill>
                <a:latin typeface="+mj-lt"/>
              </a:rPr>
            </a:br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длины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030598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090866" y="193473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P</a:t>
            </a:r>
            <a:endParaRPr lang="ru-RU" sz="2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10617" y="1934731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K</a:t>
            </a:r>
            <a:endParaRPr lang="ru-RU" sz="2400" dirty="0">
              <a:latin typeface="+mj-lt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8323258" y="624182"/>
            <a:ext cx="108000" cy="0"/>
          </a:xfrm>
          <a:prstGeom prst="line">
            <a:avLst/>
          </a:prstGeom>
          <a:ln w="1270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060731" y="624182"/>
                <a:ext cx="582211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i="1" dirty="0" smtClean="0">
                        <a:solidFill>
                          <a:srgbClr val="FFC000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ru-RU" dirty="0" smtClean="0">
                    <a:solidFill>
                      <a:srgbClr val="FFC000"/>
                    </a:solidFill>
                  </a:rPr>
                  <a:t> мм</a:t>
                </a:r>
                <a:endParaRPr lang="ru-RU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0731" y="624182"/>
                <a:ext cx="582211" cy="300082"/>
              </a:xfrm>
              <a:prstGeom prst="rect">
                <a:avLst/>
              </a:prstGeom>
              <a:blipFill rotWithShape="1">
                <a:blip r:embed="rId4"/>
                <a:stretch>
                  <a:fillRect t="-2000" r="-2083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58" y="1290192"/>
            <a:ext cx="1494140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315049" y="1290192"/>
                <a:ext cx="1589724" cy="733438"/>
              </a:xfrm>
              <a:prstGeom prst="wedgeRoundRectCallout">
                <a:avLst>
                  <a:gd name="adj1" fmla="val -57426"/>
                  <a:gd name="adj2" fmla="val 75325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Отрезок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𝑃𝐾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en-US" sz="1400" dirty="0" smtClean="0"/>
                  <a:t/>
                </a:r>
                <a:br>
                  <a:rPr lang="en-US" sz="1400" dirty="0" smtClean="0"/>
                </a:br>
                <a:r>
                  <a:rPr lang="ru-RU" sz="1400" dirty="0" smtClean="0"/>
                  <a:t>равен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18</m:t>
                    </m:r>
                  </m:oMath>
                </a14:m>
                <a:r>
                  <a:rPr lang="ru-RU" sz="1400" dirty="0" smtClean="0"/>
                  <a:t> мм.</a:t>
                </a:r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049" y="1290192"/>
                <a:ext cx="1589724" cy="733438"/>
              </a:xfrm>
              <a:prstGeom prst="wedgeRoundRectCallout">
                <a:avLst>
                  <a:gd name="adj1" fmla="val -57426"/>
                  <a:gd name="adj2" fmla="val 75325"/>
                  <a:gd name="adj3" fmla="val 16667"/>
                </a:avLst>
              </a:prstGeom>
              <a:blipFill rotWithShape="1">
                <a:blip r:embed="rId6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Группа 6"/>
          <p:cNvGrpSpPr/>
          <p:nvPr/>
        </p:nvGrpSpPr>
        <p:grpSpPr>
          <a:xfrm>
            <a:off x="4166735" y="2258914"/>
            <a:ext cx="4932000" cy="1345898"/>
            <a:chOff x="4166735" y="2258914"/>
            <a:chExt cx="4932000" cy="13458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5095439" y="2636090"/>
                  <a:ext cx="3802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𝟎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5439" y="2636090"/>
                  <a:ext cx="380232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5434769" y="2636090"/>
                  <a:ext cx="3802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𝟓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4769" y="2636090"/>
                  <a:ext cx="380232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5724471" y="2636090"/>
                  <a:ext cx="5180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𝟏𝟎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471" y="2636090"/>
                  <a:ext cx="518091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6072545" y="2636090"/>
                  <a:ext cx="5180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𝟏𝟓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2545" y="2636090"/>
                  <a:ext cx="518091" cy="3693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6420330" y="2636090"/>
                  <a:ext cx="5180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𝟐𝟎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0330" y="2636090"/>
                  <a:ext cx="518091" cy="369332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6774021" y="2636090"/>
                  <a:ext cx="5180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𝟐𝟓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4021" y="2636090"/>
                  <a:ext cx="518091" cy="369332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7117115" y="2636090"/>
                  <a:ext cx="5180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𝟑𝟎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7115" y="2636090"/>
                  <a:ext cx="518091" cy="369332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7467991" y="2636090"/>
                  <a:ext cx="5180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𝟑𝟓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7991" y="2636090"/>
                  <a:ext cx="518091" cy="369332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7823484" y="2636090"/>
                  <a:ext cx="5180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𝟒𝟎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3484" y="2636090"/>
                  <a:ext cx="518091" cy="369332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8170936" y="2636090"/>
                  <a:ext cx="5180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𝟒𝟓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0936" y="2636090"/>
                  <a:ext cx="518091" cy="369332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1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5959786" y="465863"/>
              <a:ext cx="1345898" cy="4932000"/>
            </a:xfrm>
            <a:prstGeom prst="rect">
              <a:avLst/>
            </a:prstGeom>
          </p:spPr>
        </p:pic>
      </p:grpSp>
      <p:cxnSp>
        <p:nvCxnSpPr>
          <p:cNvPr id="18" name="Прямая соединительная линия 17"/>
          <p:cNvCxnSpPr/>
          <p:nvPr/>
        </p:nvCxnSpPr>
        <p:spPr>
          <a:xfrm>
            <a:off x="5288360" y="2395302"/>
            <a:ext cx="1260000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21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990193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090866" y="193473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P</a:t>
            </a:r>
            <a:endParaRPr lang="ru-RU" sz="2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10617" y="1934731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K</a:t>
            </a:r>
            <a:endParaRPr lang="ru-RU" sz="2400" dirty="0">
              <a:latin typeface="+mj-lt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8323258" y="624182"/>
            <a:ext cx="108000" cy="0"/>
          </a:xfrm>
          <a:prstGeom prst="line">
            <a:avLst/>
          </a:prstGeom>
          <a:ln w="1270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3" name="Группа 32"/>
          <p:cNvGrpSpPr/>
          <p:nvPr/>
        </p:nvGrpSpPr>
        <p:grpSpPr>
          <a:xfrm>
            <a:off x="4166735" y="2258914"/>
            <a:ext cx="4932000" cy="1345898"/>
            <a:chOff x="4166735" y="2258914"/>
            <a:chExt cx="4932000" cy="13458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5095439" y="2636090"/>
                  <a:ext cx="3802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𝟎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5439" y="2636090"/>
                  <a:ext cx="380232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434769" y="2636090"/>
                  <a:ext cx="3802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𝟓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4769" y="2636090"/>
                  <a:ext cx="380232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5724471" y="2636090"/>
                  <a:ext cx="5180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𝟏𝟎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471" y="2636090"/>
                  <a:ext cx="518091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6072545" y="2636090"/>
                  <a:ext cx="5180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𝟏𝟓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2545" y="2636090"/>
                  <a:ext cx="518091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6420330" y="2636090"/>
                  <a:ext cx="5180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𝟐𝟎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0330" y="2636090"/>
                  <a:ext cx="518091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774021" y="2636090"/>
                  <a:ext cx="5180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𝟐𝟓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4021" y="2636090"/>
                  <a:ext cx="518091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7117115" y="2636090"/>
                  <a:ext cx="5180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𝟑𝟎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7115" y="2636090"/>
                  <a:ext cx="518091" cy="3693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7467991" y="2636090"/>
                  <a:ext cx="5180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𝟑𝟓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7991" y="2636090"/>
                  <a:ext cx="518091" cy="369332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7823484" y="2636090"/>
                  <a:ext cx="5180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𝟒𝟎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3484" y="2636090"/>
                  <a:ext cx="518091" cy="369332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8170936" y="2636090"/>
                  <a:ext cx="5180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𝟒𝟓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0936" y="2636090"/>
                  <a:ext cx="518091" cy="369332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1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5959786" y="465863"/>
              <a:ext cx="1345898" cy="4932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060731" y="624182"/>
                <a:ext cx="582211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i="1" dirty="0" smtClean="0">
                        <a:solidFill>
                          <a:srgbClr val="FFC000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ru-RU" dirty="0" smtClean="0">
                    <a:solidFill>
                      <a:srgbClr val="FFC000"/>
                    </a:solidFill>
                  </a:rPr>
                  <a:t> мм</a:t>
                </a:r>
                <a:endParaRPr lang="ru-RU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0731" y="624182"/>
                <a:ext cx="582211" cy="300082"/>
              </a:xfrm>
              <a:prstGeom prst="rect">
                <a:avLst/>
              </a:prstGeom>
              <a:blipFill rotWithShape="1">
                <a:blip r:embed="rId15"/>
                <a:stretch>
                  <a:fillRect t="-2000" r="-2083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Прямая соединительная линия 29"/>
          <p:cNvCxnSpPr/>
          <p:nvPr/>
        </p:nvCxnSpPr>
        <p:spPr>
          <a:xfrm>
            <a:off x="5288360" y="2395302"/>
            <a:ext cx="1260000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8775" y="361950"/>
            <a:ext cx="29257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Вывод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8775" y="900801"/>
            <a:ext cx="403383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/>
              <a:t>Измерить </a:t>
            </a:r>
            <a:r>
              <a:rPr lang="ru-RU" sz="1800" dirty="0"/>
              <a:t>отрезок означает подсчитать, сколько единичных отрезков в нём помещается. </a:t>
            </a:r>
          </a:p>
        </p:txBody>
      </p:sp>
    </p:spTree>
    <p:extLst>
      <p:ext uri="{BB962C8B-B14F-4D97-AF65-F5344CB8AC3E}">
        <p14:creationId xmlns:p14="http://schemas.microsoft.com/office/powerpoint/2010/main" val="332148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4" y="361950"/>
            <a:ext cx="439261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Свойство длины отрезка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025128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093198" y="519457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25466" y="2993992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288360" y="977774"/>
            <a:ext cx="2787331" cy="248065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6850377" y="235973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6687722" y="1934279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4" name="Левая фигурная скобка 3"/>
          <p:cNvSpPr/>
          <p:nvPr/>
        </p:nvSpPr>
        <p:spPr>
          <a:xfrm rot="18722213">
            <a:off x="6190350" y="590205"/>
            <a:ext cx="516048" cy="3759254"/>
          </a:xfrm>
          <a:prstGeom prst="leftBrace">
            <a:avLst>
              <a:gd name="adj1" fmla="val 76754"/>
              <a:gd name="adj2" fmla="val 50000"/>
            </a:avLst>
          </a:prstGeom>
          <a:ln w="190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58775" y="900801"/>
                <a:ext cx="4033838" cy="6013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/>
                  <a:t>Длина </a:t>
                </a:r>
                <a:r>
                  <a:rPr lang="ru-RU" sz="1800" dirty="0"/>
                  <a:t>всего отрезка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ru-RU" sz="1800" dirty="0"/>
                  <a:t> равна сумме длин отрезков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/>
                      </a:rPr>
                      <m:t>𝐴𝐶</m:t>
                    </m:r>
                  </m:oMath>
                </a14:m>
                <a:r>
                  <a:rPr lang="ru-RU" sz="1800" dirty="0"/>
                  <a:t> и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/>
                      </a:rPr>
                      <m:t>𝐶𝐵</m:t>
                    </m:r>
                  </m:oMath>
                </a14:m>
                <a:r>
                  <a:rPr lang="ru-RU" sz="1800" dirty="0"/>
                  <a:t>. 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00801"/>
                <a:ext cx="4033838" cy="601318"/>
              </a:xfrm>
              <a:prstGeom prst="rect">
                <a:avLst/>
              </a:prstGeom>
              <a:blipFill rotWithShape="1">
                <a:blip r:embed="rId4"/>
                <a:stretch>
                  <a:fillRect l="-3625" t="-9184" b="-234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70135" y="1798687"/>
                <a:ext cx="2571750" cy="732848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square" lIns="180000" tIns="180000" rIns="180000" bIns="18000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/>
                        </a:rPr>
                        <m:t>𝐴𝐵</m:t>
                      </m:r>
                      <m:r>
                        <a:rPr lang="en-US" sz="2400" b="0" i="1" dirty="0" smtClean="0">
                          <a:latin typeface="Cambria Math"/>
                        </a:rPr>
                        <m:t>=</m:t>
                      </m:r>
                      <m:r>
                        <a:rPr lang="en-US" sz="2400" b="0" i="1" dirty="0" smtClean="0">
                          <a:latin typeface="Cambria Math"/>
                        </a:rPr>
                        <m:t>𝐴𝐶</m:t>
                      </m:r>
                      <m:r>
                        <a:rPr lang="en-US" sz="2400" b="0" i="1" dirty="0" smtClean="0">
                          <a:latin typeface="Cambria Math"/>
                        </a:rPr>
                        <m:t>+</m:t>
                      </m:r>
                      <m:r>
                        <a:rPr lang="en-US" sz="2400" b="0" i="1" dirty="0" smtClean="0">
                          <a:latin typeface="Cambria Math"/>
                        </a:rPr>
                        <m:t>𝐶𝐵</m:t>
                      </m:r>
                    </m:oMath>
                  </m:oMathPara>
                </a14:m>
                <a:endParaRPr lang="ru-RU" sz="24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135" y="1798687"/>
                <a:ext cx="2571750" cy="73284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693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5" grpId="0" animBg="1"/>
      <p:bldP spid="16" grpId="0"/>
      <p:bldP spid="4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35019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2107826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58775" y="1112762"/>
                <a:ext cx="2570164" cy="705629"/>
              </a:xfrm>
              <a:prstGeom prst="wedgeRoundRectCallout">
                <a:avLst>
                  <a:gd name="adj1" fmla="val 6358"/>
                  <a:gd name="adj2" fmla="val 75325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Попробуйте </a:t>
                </a:r>
                <a:r>
                  <a:rPr lang="ru-RU" sz="1400" dirty="0"/>
                  <a:t>совместить отрезки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ru-RU" sz="1400" dirty="0"/>
                  <a:t> и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/>
                      </a:rPr>
                      <m:t>𝐶𝐷</m:t>
                    </m:r>
                  </m:oMath>
                </a14:m>
                <a:r>
                  <a:rPr lang="ru-RU" sz="1400" dirty="0"/>
                  <a:t>.</a:t>
                </a:r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1112762"/>
                <a:ext cx="2570164" cy="705629"/>
              </a:xfrm>
              <a:prstGeom prst="wedgeRoundRectCallout">
                <a:avLst>
                  <a:gd name="adj1" fmla="val 6358"/>
                  <a:gd name="adj2" fmla="val 75325"/>
                  <a:gd name="adj3" fmla="val 16667"/>
                </a:avLst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093198" y="87403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66641" y="874035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288360" y="1332352"/>
            <a:ext cx="2082824" cy="3348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48158" y="33497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21601" y="3349743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6343320" y="3808060"/>
            <a:ext cx="2082824" cy="3348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43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-0.11563 -0.4799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-2401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3165E-6 L -0.11441 -0.3825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-1914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3165E-6 L -0.11736 -0.3843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8" y="-192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21" grpId="0"/>
      <p:bldP spid="21" grpId="1"/>
      <p:bldP spid="22" grpId="0"/>
      <p:bldP spid="22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38242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93198" y="87403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6641" y="874035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288360" y="1332352"/>
            <a:ext cx="2082824" cy="3348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88957" y="1339977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2400" y="1339977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96" y="1435047"/>
            <a:ext cx="1494140" cy="360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51" y="1388204"/>
            <a:ext cx="1553374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67169" y="361950"/>
                <a:ext cx="2570164" cy="705629"/>
              </a:xfrm>
              <a:prstGeom prst="wedgeRoundRectCallout">
                <a:avLst>
                  <a:gd name="adj1" fmla="val -9302"/>
                  <a:gd name="adj2" fmla="val 92160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Отрезки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ru-RU" sz="1400" dirty="0"/>
                  <a:t> и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/>
                      </a:rPr>
                      <m:t>𝐶𝐷</m:t>
                    </m:r>
                  </m:oMath>
                </a14:m>
                <a:r>
                  <a:rPr lang="ru-RU" sz="1400" dirty="0" smtClean="0"/>
                  <a:t> совместились.</a:t>
                </a:r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169" y="361950"/>
                <a:ext cx="2570164" cy="705629"/>
              </a:xfrm>
              <a:prstGeom prst="wedgeRoundRectCallout">
                <a:avLst>
                  <a:gd name="adj1" fmla="val -9302"/>
                  <a:gd name="adj2" fmla="val 92160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394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394237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093198" y="87403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6641" y="874035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288360" y="1332352"/>
            <a:ext cx="2082824" cy="3348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88957" y="1339977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2400" y="1339977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2107826"/>
            <a:ext cx="2880000" cy="288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8775" y="972797"/>
            <a:ext cx="2570164" cy="916183"/>
          </a:xfrm>
          <a:prstGeom prst="wedgeRoundRectCallout">
            <a:avLst>
              <a:gd name="adj1" fmla="val 6358"/>
              <a:gd name="adj2" fmla="val 7532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Мы убедились, что эти два отрезка совпали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при </a:t>
            </a:r>
            <a:r>
              <a:rPr lang="ru-RU" sz="1400" dirty="0"/>
              <a:t>наложении.</a:t>
            </a:r>
            <a:endParaRPr lang="ru-RU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7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29883" y="2366910"/>
            <a:ext cx="52133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называют </a:t>
            </a:r>
            <a:r>
              <a:rPr lang="ru-RU" sz="1800" dirty="0">
                <a:solidFill>
                  <a:schemeClr val="bg1"/>
                </a:solidFill>
              </a:rPr>
              <a:t>два </a:t>
            </a:r>
            <a:r>
              <a:rPr lang="ru-RU" sz="1800" dirty="0" smtClean="0">
                <a:solidFill>
                  <a:schemeClr val="bg1"/>
                </a:solidFill>
              </a:rPr>
              <a:t>отрезка, </a:t>
            </a:r>
            <a:r>
              <a:rPr lang="ru-RU" sz="1800" dirty="0">
                <a:solidFill>
                  <a:schemeClr val="bg1"/>
                </a:solidFill>
              </a:rPr>
              <a:t>если они совпадают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при </a:t>
            </a:r>
            <a:r>
              <a:rPr lang="ru-RU" sz="1800" dirty="0">
                <a:solidFill>
                  <a:schemeClr val="bg1"/>
                </a:solidFill>
              </a:rPr>
              <a:t>наложении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36914" y="1798425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Равными</a:t>
            </a:r>
          </a:p>
        </p:txBody>
      </p:sp>
    </p:spTree>
    <p:extLst>
      <p:ext uri="{BB962C8B-B14F-4D97-AF65-F5344CB8AC3E}">
        <p14:creationId xmlns:p14="http://schemas.microsoft.com/office/powerpoint/2010/main" val="151530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58775" y="361950"/>
            <a:ext cx="29257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Вывод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58775" y="819324"/>
                <a:ext cx="4033838" cy="3006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/>
                  <a:t>Отрезки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ru-RU" sz="1800" dirty="0"/>
                  <a:t> и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/>
                      </a:rPr>
                      <m:t>𝐶𝐷</m:t>
                    </m:r>
                  </m:oMath>
                </a14:m>
                <a:r>
                  <a:rPr lang="ru-RU" sz="1800" dirty="0"/>
                  <a:t> равны. </a:t>
                </a: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819324"/>
                <a:ext cx="4033838" cy="300660"/>
              </a:xfrm>
              <a:prstGeom prst="rect">
                <a:avLst/>
              </a:prstGeom>
              <a:blipFill rotWithShape="1">
                <a:blip r:embed="rId4"/>
                <a:stretch>
                  <a:fillRect l="-3625" t="-16000" b="-4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527938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093198" y="87403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66641" y="874035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5288360" y="1332352"/>
            <a:ext cx="2082824" cy="3348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48158" y="33497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21601" y="3349743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6343320" y="3808060"/>
            <a:ext cx="2082824" cy="3348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70136" y="1364143"/>
                <a:ext cx="1612574" cy="732848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square" lIns="180000" tIns="180000" rIns="180000" bIns="18000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/>
                        </a:rPr>
                        <m:t>𝐴𝐵</m:t>
                      </m:r>
                      <m:r>
                        <a:rPr lang="en-US" sz="2400" b="0" i="1" dirty="0" smtClean="0">
                          <a:latin typeface="Cambria Math"/>
                        </a:rPr>
                        <m:t>=</m:t>
                      </m:r>
                      <m:r>
                        <a:rPr lang="en-US" sz="2400" b="0" i="1" dirty="0" smtClean="0">
                          <a:latin typeface="Cambria Math"/>
                        </a:rPr>
                        <m:t>𝐶𝐷</m:t>
                      </m:r>
                    </m:oMath>
                  </m:oMathPara>
                </a14:m>
                <a:endParaRPr lang="ru-RU" sz="24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136" y="1364143"/>
                <a:ext cx="1612574" cy="73284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Рисунок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65" y="2584818"/>
            <a:ext cx="1494140" cy="36000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20" y="2537975"/>
            <a:ext cx="1553374" cy="36000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181224" y="1364203"/>
            <a:ext cx="2211389" cy="916183"/>
          </a:xfrm>
          <a:prstGeom prst="wedgeRoundRectCallout">
            <a:avLst>
              <a:gd name="adj1" fmla="val -28251"/>
              <a:gd name="adj2" fmla="val 8567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Интересно, а эти отрезки будут иметь одинаковые длины?</a:t>
            </a:r>
            <a:endParaRPr lang="ru-RU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4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4" grpId="0"/>
      <p:bldP spid="25" grpId="0"/>
      <p:bldP spid="27" grpId="0"/>
      <p:bldP spid="28" grpId="0"/>
      <p:bldP spid="45" grpId="0" animBg="1"/>
      <p:bldP spid="4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177116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358775" y="361950"/>
            <a:ext cx="29257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Вывод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58775" y="819324"/>
                <a:ext cx="4033838" cy="3006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/>
                  <a:t>Отрезки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ru-RU" sz="1800" dirty="0"/>
                  <a:t> и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/>
                      </a:rPr>
                      <m:t>𝐶𝐷</m:t>
                    </m:r>
                  </m:oMath>
                </a14:m>
                <a:r>
                  <a:rPr lang="ru-RU" sz="1800" dirty="0"/>
                  <a:t> равны. </a:t>
                </a: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819324"/>
                <a:ext cx="4033838" cy="300660"/>
              </a:xfrm>
              <a:prstGeom prst="rect">
                <a:avLst/>
              </a:prstGeom>
              <a:blipFill rotWithShape="1">
                <a:blip r:embed="rId4"/>
                <a:stretch>
                  <a:fillRect l="-3625" t="-16000" b="-4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811083" y="-107851"/>
            <a:ext cx="977420" cy="36720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6854481" y="2367871"/>
            <a:ext cx="977420" cy="3672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093198" y="87403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66641" y="874035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5288360" y="1332352"/>
            <a:ext cx="2082824" cy="3348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48158" y="33497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21601" y="3349743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6343320" y="3808060"/>
            <a:ext cx="2082824" cy="3348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70136" y="1364143"/>
                <a:ext cx="1612574" cy="732848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square" lIns="180000" tIns="180000" rIns="180000" bIns="18000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/>
                        </a:rPr>
                        <m:t>𝐴𝐵</m:t>
                      </m:r>
                      <m:r>
                        <a:rPr lang="en-US" sz="2400" b="0" i="1" dirty="0" smtClean="0">
                          <a:latin typeface="Cambria Math"/>
                        </a:rPr>
                        <m:t>=</m:t>
                      </m:r>
                      <m:r>
                        <a:rPr lang="en-US" sz="2400" b="0" i="1" dirty="0" smtClean="0">
                          <a:latin typeface="Cambria Math"/>
                        </a:rPr>
                        <m:t>𝐶𝐷</m:t>
                      </m:r>
                    </m:oMath>
                  </m:oMathPara>
                </a14:m>
                <a:endParaRPr lang="ru-RU" sz="24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136" y="1364143"/>
                <a:ext cx="1612574" cy="73284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Рисунок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65" y="2584818"/>
            <a:ext cx="1494140" cy="36000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20" y="2537975"/>
            <a:ext cx="1553374" cy="36000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181224" y="1364203"/>
            <a:ext cx="2211389" cy="677820"/>
          </a:xfrm>
          <a:prstGeom prst="wedgeRoundRectCallout">
            <a:avLst>
              <a:gd name="adj1" fmla="val -26580"/>
              <a:gd name="adj2" fmla="val 9786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Ого! У них одинаковые длины.</a:t>
            </a:r>
            <a:endParaRPr lang="ru-RU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94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891589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358775" y="361950"/>
            <a:ext cx="29257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Вывод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8775" y="819324"/>
            <a:ext cx="403383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/>
              <a:t>Равные </a:t>
            </a:r>
            <a:r>
              <a:rPr lang="ru-RU" sz="1800" dirty="0"/>
              <a:t>отрезки имеют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равные </a:t>
            </a:r>
            <a:r>
              <a:rPr lang="ru-RU" sz="1800" dirty="0"/>
              <a:t>длины. 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811083" y="-107851"/>
            <a:ext cx="977420" cy="36720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6854481" y="2367871"/>
            <a:ext cx="977420" cy="3672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093198" y="87403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66641" y="874035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5288360" y="1332352"/>
            <a:ext cx="2082824" cy="3348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48158" y="33497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21601" y="3349743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6343320" y="3808060"/>
            <a:ext cx="2082824" cy="3348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20" y="2537975"/>
            <a:ext cx="1553374" cy="360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75694" y="1394855"/>
            <a:ext cx="2016920" cy="916183"/>
          </a:xfrm>
          <a:prstGeom prst="wedgeRoundRectCallout">
            <a:avLst>
              <a:gd name="adj1" fmla="val 23123"/>
              <a:gd name="adj2" fmla="val 66519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А как быть с неравными отрезками?</a:t>
            </a:r>
            <a:endParaRPr lang="ru-RU" sz="1400" dirty="0">
              <a:solidFill>
                <a:srgbClr val="FFC00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2107826"/>
            <a:ext cx="2880000" cy="2880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8775" y="1569981"/>
            <a:ext cx="1908564" cy="439457"/>
          </a:xfrm>
          <a:prstGeom prst="wedgeRoundRectCallout">
            <a:avLst>
              <a:gd name="adj1" fmla="val 6358"/>
              <a:gd name="adj2" fmla="val 7532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Хороший вопрос!</a:t>
            </a:r>
            <a:endParaRPr lang="ru-RU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85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0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99" y="0"/>
            <a:ext cx="9145599" cy="514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83" y="590936"/>
            <a:ext cx="2513340" cy="230184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700986"/>
            <a:ext cx="5143500" cy="529413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2" name="TextBox 21"/>
          <p:cNvSpPr txBox="1"/>
          <p:nvPr/>
        </p:nvSpPr>
        <p:spPr>
          <a:xfrm>
            <a:off x="603208" y="452651"/>
            <a:ext cx="2321049" cy="916183"/>
          </a:xfrm>
          <a:prstGeom prst="wedgeRoundRectCallout">
            <a:avLst>
              <a:gd name="adj1" fmla="val 51904"/>
              <a:gd name="adj2" fmla="val 75889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Самая </a:t>
            </a:r>
            <a:r>
              <a:rPr lang="ru-RU" sz="1400" dirty="0"/>
              <a:t>простая геометрическая фигура – это </a:t>
            </a:r>
            <a:r>
              <a:rPr lang="ru-RU" sz="1400" dirty="0">
                <a:solidFill>
                  <a:srgbClr val="FFC000"/>
                </a:solidFill>
              </a:rPr>
              <a:t>точка!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78" y="1544400"/>
            <a:ext cx="1553373" cy="35999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2250" y="1312414"/>
            <a:ext cx="1494140" cy="359999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392613" y="3049605"/>
            <a:ext cx="2641930" cy="1392909"/>
          </a:xfrm>
          <a:prstGeom prst="wedgeRoundRectCallout">
            <a:avLst>
              <a:gd name="adj1" fmla="val 40867"/>
              <a:gd name="adj2" fmla="val -7867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Как звёзды могут дать представления о геометрической фигуре? </a:t>
            </a:r>
            <a:endParaRPr lang="ru-RU" sz="1400" dirty="0" smtClean="0"/>
          </a:p>
          <a:p>
            <a:pPr algn="ctr"/>
            <a:r>
              <a:rPr lang="ru-RU" sz="1400" dirty="0" smtClean="0"/>
              <a:t>Что </a:t>
            </a:r>
            <a:r>
              <a:rPr lang="ru-RU" sz="1400" dirty="0"/>
              <a:t>это за простейшая геометрическая фигура</a:t>
            </a:r>
            <a:r>
              <a:rPr lang="ru-RU" sz="14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74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207600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358775" y="361950"/>
            <a:ext cx="29257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Вывод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2107826"/>
            <a:ext cx="2880000" cy="288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8774" y="1010121"/>
            <a:ext cx="2925764" cy="916183"/>
          </a:xfrm>
          <a:prstGeom prst="wedgeRoundRectCallout">
            <a:avLst>
              <a:gd name="adj1" fmla="val 6358"/>
              <a:gd name="adj2" fmla="val 7532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Из двух неравных отрезков </a:t>
            </a:r>
            <a:r>
              <a:rPr lang="ru-RU" sz="1400" u="sng" dirty="0" smtClean="0"/>
              <a:t>большим</a:t>
            </a:r>
            <a:r>
              <a:rPr lang="ru-RU" sz="1400" dirty="0" smtClean="0"/>
              <a:t> </a:t>
            </a:r>
            <a:r>
              <a:rPr lang="ru-RU" sz="1400" dirty="0"/>
              <a:t>будем считать тот, у которого </a:t>
            </a:r>
            <a:r>
              <a:rPr lang="ru-RU" sz="1400" u="sng" dirty="0"/>
              <a:t>длина </a:t>
            </a:r>
            <a:r>
              <a:rPr lang="ru-RU" sz="1400" u="sng" dirty="0" smtClean="0"/>
              <a:t>больше</a:t>
            </a:r>
            <a:r>
              <a:rPr lang="ru-RU" sz="1400" dirty="0" smtClean="0"/>
              <a:t>.</a:t>
            </a:r>
            <a:endParaRPr lang="ru-RU" sz="1400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8493" y="158745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M</a:t>
            </a:r>
            <a:endParaRPr lang="ru-RU" sz="2400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18878" y="1587455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N</a:t>
            </a:r>
            <a:endParaRPr lang="ru-RU" sz="2400" dirty="0">
              <a:latin typeface="+mj-lt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925362" y="2042117"/>
            <a:ext cx="2100589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733831" y="2644925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E</a:t>
            </a:r>
            <a:endParaRPr lang="ru-RU" sz="2400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55379" y="2644925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F</a:t>
            </a:r>
            <a:endParaRPr lang="ru-RU" sz="2400" dirty="0">
              <a:latin typeface="+mj-lt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4924714" y="3099587"/>
            <a:ext cx="2810519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600" y="2584818"/>
            <a:ext cx="1494140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733830" y="3547826"/>
                <a:ext cx="2161492" cy="733438"/>
              </a:xfrm>
              <a:prstGeom prst="wedgeRoundRectCallout">
                <a:avLst>
                  <a:gd name="adj1" fmla="val -61264"/>
                  <a:gd name="adj2" fmla="val 8469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Отрезок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/>
                      </a:rPr>
                      <m:t>𝐸𝐹</m:t>
                    </m:r>
                  </m:oMath>
                </a14:m>
                <a:r>
                  <a:rPr lang="ru-RU" sz="1400" dirty="0"/>
                  <a:t> больше отрезка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/>
                      </a:rPr>
                      <m:t>𝑀𝑁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830" y="3547826"/>
                <a:ext cx="2161492" cy="733438"/>
              </a:xfrm>
              <a:prstGeom prst="wedgeRoundRectCallout">
                <a:avLst>
                  <a:gd name="adj1" fmla="val -61264"/>
                  <a:gd name="adj2" fmla="val 8469"/>
                  <a:gd name="adj3" fmla="val 16667"/>
                </a:avLst>
              </a:prstGeom>
              <a:blipFill rotWithShape="1">
                <a:blip r:embed="rId6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47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1" grpId="0"/>
      <p:bldP spid="30" grpId="0"/>
      <p:bldP spid="33" grpId="0"/>
      <p:bldP spid="3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638738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358775" y="361950"/>
            <a:ext cx="29257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Вывод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2107826"/>
            <a:ext cx="2880000" cy="288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8774" y="1010121"/>
            <a:ext cx="2925764" cy="916183"/>
          </a:xfrm>
          <a:prstGeom prst="wedgeRoundRectCallout">
            <a:avLst>
              <a:gd name="adj1" fmla="val 6358"/>
              <a:gd name="adj2" fmla="val 7532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Из двух неравных отрезков </a:t>
            </a:r>
            <a:r>
              <a:rPr lang="ru-RU" sz="1400" u="sng" dirty="0" smtClean="0"/>
              <a:t>большим</a:t>
            </a:r>
            <a:r>
              <a:rPr lang="ru-RU" sz="1400" dirty="0" smtClean="0"/>
              <a:t> </a:t>
            </a:r>
            <a:r>
              <a:rPr lang="ru-RU" sz="1400" dirty="0"/>
              <a:t>будем считать тот, у которого </a:t>
            </a:r>
            <a:r>
              <a:rPr lang="ru-RU" sz="1400" u="sng" dirty="0"/>
              <a:t>длина </a:t>
            </a:r>
            <a:r>
              <a:rPr lang="ru-RU" sz="1400" u="sng" dirty="0" smtClean="0"/>
              <a:t>больше</a:t>
            </a:r>
            <a:r>
              <a:rPr lang="ru-RU" sz="1400" dirty="0" smtClean="0"/>
              <a:t>.</a:t>
            </a:r>
            <a:endParaRPr lang="ru-RU" sz="1400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8493" y="158745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M</a:t>
            </a:r>
            <a:endParaRPr lang="ru-RU" sz="2400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18878" y="1587455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N</a:t>
            </a:r>
            <a:endParaRPr lang="ru-RU" sz="2400" dirty="0">
              <a:latin typeface="+mj-lt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925362" y="2042117"/>
            <a:ext cx="2100589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733831" y="2644925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E</a:t>
            </a:r>
            <a:endParaRPr lang="ru-RU" sz="2400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55379" y="2644925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F</a:t>
            </a:r>
            <a:endParaRPr lang="ru-RU" sz="2400" dirty="0">
              <a:latin typeface="+mj-lt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4924714" y="3099587"/>
            <a:ext cx="2810519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733830" y="3547826"/>
                <a:ext cx="2161492" cy="733438"/>
              </a:xfrm>
              <a:prstGeom prst="wedgeRoundRectCallout">
                <a:avLst>
                  <a:gd name="adj1" fmla="val -61264"/>
                  <a:gd name="adj2" fmla="val 8469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Отрезок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/>
                      </a:rPr>
                      <m:t>𝑀𝑁</m:t>
                    </m:r>
                  </m:oMath>
                </a14:m>
                <a:r>
                  <a:rPr lang="ru-RU" sz="1400" dirty="0"/>
                  <a:t> меньше отрезка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/>
                      </a:rPr>
                      <m:t>𝐸𝐹</m:t>
                    </m:r>
                  </m:oMath>
                </a14:m>
                <a:r>
                  <a:rPr lang="ru-RU" sz="1400" dirty="0"/>
                  <a:t>.</a:t>
                </a:r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830" y="3547826"/>
                <a:ext cx="2161492" cy="733438"/>
              </a:xfrm>
              <a:prstGeom prst="wedgeRoundRectCallout">
                <a:avLst>
                  <a:gd name="adj1" fmla="val -61264"/>
                  <a:gd name="adj2" fmla="val 8469"/>
                  <a:gd name="adj3" fmla="val 16667"/>
                </a:avLst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20" y="2537975"/>
            <a:ext cx="155337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1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303970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093198" y="87403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25229" y="172687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5288360" y="634482"/>
            <a:ext cx="1041412" cy="69787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226867" y="1227176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15611" y="1917641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6329772" y="634482"/>
            <a:ext cx="2101181" cy="1054359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2107826"/>
            <a:ext cx="2880000" cy="288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4" y="870156"/>
            <a:ext cx="2925764" cy="1154546"/>
          </a:xfrm>
          <a:prstGeom prst="wedgeRoundRectCallout">
            <a:avLst>
              <a:gd name="adj1" fmla="val 8909"/>
              <a:gd name="adj2" fmla="val 64819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Какие вы </a:t>
            </a:r>
            <a:r>
              <a:rPr lang="ru-RU" sz="1400" dirty="0" smtClean="0"/>
              <a:t>молодцы!</a:t>
            </a:r>
          </a:p>
          <a:p>
            <a:pPr algn="ctr"/>
            <a:r>
              <a:rPr lang="ru-RU" sz="1400" dirty="0" smtClean="0"/>
              <a:t>Значит</a:t>
            </a:r>
            <a:r>
              <a:rPr lang="ru-RU" sz="1400" dirty="0"/>
              <a:t>, мы с вами можем перейти к рассмотрению более сложной </a:t>
            </a:r>
            <a:r>
              <a:rPr lang="ru-RU" sz="1400" dirty="0" smtClean="0"/>
              <a:t>фигуры.</a:t>
            </a:r>
            <a:endParaRPr lang="ru-RU" sz="1400" dirty="0">
              <a:solidFill>
                <a:srgbClr val="FFC000"/>
              </a:solidFill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V="1">
            <a:off x="6329772" y="1688841"/>
            <a:ext cx="2096028" cy="690465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28" idx="2"/>
          </p:cNvCxnSpPr>
          <p:nvPr/>
        </p:nvCxnSpPr>
        <p:spPr>
          <a:xfrm>
            <a:off x="6324963" y="2379306"/>
            <a:ext cx="1764678" cy="212738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905650" y="404502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Е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350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  <p:bldP spid="28" grpId="0"/>
      <p:bldP spid="18" grpId="0" animBg="1"/>
      <p:bldP spid="3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58775" y="361950"/>
            <a:ext cx="29257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Ломаная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2107826"/>
            <a:ext cx="2880000" cy="288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3" y="870156"/>
            <a:ext cx="3522761" cy="1154546"/>
          </a:xfrm>
          <a:prstGeom prst="wedgeRoundRectCallout">
            <a:avLst>
              <a:gd name="adj1" fmla="val 8909"/>
              <a:gd name="adj2" fmla="val 64819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Если </a:t>
            </a:r>
            <a:r>
              <a:rPr lang="ru-RU" sz="1400" dirty="0"/>
              <a:t>несколько отрезков соединить между собой, то получится геометрическая фигура, которую называют </a:t>
            </a:r>
            <a:r>
              <a:rPr lang="ru-RU" sz="1400" dirty="0" smtClean="0">
                <a:solidFill>
                  <a:srgbClr val="FFC000"/>
                </a:solidFill>
              </a:rPr>
              <a:t>ломаная.</a:t>
            </a:r>
            <a:endParaRPr lang="ru-RU" sz="1400" dirty="0">
              <a:solidFill>
                <a:srgbClr val="FFC000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354279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093198" y="87403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5288360" y="634482"/>
            <a:ext cx="1041412" cy="69787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226867" y="1227176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5611" y="1917641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6329772" y="634482"/>
            <a:ext cx="2101181" cy="1054359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6329772" y="1688841"/>
            <a:ext cx="2096028" cy="690465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19" idx="2"/>
          </p:cNvCxnSpPr>
          <p:nvPr/>
        </p:nvCxnSpPr>
        <p:spPr>
          <a:xfrm>
            <a:off x="6324963" y="2379306"/>
            <a:ext cx="1764678" cy="212738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905650" y="404502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Е</a:t>
            </a:r>
            <a:endParaRPr lang="ru-RU" sz="2400" dirty="0">
              <a:latin typeface="+mj-lt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600" y="2584818"/>
            <a:ext cx="1494140" cy="36000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178657" y="3453245"/>
            <a:ext cx="1457033" cy="439457"/>
          </a:xfrm>
          <a:prstGeom prst="wedgeRoundRectCallout">
            <a:avLst>
              <a:gd name="adj1" fmla="val -61264"/>
              <a:gd name="adj2" fmla="val 8469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Ло-</a:t>
            </a:r>
            <a:r>
              <a:rPr lang="ru-RU" sz="1400" dirty="0" err="1" smtClean="0"/>
              <a:t>ма</a:t>
            </a:r>
            <a:r>
              <a:rPr lang="ru-RU" sz="1400" dirty="0" smtClean="0"/>
              <a:t>-на-я…</a:t>
            </a:r>
            <a:endParaRPr lang="ru-RU" sz="1400" dirty="0">
              <a:solidFill>
                <a:srgbClr val="FFC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25229" y="172687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25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8" grpId="0" animBg="1"/>
      <p:bldP spid="3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58775" y="361950"/>
            <a:ext cx="29257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Ломаная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2107826"/>
            <a:ext cx="2880000" cy="288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4" y="870156"/>
            <a:ext cx="2925764" cy="916183"/>
          </a:xfrm>
          <a:prstGeom prst="wedgeRoundRectCallout">
            <a:avLst>
              <a:gd name="adj1" fmla="val 8909"/>
              <a:gd name="adj2" fmla="val 64819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Важно </a:t>
            </a:r>
            <a:r>
              <a:rPr lang="ru-RU" sz="1400" dirty="0"/>
              <a:t>понимать, что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не </a:t>
            </a:r>
            <a:r>
              <a:rPr lang="ru-RU" sz="1400" dirty="0"/>
              <a:t>всегда соединённые отрезки образуют ломаную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238935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723325" y="86253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4923703" y="989060"/>
            <a:ext cx="1401260" cy="330273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11031" y="86253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84305" y="1798209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6329772" y="989060"/>
            <a:ext cx="1395975" cy="335139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7343192" y="1324199"/>
            <a:ext cx="382555" cy="704843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 flipV="1">
            <a:off x="5980922" y="1682825"/>
            <a:ext cx="1362270" cy="346217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787600" y="1224734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Е</a:t>
            </a:r>
            <a:endParaRPr lang="ru-RU" sz="2400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25229" y="527265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34893" y="3328939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V="1">
            <a:off x="4935271" y="3079130"/>
            <a:ext cx="1045651" cy="706609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787616" y="415856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98470" y="3687565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5980922" y="3079130"/>
            <a:ext cx="0" cy="1073674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 flipV="1">
            <a:off x="5992490" y="3079130"/>
            <a:ext cx="1403383" cy="107010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H="1">
            <a:off x="7395873" y="3432434"/>
            <a:ext cx="703098" cy="72037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912745" y="297076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Е</a:t>
            </a:r>
            <a:endParaRPr lang="ru-RU" sz="2400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83820" y="2617465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824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/>
      <p:bldP spid="16" grpId="0"/>
      <p:bldP spid="19" grpId="0"/>
      <p:bldP spid="30" grpId="0"/>
      <p:bldP spid="23" grpId="0"/>
      <p:bldP spid="36" grpId="0"/>
      <p:bldP spid="38" grpId="0"/>
      <p:bldP spid="39" grpId="0"/>
      <p:bldP spid="43" grpId="0"/>
      <p:bldP spid="4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58775" y="361950"/>
            <a:ext cx="29257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Ломаная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2107826"/>
            <a:ext cx="2880000" cy="288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3" y="870156"/>
            <a:ext cx="4033839" cy="1154546"/>
          </a:xfrm>
          <a:prstGeom prst="wedgeRoundRectCallout">
            <a:avLst>
              <a:gd name="adj1" fmla="val 8909"/>
              <a:gd name="adj2" fmla="val 64819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Ломаной будет </a:t>
            </a:r>
            <a:r>
              <a:rPr lang="ru-RU" sz="1400" dirty="0" smtClean="0"/>
              <a:t>та </a:t>
            </a:r>
            <a:r>
              <a:rPr lang="ru-RU" sz="1400" dirty="0"/>
              <a:t>фигура, в которой конец первого отрезка совпадает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с </a:t>
            </a:r>
            <a:r>
              <a:rPr lang="ru-RU" sz="1400" dirty="0"/>
              <a:t>концом второго, а другой конец второго отрезка – с концом третьего и так далее.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493978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723325" y="86253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4923703" y="989060"/>
            <a:ext cx="1401260" cy="330273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11031" y="86253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84305" y="1798209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6329772" y="989060"/>
            <a:ext cx="1395975" cy="335139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7343192" y="1324199"/>
            <a:ext cx="382555" cy="704843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 flipV="1">
            <a:off x="5980922" y="1682825"/>
            <a:ext cx="1362270" cy="346217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787600" y="1224734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Е</a:t>
            </a:r>
            <a:endParaRPr lang="ru-RU" sz="2400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25229" y="527265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34893" y="3328939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V="1">
            <a:off x="4935271" y="3079130"/>
            <a:ext cx="1045651" cy="706609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787616" y="415856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98470" y="3687565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5980922" y="3079130"/>
            <a:ext cx="0" cy="1073674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 flipV="1">
            <a:off x="5992490" y="3079130"/>
            <a:ext cx="1403383" cy="107010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H="1">
            <a:off x="7395873" y="3432434"/>
            <a:ext cx="703098" cy="72037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912745" y="297076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Е</a:t>
            </a:r>
            <a:endParaRPr lang="ru-RU" sz="2400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83820" y="2617465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953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58775" y="361950"/>
            <a:ext cx="29257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Ломаная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072317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093198" y="87403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25229" y="172687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5288360" y="634482"/>
            <a:ext cx="1041412" cy="69787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226867" y="1227176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15611" y="1917641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6329772" y="634482"/>
            <a:ext cx="2101181" cy="1054359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6329772" y="1688841"/>
            <a:ext cx="2096028" cy="690465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stCxn id="29" idx="2"/>
          </p:cNvCxnSpPr>
          <p:nvPr/>
        </p:nvCxnSpPr>
        <p:spPr>
          <a:xfrm>
            <a:off x="6324963" y="2379306"/>
            <a:ext cx="1764678" cy="212738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905650" y="404502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Е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58775" y="819324"/>
                <a:ext cx="4033838" cy="6013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/>
                  <a:t>Точки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/>
                      </a:rPr>
                      <m:t>𝐴</m:t>
                    </m:r>
                  </m:oMath>
                </a14:m>
                <a:r>
                  <a:rPr lang="ru-RU" sz="1800" dirty="0"/>
                  <a:t>,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/>
                      </a:rPr>
                      <m:t>𝐵</m:t>
                    </m:r>
                  </m:oMath>
                </a14:m>
                <a:r>
                  <a:rPr lang="ru-RU" sz="1800" dirty="0"/>
                  <a:t>,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/>
                      </a:rPr>
                      <m:t>𝐶</m:t>
                    </m:r>
                  </m:oMath>
                </a14:m>
                <a:r>
                  <a:rPr lang="ru-RU" sz="1800" dirty="0"/>
                  <a:t>,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/>
                      </a:rPr>
                      <m:t>𝐷</m:t>
                    </m:r>
                  </m:oMath>
                </a14:m>
                <a:r>
                  <a:rPr lang="ru-RU" sz="1800" dirty="0"/>
                  <a:t>,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/>
                      </a:rPr>
                      <m:t>𝐸</m:t>
                    </m:r>
                  </m:oMath>
                </a14:m>
                <a:r>
                  <a:rPr lang="ru-RU" sz="1800" dirty="0"/>
                  <a:t> называют </a:t>
                </a:r>
                <a:r>
                  <a:rPr lang="ru-RU" sz="1800" dirty="0">
                    <a:solidFill>
                      <a:srgbClr val="FFC000"/>
                    </a:solidFill>
                  </a:rPr>
                  <a:t>вершинами</a:t>
                </a:r>
                <a:r>
                  <a:rPr lang="ru-RU" sz="1800" dirty="0"/>
                  <a:t> ломаной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/>
                      </a:rPr>
                      <m:t>𝐴𝐵𝐶𝐷𝐸</m:t>
                    </m:r>
                  </m:oMath>
                </a14:m>
                <a:r>
                  <a:rPr lang="ru-RU" sz="1800" dirty="0"/>
                  <a:t>. </a:t>
                </a: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819324"/>
                <a:ext cx="4033838" cy="601318"/>
              </a:xfrm>
              <a:prstGeom prst="rect">
                <a:avLst/>
              </a:prstGeom>
              <a:blipFill rotWithShape="1">
                <a:blip r:embed="rId4"/>
                <a:stretch>
                  <a:fillRect l="-3625" t="-8081" b="-232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Прямая соединительная линия 45"/>
          <p:cNvCxnSpPr/>
          <p:nvPr/>
        </p:nvCxnSpPr>
        <p:spPr>
          <a:xfrm>
            <a:off x="358774" y="1623413"/>
            <a:ext cx="370623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58776" y="1786572"/>
                <a:ext cx="4033837" cy="3006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/>
                  <a:t>Точки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/>
                      </a:rPr>
                      <m:t>𝐴</m:t>
                    </m:r>
                  </m:oMath>
                </a14:m>
                <a:r>
                  <a:rPr lang="ru-RU" sz="1800" dirty="0"/>
                  <a:t> и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/>
                      </a:rPr>
                      <m:t>𝐸</m:t>
                    </m:r>
                  </m:oMath>
                </a14:m>
                <a:r>
                  <a:rPr lang="ru-RU" sz="1800" dirty="0"/>
                  <a:t> – </a:t>
                </a:r>
                <a:r>
                  <a:rPr lang="ru-RU" sz="1800" dirty="0">
                    <a:solidFill>
                      <a:srgbClr val="FFC000"/>
                    </a:solidFill>
                  </a:rPr>
                  <a:t>концами</a:t>
                </a:r>
                <a:r>
                  <a:rPr lang="ru-RU" sz="1800" dirty="0"/>
                  <a:t> ломаной. 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6" y="1786572"/>
                <a:ext cx="4033837" cy="300660"/>
              </a:xfrm>
              <a:prstGeom prst="rect">
                <a:avLst/>
              </a:prstGeom>
              <a:blipFill rotWithShape="1">
                <a:blip r:embed="rId5"/>
                <a:stretch>
                  <a:fillRect l="-3625" t="-16327" b="-489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Прямая соединительная линия 47"/>
          <p:cNvCxnSpPr/>
          <p:nvPr/>
        </p:nvCxnSpPr>
        <p:spPr>
          <a:xfrm>
            <a:off x="358772" y="2291853"/>
            <a:ext cx="370623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358774" y="2455012"/>
                <a:ext cx="4033837" cy="577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/>
                  <a:t>Отрезки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</a:rPr>
                      <m:t>𝐴𝐵</m:t>
                    </m:r>
                  </m:oMath>
                </a14:m>
                <a:r>
                  <a:rPr lang="ru-RU" sz="1800" dirty="0"/>
                  <a:t>,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</a:rPr>
                      <m:t>𝐵𝐶</m:t>
                    </m:r>
                  </m:oMath>
                </a14:m>
                <a:r>
                  <a:rPr lang="ru-RU" sz="1800" dirty="0"/>
                  <a:t>,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</a:rPr>
                      <m:t>𝐶𝐷</m:t>
                    </m:r>
                  </m:oMath>
                </a14:m>
                <a:r>
                  <a:rPr lang="ru-RU" sz="1800" dirty="0"/>
                  <a:t> и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</a:rPr>
                      <m:t>𝐷𝐸</m:t>
                    </m:r>
                  </m:oMath>
                </a14:m>
                <a:r>
                  <a:rPr lang="ru-RU" sz="1800" dirty="0"/>
                  <a:t> – </a:t>
                </a:r>
                <a:r>
                  <a:rPr lang="ru-RU" sz="1800" dirty="0" smtClean="0">
                    <a:solidFill>
                      <a:srgbClr val="FFC000"/>
                    </a:solidFill>
                  </a:rPr>
                  <a:t>звеньями</a:t>
                </a:r>
                <a:r>
                  <a:rPr lang="en-US" sz="1800" dirty="0" smtClean="0"/>
                  <a:t> </a:t>
                </a:r>
                <a:r>
                  <a:rPr lang="ru-RU" sz="1800" dirty="0" smtClean="0"/>
                  <a:t>ломаной. </a:t>
                </a:r>
                <a:endParaRPr lang="ru-RU" sz="1800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2455012"/>
                <a:ext cx="4033837" cy="577659"/>
              </a:xfrm>
              <a:prstGeom prst="rect">
                <a:avLst/>
              </a:prstGeom>
              <a:blipFill rotWithShape="1">
                <a:blip r:embed="rId6"/>
                <a:stretch>
                  <a:fillRect l="-3625" t="-9574" b="-244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Овал 3"/>
          <p:cNvSpPr/>
          <p:nvPr/>
        </p:nvSpPr>
        <p:spPr>
          <a:xfrm>
            <a:off x="5220878" y="1285717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6274138" y="577177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8376953" y="1634841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6269116" y="2325306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8035641" y="4452686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V="1">
            <a:off x="5283931" y="643350"/>
            <a:ext cx="1041412" cy="697870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6325343" y="634297"/>
            <a:ext cx="2101181" cy="1054359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V="1">
            <a:off x="6325343" y="1688656"/>
            <a:ext cx="2096028" cy="690465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6329587" y="2379121"/>
            <a:ext cx="1764678" cy="2127380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37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29" grpId="0"/>
      <p:bldP spid="35" grpId="0"/>
      <p:bldP spid="47" grpId="0"/>
      <p:bldP spid="49" grpId="0"/>
      <p:bldP spid="4" grpId="0" animBg="1"/>
      <p:bldP spid="4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58775" y="361950"/>
            <a:ext cx="29257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Длина ломаной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318325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093198" y="87403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25229" y="172687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5288360" y="634482"/>
            <a:ext cx="1041412" cy="69787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226867" y="1227176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15611" y="1917641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6329772" y="634482"/>
            <a:ext cx="2101181" cy="1054359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6329772" y="1688841"/>
            <a:ext cx="2096028" cy="690465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stCxn id="29" idx="2"/>
          </p:cNvCxnSpPr>
          <p:nvPr/>
        </p:nvCxnSpPr>
        <p:spPr>
          <a:xfrm>
            <a:off x="6324963" y="2379306"/>
            <a:ext cx="1764678" cy="212738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905650" y="404502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Е</a:t>
            </a:r>
            <a:endParaRPr lang="ru-RU" sz="2400" dirty="0">
              <a:latin typeface="+mj-lt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2107826"/>
            <a:ext cx="2880000" cy="28800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58774" y="870156"/>
            <a:ext cx="2570164" cy="916183"/>
          </a:xfrm>
          <a:prstGeom prst="wedgeRoundRectCallout">
            <a:avLst>
              <a:gd name="adj1" fmla="val 10724"/>
              <a:gd name="adj2" fmla="val 8926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Как </a:t>
            </a:r>
            <a:r>
              <a:rPr lang="ru-RU" sz="1400" dirty="0"/>
              <a:t>вы </a:t>
            </a:r>
            <a:r>
              <a:rPr lang="ru-RU" sz="1400" dirty="0" smtClean="0"/>
              <a:t>думаете, </a:t>
            </a:r>
            <a:r>
              <a:rPr lang="ru-RU" sz="1400" dirty="0"/>
              <a:t>можно как-нибудь вычислить длину всей ломаной?</a:t>
            </a:r>
            <a:endParaRPr lang="ru-RU" sz="1400" dirty="0">
              <a:solidFill>
                <a:srgbClr val="FFC000"/>
              </a:solidFill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600" y="2584818"/>
            <a:ext cx="1494140" cy="36000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495184" y="3541776"/>
            <a:ext cx="2521436" cy="1154546"/>
          </a:xfrm>
          <a:prstGeom prst="wedgeRoundRectCallout">
            <a:avLst>
              <a:gd name="adj1" fmla="val -63114"/>
              <a:gd name="adj2" fmla="val -2951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Измерить </a:t>
            </a:r>
            <a:r>
              <a:rPr lang="ru-RU" sz="1400" dirty="0"/>
              <a:t>расстояние между первой и последней точкой ломаной?</a:t>
            </a:r>
            <a:endParaRPr lang="ru-RU" sz="1400" dirty="0">
              <a:solidFill>
                <a:srgbClr val="FFC000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5220878" y="1285717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8035641" y="4452686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/>
          <p:cNvCxnSpPr>
            <a:stCxn id="39" idx="5"/>
            <a:endCxn id="40" idx="1"/>
          </p:cNvCxnSpPr>
          <p:nvPr/>
        </p:nvCxnSpPr>
        <p:spPr>
          <a:xfrm>
            <a:off x="5313062" y="1377901"/>
            <a:ext cx="2738395" cy="3090601"/>
          </a:xfrm>
          <a:prstGeom prst="line">
            <a:avLst/>
          </a:prstGeom>
          <a:ln w="190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10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 animBg="1"/>
      <p:bldP spid="38" grpId="0" animBg="1"/>
      <p:bldP spid="39" grpId="0" animBg="1"/>
      <p:bldP spid="4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58775" y="361950"/>
            <a:ext cx="29257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Длина ломаной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149828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093198" y="87403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25229" y="172687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5288360" y="634482"/>
            <a:ext cx="1041412" cy="69787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226867" y="1227176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15611" y="1917641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6329772" y="634482"/>
            <a:ext cx="2101181" cy="1054359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6329772" y="1688841"/>
            <a:ext cx="2096028" cy="690465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stCxn id="29" idx="2"/>
          </p:cNvCxnSpPr>
          <p:nvPr/>
        </p:nvCxnSpPr>
        <p:spPr>
          <a:xfrm>
            <a:off x="6324963" y="2379306"/>
            <a:ext cx="1764678" cy="212738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905650" y="404502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Е</a:t>
            </a:r>
            <a:endParaRPr lang="ru-RU" sz="2400" dirty="0">
              <a:latin typeface="+mj-lt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2107826"/>
            <a:ext cx="2880000" cy="28800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58774" y="870156"/>
            <a:ext cx="3039896" cy="916183"/>
          </a:xfrm>
          <a:prstGeom prst="wedgeRoundRectCallout">
            <a:avLst>
              <a:gd name="adj1" fmla="val -20277"/>
              <a:gd name="adj2" fmla="val 8620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Чтобы </a:t>
            </a:r>
            <a:r>
              <a:rPr lang="ru-RU" sz="1400" dirty="0"/>
              <a:t>вычислить длину всей </a:t>
            </a:r>
            <a:r>
              <a:rPr lang="ru-RU" sz="1400" dirty="0" smtClean="0"/>
              <a:t>ломаной, </a:t>
            </a:r>
            <a:r>
              <a:rPr lang="ru-RU" sz="1400" dirty="0"/>
              <a:t>нужно сложить длины всех её </a:t>
            </a:r>
            <a:r>
              <a:rPr lang="ru-RU" sz="1400" dirty="0" smtClean="0"/>
              <a:t>звеньев.</a:t>
            </a:r>
            <a:endParaRPr lang="ru-RU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6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58775" y="361950"/>
            <a:ext cx="29257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Длина ломаной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429344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093198" y="87403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25229" y="172687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5288360" y="634482"/>
            <a:ext cx="1041412" cy="69787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226867" y="1227176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15611" y="1917641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6329772" y="634482"/>
            <a:ext cx="2101181" cy="1054359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6329772" y="1688841"/>
            <a:ext cx="2096028" cy="690465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stCxn id="29" idx="2"/>
          </p:cNvCxnSpPr>
          <p:nvPr/>
        </p:nvCxnSpPr>
        <p:spPr>
          <a:xfrm>
            <a:off x="6324963" y="2379306"/>
            <a:ext cx="1764678" cy="212738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905650" y="404502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Е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58773" y="870156"/>
                <a:ext cx="3217346" cy="1154546"/>
              </a:xfrm>
              <a:prstGeom prst="wedgeRoundRectCallout">
                <a:avLst>
                  <a:gd name="adj1" fmla="val -20277"/>
                  <a:gd name="adj2" fmla="val 7130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Длина </a:t>
                </a:r>
                <a:r>
                  <a:rPr lang="ru-RU" sz="1400" dirty="0"/>
                  <a:t>ломаной </a:t>
                </a:r>
                <a:r>
                  <a:rPr lang="ru-RU" sz="1400" dirty="0" smtClean="0"/>
                  <a:t>равна сумме </a:t>
                </a:r>
                <a:r>
                  <a:rPr lang="ru-RU" sz="1400" dirty="0"/>
                  <a:t>длин всех её </a:t>
                </a:r>
                <a:r>
                  <a:rPr lang="ru-RU" sz="1400" dirty="0" smtClean="0"/>
                  <a:t>звеньев. </a:t>
                </a:r>
              </a:p>
              <a:p>
                <a:pPr algn="ctr"/>
                <a:r>
                  <a:rPr lang="ru-RU" sz="1400" dirty="0" smtClean="0"/>
                  <a:t>Значит,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/>
                      </a:rPr>
                      <m:t>2 см+4 см+3 см+5 см=14 см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3" y="870156"/>
                <a:ext cx="3217346" cy="1154546"/>
              </a:xfrm>
              <a:prstGeom prst="wedgeRoundRectCallout">
                <a:avLst>
                  <a:gd name="adj1" fmla="val -20277"/>
                  <a:gd name="adj2" fmla="val 71307"/>
                  <a:gd name="adj3" fmla="val 16667"/>
                </a:avLst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98" y="2475853"/>
            <a:ext cx="1553374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 rot="19594483">
                <a:off x="5442796" y="691574"/>
                <a:ext cx="55656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ru-RU" dirty="0"/>
                  <a:t> см</a:t>
                </a: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94483">
                <a:off x="5442796" y="691574"/>
                <a:ext cx="556563" cy="307777"/>
              </a:xfrm>
              <a:prstGeom prst="rect">
                <a:avLst/>
              </a:prstGeom>
              <a:blipFill rotWithShape="1">
                <a:blip r:embed="rId6"/>
                <a:stretch>
                  <a:fillRect r="-38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 rot="1622177">
                <a:off x="7074921" y="808960"/>
                <a:ext cx="55656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/>
                      </a:rPr>
                      <m:t>4</m:t>
                    </m:r>
                  </m:oMath>
                </a14:m>
                <a:r>
                  <a:rPr lang="ru-RU" dirty="0"/>
                  <a:t> см</a:t>
                </a: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2177">
                <a:off x="7074921" y="808960"/>
                <a:ext cx="556563" cy="307777"/>
              </a:xfrm>
              <a:prstGeom prst="rect">
                <a:avLst/>
              </a:prstGeom>
              <a:blipFill rotWithShape="1">
                <a:blip r:embed="rId7"/>
                <a:stretch>
                  <a:fillRect b="-795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 rot="20452409">
                <a:off x="6984663" y="1771970"/>
                <a:ext cx="55656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/>
                      </a:rPr>
                      <m:t>3</m:t>
                    </m:r>
                  </m:oMath>
                </a14:m>
                <a:r>
                  <a:rPr lang="ru-RU" dirty="0"/>
                  <a:t> см</a:t>
                </a:r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452409">
                <a:off x="6984663" y="1771970"/>
                <a:ext cx="556563" cy="307777"/>
              </a:xfrm>
              <a:prstGeom prst="rect">
                <a:avLst/>
              </a:prstGeom>
              <a:blipFill rotWithShape="1">
                <a:blip r:embed="rId8"/>
                <a:stretch>
                  <a:fillRect t="-1282" r="-2913" b="-12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 rot="3019664">
                <a:off x="7116460" y="3252895"/>
                <a:ext cx="55656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/>
                      </a:rPr>
                      <m:t>5</m:t>
                    </m:r>
                  </m:oMath>
                </a14:m>
                <a:r>
                  <a:rPr lang="ru-RU" dirty="0"/>
                  <a:t> см</a:t>
                </a:r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019664">
                <a:off x="7116460" y="3252895"/>
                <a:ext cx="556563" cy="307777"/>
              </a:xfrm>
              <a:prstGeom prst="rect">
                <a:avLst/>
              </a:prstGeom>
              <a:blipFill rotWithShape="1">
                <a:blip r:embed="rId9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431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99" y="0"/>
            <a:ext cx="9145599" cy="514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83" y="590936"/>
            <a:ext cx="2513340" cy="230184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651849"/>
            <a:ext cx="5143500" cy="51435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2250" y="1312414"/>
            <a:ext cx="1494139" cy="359999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004923" y="769506"/>
            <a:ext cx="1919334" cy="677820"/>
          </a:xfrm>
          <a:prstGeom prst="wedgeRoundRectCallout">
            <a:avLst>
              <a:gd name="adj1" fmla="val 51904"/>
              <a:gd name="adj2" fmla="val 75889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Может, </a:t>
            </a:r>
            <a:r>
              <a:rPr lang="ru-RU" sz="1400" dirty="0"/>
              <a:t>спросим у </a:t>
            </a:r>
            <a:r>
              <a:rPr lang="ru-RU" sz="1400" dirty="0" err="1"/>
              <a:t>Электроши</a:t>
            </a:r>
            <a:r>
              <a:rPr lang="ru-RU" sz="1400" dirty="0" smtClean="0"/>
              <a:t>?</a:t>
            </a:r>
            <a:endParaRPr lang="ru-RU" sz="1400" dirty="0">
              <a:solidFill>
                <a:srgbClr val="FFC000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78" y="1544400"/>
            <a:ext cx="1553373" cy="359999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571201" y="3049605"/>
            <a:ext cx="2463342" cy="1392909"/>
          </a:xfrm>
          <a:prstGeom prst="wedgeRoundRectCallout">
            <a:avLst>
              <a:gd name="adj1" fmla="val 40867"/>
              <a:gd name="adj2" fmla="val -7867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Я </a:t>
            </a:r>
            <a:r>
              <a:rPr lang="ru-RU" sz="1400" dirty="0"/>
              <a:t>даже и не задумывался об этом! </a:t>
            </a:r>
            <a:endParaRPr lang="ru-RU" sz="1400" dirty="0" smtClean="0"/>
          </a:p>
          <a:p>
            <a:pPr algn="ctr"/>
            <a:r>
              <a:rPr lang="ru-RU" sz="1400" dirty="0" smtClean="0"/>
              <a:t>Интересно</a:t>
            </a:r>
            <a:r>
              <a:rPr lang="ru-RU" sz="1400" dirty="0"/>
              <a:t>, </a:t>
            </a:r>
            <a:r>
              <a:rPr lang="ru-RU" sz="1400" dirty="0" smtClean="0"/>
              <a:t>как </a:t>
            </a:r>
            <a:r>
              <a:rPr lang="ru-RU" sz="1400" dirty="0"/>
              <a:t>точки обозначают в математике? </a:t>
            </a:r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36271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783895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734101" y="274127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31147" y="546041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p:cxnSp>
        <p:nvCxnSpPr>
          <p:cNvPr id="26" name="Прямая соединительная линия 25"/>
          <p:cNvCxnSpPr>
            <a:endCxn id="25" idx="2"/>
          </p:cNvCxnSpPr>
          <p:nvPr/>
        </p:nvCxnSpPr>
        <p:spPr>
          <a:xfrm flipV="1">
            <a:off x="4923703" y="1007706"/>
            <a:ext cx="711987" cy="1724237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230114" y="3795526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30114" y="1227177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5635690" y="1007706"/>
            <a:ext cx="2790110" cy="2780523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2107826"/>
            <a:ext cx="2880000" cy="288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2" y="748853"/>
            <a:ext cx="2570166" cy="1154546"/>
          </a:xfrm>
          <a:prstGeom prst="wedgeRoundRectCallout">
            <a:avLst>
              <a:gd name="adj1" fmla="val 8909"/>
              <a:gd name="adj2" fmla="val 64819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Перед </a:t>
            </a:r>
            <a:r>
              <a:rPr lang="ru-RU" sz="1400" dirty="0"/>
              <a:t>вами изображена ещё одна ломаная. </a:t>
            </a:r>
            <a:endParaRPr lang="ru-RU" sz="1400" dirty="0" smtClean="0"/>
          </a:p>
          <a:p>
            <a:pPr algn="ctr"/>
            <a:r>
              <a:rPr lang="ru-RU" sz="1400" dirty="0" smtClean="0"/>
              <a:t>Что особенного вы </a:t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ней </a:t>
            </a:r>
            <a:r>
              <a:rPr lang="ru-RU" sz="1400" dirty="0" smtClean="0"/>
              <a:t>заметили</a:t>
            </a:r>
            <a:r>
              <a:rPr lang="ru-RU" sz="1400" dirty="0"/>
              <a:t>?</a:t>
            </a:r>
            <a:endParaRPr lang="ru-RU" sz="1400" dirty="0">
              <a:solidFill>
                <a:srgbClr val="FFC000"/>
              </a:solidFill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H="1" flipV="1">
            <a:off x="8425800" y="1688842"/>
            <a:ext cx="5153" cy="2099387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4923703" y="1688841"/>
            <a:ext cx="3502097" cy="1052433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73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  <p:bldP spid="28" grpId="0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88829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734101" y="274127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31147" y="546041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p:cxnSp>
        <p:nvCxnSpPr>
          <p:cNvPr id="26" name="Прямая соединительная линия 25"/>
          <p:cNvCxnSpPr>
            <a:endCxn id="25" idx="2"/>
          </p:cNvCxnSpPr>
          <p:nvPr/>
        </p:nvCxnSpPr>
        <p:spPr>
          <a:xfrm flipV="1">
            <a:off x="4923703" y="1007706"/>
            <a:ext cx="711987" cy="1724237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230114" y="3795526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30114" y="1227177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5635690" y="1007706"/>
            <a:ext cx="2790110" cy="2780523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 flipV="1">
            <a:off x="8425800" y="1688842"/>
            <a:ext cx="5153" cy="2099387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4923703" y="1688841"/>
            <a:ext cx="3502097" cy="1052433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96" y="1435047"/>
            <a:ext cx="1494140" cy="360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51" y="1388204"/>
            <a:ext cx="1553374" cy="360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7169" y="361950"/>
            <a:ext cx="2570164" cy="705629"/>
          </a:xfrm>
          <a:prstGeom prst="wedgeRoundRectCallout">
            <a:avLst>
              <a:gd name="adj1" fmla="val -7864"/>
              <a:gd name="adj2" fmla="val 8692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У </a:t>
            </a:r>
            <a:r>
              <a:rPr lang="ru-RU" sz="1400" dirty="0" smtClean="0"/>
              <a:t>ломаной </a:t>
            </a:r>
            <a:r>
              <a:rPr lang="ru-RU" sz="1400" dirty="0"/>
              <a:t>начало и конец совпадают.</a:t>
            </a:r>
            <a:endParaRPr lang="ru-RU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87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4379" y="366197"/>
            <a:ext cx="53131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Ломаные, </a:t>
            </a:r>
            <a:r>
              <a:rPr lang="ru-RU" sz="1800" dirty="0">
                <a:solidFill>
                  <a:schemeClr val="bg1"/>
                </a:solidFill>
              </a:rPr>
              <a:t>концы которых </a:t>
            </a:r>
            <a:r>
              <a:rPr lang="ru-RU" sz="1800" dirty="0" smtClean="0">
                <a:solidFill>
                  <a:schemeClr val="bg1"/>
                </a:solidFill>
              </a:rPr>
              <a:t>совпадают, </a:t>
            </a:r>
            <a:r>
              <a:rPr lang="ru-RU" sz="1800" dirty="0">
                <a:solidFill>
                  <a:schemeClr val="bg1"/>
                </a:solidFill>
              </a:rPr>
              <a:t>называют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74377" y="628914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srgbClr val="FFC000"/>
                </a:solidFill>
                <a:latin typeface="+mj-lt"/>
              </a:rPr>
              <a:t>замкнутыми.</a:t>
            </a:r>
            <a:endParaRPr lang="ru-RU" sz="3400" dirty="0" smtClean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9904" y="3429302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А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6950" y="1234069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В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1" name="Прямая соединительная линия 10"/>
          <p:cNvCxnSpPr>
            <a:endCxn id="10" idx="2"/>
          </p:cNvCxnSpPr>
          <p:nvPr/>
        </p:nvCxnSpPr>
        <p:spPr>
          <a:xfrm flipV="1">
            <a:off x="2669506" y="1695734"/>
            <a:ext cx="711987" cy="1724237"/>
          </a:xfrm>
          <a:prstGeom prst="line">
            <a:avLst/>
          </a:prstGeom>
          <a:ln w="28575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75917" y="448355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C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75917" y="1915205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D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381493" y="1695734"/>
            <a:ext cx="2790110" cy="2780523"/>
          </a:xfrm>
          <a:prstGeom prst="line">
            <a:avLst/>
          </a:prstGeom>
          <a:ln w="28575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6171603" y="2376870"/>
            <a:ext cx="5153" cy="2099387"/>
          </a:xfrm>
          <a:prstGeom prst="line">
            <a:avLst/>
          </a:prstGeom>
          <a:ln w="28575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2669506" y="2376869"/>
            <a:ext cx="3502097" cy="1052433"/>
          </a:xfrm>
          <a:prstGeom prst="line">
            <a:avLst/>
          </a:prstGeom>
          <a:ln w="28575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80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  <p:bldP spid="10" grpId="0"/>
      <p:bldP spid="12" grpId="0"/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909934"/>
                <a:ext cx="4033838" cy="886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Отметьте </a:t>
                </a:r>
                <a:r>
                  <a:rPr lang="ru-RU" sz="1400" dirty="0"/>
                  <a:t>в тетради три точки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/>
                      </a:rPr>
                      <m:t>𝐴</m:t>
                    </m:r>
                    <m:r>
                      <a:rPr lang="ru-RU" sz="1600" i="1" dirty="0" smtClean="0">
                        <a:latin typeface="Cambria Math"/>
                      </a:rPr>
                      <m:t>, </m:t>
                    </m:r>
                    <m:r>
                      <a:rPr lang="en-US" sz="1600" b="0" i="1" dirty="0" smtClean="0">
                        <a:latin typeface="Cambria Math"/>
                      </a:rPr>
                      <m:t>𝐵</m:t>
                    </m:r>
                    <m:r>
                      <a:rPr lang="ru-RU" sz="1600" i="1" dirty="0" smtClean="0">
                        <a:latin typeface="Cambria Math"/>
                      </a:rPr>
                      <m:t>, </m:t>
                    </m:r>
                    <m:r>
                      <a:rPr lang="en-US" sz="1600" b="0" i="1" dirty="0" smtClean="0">
                        <a:latin typeface="Cambria Math"/>
                      </a:rPr>
                      <m:t>𝐶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и </a:t>
                </a:r>
                <a:r>
                  <a:rPr lang="ru-RU" sz="1400" dirty="0"/>
                  <a:t>соедините их попарно.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Сколько </a:t>
                </a:r>
                <a:r>
                  <a:rPr lang="ru-RU" sz="1400" dirty="0"/>
                  <a:t>отрезков у вас получилось?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Назовите </a:t>
                </a:r>
                <a:r>
                  <a:rPr lang="ru-RU" sz="1400" dirty="0"/>
                  <a:t>их.</a:t>
                </a:r>
                <a:endParaRPr lang="ru-RU" sz="14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09934"/>
                <a:ext cx="4033838" cy="886909"/>
              </a:xfrm>
              <a:prstGeom prst="rect">
                <a:avLst/>
              </a:prstGeom>
              <a:blipFill rotWithShape="1">
                <a:blip r:embed="rId4"/>
                <a:stretch>
                  <a:fillRect l="-2719" t="-2740" b="-109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2004558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247082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72503" y="3843226"/>
                <a:ext cx="8426450" cy="240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400" dirty="0" smtClean="0"/>
                  <a:t> отрезка.</a:t>
                </a:r>
                <a:endParaRPr lang="ru-RU" sz="1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03" y="3843226"/>
                <a:ext cx="8426450" cy="240579"/>
              </a:xfrm>
              <a:prstGeom prst="rect">
                <a:avLst/>
              </a:prstGeom>
              <a:blipFill>
                <a:blip r:embed="rId5"/>
                <a:stretch>
                  <a:fillRect l="-868" t="-12500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358776" y="3871219"/>
            <a:ext cx="6137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358775" y="3690535"/>
            <a:ext cx="40338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792050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6476781" y="3473806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89943" y="1541422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endParaRPr lang="ru-RU" sz="2400" dirty="0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92726" y="838588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cxnSp>
        <p:nvCxnSpPr>
          <p:cNvPr id="7" name="Прямая соединительная линия 6"/>
          <p:cNvCxnSpPr>
            <a:stCxn id="35" idx="2"/>
            <a:endCxn id="37" idx="6"/>
          </p:cNvCxnSpPr>
          <p:nvPr/>
        </p:nvCxnSpPr>
        <p:spPr>
          <a:xfrm flipV="1">
            <a:off x="5243545" y="1336253"/>
            <a:ext cx="2874783" cy="7028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>
            <a:stCxn id="33" idx="7"/>
            <a:endCxn id="37" idx="3"/>
          </p:cNvCxnSpPr>
          <p:nvPr/>
        </p:nvCxnSpPr>
        <p:spPr>
          <a:xfrm flipV="1">
            <a:off x="6701170" y="1361709"/>
            <a:ext cx="1355702" cy="20611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>
            <a:stCxn id="35" idx="5"/>
            <a:endCxn id="33" idx="2"/>
          </p:cNvCxnSpPr>
          <p:nvPr/>
        </p:nvCxnSpPr>
        <p:spPr>
          <a:xfrm>
            <a:off x="5305001" y="2064543"/>
            <a:ext cx="1334713" cy="13838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Овал 34"/>
          <p:cNvSpPr/>
          <p:nvPr/>
        </p:nvSpPr>
        <p:spPr>
          <a:xfrm>
            <a:off x="5243545" y="2003087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639714" y="3412350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8046328" y="130025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358776" y="2541001"/>
                <a:ext cx="4033837" cy="9371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Получилось </a:t>
                </a:r>
                <a:r>
                  <a:rPr lang="ru-RU" sz="1400" dirty="0"/>
                  <a:t>три отрезка</a:t>
                </a:r>
                <a:r>
                  <a:rPr lang="ru-RU" sz="1400" dirty="0" smtClean="0"/>
                  <a:t>: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ru-RU" sz="1400" dirty="0" smtClean="0"/>
                  <a:t>отрезок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ru-RU" sz="1400" dirty="0" smtClean="0"/>
                  <a:t>;</a:t>
                </a:r>
                <a:r>
                  <a:rPr lang="ru-RU" sz="1400" dirty="0"/>
                  <a:t> </a:t>
                </a:r>
                <a:endParaRPr lang="ru-RU" sz="1400" dirty="0" smtClean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ru-RU" sz="1400" dirty="0" smtClean="0"/>
                  <a:t>отрезок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/>
                      </a:rPr>
                      <m:t>𝐵𝐶</m:t>
                    </m:r>
                  </m:oMath>
                </a14:m>
                <a:r>
                  <a:rPr lang="ru-RU" sz="1400" dirty="0" smtClean="0"/>
                  <a:t>;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ru-RU" sz="1400" dirty="0" smtClean="0"/>
                  <a:t>отрезок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/>
                      </a:rPr>
                      <m:t>𝐴𝐶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8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6" y="2541001"/>
                <a:ext cx="4033837" cy="937180"/>
              </a:xfrm>
              <a:prstGeom prst="rect">
                <a:avLst/>
              </a:prstGeom>
              <a:blipFill rotWithShape="1">
                <a:blip r:embed="rId6"/>
                <a:stretch>
                  <a:fillRect l="-2719" t="-5844" b="-974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1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1" grpId="0"/>
      <p:bldP spid="30" grpId="0"/>
      <p:bldP spid="34" grpId="0"/>
      <p:bldP spid="36" grpId="0"/>
      <p:bldP spid="38" grpId="0"/>
      <p:bldP spid="35" grpId="0" animBg="1"/>
      <p:bldP spid="33" grpId="0" animBg="1"/>
      <p:bldP spid="3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161594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909934"/>
                <a:ext cx="4033838" cy="9623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Начертите </a:t>
                </a:r>
                <a:r>
                  <a:rPr lang="ru-RU" sz="1400" dirty="0"/>
                  <a:t>отрезок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ru-RU" sz="1400" dirty="0"/>
                  <a:t>, длина которого </a:t>
                </a:r>
                <a:r>
                  <a:rPr lang="en-US" sz="1400" dirty="0" smtClean="0"/>
                  <a:t/>
                </a:r>
                <a:br>
                  <a:rPr lang="en-US" sz="1400" dirty="0" smtClean="0"/>
                </a:b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/>
                      </a:rPr>
                      <m:t>4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см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/>
                      </a:rPr>
                      <m:t>9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мм. </a:t>
                </a:r>
                <a:r>
                  <a:rPr lang="ru-RU" sz="1400" dirty="0"/>
                  <a:t>Отметьте на нём точку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/>
                      </a:rPr>
                      <m:t>𝐶</m:t>
                    </m:r>
                  </m:oMath>
                </a14:m>
                <a:r>
                  <a:rPr lang="ru-RU" sz="1400" dirty="0"/>
                  <a:t> так, чтобы длина отрезка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/>
                      </a:rPr>
                      <m:t>𝐶𝐵</m:t>
                    </m:r>
                  </m:oMath>
                </a14:m>
                <a:r>
                  <a:rPr lang="ru-RU" sz="1400" dirty="0"/>
                  <a:t> была равна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ru-RU" sz="1400" dirty="0" smtClean="0"/>
                  <a:t> см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3</m:t>
                    </m:r>
                  </m:oMath>
                </a14:m>
                <a:r>
                  <a:rPr lang="ru-RU" sz="1400" dirty="0" smtClean="0"/>
                  <a:t> мм. </a:t>
                </a:r>
                <a:r>
                  <a:rPr lang="en-US" sz="1400" dirty="0" smtClean="0"/>
                  <a:t/>
                </a:r>
                <a:br>
                  <a:rPr lang="en-US" sz="1400" dirty="0" smtClean="0"/>
                </a:br>
                <a:r>
                  <a:rPr lang="ru-RU" sz="1400" dirty="0" smtClean="0"/>
                  <a:t>Чему </a:t>
                </a:r>
                <a:r>
                  <a:rPr lang="ru-RU" sz="1400" dirty="0"/>
                  <a:t>равна длина отрезка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/>
                      </a:rPr>
                      <m:t>𝐴𝐶</m:t>
                    </m:r>
                  </m:oMath>
                </a14:m>
                <a:r>
                  <a:rPr lang="ru-RU" sz="1400" dirty="0"/>
                  <a:t>?</a:t>
                </a:r>
                <a:endParaRPr lang="ru-RU" sz="14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09934"/>
                <a:ext cx="4033838" cy="962315"/>
              </a:xfrm>
              <a:prstGeom prst="rect">
                <a:avLst/>
              </a:prstGeom>
              <a:blipFill rotWithShape="1">
                <a:blip r:embed="rId3"/>
                <a:stretch>
                  <a:fillRect l="-2719" t="-2532" r="-1662" b="-101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2046553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239951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8776" y="4321222"/>
            <a:ext cx="6137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358775" y="4094359"/>
            <a:ext cx="40338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/>
          <p:cNvGrpSpPr/>
          <p:nvPr/>
        </p:nvGrpSpPr>
        <p:grpSpPr>
          <a:xfrm>
            <a:off x="3793495" y="2249090"/>
            <a:ext cx="4968000" cy="1355722"/>
            <a:chOff x="3793495" y="2249090"/>
            <a:chExt cx="4968000" cy="1355722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5599634" y="442951"/>
              <a:ext cx="1355722" cy="4968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4722199" y="2636090"/>
                  <a:ext cx="3802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𝟎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2199" y="2636090"/>
                  <a:ext cx="380232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5435210" y="2636090"/>
                  <a:ext cx="3802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𝟏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5210" y="2636090"/>
                  <a:ext cx="380232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6140400" y="2636090"/>
                  <a:ext cx="3802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𝟐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0400" y="2636090"/>
                  <a:ext cx="380232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6837185" y="2636090"/>
                  <a:ext cx="3802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𝟑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7185" y="2636090"/>
                  <a:ext cx="380232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7534223" y="2636090"/>
                  <a:ext cx="3802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rgbClr val="F2B800"/>
                            </a:solidFill>
                            <a:latin typeface="Cambria Math"/>
                          </a:rPr>
                          <m:t>𝟒</m:t>
                        </m:r>
                      </m:oMath>
                    </m:oMathPara>
                  </a14:m>
                  <a:endParaRPr lang="ru-RU" sz="1800" b="1" dirty="0">
                    <a:solidFill>
                      <a:srgbClr val="F2B8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4223" y="2636090"/>
                  <a:ext cx="380232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" name="Прямая соединительная линия 4"/>
          <p:cNvCxnSpPr/>
          <p:nvPr/>
        </p:nvCxnSpPr>
        <p:spPr>
          <a:xfrm>
            <a:off x="4916033" y="2392938"/>
            <a:ext cx="3458423" cy="0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732726" y="193928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254099" y="193928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endParaRPr lang="ru-RU" sz="2400" dirty="0">
              <a:latin typeface="+mj-lt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562431">
            <a:off x="4221217" y="1243988"/>
            <a:ext cx="2318399" cy="25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262822" y="2509054"/>
                <a:ext cx="168276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𝐴𝐵</m:t>
                    </m:r>
                    <m:r>
                      <a:rPr lang="ru-RU" sz="1600" b="0" i="1" dirty="0" smtClean="0">
                        <a:latin typeface="Cambria Math"/>
                      </a:rPr>
                      <m:t>=4 см 9 мм</m:t>
                    </m:r>
                  </m:oMath>
                </a14:m>
                <a:r>
                  <a:rPr lang="ru-RU" sz="1600" dirty="0" smtClean="0"/>
                  <a:t>; </a:t>
                </a:r>
                <a:endParaRPr lang="ru-RU" sz="1600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22" y="2509054"/>
                <a:ext cx="1682768" cy="338554"/>
              </a:xfrm>
              <a:prstGeom prst="rect">
                <a:avLst/>
              </a:prstGeom>
              <a:blipFill rotWithShape="1">
                <a:blip r:embed="rId11"/>
                <a:stretch>
                  <a:fillRect t="-5455" r="-1087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/>
              <p:cNvSpPr/>
              <p:nvPr/>
            </p:nvSpPr>
            <p:spPr>
              <a:xfrm>
                <a:off x="262822" y="2847608"/>
                <a:ext cx="168276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/>
                      </a:rPr>
                      <m:t>𝐶</m:t>
                    </m:r>
                    <m:r>
                      <a:rPr lang="en-US" sz="1600" i="1" dirty="0" smtClean="0">
                        <a:latin typeface="Cambria Math"/>
                      </a:rPr>
                      <m:t>𝐵</m:t>
                    </m:r>
                    <m:r>
                      <a:rPr lang="ru-RU" sz="1600" b="0" i="1" dirty="0" smtClean="0">
                        <a:latin typeface="Cambria Math"/>
                      </a:rPr>
                      <m:t>=</m:t>
                    </m:r>
                    <m:r>
                      <a:rPr lang="en-US" sz="1600" b="0" i="1" dirty="0" smtClean="0">
                        <a:latin typeface="Cambria Math"/>
                      </a:rPr>
                      <m:t>2</m:t>
                    </m:r>
                    <m:r>
                      <a:rPr lang="ru-RU" sz="1600" b="0" i="1" dirty="0" smtClean="0">
                        <a:latin typeface="Cambria Math"/>
                      </a:rPr>
                      <m:t> см </m:t>
                    </m:r>
                    <m:r>
                      <a:rPr lang="en-US" sz="1600" b="0" i="1" dirty="0" smtClean="0">
                        <a:latin typeface="Cambria Math"/>
                      </a:rPr>
                      <m:t>3</m:t>
                    </m:r>
                    <m:r>
                      <a:rPr lang="ru-RU" sz="1600" b="0" i="1" dirty="0" smtClean="0">
                        <a:latin typeface="Cambria Math"/>
                      </a:rPr>
                      <m:t> мм</m:t>
                    </m:r>
                  </m:oMath>
                </a14:m>
                <a:r>
                  <a:rPr lang="ru-RU" sz="1600" dirty="0" smtClean="0"/>
                  <a:t>; </a:t>
                </a:r>
                <a:endParaRPr lang="ru-RU" sz="1600" dirty="0"/>
              </a:p>
            </p:txBody>
          </p:sp>
        </mc:Choice>
        <mc:Fallback xmlns=""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22" y="2847608"/>
                <a:ext cx="1682768" cy="338554"/>
              </a:xfrm>
              <a:prstGeom prst="rect">
                <a:avLst/>
              </a:prstGeom>
              <a:blipFill rotWithShape="1">
                <a:blip r:embed="rId12"/>
                <a:stretch>
                  <a:fillRect t="-5357" r="-725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6634359" y="1897789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6787961" y="2359454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562431">
            <a:off x="6114273" y="1252386"/>
            <a:ext cx="2318399" cy="25200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6213475" y="0"/>
            <a:ext cx="2571750" cy="942475"/>
            <a:chOff x="6213475" y="0"/>
            <a:chExt cx="2571750" cy="942475"/>
          </a:xfrm>
        </p:grpSpPr>
        <p:sp>
          <p:nvSpPr>
            <p:cNvPr id="43" name="TextBox 42"/>
            <p:cNvSpPr txBox="1"/>
            <p:nvPr/>
          </p:nvSpPr>
          <p:spPr>
            <a:xfrm>
              <a:off x="6213475" y="0"/>
              <a:ext cx="2571750" cy="942475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</p:spPr>
          <p:txBody>
            <a:bodyPr wrap="square" lIns="360000" tIns="360000" rIns="360000" bIns="360000" rtlCol="0">
              <a:spAutoFit/>
            </a:bodyPr>
            <a:lstStyle/>
            <a:p>
              <a:endParaRPr lang="ru-RU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6556006" y="332821"/>
                  <a:ext cx="1956434" cy="422405"/>
                </a:xfrm>
                <a:prstGeom prst="rect">
                  <a:avLst/>
                </a:prstGeom>
                <a:noFill/>
                <a:ln w="19050">
                  <a:solidFill>
                    <a:srgbClr val="C00000"/>
                  </a:solidFill>
                </a:ln>
              </p:spPr>
              <p:txBody>
                <a:bodyPr wrap="square" lIns="72000" tIns="72000" rIns="72000" bIns="7200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latin typeface="Cambria Math"/>
                          </a:rPr>
                          <m:t>𝐴𝐵</m:t>
                        </m:r>
                        <m:r>
                          <a:rPr lang="en-US" sz="1800" b="0" i="1" dirty="0" smtClean="0">
                            <a:latin typeface="Cambria Math"/>
                          </a:rPr>
                          <m:t>=</m:t>
                        </m:r>
                        <m:r>
                          <a:rPr lang="en-US" sz="1800" b="0" i="1" dirty="0" smtClean="0">
                            <a:latin typeface="Cambria Math"/>
                          </a:rPr>
                          <m:t>𝐴𝐶</m:t>
                        </m:r>
                        <m:r>
                          <a:rPr lang="en-US" sz="1800" b="0" i="1" dirty="0" smtClean="0">
                            <a:latin typeface="Cambria Math"/>
                          </a:rPr>
                          <m:t>+</m:t>
                        </m:r>
                        <m:r>
                          <a:rPr lang="en-US" sz="1800" b="0" i="1" dirty="0" smtClean="0">
                            <a:latin typeface="Cambria Math"/>
                          </a:rPr>
                          <m:t>𝐶𝐵</m:t>
                        </m:r>
                      </m:oMath>
                    </m:oMathPara>
                  </a14:m>
                  <a:endParaRPr lang="ru-RU" sz="1800" i="1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6006" y="332821"/>
                  <a:ext cx="1956434" cy="422405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  <a:ln w="19050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Прямоугольник 44"/>
              <p:cNvSpPr/>
              <p:nvPr/>
            </p:nvSpPr>
            <p:spPr>
              <a:xfrm>
                <a:off x="262822" y="3218825"/>
                <a:ext cx="159614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latin typeface="Cambria Math"/>
                        </a:rPr>
                        <m:t>𝐴𝐶</m:t>
                      </m:r>
                      <m:r>
                        <a:rPr lang="ru-RU" sz="1600" b="0" i="1" dirty="0" smtClean="0">
                          <a:latin typeface="Cambria Math"/>
                        </a:rPr>
                        <m:t>=</m:t>
                      </m:r>
                      <m:r>
                        <a:rPr lang="en-US" sz="1600" b="0" i="1" dirty="0" smtClean="0">
                          <a:latin typeface="Cambria Math"/>
                        </a:rPr>
                        <m:t>𝐴𝐵</m:t>
                      </m:r>
                      <m:r>
                        <a:rPr lang="en-US" sz="1600" b="0" i="1" dirty="0" smtClean="0">
                          <a:latin typeface="Cambria Math"/>
                        </a:rPr>
                        <m:t>−</m:t>
                      </m:r>
                      <m:r>
                        <a:rPr lang="en-US" sz="1600" b="0" i="1" dirty="0" smtClean="0">
                          <a:latin typeface="Cambria Math"/>
                        </a:rPr>
                        <m:t>𝐶𝐵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5" name="Прямоугольник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22" y="3218825"/>
                <a:ext cx="1596143" cy="338554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Прямоугольник 45"/>
              <p:cNvSpPr/>
              <p:nvPr/>
            </p:nvSpPr>
            <p:spPr>
              <a:xfrm>
                <a:off x="262822" y="3595759"/>
                <a:ext cx="408278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/>
                      </a:rPr>
                      <m:t>𝐴𝐶</m:t>
                    </m:r>
                    <m:r>
                      <a:rPr lang="ru-RU" sz="1600" b="0" i="1" dirty="0" smtClean="0">
                        <a:latin typeface="Cambria Math"/>
                      </a:rPr>
                      <m:t>=</m:t>
                    </m:r>
                    <m:r>
                      <a:rPr lang="en-US" sz="1600" b="0" i="1" dirty="0" smtClean="0">
                        <a:latin typeface="Cambria Math"/>
                      </a:rPr>
                      <m:t>4</m:t>
                    </m:r>
                    <m:r>
                      <a:rPr lang="ru-RU" sz="1600" b="0" i="1" dirty="0" smtClean="0">
                        <a:latin typeface="Cambria Math"/>
                      </a:rPr>
                      <m:t> см </m:t>
                    </m:r>
                    <m:r>
                      <a:rPr lang="en-US" sz="1600" b="0" i="1" dirty="0" smtClean="0">
                        <a:latin typeface="Cambria Math"/>
                      </a:rPr>
                      <m:t>9</m:t>
                    </m:r>
                    <m:r>
                      <a:rPr lang="ru-RU" sz="1600" b="0" i="1" dirty="0" smtClean="0">
                        <a:latin typeface="Cambria Math"/>
                      </a:rPr>
                      <m:t> мм</m:t>
                    </m:r>
                    <m:r>
                      <a:rPr lang="en-US" sz="1600" b="0" i="1" dirty="0" smtClean="0">
                        <a:latin typeface="Cambria Math"/>
                      </a:rPr>
                      <m:t>−2 </m:t>
                    </m:r>
                    <m:r>
                      <a:rPr lang="ru-RU" sz="1600" b="0" i="1" dirty="0" smtClean="0">
                        <a:latin typeface="Cambria Math"/>
                      </a:rPr>
                      <m:t>см</m:t>
                    </m:r>
                    <m:r>
                      <a:rPr lang="en-US" sz="1600" b="0" i="1" dirty="0" smtClean="0">
                        <a:latin typeface="Cambria Math"/>
                      </a:rPr>
                      <m:t> 3 </m:t>
                    </m:r>
                    <m:r>
                      <a:rPr lang="ru-RU" sz="1600" b="0" i="1" dirty="0" smtClean="0">
                        <a:latin typeface="Cambria Math"/>
                      </a:rPr>
                      <m:t>мм</m:t>
                    </m:r>
                    <m:r>
                      <a:rPr lang="en-US" sz="1600" b="0" i="1" dirty="0" smtClean="0">
                        <a:latin typeface="Cambria Math"/>
                      </a:rPr>
                      <m:t>=2</m:t>
                    </m:r>
                    <m:r>
                      <a:rPr lang="ru-RU" sz="1600" b="0" i="1" dirty="0" smtClean="0">
                        <a:latin typeface="Cambria Math"/>
                      </a:rPr>
                      <m:t> см 6 мм</m:t>
                    </m:r>
                  </m:oMath>
                </a14:m>
                <a:r>
                  <a:rPr lang="ru-RU" sz="1600" dirty="0" smtClean="0"/>
                  <a:t>. </a:t>
                </a:r>
                <a:endParaRPr lang="ru-RU" sz="1600" dirty="0"/>
              </a:p>
            </p:txBody>
          </p:sp>
        </mc:Choice>
        <mc:Fallback xmlns="">
          <p:sp>
            <p:nvSpPr>
              <p:cNvPr id="46" name="Прямоугольник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22" y="3595759"/>
                <a:ext cx="4082784" cy="338554"/>
              </a:xfrm>
              <a:prstGeom prst="rect">
                <a:avLst/>
              </a:prstGeom>
              <a:blipFill rotWithShape="1">
                <a:blip r:embed="rId16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Прямоугольник 46"/>
              <p:cNvSpPr/>
              <p:nvPr/>
            </p:nvSpPr>
            <p:spPr>
              <a:xfrm>
                <a:off x="927239" y="4250614"/>
                <a:ext cx="168469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/>
                      </a:rPr>
                      <m:t>𝐴𝐶</m:t>
                    </m:r>
                    <m:r>
                      <a:rPr lang="ru-RU" sz="1600" b="0" i="1" dirty="0" smtClean="0">
                        <a:latin typeface="Cambria Math"/>
                      </a:rPr>
                      <m:t>=</m:t>
                    </m:r>
                    <m:r>
                      <a:rPr lang="en-US" sz="1600" b="0" i="1" dirty="0" smtClean="0">
                        <a:latin typeface="Cambria Math"/>
                      </a:rPr>
                      <m:t>2</m:t>
                    </m:r>
                    <m:r>
                      <a:rPr lang="ru-RU" sz="1600" b="0" i="1" dirty="0" smtClean="0">
                        <a:latin typeface="Cambria Math"/>
                      </a:rPr>
                      <m:t> см 6 мм</m:t>
                    </m:r>
                  </m:oMath>
                </a14:m>
                <a:r>
                  <a:rPr lang="ru-RU" sz="1600" dirty="0" smtClean="0"/>
                  <a:t>. </a:t>
                </a:r>
                <a:endParaRPr lang="ru-RU" sz="1600" dirty="0"/>
              </a:p>
            </p:txBody>
          </p:sp>
        </mc:Choice>
        <mc:Fallback xmlns="">
          <p:sp>
            <p:nvSpPr>
              <p:cNvPr id="47" name="Прямоугольник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239" y="4250614"/>
                <a:ext cx="1684692" cy="338554"/>
              </a:xfrm>
              <a:prstGeom prst="rect">
                <a:avLst/>
              </a:prstGeom>
              <a:blipFill rotWithShape="1">
                <a:blip r:embed="rId17"/>
                <a:stretch>
                  <a:fillRect t="-5357" r="-1449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387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339E-7 L 0.38819 -2.59339E-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0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3.94566E-6 C -0.0007 -3.94566E-6 0.00156 0.00217 0.00156 0.00464 C 0.00156 0.00741 -0.0007 0.00988 -0.0033 0.00988 C -0.00591 0.00988 -0.00799 0.00741 -0.00799 0.00464 C -0.00799 0.00217 -0.00591 -3.94566E-6 -0.0033 -3.94566E-6 Z " pathEditMode="relative" rAng="0" ptsTypes="fffff">
                                      <p:cBhvr>
                                        <p:cTn id="6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21" grpId="0"/>
      <p:bldP spid="36" grpId="0"/>
      <p:bldP spid="37" grpId="0"/>
      <p:bldP spid="8" grpId="0"/>
      <p:bldP spid="39" grpId="0"/>
      <p:bldP spid="40" grpId="0"/>
      <p:bldP spid="41" grpId="0" animBg="1"/>
      <p:bldP spid="45" grpId="0"/>
      <p:bldP spid="46" grpId="0"/>
      <p:bldP spid="4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8775" y="872990"/>
            <a:ext cx="403383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Назовите ломаную, </a:t>
            </a:r>
            <a:r>
              <a:rPr lang="ru-RU" sz="1400" dirty="0"/>
              <a:t>изображённую на </a:t>
            </a:r>
            <a:r>
              <a:rPr lang="ru-RU" sz="1400" dirty="0" smtClean="0"/>
              <a:t>рисунке, </a:t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вычислите её </a:t>
            </a:r>
            <a:r>
              <a:rPr lang="ru-RU" sz="1400" dirty="0" smtClean="0"/>
              <a:t>длину.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58774" y="1485267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5" y="1678665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776" y="3019054"/>
            <a:ext cx="6137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358775" y="2792191"/>
            <a:ext cx="40338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082271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776355" y="193098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975288" y="2392650"/>
            <a:ext cx="706170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681458" y="2392650"/>
            <a:ext cx="0" cy="721742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5278170" y="3114392"/>
            <a:ext cx="1403288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278170" y="1678665"/>
            <a:ext cx="1" cy="1435727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5278171" y="1678665"/>
            <a:ext cx="2091350" cy="1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7369521" y="1678667"/>
            <a:ext cx="0" cy="2154619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482525" y="193486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endParaRPr lang="ru-RU" sz="2400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480773" y="3114392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</a:t>
            </a:r>
            <a:endParaRPr lang="ru-RU" sz="2400" dirty="0"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079238" y="3114392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068818" y="1217000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E</a:t>
            </a:r>
            <a:endParaRPr lang="ru-RU" sz="2400" dirty="0"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61292" y="121699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F</a:t>
            </a:r>
            <a:endParaRPr lang="ru-RU" sz="2400" dirty="0"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76199" y="3813928"/>
            <a:ext cx="413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G</a:t>
            </a:r>
            <a:endParaRPr lang="ru-RU" sz="2400" dirty="0">
              <a:latin typeface="+mj-lt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7735233" y="624182"/>
            <a:ext cx="693419" cy="0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7809271" y="624182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i="1" dirty="0" smtClean="0">
                        <a:solidFill>
                          <a:srgbClr val="FFC000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ru-RU" dirty="0" smtClean="0">
                    <a:solidFill>
                      <a:srgbClr val="FFC000"/>
                    </a:solidFill>
                  </a:rPr>
                  <a:t> см</a:t>
                </a:r>
                <a:endParaRPr lang="ru-RU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271" y="624182"/>
                <a:ext cx="545342" cy="300082"/>
              </a:xfrm>
              <a:prstGeom prst="rect">
                <a:avLst/>
              </a:prstGeom>
              <a:blipFill rotWithShape="1">
                <a:blip r:embed="rId4"/>
                <a:stretch>
                  <a:fillRect t="-2000" r="-2222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358774" y="1966955"/>
                <a:ext cx="4033838" cy="240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Ломаная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𝐴𝐵𝐶𝐷𝐸𝐹𝐺</m:t>
                    </m:r>
                  </m:oMath>
                </a14:m>
                <a:r>
                  <a:rPr lang="ru-RU" sz="1400" dirty="0" smtClean="0"/>
                  <a:t>.</a:t>
                </a: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1966955"/>
                <a:ext cx="4033838" cy="240579"/>
              </a:xfrm>
              <a:prstGeom prst="rect">
                <a:avLst/>
              </a:prstGeom>
              <a:blipFill rotWithShape="1">
                <a:blip r:embed="rId5"/>
                <a:stretch>
                  <a:fillRect l="-2719" t="-12821" b="-43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Прямоугольник 51"/>
              <p:cNvSpPr/>
              <p:nvPr/>
            </p:nvSpPr>
            <p:spPr>
              <a:xfrm>
                <a:off x="262822" y="2237464"/>
                <a:ext cx="432567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𝐴𝐵𝐶𝐷𝐸𝐹𝐺</m:t>
                    </m:r>
                    <m:r>
                      <a:rPr lang="ru-RU" sz="1600" b="0" i="1" dirty="0" smtClean="0">
                        <a:latin typeface="Cambria Math"/>
                      </a:rPr>
                      <m:t>=1+1+2+2+3+3=12 (см)</m:t>
                    </m:r>
                  </m:oMath>
                </a14:m>
                <a:r>
                  <a:rPr lang="ru-RU" sz="1600" dirty="0" smtClean="0"/>
                  <a:t>. </a:t>
                </a:r>
                <a:endParaRPr lang="ru-RU" sz="1600" dirty="0"/>
              </a:p>
            </p:txBody>
          </p:sp>
        </mc:Choice>
        <mc:Fallback xmlns="">
          <p:sp>
            <p:nvSpPr>
              <p:cNvPr id="52" name="Прямоугольник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22" y="2237464"/>
                <a:ext cx="4325671" cy="338554"/>
              </a:xfrm>
              <a:prstGeom prst="rect">
                <a:avLst/>
              </a:prstGeom>
              <a:blipFill rotWithShape="1">
                <a:blip r:embed="rId6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Прямоугольник 52"/>
              <p:cNvSpPr/>
              <p:nvPr/>
            </p:nvSpPr>
            <p:spPr>
              <a:xfrm>
                <a:off x="6050730" y="2414248"/>
                <a:ext cx="55656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/>
                      </a:rPr>
                      <m:t>1</m:t>
                    </m:r>
                  </m:oMath>
                </a14:m>
                <a:r>
                  <a:rPr lang="ru-RU" dirty="0"/>
                  <a:t> см</a:t>
                </a:r>
              </a:p>
            </p:txBody>
          </p:sp>
        </mc:Choice>
        <mc:Fallback xmlns="">
          <p:sp>
            <p:nvSpPr>
              <p:cNvPr id="53" name="Прямоугольник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0730" y="2414248"/>
                <a:ext cx="556563" cy="307777"/>
              </a:xfrm>
              <a:prstGeom prst="rect">
                <a:avLst/>
              </a:prstGeom>
              <a:blipFill rotWithShape="1">
                <a:blip r:embed="rId7"/>
                <a:stretch>
                  <a:fillRect t="-1961" b="-156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Прямоугольник 53"/>
              <p:cNvSpPr/>
              <p:nvPr/>
            </p:nvSpPr>
            <p:spPr>
              <a:xfrm>
                <a:off x="6681458" y="2602087"/>
                <a:ext cx="55656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/>
                      </a:rPr>
                      <m:t>1</m:t>
                    </m:r>
                  </m:oMath>
                </a14:m>
                <a:r>
                  <a:rPr lang="ru-RU" dirty="0"/>
                  <a:t> см</a:t>
                </a:r>
              </a:p>
            </p:txBody>
          </p:sp>
        </mc:Choice>
        <mc:Fallback xmlns="">
          <p:sp>
            <p:nvSpPr>
              <p:cNvPr id="54" name="Прямоугольник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458" y="2602087"/>
                <a:ext cx="556563" cy="307777"/>
              </a:xfrm>
              <a:prstGeom prst="rect">
                <a:avLst/>
              </a:prstGeom>
              <a:blipFill rotWithShape="1">
                <a:blip r:embed="rId8"/>
                <a:stretch>
                  <a:fillRect t="-2000" r="-1099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Прямоугольник 54"/>
              <p:cNvSpPr/>
              <p:nvPr/>
            </p:nvSpPr>
            <p:spPr>
              <a:xfrm>
                <a:off x="5701532" y="3114392"/>
                <a:ext cx="55656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ru-RU" dirty="0"/>
                  <a:t> см</a:t>
                </a:r>
              </a:p>
            </p:txBody>
          </p:sp>
        </mc:Choice>
        <mc:Fallback xmlns="">
          <p:sp>
            <p:nvSpPr>
              <p:cNvPr id="55" name="Прямоугольник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532" y="3114392"/>
                <a:ext cx="556563" cy="307777"/>
              </a:xfrm>
              <a:prstGeom prst="rect">
                <a:avLst/>
              </a:prstGeom>
              <a:blipFill rotWithShape="1">
                <a:blip r:embed="rId9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Прямоугольник 55"/>
              <p:cNvSpPr/>
              <p:nvPr/>
            </p:nvSpPr>
            <p:spPr>
              <a:xfrm>
                <a:off x="4714631" y="2252852"/>
                <a:ext cx="55656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ru-RU" dirty="0"/>
                  <a:t> см</a:t>
                </a:r>
              </a:p>
            </p:txBody>
          </p:sp>
        </mc:Choice>
        <mc:Fallback xmlns="">
          <p:sp>
            <p:nvSpPr>
              <p:cNvPr id="56" name="Прямоугольник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631" y="2252852"/>
                <a:ext cx="556563" cy="307777"/>
              </a:xfrm>
              <a:prstGeom prst="rect">
                <a:avLst/>
              </a:prstGeom>
              <a:blipFill rotWithShape="1">
                <a:blip r:embed="rId9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Прямоугольник 56"/>
              <p:cNvSpPr/>
              <p:nvPr/>
            </p:nvSpPr>
            <p:spPr>
              <a:xfrm>
                <a:off x="6046117" y="1367819"/>
                <a:ext cx="55656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/>
                      </a:rPr>
                      <m:t>3</m:t>
                    </m:r>
                  </m:oMath>
                </a14:m>
                <a:r>
                  <a:rPr lang="ru-RU" dirty="0"/>
                  <a:t> см</a:t>
                </a:r>
              </a:p>
            </p:txBody>
          </p:sp>
        </mc:Choice>
        <mc:Fallback xmlns="">
          <p:sp>
            <p:nvSpPr>
              <p:cNvPr id="57" name="Прямоугольник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117" y="1367819"/>
                <a:ext cx="556563" cy="307777"/>
              </a:xfrm>
              <a:prstGeom prst="rect">
                <a:avLst/>
              </a:prstGeom>
              <a:blipFill rotWithShape="1">
                <a:blip r:embed="rId10"/>
                <a:stretch>
                  <a:fillRect t="-1961" b="-156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Прямоугольник 57"/>
              <p:cNvSpPr/>
              <p:nvPr/>
            </p:nvSpPr>
            <p:spPr>
              <a:xfrm>
                <a:off x="7372357" y="2568136"/>
                <a:ext cx="55656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/>
                      </a:rPr>
                      <m:t>3</m:t>
                    </m:r>
                  </m:oMath>
                </a14:m>
                <a:r>
                  <a:rPr lang="ru-RU" dirty="0"/>
                  <a:t> см</a:t>
                </a:r>
              </a:p>
            </p:txBody>
          </p:sp>
        </mc:Choice>
        <mc:Fallback xmlns="">
          <p:sp>
            <p:nvSpPr>
              <p:cNvPr id="58" name="Прямоугольник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2357" y="2568136"/>
                <a:ext cx="556563" cy="307777"/>
              </a:xfrm>
              <a:prstGeom prst="rect">
                <a:avLst/>
              </a:prstGeom>
              <a:blipFill rotWithShape="1">
                <a:blip r:embed="rId11"/>
                <a:stretch>
                  <a:fillRect t="-1961" b="-156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Прямоугольник 58"/>
              <p:cNvSpPr/>
              <p:nvPr/>
            </p:nvSpPr>
            <p:spPr>
              <a:xfrm>
                <a:off x="935760" y="2963221"/>
                <a:ext cx="197964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𝐴𝐵𝐶𝐷𝐸𝐹𝐺</m:t>
                    </m:r>
                    <m:r>
                      <a:rPr lang="ru-RU" sz="1600" b="0" i="1" dirty="0" smtClean="0">
                        <a:latin typeface="Cambria Math"/>
                      </a:rPr>
                      <m:t>=12 см</m:t>
                    </m:r>
                  </m:oMath>
                </a14:m>
                <a:r>
                  <a:rPr lang="ru-RU" sz="1600" dirty="0" smtClean="0"/>
                  <a:t>. </a:t>
                </a:r>
                <a:endParaRPr lang="ru-RU" sz="1600" dirty="0"/>
              </a:p>
            </p:txBody>
          </p:sp>
        </mc:Choice>
        <mc:Fallback xmlns="">
          <p:sp>
            <p:nvSpPr>
              <p:cNvPr id="59" name="Прямоугольник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760" y="2963221"/>
                <a:ext cx="1979644" cy="338554"/>
              </a:xfrm>
              <a:prstGeom prst="rect">
                <a:avLst/>
              </a:prstGeom>
              <a:blipFill>
                <a:blip r:embed="rId12"/>
                <a:stretch>
                  <a:fillRect t="-5357" r="-617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89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8" grpId="0"/>
      <p:bldP spid="21" grpId="0"/>
      <p:bldP spid="43" grpId="0"/>
      <p:bldP spid="44" grpId="0"/>
      <p:bldP spid="45" grpId="0"/>
      <p:bldP spid="46" grpId="0"/>
      <p:bldP spid="47" grpId="0"/>
      <p:bldP spid="48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775" y="875960"/>
            <a:ext cx="8508134" cy="38985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rgbClr val="FFC000"/>
                </a:solidFill>
              </a:rPr>
              <a:t>Точка и отрезок </a:t>
            </a:r>
            <a:r>
              <a:rPr lang="ru-RU" sz="1600" dirty="0">
                <a:solidFill>
                  <a:schemeClr val="bg1"/>
                </a:solidFill>
              </a:rPr>
              <a:t>– примеры простейших геометрических фигур.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rgbClr val="FFC000"/>
                </a:solidFill>
              </a:rPr>
              <a:t>Отрезок</a:t>
            </a:r>
            <a:r>
              <a:rPr lang="ru-RU" sz="1600" dirty="0">
                <a:solidFill>
                  <a:schemeClr val="bg1"/>
                </a:solidFill>
              </a:rPr>
              <a:t> – это часть прямой линии между двумя точками, включая эти </a:t>
            </a:r>
            <a:r>
              <a:rPr lang="ru-RU" sz="1600" dirty="0" smtClean="0">
                <a:solidFill>
                  <a:schemeClr val="bg1"/>
                </a:solidFill>
              </a:rPr>
              <a:t>точки.</a:t>
            </a:r>
            <a:endParaRPr lang="ru-RU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rgbClr val="FFC000"/>
                </a:solidFill>
              </a:rPr>
              <a:t>Измерить отрезок </a:t>
            </a:r>
            <a:r>
              <a:rPr lang="ru-RU" sz="1600" dirty="0">
                <a:solidFill>
                  <a:schemeClr val="bg1"/>
                </a:solidFill>
              </a:rPr>
              <a:t>означает подсчитать,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сколько </a:t>
            </a:r>
            <a:r>
              <a:rPr lang="ru-RU" sz="1600" dirty="0">
                <a:solidFill>
                  <a:schemeClr val="bg1"/>
                </a:solidFill>
              </a:rPr>
              <a:t>единичных отрезков в нём помещается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rgbClr val="FFC000"/>
                </a:solidFill>
              </a:rPr>
              <a:t>Длина отрезка </a:t>
            </a:r>
            <a:r>
              <a:rPr lang="ru-RU" sz="1600" dirty="0">
                <a:solidFill>
                  <a:schemeClr val="bg1"/>
                </a:solidFill>
              </a:rPr>
              <a:t>равна сумме </a:t>
            </a:r>
            <a:r>
              <a:rPr lang="ru-RU" sz="1600" dirty="0" smtClean="0">
                <a:solidFill>
                  <a:schemeClr val="bg1"/>
                </a:solidFill>
              </a:rPr>
              <a:t>длин </a:t>
            </a:r>
            <a:r>
              <a:rPr lang="ru-RU" sz="1600" dirty="0">
                <a:solidFill>
                  <a:schemeClr val="bg1"/>
                </a:solidFill>
              </a:rPr>
              <a:t>составляющих его отрезков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Два отрезка называют </a:t>
            </a:r>
            <a:r>
              <a:rPr lang="ru-RU" sz="1600" dirty="0">
                <a:solidFill>
                  <a:srgbClr val="FFC000"/>
                </a:solidFill>
              </a:rPr>
              <a:t>равными</a:t>
            </a:r>
            <a:r>
              <a:rPr lang="ru-RU" sz="1600" dirty="0">
                <a:solidFill>
                  <a:schemeClr val="bg1"/>
                </a:solidFill>
              </a:rPr>
              <a:t>, если они совпадают при наложении.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Из двух неравных отрезков </a:t>
            </a:r>
            <a:r>
              <a:rPr lang="ru-RU" sz="1600" dirty="0" smtClean="0">
                <a:solidFill>
                  <a:srgbClr val="FFC000"/>
                </a:solidFill>
              </a:rPr>
              <a:t>большим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будем считать тот, у которого </a:t>
            </a:r>
            <a:r>
              <a:rPr lang="ru-RU" sz="1600" dirty="0">
                <a:solidFill>
                  <a:srgbClr val="FFC000"/>
                </a:solidFill>
              </a:rPr>
              <a:t>длина больше.</a:t>
            </a:r>
            <a:endParaRPr lang="ru-RU" sz="1600" dirty="0" smtClean="0">
              <a:solidFill>
                <a:srgbClr val="FFC000"/>
              </a:solidFill>
            </a:endParaRP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Если несколько отрезков соединить между собой,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то </a:t>
            </a:r>
            <a:r>
              <a:rPr lang="ru-RU" sz="1600" dirty="0">
                <a:solidFill>
                  <a:schemeClr val="bg1"/>
                </a:solidFill>
              </a:rPr>
              <a:t>получится геометрическая фигура, которую называют </a:t>
            </a:r>
            <a:r>
              <a:rPr lang="ru-RU" sz="1600" dirty="0">
                <a:solidFill>
                  <a:srgbClr val="FFC000"/>
                </a:solidFill>
              </a:rPr>
              <a:t>ломаная</a:t>
            </a:r>
            <a:r>
              <a:rPr lang="ru-RU" sz="1600" dirty="0" smtClean="0">
                <a:solidFill>
                  <a:srgbClr val="FFC000"/>
                </a:solidFill>
              </a:rPr>
              <a:t>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Чтобы вычислить </a:t>
            </a:r>
            <a:r>
              <a:rPr lang="ru-RU" sz="1600" dirty="0">
                <a:solidFill>
                  <a:srgbClr val="FFC000"/>
                </a:solidFill>
              </a:rPr>
              <a:t>длину всей </a:t>
            </a:r>
            <a:r>
              <a:rPr lang="ru-RU" sz="1600" dirty="0" smtClean="0">
                <a:solidFill>
                  <a:srgbClr val="FFC000"/>
                </a:solidFill>
              </a:rPr>
              <a:t>ломаной, </a:t>
            </a:r>
            <a:r>
              <a:rPr lang="ru-RU" sz="1600" dirty="0">
                <a:solidFill>
                  <a:schemeClr val="bg1"/>
                </a:solidFill>
              </a:rPr>
              <a:t>нужно сложить длины всех её звеньев.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Итоги урока</a:t>
            </a:r>
          </a:p>
        </p:txBody>
      </p:sp>
    </p:spTree>
    <p:extLst>
      <p:ext uri="{BB962C8B-B14F-4D97-AF65-F5344CB8AC3E}">
        <p14:creationId xmlns:p14="http://schemas.microsoft.com/office/powerpoint/2010/main" val="314646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58774" y="361950"/>
            <a:ext cx="3093553" cy="1154546"/>
          </a:xfrm>
          <a:prstGeom prst="wedgeRoundRectCallout">
            <a:avLst>
              <a:gd name="adj1" fmla="val -20619"/>
              <a:gd name="adj2" fmla="val 8266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Прежде </a:t>
            </a:r>
            <a:r>
              <a:rPr lang="ru-RU" sz="1400" dirty="0"/>
              <a:t>чем мы с вами начнём говорить о геометрических фигурах, </a:t>
            </a:r>
            <a:r>
              <a:rPr lang="ru-RU" sz="1400" dirty="0" smtClean="0"/>
              <a:t>давайте немного разомнёмся.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3831" y="1181550"/>
            <a:ext cx="1494140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1851" y="361950"/>
            <a:ext cx="155337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4" y="367321"/>
            <a:ext cx="84264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Устный счёт</a:t>
            </a:r>
            <a:endParaRPr lang="ru-RU" sz="2400" dirty="0">
              <a:solidFill>
                <a:srgbClr val="FFC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2750044" y="107412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0044" y="1074121"/>
                <a:ext cx="360000" cy="5400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3154362" y="107412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9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362" y="1074121"/>
                <a:ext cx="360000" cy="5400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3568011" y="107412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011" y="1074121"/>
                <a:ext cx="360000" cy="540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3972329" y="1074121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–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329" y="1074121"/>
                <a:ext cx="360000" cy="540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4376647" y="107412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9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647" y="1074121"/>
                <a:ext cx="360000" cy="54000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4790296" y="107412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8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296" y="1074121"/>
                <a:ext cx="360000" cy="54000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5194615" y="1074121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25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4615" y="1074121"/>
                <a:ext cx="360000" cy="54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719024" y="1074121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9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24" y="1074121"/>
                <a:ext cx="360000" cy="54000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7632000" y="4011750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000" y="4011750"/>
                <a:ext cx="360000" cy="54000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473199" y="3308764"/>
            <a:ext cx="1387601" cy="439457"/>
          </a:xfrm>
          <a:prstGeom prst="wedgeRoundRectCallout">
            <a:avLst>
              <a:gd name="adj1" fmla="val -67053"/>
              <a:gd name="adj2" fmla="val -996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Сверимся?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2118622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622" y="1777012"/>
                <a:ext cx="360000" cy="5400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2522940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940" y="1777012"/>
                <a:ext cx="360000" cy="540000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2927258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258" y="1777012"/>
                <a:ext cx="360000" cy="540000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3340907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–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907" y="1777012"/>
                <a:ext cx="360000" cy="5400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4976842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25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7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842" y="1777012"/>
                <a:ext cx="360000" cy="540000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/>
              <p:cNvSpPr/>
              <p:nvPr/>
            </p:nvSpPr>
            <p:spPr>
              <a:xfrm>
                <a:off x="5390491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8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491" y="1777012"/>
                <a:ext cx="360000" cy="540000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4563193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193" y="1777012"/>
                <a:ext cx="360000" cy="54000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5807299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–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299" y="1777012"/>
                <a:ext cx="360000" cy="54000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8208000" y="1268024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000" y="1268024"/>
                <a:ext cx="360000" cy="540000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1079024" y="1969452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4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024" y="1969452"/>
                <a:ext cx="360000" cy="540000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6216588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588" y="1777012"/>
                <a:ext cx="360000" cy="540000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6620906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0906" y="1777012"/>
                <a:ext cx="360000" cy="540000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2108949" y="248777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3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949" y="2487771"/>
                <a:ext cx="360000" cy="540000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Прямоугольник 31"/>
          <p:cNvSpPr/>
          <p:nvPr/>
        </p:nvSpPr>
        <p:spPr>
          <a:xfrm>
            <a:off x="2528768" y="2487771"/>
            <a:ext cx="36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/>
              <p:cNvSpPr/>
              <p:nvPr/>
            </p:nvSpPr>
            <p:spPr>
              <a:xfrm>
                <a:off x="3371643" y="248777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9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1643" y="2487771"/>
                <a:ext cx="360000" cy="540000"/>
              </a:xfrm>
              <a:prstGeom prst="rect">
                <a:avLst/>
              </a:prstGeom>
              <a:blipFill rotWithShape="1">
                <a:blip r:embed="rId2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3785292" y="248777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9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5292" y="2487771"/>
                <a:ext cx="360000" cy="540000"/>
              </a:xfrm>
              <a:prstGeom prst="rect">
                <a:avLst/>
              </a:prstGeom>
              <a:blipFill rotWithShape="1">
                <a:blip r:embed="rId2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/>
              <p:cNvSpPr/>
              <p:nvPr/>
            </p:nvSpPr>
            <p:spPr>
              <a:xfrm>
                <a:off x="4600175" y="2487771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0175" y="2487771"/>
                <a:ext cx="360000" cy="54000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Прямоугольник 35"/>
          <p:cNvSpPr/>
          <p:nvPr/>
        </p:nvSpPr>
        <p:spPr>
          <a:xfrm>
            <a:off x="2948180" y="2487771"/>
            <a:ext cx="36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194472" y="2487771"/>
            <a:ext cx="36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Прямоугольник 37"/>
              <p:cNvSpPr/>
              <p:nvPr/>
            </p:nvSpPr>
            <p:spPr>
              <a:xfrm>
                <a:off x="1439024" y="1344121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3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Прямоугольник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024" y="1344121"/>
                <a:ext cx="360000" cy="540000"/>
              </a:xfrm>
              <a:prstGeom prst="rect">
                <a:avLst/>
              </a:prstGeom>
              <a:blipFill rotWithShape="1">
                <a:blip r:embed="rId3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/>
              <p:cNvSpPr/>
              <p:nvPr/>
            </p:nvSpPr>
            <p:spPr>
              <a:xfrm>
                <a:off x="3612329" y="4011750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329" y="4011750"/>
                <a:ext cx="360000" cy="54000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/>
              <p:cNvSpPr/>
              <p:nvPr/>
            </p:nvSpPr>
            <p:spPr>
              <a:xfrm>
                <a:off x="5962156" y="3896106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9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Прямоугольник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2156" y="3896106"/>
                <a:ext cx="360000" cy="540000"/>
              </a:xfrm>
              <a:prstGeom prst="rect">
                <a:avLst/>
              </a:prstGeom>
              <a:blipFill rotWithShape="1">
                <a:blip r:embed="rId3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/>
              <p:cNvSpPr/>
              <p:nvPr/>
            </p:nvSpPr>
            <p:spPr>
              <a:xfrm>
                <a:off x="4861113" y="3748221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9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Прямоугольник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113" y="3748221"/>
                <a:ext cx="360000" cy="540000"/>
              </a:xfrm>
              <a:prstGeom prst="rect">
                <a:avLst/>
              </a:prstGeom>
              <a:blipFill rotWithShape="1">
                <a:blip r:embed="rId3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Прямоугольник 42"/>
          <p:cNvSpPr/>
          <p:nvPr/>
        </p:nvSpPr>
        <p:spPr>
          <a:xfrm>
            <a:off x="6659243" y="2487771"/>
            <a:ext cx="36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" y="284175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46914E-7 L 0.53299 2.46914E-7 " pathEditMode="relative" rAng="0" ptsTypes="AA">
                                      <p:cBhvr>
                                        <p:cTn id="9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49" y="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9259E-6 L -0.17882 -0.57099 " pathEditMode="relative" rAng="0" ptsTypes="AA">
                                      <p:cBhvr>
                                        <p:cTn id="9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1" y="-28549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555 L -0.48768 0.09815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92" y="518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82716E-6 L 0.33611 -0.03765 " pathEditMode="relative" rAng="0" ptsTypes="AA">
                                      <p:cBhvr>
                                        <p:cTn id="10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6" y="-1883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0185 L 0.38976 0.2213 " pathEditMode="relative" rAng="0" ptsTypes="AA">
                                      <p:cBhvr>
                                        <p:cTn id="103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11142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2.59259E-6 L 0.19705 -0.29722 " pathEditMode="relative" rAng="0" ptsTypes="AA">
                                      <p:cBhvr>
                                        <p:cTn id="105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-14877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3.45679E-6 L -0.01562 -0.27315 " pathEditMode="relative" rAng="0" ptsTypes="AA">
                                      <p:cBhvr>
                                        <p:cTn id="107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-13673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0185 L 0.15104 -0.24444 " pathEditMode="relative" rAng="0" ptsTypes="AA">
                                      <p:cBhvr>
                                        <p:cTn id="109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-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7406" y="367648"/>
            <a:ext cx="2814419" cy="1392909"/>
          </a:xfrm>
          <a:prstGeom prst="wedgeRoundRectCallout">
            <a:avLst>
              <a:gd name="adj1" fmla="val -24249"/>
              <a:gd name="adj2" fmla="val 6434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Если </a:t>
            </a:r>
            <a:r>
              <a:rPr lang="ru-RU" sz="1400" dirty="0"/>
              <a:t>посмотреть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на </a:t>
            </a:r>
            <a:r>
              <a:rPr lang="ru-RU" sz="1400" dirty="0"/>
              <a:t>звёздное небо,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то </a:t>
            </a:r>
            <a:r>
              <a:rPr lang="ru-RU" sz="1400" dirty="0"/>
              <a:t>каждая из звёзд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по </a:t>
            </a:r>
            <a:r>
              <a:rPr lang="ru-RU" sz="1400" dirty="0"/>
              <a:t>отдельности будет представлять собой точку.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84" y="727208"/>
            <a:ext cx="3830279" cy="350796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8025" y="252000"/>
            <a:ext cx="5895975" cy="472957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876" y="763040"/>
            <a:ext cx="3467294" cy="3467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http://www.viajeinterplanetario.com/img/icono_telescopi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95702" y="2838450"/>
            <a:ext cx="2077225" cy="207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00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407" y="364175"/>
            <a:ext cx="2927131" cy="1392909"/>
          </a:xfrm>
          <a:prstGeom prst="wedgeRoundRectCallout">
            <a:avLst>
              <a:gd name="adj1" fmla="val -23637"/>
              <a:gd name="adj2" fmla="val 6571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C000"/>
                </a:solidFill>
              </a:rPr>
              <a:t>Точка</a:t>
            </a:r>
            <a:r>
              <a:rPr lang="ru-RU" sz="1400" dirty="0" smtClean="0"/>
              <a:t> </a:t>
            </a:r>
            <a:r>
              <a:rPr lang="ru-RU" sz="1400" dirty="0"/>
              <a:t>– это простейшая геометрическая фигура. </a:t>
            </a:r>
            <a:endParaRPr lang="ru-RU" sz="1400" dirty="0" smtClean="0"/>
          </a:p>
          <a:p>
            <a:pPr algn="ctr"/>
            <a:r>
              <a:rPr lang="ru-RU" sz="1400" dirty="0" smtClean="0"/>
              <a:t>А </a:t>
            </a:r>
            <a:r>
              <a:rPr lang="ru-RU" sz="1400" dirty="0"/>
              <a:t>как вы думаете, какая наука занимается изучением таких фигур?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3831" y="1181550"/>
            <a:ext cx="1494140" cy="3600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1851" y="361950"/>
            <a:ext cx="1553374" cy="3600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751388" y="361950"/>
            <a:ext cx="1544637" cy="439457"/>
          </a:xfrm>
          <a:prstGeom prst="wedgeRoundRectCallout">
            <a:avLst>
              <a:gd name="adj1" fmla="val 28943"/>
              <a:gd name="adj2" fmla="val 9510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Математика!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535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2933</TotalTime>
  <Words>1284</Words>
  <Application>Microsoft Office PowerPoint</Application>
  <PresentationFormat>Экран (16:9)</PresentationFormat>
  <Paragraphs>481</Paragraphs>
  <Slides>56</Slides>
  <Notes>55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2" baseType="lpstr">
      <vt:lpstr>Roboto</vt:lpstr>
      <vt:lpstr>Arial</vt:lpstr>
      <vt:lpstr>Cambria Math</vt:lpstr>
      <vt:lpstr>Merriweather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MSI</cp:lastModifiedBy>
  <cp:revision>337</cp:revision>
  <dcterms:created xsi:type="dcterms:W3CDTF">2017-06-06T14:34:21Z</dcterms:created>
  <dcterms:modified xsi:type="dcterms:W3CDTF">2025-01-17T08:16:53Z</dcterms:modified>
</cp:coreProperties>
</file>