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51"/>
  </p:notesMasterIdLst>
  <p:sldIdLst>
    <p:sldId id="256" r:id="rId2"/>
    <p:sldId id="257" r:id="rId3"/>
    <p:sldId id="273" r:id="rId4"/>
    <p:sldId id="274" r:id="rId5"/>
    <p:sldId id="275" r:id="rId6"/>
    <p:sldId id="341" r:id="rId7"/>
    <p:sldId id="342" r:id="rId8"/>
    <p:sldId id="343" r:id="rId9"/>
    <p:sldId id="344" r:id="rId10"/>
    <p:sldId id="316" r:id="rId11"/>
    <p:sldId id="304" r:id="rId12"/>
    <p:sldId id="305" r:id="rId13"/>
    <p:sldId id="306" r:id="rId14"/>
    <p:sldId id="302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265" r:id="rId23"/>
    <p:sldId id="307" r:id="rId24"/>
    <p:sldId id="322" r:id="rId25"/>
    <p:sldId id="352" r:id="rId26"/>
    <p:sldId id="353" r:id="rId27"/>
    <p:sldId id="323" r:id="rId28"/>
    <p:sldId id="354" r:id="rId29"/>
    <p:sldId id="355" r:id="rId30"/>
    <p:sldId id="324" r:id="rId31"/>
    <p:sldId id="310" r:id="rId32"/>
    <p:sldId id="311" r:id="rId33"/>
    <p:sldId id="308" r:id="rId34"/>
    <p:sldId id="312" r:id="rId35"/>
    <p:sldId id="313" r:id="rId36"/>
    <p:sldId id="356" r:id="rId37"/>
    <p:sldId id="314" r:id="rId38"/>
    <p:sldId id="357" r:id="rId39"/>
    <p:sldId id="315" r:id="rId40"/>
    <p:sldId id="358" r:id="rId41"/>
    <p:sldId id="279" r:id="rId42"/>
    <p:sldId id="280" r:id="rId43"/>
    <p:sldId id="295" r:id="rId44"/>
    <p:sldId id="296" r:id="rId45"/>
    <p:sldId id="359" r:id="rId46"/>
    <p:sldId id="360" r:id="rId47"/>
    <p:sldId id="361" r:id="rId48"/>
    <p:sldId id="362" r:id="rId49"/>
    <p:sldId id="299" r:id="rId50"/>
  </p:sldIdLst>
  <p:sldSz cx="9144000" cy="5143500" type="screen16x9"/>
  <p:notesSz cx="6858000" cy="9144000"/>
  <p:embeddedFontLst>
    <p:embeddedFont>
      <p:font typeface="Merriweather" panose="020B0604020202020204" charset="-52"/>
      <p:regular r:id="rId52"/>
      <p:bold r:id="rId53"/>
    </p:embeddedFont>
    <p:embeddedFont>
      <p:font typeface="Cambria Math" panose="02040503050406030204" pitchFamily="18" charset="0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Roboto" panose="020B0604020202020204" charset="0"/>
      <p:regular r:id="rId59"/>
      <p:bold r:id="rId60"/>
      <p:italic r:id="rId61"/>
      <p:boldItalic r:id="rId62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12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28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2069" userDrawn="1">
          <p15:clr>
            <a:srgbClr val="A4A3A4"/>
          </p15:clr>
        </p15:guide>
        <p15:guide id="8" pos="3692" userDrawn="1">
          <p15:clr>
            <a:srgbClr val="A4A3A4"/>
          </p15:clr>
        </p15:guide>
        <p15:guide id="9" pos="1845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E47"/>
    <a:srgbClr val="F2B800"/>
    <a:srgbClr val="F2F2F2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0" autoAdjust="0"/>
    <p:restoredTop sz="90413" autoAdjust="0"/>
  </p:normalViewPr>
  <p:slideViewPr>
    <p:cSldViewPr snapToGrid="0" showGuides="1">
      <p:cViewPr varScale="1">
        <p:scale>
          <a:sx n="105" d="100"/>
          <a:sy n="105" d="100"/>
        </p:scale>
        <p:origin x="931" y="67"/>
      </p:cViewPr>
      <p:guideLst>
        <p:guide orient="horz" pos="3012"/>
        <p:guide pos="226"/>
        <p:guide pos="5534"/>
        <p:guide orient="horz" pos="228"/>
        <p:guide pos="2993"/>
        <p:guide pos="2767"/>
        <p:guide pos="2069"/>
        <p:guide pos="3692"/>
        <p:guide pos="1845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76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731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476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392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458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676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177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529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524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914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671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797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281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083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3103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793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0922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9278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952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4183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8300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751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017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4104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8786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554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0896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432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7219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812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3622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1409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74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6729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439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536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8603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5042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5429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337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30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449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320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43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557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9" Type="http://schemas.openxmlformats.org/officeDocument/2006/relationships/image" Target="../media/image50.png"/><Relationship Id="rId3" Type="http://schemas.openxmlformats.org/officeDocument/2006/relationships/image" Target="../media/image13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50" Type="http://schemas.openxmlformats.org/officeDocument/2006/relationships/image" Target="../media/image61.png"/><Relationship Id="rId55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41" Type="http://schemas.openxmlformats.org/officeDocument/2006/relationships/image" Target="../media/image52.png"/><Relationship Id="rId54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3" Type="http://schemas.openxmlformats.org/officeDocument/2006/relationships/image" Target="../media/image64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49" Type="http://schemas.openxmlformats.org/officeDocument/2006/relationships/image" Target="../media/image60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4" Type="http://schemas.openxmlformats.org/officeDocument/2006/relationships/image" Target="../media/image55.png"/><Relationship Id="rId52" Type="http://schemas.openxmlformats.org/officeDocument/2006/relationships/image" Target="../media/image63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43" Type="http://schemas.openxmlformats.org/officeDocument/2006/relationships/image" Target="../media/image54.png"/><Relationship Id="rId48" Type="http://schemas.openxmlformats.org/officeDocument/2006/relationships/image" Target="../media/image59.png"/><Relationship Id="rId8" Type="http://schemas.openxmlformats.org/officeDocument/2006/relationships/image" Target="../media/image19.png"/><Relationship Id="rId51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9.png"/><Relationship Id="rId3" Type="http://schemas.openxmlformats.org/officeDocument/2006/relationships/image" Target="../media/image94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80.png"/><Relationship Id="rId1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035522"/>
            <a:ext cx="4392613" cy="1046440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3400" smtClean="0">
                <a:solidFill>
                  <a:schemeClr val="bg1"/>
                </a:solidFill>
                <a:latin typeface="+mj-lt"/>
              </a:rPr>
              <a:t>Плоскость</a:t>
            </a:r>
            <a:r>
              <a:rPr lang="ru-RU" sz="3400">
                <a:solidFill>
                  <a:schemeClr val="bg1"/>
                </a:solidFill>
                <a:latin typeface="+mj-lt"/>
              </a:rPr>
              <a:t>. Прямая. Луч</a:t>
            </a:r>
          </a:p>
        </p:txBody>
      </p:sp>
    </p:spTree>
    <p:extLst>
      <p:ext uri="{BB962C8B-B14F-4D97-AF65-F5344CB8AC3E}">
        <p14:creationId xmlns:p14="http://schemas.microsoft.com/office/powerpoint/2010/main" val="5099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tomswallpapers.com/pic/201503/1280x720/tomswallpapers.com-1067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" y="-90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58774" y="361950"/>
            <a:ext cx="3135864" cy="1154546"/>
          </a:xfrm>
          <a:prstGeom prst="wedgeRoundRectCallout">
            <a:avLst>
              <a:gd name="adj1" fmla="val -16570"/>
              <a:gd name="adj2" fmla="val 7058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Прежде </a:t>
            </a:r>
            <a:r>
              <a:rPr lang="ru-RU" sz="1400" dirty="0"/>
              <a:t>чем я вас познакомлю с ещё несколькими геометрическими фигурами</a:t>
            </a:r>
            <a:r>
              <a:rPr lang="ru-RU" sz="1400" dirty="0" smtClean="0"/>
              <a:t>, давайте немного разомнёмся.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3831" y="1181551"/>
            <a:ext cx="1494140" cy="3599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1851" y="361950"/>
            <a:ext cx="155337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4" y="367321"/>
            <a:ext cx="8426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smtClean="0">
                <a:solidFill>
                  <a:srgbClr val="FFC000"/>
                </a:solidFill>
                <a:latin typeface="+mj-lt"/>
              </a:rPr>
              <a:t>Устный счёт</a:t>
            </a:r>
            <a:endParaRPr lang="ru-RU" sz="2400">
              <a:solidFill>
                <a:srgbClr val="FFC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521627" y="1011136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27" y="1011136"/>
                <a:ext cx="360000" cy="540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925945" y="1011136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</a:rPr>
                        <m:t>9</m:t>
                      </m:r>
                    </m:oMath>
                  </m:oMathPara>
                </a14:m>
                <a:endParaRPr lang="ru-RU" sz="34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945" y="1011136"/>
                <a:ext cx="360000" cy="54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1339594" y="1011136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34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594" y="1011136"/>
                <a:ext cx="360000" cy="54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1743912" y="1011136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912" y="1011136"/>
                <a:ext cx="360000" cy="54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2148230" y="1011136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230" y="1011136"/>
                <a:ext cx="360000" cy="54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2561879" y="1011136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879" y="1011136"/>
                <a:ext cx="360000" cy="54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2966198" y="1011136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34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198" y="1011136"/>
                <a:ext cx="360000" cy="54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6600532" y="2498032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532" y="2498032"/>
                <a:ext cx="360000" cy="540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6067048" y="4241550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048" y="4241550"/>
                <a:ext cx="360000" cy="54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7244359" y="2058575"/>
            <a:ext cx="1387601" cy="439457"/>
          </a:xfrm>
          <a:prstGeom prst="wedgeRoundRectCallout">
            <a:avLst>
              <a:gd name="adj1" fmla="val -11040"/>
              <a:gd name="adj2" fmla="val 7534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Сверимся?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521627" y="1757267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27" y="1757267"/>
                <a:ext cx="360000" cy="540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925945" y="1757267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945" y="1757267"/>
                <a:ext cx="360000" cy="540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1751305" y="1757267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305" y="1757267"/>
                <a:ext cx="360000" cy="5400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1339594" y="1757267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594" y="1757267"/>
                <a:ext cx="360000" cy="5400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3370703" y="1757267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703" y="1757267"/>
                <a:ext cx="360000" cy="5400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3784352" y="1757267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352" y="1757267"/>
                <a:ext cx="360000" cy="54000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4612640" y="1757267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640" y="1757267"/>
                <a:ext cx="360000" cy="54000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8208000" y="1268024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000" y="1268024"/>
                <a:ext cx="360000" cy="54000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6343066" y="3369677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066" y="3369677"/>
                <a:ext cx="360000" cy="54000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5021929" y="1757267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929" y="1757267"/>
                <a:ext cx="360000" cy="54000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5426247" y="1757267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247" y="1757267"/>
                <a:ext cx="360000" cy="54000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/>
              <p:cNvSpPr/>
              <p:nvPr/>
            </p:nvSpPr>
            <p:spPr>
              <a:xfrm>
                <a:off x="747779" y="3950556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79" y="3950556"/>
                <a:ext cx="360000" cy="54000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>
                <a:off x="4371846" y="3952914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Прямоугольник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846" y="3952914"/>
                <a:ext cx="360000" cy="54000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2375538" y="4225039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538" y="4225039"/>
                <a:ext cx="360000" cy="54000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Прямоугольник 43"/>
              <p:cNvSpPr/>
              <p:nvPr/>
            </p:nvSpPr>
            <p:spPr>
              <a:xfrm>
                <a:off x="2157375" y="1757267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Прямоугольник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375" y="1757267"/>
                <a:ext cx="360000" cy="54000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Прямоугольник 44"/>
              <p:cNvSpPr/>
              <p:nvPr/>
            </p:nvSpPr>
            <p:spPr>
              <a:xfrm>
                <a:off x="2561693" y="1757267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Прямоугольник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693" y="1757267"/>
                <a:ext cx="360000" cy="54000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Прямоугольник 45"/>
              <p:cNvSpPr/>
              <p:nvPr/>
            </p:nvSpPr>
            <p:spPr>
              <a:xfrm>
                <a:off x="4198001" y="175600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Прямоугольник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001" y="1756002"/>
                <a:ext cx="360000" cy="54000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ямоугольник 50"/>
              <p:cNvSpPr/>
              <p:nvPr/>
            </p:nvSpPr>
            <p:spPr>
              <a:xfrm>
                <a:off x="515472" y="2480846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Прямоугольник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72" y="2480846"/>
                <a:ext cx="360000" cy="54000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919790" y="2480846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Прямоуголь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790" y="2480846"/>
                <a:ext cx="360000" cy="54000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Прямоугольник 52"/>
              <p:cNvSpPr/>
              <p:nvPr/>
            </p:nvSpPr>
            <p:spPr>
              <a:xfrm>
                <a:off x="1745150" y="2480846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Прямоугольник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150" y="2480846"/>
                <a:ext cx="360000" cy="540000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Прямоугольник 53"/>
              <p:cNvSpPr/>
              <p:nvPr/>
            </p:nvSpPr>
            <p:spPr>
              <a:xfrm>
                <a:off x="1333439" y="2480846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Прямоугольник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439" y="2480846"/>
                <a:ext cx="360000" cy="540000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Прямоугольник 54"/>
              <p:cNvSpPr/>
              <p:nvPr/>
            </p:nvSpPr>
            <p:spPr>
              <a:xfrm>
                <a:off x="3364548" y="2480846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Прямоугольник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4548" y="2480846"/>
                <a:ext cx="360000" cy="540000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Прямоугольник 55"/>
              <p:cNvSpPr/>
              <p:nvPr/>
            </p:nvSpPr>
            <p:spPr>
              <a:xfrm>
                <a:off x="3778197" y="2480846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6" name="Прямоугольник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197" y="2480846"/>
                <a:ext cx="360000" cy="540000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Прямоугольник 56"/>
              <p:cNvSpPr/>
              <p:nvPr/>
            </p:nvSpPr>
            <p:spPr>
              <a:xfrm>
                <a:off x="4606485" y="2480846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7" name="Прямоугольник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6485" y="2480846"/>
                <a:ext cx="360000" cy="540000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Прямоугольник 57"/>
              <p:cNvSpPr/>
              <p:nvPr/>
            </p:nvSpPr>
            <p:spPr>
              <a:xfrm>
                <a:off x="5015774" y="2480846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Прямоугольник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774" y="2480846"/>
                <a:ext cx="360000" cy="540000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Прямоугольник 58"/>
              <p:cNvSpPr/>
              <p:nvPr/>
            </p:nvSpPr>
            <p:spPr>
              <a:xfrm>
                <a:off x="5420092" y="2480846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9" name="Прямоугольник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092" y="2480846"/>
                <a:ext cx="360000" cy="54000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Прямоугольник 59"/>
              <p:cNvSpPr/>
              <p:nvPr/>
            </p:nvSpPr>
            <p:spPr>
              <a:xfrm>
                <a:off x="2151220" y="2480846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Прямоугольник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220" y="2480846"/>
                <a:ext cx="360000" cy="540000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Прямоугольник 60"/>
              <p:cNvSpPr/>
              <p:nvPr/>
            </p:nvSpPr>
            <p:spPr>
              <a:xfrm>
                <a:off x="2555538" y="2480846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1" name="Прямоугольник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538" y="2480846"/>
                <a:ext cx="360000" cy="54000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Прямоугольник 61"/>
              <p:cNvSpPr/>
              <p:nvPr/>
            </p:nvSpPr>
            <p:spPr>
              <a:xfrm>
                <a:off x="4191846" y="247958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2" name="Прямоугольник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846" y="2479581"/>
                <a:ext cx="360000" cy="540000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Прямоугольник 62"/>
              <p:cNvSpPr/>
              <p:nvPr/>
            </p:nvSpPr>
            <p:spPr>
              <a:xfrm>
                <a:off x="515472" y="3203160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3" name="Прямоугольник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72" y="3203160"/>
                <a:ext cx="360000" cy="540000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Прямоугольник 63"/>
              <p:cNvSpPr/>
              <p:nvPr/>
            </p:nvSpPr>
            <p:spPr>
              <a:xfrm>
                <a:off x="919790" y="3203160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4" name="Прямоугольник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790" y="3203160"/>
                <a:ext cx="360000" cy="540000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Прямоугольник 64"/>
              <p:cNvSpPr/>
              <p:nvPr/>
            </p:nvSpPr>
            <p:spPr>
              <a:xfrm>
                <a:off x="1745150" y="3203160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5" name="Прямоугольник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150" y="3203160"/>
                <a:ext cx="360000" cy="540000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Прямоугольник 65"/>
              <p:cNvSpPr/>
              <p:nvPr/>
            </p:nvSpPr>
            <p:spPr>
              <a:xfrm>
                <a:off x="1333439" y="3203160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6" name="Прямоугольник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439" y="3203160"/>
                <a:ext cx="360000" cy="540000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Прямоугольник 66"/>
              <p:cNvSpPr/>
              <p:nvPr/>
            </p:nvSpPr>
            <p:spPr>
              <a:xfrm>
                <a:off x="3364548" y="3203160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7" name="Прямоугольник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4548" y="3203160"/>
                <a:ext cx="360000" cy="540000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Прямоугольник 67"/>
              <p:cNvSpPr/>
              <p:nvPr/>
            </p:nvSpPr>
            <p:spPr>
              <a:xfrm>
                <a:off x="3778197" y="3203160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8" name="Прямоугольник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197" y="3203160"/>
                <a:ext cx="360000" cy="540000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Прямоугольник 68"/>
              <p:cNvSpPr/>
              <p:nvPr/>
            </p:nvSpPr>
            <p:spPr>
              <a:xfrm>
                <a:off x="4606485" y="3203160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9" name="Прямоугольник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6485" y="3203160"/>
                <a:ext cx="360000" cy="540000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Прямоугольник 69"/>
              <p:cNvSpPr/>
              <p:nvPr/>
            </p:nvSpPr>
            <p:spPr>
              <a:xfrm>
                <a:off x="5015774" y="3203160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0" name="Прямоугольник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774" y="3203160"/>
                <a:ext cx="360000" cy="540000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Прямоугольник 70"/>
              <p:cNvSpPr/>
              <p:nvPr/>
            </p:nvSpPr>
            <p:spPr>
              <a:xfrm>
                <a:off x="5420092" y="3203160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1" name="Прямоугольник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092" y="3203160"/>
                <a:ext cx="360000" cy="540000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Прямоугольник 71"/>
              <p:cNvSpPr/>
              <p:nvPr/>
            </p:nvSpPr>
            <p:spPr>
              <a:xfrm>
                <a:off x="2151220" y="3203160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Прямоугольник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220" y="3203160"/>
                <a:ext cx="360000" cy="540000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Прямоугольник 72"/>
              <p:cNvSpPr/>
              <p:nvPr/>
            </p:nvSpPr>
            <p:spPr>
              <a:xfrm>
                <a:off x="2555538" y="3203160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3" name="Прямоугольник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538" y="3203160"/>
                <a:ext cx="360000" cy="540000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Прямоугольник 73"/>
              <p:cNvSpPr/>
              <p:nvPr/>
            </p:nvSpPr>
            <p:spPr>
              <a:xfrm>
                <a:off x="4191846" y="3201895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4" name="Прямоугольник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846" y="3201895"/>
                <a:ext cx="360000" cy="540000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8521" y="2630821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5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5679E-6 L -0.35243 -0.28796 " pathEditMode="relative" rAng="0" ptsTypes="AA">
                                      <p:cBhvr>
                                        <p:cTn id="16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22" y="-15062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24948 -0.62685 " pathEditMode="relative" rAng="0" ptsTypes="AA">
                                      <p:cBhvr>
                                        <p:cTn id="17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3" y="-31142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-0.43906 -0.05061 " pathEditMode="relative" rAng="0" ptsTypes="AA">
                                      <p:cBhvr>
                                        <p:cTn id="17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2" y="-2593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0.18993 -0.45741 " pathEditMode="relative" rAng="0" ptsTypes="AA">
                                      <p:cBhvr>
                                        <p:cTn id="17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3" y="-22870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24323 -0.42716 " pathEditMode="relative" rAng="0" ptsTypes="AA">
                                      <p:cBhvr>
                                        <p:cTn id="17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3" y="-21389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L -0.15312 -0.28766 " pathEditMode="relative" rAng="0" ptsTypes="AA">
                                      <p:cBhvr>
                                        <p:cTn id="179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4414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7 1.85185E-6 L 0.06528 -0.19939 " pathEditMode="relative" rAng="0" ptsTypes="AA">
                                      <p:cBhvr>
                                        <p:cTn id="181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" y="-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9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39" grpId="0" animBg="1"/>
      <p:bldP spid="39" grpId="1" animBg="1"/>
      <p:bldP spid="41" grpId="0" animBg="1"/>
      <p:bldP spid="41" grpId="1" animBg="1"/>
      <p:bldP spid="42" grpId="0" animBg="1"/>
      <p:bldP spid="42" grpId="1" animBg="1"/>
      <p:bldP spid="44" grpId="0" animBg="1"/>
      <p:bldP spid="45" grpId="0" animBg="1"/>
      <p:bldP spid="46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406" y="367648"/>
            <a:ext cx="4035207" cy="1392909"/>
          </a:xfrm>
          <a:prstGeom prst="wedgeRoundRectCallout">
            <a:avLst>
              <a:gd name="adj1" fmla="val -24249"/>
              <a:gd name="adj2" fmla="val 6434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Ну а теперь самое время познакомить вас с такими геометрическими фигурами, как луч и </a:t>
            </a:r>
            <a:r>
              <a:rPr lang="ru-RU" sz="1400" dirty="0" smtClean="0"/>
              <a:t>прямая. </a:t>
            </a:r>
          </a:p>
          <a:p>
            <a:pPr algn="ctr"/>
            <a:r>
              <a:rPr lang="ru-RU" sz="1400" dirty="0" smtClean="0"/>
              <a:t>Но </a:t>
            </a:r>
            <a:r>
              <a:rPr lang="ru-RU" sz="1400" dirty="0"/>
              <a:t>сначала вам нужно усвоить ещё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кое-какое </a:t>
            </a:r>
            <a:r>
              <a:rPr lang="ru-RU" sz="1400" dirty="0"/>
              <a:t>понятие.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689885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4916032" y="642796"/>
            <a:ext cx="3521798" cy="1353058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4916032" y="2022404"/>
            <a:ext cx="2447936" cy="24915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0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407" y="364175"/>
            <a:ext cx="3082910" cy="1392909"/>
          </a:xfrm>
          <a:prstGeom prst="wedgeRoundRectCallout">
            <a:avLst>
              <a:gd name="adj1" fmla="val -23637"/>
              <a:gd name="adj2" fmla="val 6571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Мы с вами уже научились строить отрезки в тетради. </a:t>
            </a:r>
            <a:endParaRPr lang="ru-RU" sz="1400" dirty="0" smtClean="0"/>
          </a:p>
          <a:p>
            <a:pPr algn="ctr"/>
            <a:r>
              <a:rPr lang="ru-RU" sz="1400" dirty="0" smtClean="0"/>
              <a:t>Скажите</a:t>
            </a:r>
            <a:r>
              <a:rPr lang="ru-RU" sz="1400" dirty="0"/>
              <a:t>, на сколько большой отрезок вы сможете построить в своей тетради</a:t>
            </a:r>
            <a:r>
              <a:rPr lang="ru-RU" sz="1400" dirty="0" smtClean="0"/>
              <a:t>?</a:t>
            </a:r>
            <a:endParaRPr lang="ru-RU" sz="14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982216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742335" y="1921477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40821" y="1921477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925362" y="2387364"/>
            <a:ext cx="3512468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695791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58775" y="361950"/>
            <a:ext cx="3615696" cy="1154546"/>
          </a:xfrm>
          <a:prstGeom prst="wedgeRoundRectCallout">
            <a:avLst>
              <a:gd name="adj1" fmla="val 21721"/>
              <a:gd name="adj2" fmla="val 66459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Самый большой отрезок в тетради получится, если чертить его, начиная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 </a:t>
            </a:r>
            <a:r>
              <a:rPr lang="ru-RU" sz="1400" dirty="0"/>
              <a:t>одного угла листа и </a:t>
            </a:r>
            <a:r>
              <a:rPr lang="ru-RU" sz="1400" dirty="0" smtClean="0"/>
              <a:t>заканчивая </a:t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противоположном ему углу.</a:t>
            </a:r>
            <a:endParaRPr lang="ru-RU" sz="1400" dirty="0" smtClean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18" y="1877630"/>
            <a:ext cx="1344725" cy="31164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43192" y="250258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27407" y="404696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4943192" y="606582"/>
            <a:ext cx="3503691" cy="3902044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77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58775" y="361950"/>
            <a:ext cx="3874884" cy="1154546"/>
          </a:xfrm>
          <a:prstGeom prst="wedgeRoundRectCallout">
            <a:avLst>
              <a:gd name="adj1" fmla="val -25475"/>
              <a:gd name="adj2" fmla="val 7351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Да! </a:t>
            </a:r>
          </a:p>
          <a:p>
            <a:pPr algn="ctr"/>
            <a:r>
              <a:rPr lang="ru-RU" sz="1400" dirty="0" smtClean="0"/>
              <a:t>Как </a:t>
            </a:r>
            <a:r>
              <a:rPr lang="ru-RU" sz="1400" dirty="0"/>
              <a:t>видите, размеры тетради ограничивают нас и не дают нам строить отрезки очень большой длины.</a:t>
            </a:r>
            <a:endParaRPr lang="ru-RU" sz="1400" dirty="0" smtClean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18" y="1877630"/>
            <a:ext cx="1344725" cy="31164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43192" y="250258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27407" y="404696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4943192" y="606582"/>
            <a:ext cx="3503691" cy="3902044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53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58775" y="361950"/>
            <a:ext cx="3874884" cy="1154546"/>
          </a:xfrm>
          <a:prstGeom prst="wedgeRoundRectCallout">
            <a:avLst>
              <a:gd name="adj1" fmla="val -25475"/>
              <a:gd name="adj2" fmla="val 7351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Давайте </a:t>
            </a:r>
            <a:r>
              <a:rPr lang="ru-RU" sz="1400" dirty="0"/>
              <a:t>попробуем представить себе, что тетрадный лист с помощью волшебного заклинания вырос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до </a:t>
            </a:r>
            <a:r>
              <a:rPr lang="ru-RU" sz="1400" dirty="0"/>
              <a:t>размеров поверхности стола.</a:t>
            </a:r>
            <a:endParaRPr lang="ru-RU" sz="14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8" b="7062"/>
          <a:stretch/>
        </p:blipFill>
        <p:spPr>
          <a:xfrm>
            <a:off x="3590762" y="2078332"/>
            <a:ext cx="5143500" cy="27975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051" y="126000"/>
            <a:ext cx="4243184" cy="4840644"/>
          </a:xfrm>
          <a:prstGeom prst="rect">
            <a:avLst/>
          </a:prstGeom>
          <a:solidFill>
            <a:schemeClr val="bg1">
              <a:alpha val="80000"/>
            </a:schemeClr>
          </a:solidFill>
          <a:scene3d>
            <a:camera prst="isometricOffAxis2Top">
              <a:rot lat="17832236" lon="4331343" rev="17105359"/>
            </a:camera>
            <a:lightRig rig="flat" dir="t"/>
          </a:scene3d>
        </p:spPr>
      </p:pic>
    </p:spTree>
    <p:extLst>
      <p:ext uri="{BB962C8B-B14F-4D97-AF65-F5344CB8AC3E}">
        <p14:creationId xmlns:p14="http://schemas.microsoft.com/office/powerpoint/2010/main" val="7995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58775" y="977586"/>
            <a:ext cx="2818991" cy="677820"/>
          </a:xfrm>
          <a:prstGeom prst="wedgeRoundRectCallout">
            <a:avLst>
              <a:gd name="adj1" fmla="val -20658"/>
              <a:gd name="adj2" fmla="val 7218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Длина вашего большого отрезка как-то поменялась?</a:t>
            </a:r>
            <a:endParaRPr lang="ru-RU" sz="14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8" b="7062"/>
          <a:stretch/>
        </p:blipFill>
        <p:spPr>
          <a:xfrm>
            <a:off x="3590762" y="2078332"/>
            <a:ext cx="5143500" cy="27975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051" y="126000"/>
            <a:ext cx="4243184" cy="4840644"/>
          </a:xfrm>
          <a:prstGeom prst="rect">
            <a:avLst/>
          </a:prstGeom>
          <a:solidFill>
            <a:schemeClr val="bg1">
              <a:alpha val="80000"/>
            </a:schemeClr>
          </a:solidFill>
          <a:scene3d>
            <a:camera prst="isometricOffAxis2Top">
              <a:rot lat="17832236" lon="4331343" rev="17105359"/>
            </a:camera>
            <a:lightRig rig="flat" dir="t"/>
          </a:scene3d>
        </p:spPr>
      </p:pic>
    </p:spTree>
    <p:extLst>
      <p:ext uri="{BB962C8B-B14F-4D97-AF65-F5344CB8AC3E}">
        <p14:creationId xmlns:p14="http://schemas.microsoft.com/office/powerpoint/2010/main" val="32685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58775" y="361950"/>
            <a:ext cx="2818991" cy="837223"/>
          </a:xfrm>
          <a:custGeom>
            <a:avLst/>
            <a:gdLst>
              <a:gd name="connsiteX0" fmla="*/ 0 w 2818991"/>
              <a:gd name="connsiteY0" fmla="*/ 112972 h 677820"/>
              <a:gd name="connsiteX1" fmla="*/ 112972 w 2818991"/>
              <a:gd name="connsiteY1" fmla="*/ 0 h 677820"/>
              <a:gd name="connsiteX2" fmla="*/ 469832 w 2818991"/>
              <a:gd name="connsiteY2" fmla="*/ 0 h 677820"/>
              <a:gd name="connsiteX3" fmla="*/ 469832 w 2818991"/>
              <a:gd name="connsiteY3" fmla="*/ 0 h 677820"/>
              <a:gd name="connsiteX4" fmla="*/ 1174580 w 2818991"/>
              <a:gd name="connsiteY4" fmla="*/ 0 h 677820"/>
              <a:gd name="connsiteX5" fmla="*/ 2706019 w 2818991"/>
              <a:gd name="connsiteY5" fmla="*/ 0 h 677820"/>
              <a:gd name="connsiteX6" fmla="*/ 2818991 w 2818991"/>
              <a:gd name="connsiteY6" fmla="*/ 112972 h 677820"/>
              <a:gd name="connsiteX7" fmla="*/ 2818991 w 2818991"/>
              <a:gd name="connsiteY7" fmla="*/ 395395 h 677820"/>
              <a:gd name="connsiteX8" fmla="*/ 2818991 w 2818991"/>
              <a:gd name="connsiteY8" fmla="*/ 395395 h 677820"/>
              <a:gd name="connsiteX9" fmla="*/ 2818991 w 2818991"/>
              <a:gd name="connsiteY9" fmla="*/ 564850 h 677820"/>
              <a:gd name="connsiteX10" fmla="*/ 2818991 w 2818991"/>
              <a:gd name="connsiteY10" fmla="*/ 564848 h 677820"/>
              <a:gd name="connsiteX11" fmla="*/ 2706019 w 2818991"/>
              <a:gd name="connsiteY11" fmla="*/ 677820 h 677820"/>
              <a:gd name="connsiteX12" fmla="*/ 1174580 w 2818991"/>
              <a:gd name="connsiteY12" fmla="*/ 677820 h 677820"/>
              <a:gd name="connsiteX13" fmla="*/ 1361291 w 2818991"/>
              <a:gd name="connsiteY13" fmla="*/ 837223 h 677820"/>
              <a:gd name="connsiteX14" fmla="*/ 469832 w 2818991"/>
              <a:gd name="connsiteY14" fmla="*/ 677820 h 677820"/>
              <a:gd name="connsiteX15" fmla="*/ 112972 w 2818991"/>
              <a:gd name="connsiteY15" fmla="*/ 677820 h 677820"/>
              <a:gd name="connsiteX16" fmla="*/ 0 w 2818991"/>
              <a:gd name="connsiteY16" fmla="*/ 564848 h 677820"/>
              <a:gd name="connsiteX17" fmla="*/ 0 w 2818991"/>
              <a:gd name="connsiteY17" fmla="*/ 564850 h 677820"/>
              <a:gd name="connsiteX18" fmla="*/ 0 w 2818991"/>
              <a:gd name="connsiteY18" fmla="*/ 395395 h 677820"/>
              <a:gd name="connsiteX19" fmla="*/ 0 w 2818991"/>
              <a:gd name="connsiteY19" fmla="*/ 395395 h 677820"/>
              <a:gd name="connsiteX20" fmla="*/ 0 w 2818991"/>
              <a:gd name="connsiteY20" fmla="*/ 112972 h 677820"/>
              <a:gd name="connsiteX0" fmla="*/ 0 w 2818991"/>
              <a:gd name="connsiteY0" fmla="*/ 112972 h 837223"/>
              <a:gd name="connsiteX1" fmla="*/ 112972 w 2818991"/>
              <a:gd name="connsiteY1" fmla="*/ 0 h 837223"/>
              <a:gd name="connsiteX2" fmla="*/ 469832 w 2818991"/>
              <a:gd name="connsiteY2" fmla="*/ 0 h 837223"/>
              <a:gd name="connsiteX3" fmla="*/ 469832 w 2818991"/>
              <a:gd name="connsiteY3" fmla="*/ 0 h 837223"/>
              <a:gd name="connsiteX4" fmla="*/ 1174580 w 2818991"/>
              <a:gd name="connsiteY4" fmla="*/ 0 h 837223"/>
              <a:gd name="connsiteX5" fmla="*/ 2706019 w 2818991"/>
              <a:gd name="connsiteY5" fmla="*/ 0 h 837223"/>
              <a:gd name="connsiteX6" fmla="*/ 2818991 w 2818991"/>
              <a:gd name="connsiteY6" fmla="*/ 112972 h 837223"/>
              <a:gd name="connsiteX7" fmla="*/ 2818991 w 2818991"/>
              <a:gd name="connsiteY7" fmla="*/ 395395 h 837223"/>
              <a:gd name="connsiteX8" fmla="*/ 2818991 w 2818991"/>
              <a:gd name="connsiteY8" fmla="*/ 395395 h 837223"/>
              <a:gd name="connsiteX9" fmla="*/ 2818991 w 2818991"/>
              <a:gd name="connsiteY9" fmla="*/ 564850 h 837223"/>
              <a:gd name="connsiteX10" fmla="*/ 2818991 w 2818991"/>
              <a:gd name="connsiteY10" fmla="*/ 564848 h 837223"/>
              <a:gd name="connsiteX11" fmla="*/ 2706019 w 2818991"/>
              <a:gd name="connsiteY11" fmla="*/ 677820 h 837223"/>
              <a:gd name="connsiteX12" fmla="*/ 1962232 w 2818991"/>
              <a:gd name="connsiteY12" fmla="*/ 668767 h 837223"/>
              <a:gd name="connsiteX13" fmla="*/ 1361291 w 2818991"/>
              <a:gd name="connsiteY13" fmla="*/ 837223 h 837223"/>
              <a:gd name="connsiteX14" fmla="*/ 469832 w 2818991"/>
              <a:gd name="connsiteY14" fmla="*/ 677820 h 837223"/>
              <a:gd name="connsiteX15" fmla="*/ 112972 w 2818991"/>
              <a:gd name="connsiteY15" fmla="*/ 677820 h 837223"/>
              <a:gd name="connsiteX16" fmla="*/ 0 w 2818991"/>
              <a:gd name="connsiteY16" fmla="*/ 564848 h 837223"/>
              <a:gd name="connsiteX17" fmla="*/ 0 w 2818991"/>
              <a:gd name="connsiteY17" fmla="*/ 564850 h 837223"/>
              <a:gd name="connsiteX18" fmla="*/ 0 w 2818991"/>
              <a:gd name="connsiteY18" fmla="*/ 395395 h 837223"/>
              <a:gd name="connsiteX19" fmla="*/ 0 w 2818991"/>
              <a:gd name="connsiteY19" fmla="*/ 395395 h 837223"/>
              <a:gd name="connsiteX20" fmla="*/ 0 w 2818991"/>
              <a:gd name="connsiteY20" fmla="*/ 112972 h 837223"/>
              <a:gd name="connsiteX0" fmla="*/ 0 w 2818991"/>
              <a:gd name="connsiteY0" fmla="*/ 112972 h 837223"/>
              <a:gd name="connsiteX1" fmla="*/ 112972 w 2818991"/>
              <a:gd name="connsiteY1" fmla="*/ 0 h 837223"/>
              <a:gd name="connsiteX2" fmla="*/ 469832 w 2818991"/>
              <a:gd name="connsiteY2" fmla="*/ 0 h 837223"/>
              <a:gd name="connsiteX3" fmla="*/ 469832 w 2818991"/>
              <a:gd name="connsiteY3" fmla="*/ 0 h 837223"/>
              <a:gd name="connsiteX4" fmla="*/ 1174580 w 2818991"/>
              <a:gd name="connsiteY4" fmla="*/ 0 h 837223"/>
              <a:gd name="connsiteX5" fmla="*/ 2706019 w 2818991"/>
              <a:gd name="connsiteY5" fmla="*/ 0 h 837223"/>
              <a:gd name="connsiteX6" fmla="*/ 2818991 w 2818991"/>
              <a:gd name="connsiteY6" fmla="*/ 112972 h 837223"/>
              <a:gd name="connsiteX7" fmla="*/ 2818991 w 2818991"/>
              <a:gd name="connsiteY7" fmla="*/ 395395 h 837223"/>
              <a:gd name="connsiteX8" fmla="*/ 2818991 w 2818991"/>
              <a:gd name="connsiteY8" fmla="*/ 395395 h 837223"/>
              <a:gd name="connsiteX9" fmla="*/ 2818991 w 2818991"/>
              <a:gd name="connsiteY9" fmla="*/ 564850 h 837223"/>
              <a:gd name="connsiteX10" fmla="*/ 2818991 w 2818991"/>
              <a:gd name="connsiteY10" fmla="*/ 564848 h 837223"/>
              <a:gd name="connsiteX11" fmla="*/ 2706019 w 2818991"/>
              <a:gd name="connsiteY11" fmla="*/ 677820 h 837223"/>
              <a:gd name="connsiteX12" fmla="*/ 1962232 w 2818991"/>
              <a:gd name="connsiteY12" fmla="*/ 668767 h 837223"/>
              <a:gd name="connsiteX13" fmla="*/ 1361291 w 2818991"/>
              <a:gd name="connsiteY13" fmla="*/ 837223 h 837223"/>
              <a:gd name="connsiteX14" fmla="*/ 795757 w 2818991"/>
              <a:gd name="connsiteY14" fmla="*/ 686873 h 837223"/>
              <a:gd name="connsiteX15" fmla="*/ 112972 w 2818991"/>
              <a:gd name="connsiteY15" fmla="*/ 677820 h 837223"/>
              <a:gd name="connsiteX16" fmla="*/ 0 w 2818991"/>
              <a:gd name="connsiteY16" fmla="*/ 564848 h 837223"/>
              <a:gd name="connsiteX17" fmla="*/ 0 w 2818991"/>
              <a:gd name="connsiteY17" fmla="*/ 564850 h 837223"/>
              <a:gd name="connsiteX18" fmla="*/ 0 w 2818991"/>
              <a:gd name="connsiteY18" fmla="*/ 395395 h 837223"/>
              <a:gd name="connsiteX19" fmla="*/ 0 w 2818991"/>
              <a:gd name="connsiteY19" fmla="*/ 395395 h 837223"/>
              <a:gd name="connsiteX20" fmla="*/ 0 w 2818991"/>
              <a:gd name="connsiteY20" fmla="*/ 112972 h 83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18991" h="837223">
                <a:moveTo>
                  <a:pt x="0" y="112972"/>
                </a:moveTo>
                <a:cubicBezTo>
                  <a:pt x="0" y="50579"/>
                  <a:pt x="50579" y="0"/>
                  <a:pt x="112972" y="0"/>
                </a:cubicBezTo>
                <a:lnTo>
                  <a:pt x="469832" y="0"/>
                </a:lnTo>
                <a:lnTo>
                  <a:pt x="469832" y="0"/>
                </a:lnTo>
                <a:lnTo>
                  <a:pt x="1174580" y="0"/>
                </a:lnTo>
                <a:lnTo>
                  <a:pt x="2706019" y="0"/>
                </a:lnTo>
                <a:cubicBezTo>
                  <a:pt x="2768412" y="0"/>
                  <a:pt x="2818991" y="50579"/>
                  <a:pt x="2818991" y="112972"/>
                </a:cubicBezTo>
                <a:lnTo>
                  <a:pt x="2818991" y="395395"/>
                </a:lnTo>
                <a:lnTo>
                  <a:pt x="2818991" y="395395"/>
                </a:lnTo>
                <a:lnTo>
                  <a:pt x="2818991" y="564850"/>
                </a:lnTo>
                <a:lnTo>
                  <a:pt x="2818991" y="564848"/>
                </a:lnTo>
                <a:cubicBezTo>
                  <a:pt x="2818991" y="627241"/>
                  <a:pt x="2768412" y="677820"/>
                  <a:pt x="2706019" y="677820"/>
                </a:cubicBezTo>
                <a:lnTo>
                  <a:pt x="1962232" y="668767"/>
                </a:lnTo>
                <a:lnTo>
                  <a:pt x="1361291" y="837223"/>
                </a:lnTo>
                <a:lnTo>
                  <a:pt x="795757" y="686873"/>
                </a:lnTo>
                <a:lnTo>
                  <a:pt x="112972" y="677820"/>
                </a:lnTo>
                <a:cubicBezTo>
                  <a:pt x="50579" y="677820"/>
                  <a:pt x="0" y="627241"/>
                  <a:pt x="0" y="564848"/>
                </a:cubicBezTo>
                <a:lnTo>
                  <a:pt x="0" y="564850"/>
                </a:lnTo>
                <a:lnTo>
                  <a:pt x="0" y="395395"/>
                </a:lnTo>
                <a:lnTo>
                  <a:pt x="0" y="395395"/>
                </a:lnTo>
                <a:lnTo>
                  <a:pt x="0" y="112972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Да!</a:t>
            </a:r>
          </a:p>
          <a:p>
            <a:pPr algn="ctr"/>
            <a:r>
              <a:rPr lang="ru-RU" sz="1400" dirty="0"/>
              <a:t>О</a:t>
            </a:r>
            <a:r>
              <a:rPr lang="ru-RU" sz="1400" dirty="0" smtClean="0"/>
              <a:t>н </a:t>
            </a:r>
            <a:r>
              <a:rPr lang="ru-RU" sz="1400" dirty="0"/>
              <a:t>стал ещё больше!</a:t>
            </a:r>
            <a:endParaRPr lang="ru-RU" sz="14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8" b="7062"/>
          <a:stretch/>
        </p:blipFill>
        <p:spPr>
          <a:xfrm>
            <a:off x="3590762" y="2078332"/>
            <a:ext cx="5143500" cy="27975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051" y="126000"/>
            <a:ext cx="4243184" cy="4840644"/>
          </a:xfrm>
          <a:prstGeom prst="rect">
            <a:avLst/>
          </a:prstGeom>
          <a:solidFill>
            <a:schemeClr val="bg1">
              <a:alpha val="80000"/>
            </a:schemeClr>
          </a:solidFill>
          <a:scene3d>
            <a:camera prst="isometricOffAxis2Top">
              <a:rot lat="17832236" lon="4331343" rev="17105359"/>
            </a:camera>
            <a:lightRig rig="fla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561794"/>
            <a:ext cx="1344726" cy="32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82" y="1316496"/>
            <a:ext cx="139803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58775" y="361950"/>
            <a:ext cx="2622511" cy="1392909"/>
          </a:xfrm>
          <a:prstGeom prst="wedgeRoundRectCallout">
            <a:avLst>
              <a:gd name="adj1" fmla="val -20658"/>
              <a:gd name="adj2" fmla="val 7218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А теперь представьте себе, что этот тетрадный лист стал ещё больше, например, размером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 футбольное поле.</a:t>
            </a:r>
          </a:p>
        </p:txBody>
      </p:sp>
      <p:pic>
        <p:nvPicPr>
          <p:cNvPr id="2060" name="Picture 12" descr="http://www.nastol.com.ua/download.php?img=201111/1280x800/nastol.com.ua-116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225" y="882788"/>
            <a:ext cx="5472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225" y="882788"/>
            <a:ext cx="5472000" cy="3420000"/>
          </a:xfrm>
          <a:prstGeom prst="rect">
            <a:avLst/>
          </a:prstGeom>
          <a:solidFill>
            <a:schemeClr val="bg1">
              <a:alpha val="80000"/>
            </a:schemeClr>
          </a:solidFill>
          <a:scene3d>
            <a:camera prst="orthographicFront"/>
            <a:lightRig rig="flat" dir="t"/>
          </a:scene3d>
        </p:spPr>
      </p:pic>
    </p:spTree>
    <p:extLst>
      <p:ext uri="{BB962C8B-B14F-4D97-AF65-F5344CB8AC3E}">
        <p14:creationId xmlns:p14="http://schemas.microsoft.com/office/powerpoint/2010/main" val="14830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8878" y="1305794"/>
            <a:ext cx="1643554" cy="21847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28800" y="361330"/>
            <a:ext cx="3139283" cy="1631273"/>
          </a:xfrm>
          <a:prstGeom prst="wedgeRoundRectCallout">
            <a:avLst>
              <a:gd name="adj1" fmla="val 48414"/>
              <a:gd name="adj2" fmla="val 7594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 математике она</a:t>
            </a:r>
          </a:p>
          <a:p>
            <a:pPr algn="ctr"/>
            <a:r>
              <a:rPr lang="ru-RU" sz="1400" dirty="0"/>
              <a:t>Пригождается всегда:</a:t>
            </a:r>
          </a:p>
          <a:p>
            <a:pPr algn="ctr"/>
            <a:r>
              <a:rPr lang="ru-RU" sz="1400" dirty="0"/>
              <a:t>Без хвоста от запятой</a:t>
            </a:r>
          </a:p>
          <a:p>
            <a:pPr algn="ctr"/>
            <a:r>
              <a:rPr lang="ru-RU" sz="1400" dirty="0"/>
              <a:t>Всем нам кажется простой.</a:t>
            </a:r>
          </a:p>
          <a:p>
            <a:pPr algn="ctr"/>
            <a:r>
              <a:rPr lang="ru-RU" sz="1400" dirty="0"/>
              <a:t>И в конце, закончив строчку,</a:t>
            </a:r>
          </a:p>
          <a:p>
            <a:pPr algn="ctr"/>
            <a:r>
              <a:rPr lang="ru-RU" sz="1400" dirty="0"/>
              <a:t>Мы поставим, </a:t>
            </a:r>
            <a:r>
              <a:rPr lang="ru-RU" sz="1400" dirty="0" smtClean="0"/>
              <a:t>братцы…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538133" y="3543299"/>
            <a:ext cx="2880000" cy="15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0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://www.nastol.com.ua/download.php?img=201111/1280x800/nastol.com.ua-116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225" y="882788"/>
            <a:ext cx="5472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225" y="882788"/>
            <a:ext cx="5472000" cy="3420000"/>
          </a:xfrm>
          <a:prstGeom prst="rect">
            <a:avLst/>
          </a:prstGeom>
          <a:solidFill>
            <a:schemeClr val="bg1">
              <a:alpha val="80000"/>
            </a:schemeClr>
          </a:solidFill>
          <a:scene3d>
            <a:camera prst="orthographicFront"/>
            <a:lightRig rig="fla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561794"/>
            <a:ext cx="1344726" cy="32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82" y="1316496"/>
            <a:ext cx="1398037" cy="32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8777" y="638748"/>
            <a:ext cx="2049447" cy="488080"/>
          </a:xfrm>
          <a:custGeom>
            <a:avLst/>
            <a:gdLst>
              <a:gd name="connsiteX0" fmla="*/ 0 w 2818991"/>
              <a:gd name="connsiteY0" fmla="*/ 112972 h 677820"/>
              <a:gd name="connsiteX1" fmla="*/ 112972 w 2818991"/>
              <a:gd name="connsiteY1" fmla="*/ 0 h 677820"/>
              <a:gd name="connsiteX2" fmla="*/ 469832 w 2818991"/>
              <a:gd name="connsiteY2" fmla="*/ 0 h 677820"/>
              <a:gd name="connsiteX3" fmla="*/ 469832 w 2818991"/>
              <a:gd name="connsiteY3" fmla="*/ 0 h 677820"/>
              <a:gd name="connsiteX4" fmla="*/ 1174580 w 2818991"/>
              <a:gd name="connsiteY4" fmla="*/ 0 h 677820"/>
              <a:gd name="connsiteX5" fmla="*/ 2706019 w 2818991"/>
              <a:gd name="connsiteY5" fmla="*/ 0 h 677820"/>
              <a:gd name="connsiteX6" fmla="*/ 2818991 w 2818991"/>
              <a:gd name="connsiteY6" fmla="*/ 112972 h 677820"/>
              <a:gd name="connsiteX7" fmla="*/ 2818991 w 2818991"/>
              <a:gd name="connsiteY7" fmla="*/ 395395 h 677820"/>
              <a:gd name="connsiteX8" fmla="*/ 2818991 w 2818991"/>
              <a:gd name="connsiteY8" fmla="*/ 395395 h 677820"/>
              <a:gd name="connsiteX9" fmla="*/ 2818991 w 2818991"/>
              <a:gd name="connsiteY9" fmla="*/ 564850 h 677820"/>
              <a:gd name="connsiteX10" fmla="*/ 2818991 w 2818991"/>
              <a:gd name="connsiteY10" fmla="*/ 564848 h 677820"/>
              <a:gd name="connsiteX11" fmla="*/ 2706019 w 2818991"/>
              <a:gd name="connsiteY11" fmla="*/ 677820 h 677820"/>
              <a:gd name="connsiteX12" fmla="*/ 1174580 w 2818991"/>
              <a:gd name="connsiteY12" fmla="*/ 677820 h 677820"/>
              <a:gd name="connsiteX13" fmla="*/ 1361291 w 2818991"/>
              <a:gd name="connsiteY13" fmla="*/ 837223 h 677820"/>
              <a:gd name="connsiteX14" fmla="*/ 469832 w 2818991"/>
              <a:gd name="connsiteY14" fmla="*/ 677820 h 677820"/>
              <a:gd name="connsiteX15" fmla="*/ 112972 w 2818991"/>
              <a:gd name="connsiteY15" fmla="*/ 677820 h 677820"/>
              <a:gd name="connsiteX16" fmla="*/ 0 w 2818991"/>
              <a:gd name="connsiteY16" fmla="*/ 564848 h 677820"/>
              <a:gd name="connsiteX17" fmla="*/ 0 w 2818991"/>
              <a:gd name="connsiteY17" fmla="*/ 564850 h 677820"/>
              <a:gd name="connsiteX18" fmla="*/ 0 w 2818991"/>
              <a:gd name="connsiteY18" fmla="*/ 395395 h 677820"/>
              <a:gd name="connsiteX19" fmla="*/ 0 w 2818991"/>
              <a:gd name="connsiteY19" fmla="*/ 395395 h 677820"/>
              <a:gd name="connsiteX20" fmla="*/ 0 w 2818991"/>
              <a:gd name="connsiteY20" fmla="*/ 112972 h 677820"/>
              <a:gd name="connsiteX0" fmla="*/ 0 w 2818991"/>
              <a:gd name="connsiteY0" fmla="*/ 112972 h 837223"/>
              <a:gd name="connsiteX1" fmla="*/ 112972 w 2818991"/>
              <a:gd name="connsiteY1" fmla="*/ 0 h 837223"/>
              <a:gd name="connsiteX2" fmla="*/ 469832 w 2818991"/>
              <a:gd name="connsiteY2" fmla="*/ 0 h 837223"/>
              <a:gd name="connsiteX3" fmla="*/ 469832 w 2818991"/>
              <a:gd name="connsiteY3" fmla="*/ 0 h 837223"/>
              <a:gd name="connsiteX4" fmla="*/ 1174580 w 2818991"/>
              <a:gd name="connsiteY4" fmla="*/ 0 h 837223"/>
              <a:gd name="connsiteX5" fmla="*/ 2706019 w 2818991"/>
              <a:gd name="connsiteY5" fmla="*/ 0 h 837223"/>
              <a:gd name="connsiteX6" fmla="*/ 2818991 w 2818991"/>
              <a:gd name="connsiteY6" fmla="*/ 112972 h 837223"/>
              <a:gd name="connsiteX7" fmla="*/ 2818991 w 2818991"/>
              <a:gd name="connsiteY7" fmla="*/ 395395 h 837223"/>
              <a:gd name="connsiteX8" fmla="*/ 2818991 w 2818991"/>
              <a:gd name="connsiteY8" fmla="*/ 395395 h 837223"/>
              <a:gd name="connsiteX9" fmla="*/ 2818991 w 2818991"/>
              <a:gd name="connsiteY9" fmla="*/ 564850 h 837223"/>
              <a:gd name="connsiteX10" fmla="*/ 2818991 w 2818991"/>
              <a:gd name="connsiteY10" fmla="*/ 564848 h 837223"/>
              <a:gd name="connsiteX11" fmla="*/ 2706019 w 2818991"/>
              <a:gd name="connsiteY11" fmla="*/ 677820 h 837223"/>
              <a:gd name="connsiteX12" fmla="*/ 1962232 w 2818991"/>
              <a:gd name="connsiteY12" fmla="*/ 668767 h 837223"/>
              <a:gd name="connsiteX13" fmla="*/ 1361291 w 2818991"/>
              <a:gd name="connsiteY13" fmla="*/ 837223 h 837223"/>
              <a:gd name="connsiteX14" fmla="*/ 469832 w 2818991"/>
              <a:gd name="connsiteY14" fmla="*/ 677820 h 837223"/>
              <a:gd name="connsiteX15" fmla="*/ 112972 w 2818991"/>
              <a:gd name="connsiteY15" fmla="*/ 677820 h 837223"/>
              <a:gd name="connsiteX16" fmla="*/ 0 w 2818991"/>
              <a:gd name="connsiteY16" fmla="*/ 564848 h 837223"/>
              <a:gd name="connsiteX17" fmla="*/ 0 w 2818991"/>
              <a:gd name="connsiteY17" fmla="*/ 564850 h 837223"/>
              <a:gd name="connsiteX18" fmla="*/ 0 w 2818991"/>
              <a:gd name="connsiteY18" fmla="*/ 395395 h 837223"/>
              <a:gd name="connsiteX19" fmla="*/ 0 w 2818991"/>
              <a:gd name="connsiteY19" fmla="*/ 395395 h 837223"/>
              <a:gd name="connsiteX20" fmla="*/ 0 w 2818991"/>
              <a:gd name="connsiteY20" fmla="*/ 112972 h 837223"/>
              <a:gd name="connsiteX0" fmla="*/ 0 w 2818991"/>
              <a:gd name="connsiteY0" fmla="*/ 112972 h 837223"/>
              <a:gd name="connsiteX1" fmla="*/ 112972 w 2818991"/>
              <a:gd name="connsiteY1" fmla="*/ 0 h 837223"/>
              <a:gd name="connsiteX2" fmla="*/ 469832 w 2818991"/>
              <a:gd name="connsiteY2" fmla="*/ 0 h 837223"/>
              <a:gd name="connsiteX3" fmla="*/ 469832 w 2818991"/>
              <a:gd name="connsiteY3" fmla="*/ 0 h 837223"/>
              <a:gd name="connsiteX4" fmla="*/ 1174580 w 2818991"/>
              <a:gd name="connsiteY4" fmla="*/ 0 h 837223"/>
              <a:gd name="connsiteX5" fmla="*/ 2706019 w 2818991"/>
              <a:gd name="connsiteY5" fmla="*/ 0 h 837223"/>
              <a:gd name="connsiteX6" fmla="*/ 2818991 w 2818991"/>
              <a:gd name="connsiteY6" fmla="*/ 112972 h 837223"/>
              <a:gd name="connsiteX7" fmla="*/ 2818991 w 2818991"/>
              <a:gd name="connsiteY7" fmla="*/ 395395 h 837223"/>
              <a:gd name="connsiteX8" fmla="*/ 2818991 w 2818991"/>
              <a:gd name="connsiteY8" fmla="*/ 395395 h 837223"/>
              <a:gd name="connsiteX9" fmla="*/ 2818991 w 2818991"/>
              <a:gd name="connsiteY9" fmla="*/ 564850 h 837223"/>
              <a:gd name="connsiteX10" fmla="*/ 2818991 w 2818991"/>
              <a:gd name="connsiteY10" fmla="*/ 564848 h 837223"/>
              <a:gd name="connsiteX11" fmla="*/ 2706019 w 2818991"/>
              <a:gd name="connsiteY11" fmla="*/ 677820 h 837223"/>
              <a:gd name="connsiteX12" fmla="*/ 1962232 w 2818991"/>
              <a:gd name="connsiteY12" fmla="*/ 668767 h 837223"/>
              <a:gd name="connsiteX13" fmla="*/ 1361291 w 2818991"/>
              <a:gd name="connsiteY13" fmla="*/ 837223 h 837223"/>
              <a:gd name="connsiteX14" fmla="*/ 795757 w 2818991"/>
              <a:gd name="connsiteY14" fmla="*/ 686873 h 837223"/>
              <a:gd name="connsiteX15" fmla="*/ 112972 w 2818991"/>
              <a:gd name="connsiteY15" fmla="*/ 677820 h 837223"/>
              <a:gd name="connsiteX16" fmla="*/ 0 w 2818991"/>
              <a:gd name="connsiteY16" fmla="*/ 564848 h 837223"/>
              <a:gd name="connsiteX17" fmla="*/ 0 w 2818991"/>
              <a:gd name="connsiteY17" fmla="*/ 564850 h 837223"/>
              <a:gd name="connsiteX18" fmla="*/ 0 w 2818991"/>
              <a:gd name="connsiteY18" fmla="*/ 395395 h 837223"/>
              <a:gd name="connsiteX19" fmla="*/ 0 w 2818991"/>
              <a:gd name="connsiteY19" fmla="*/ 395395 h 837223"/>
              <a:gd name="connsiteX20" fmla="*/ 0 w 2818991"/>
              <a:gd name="connsiteY20" fmla="*/ 112972 h 83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18991" h="837223">
                <a:moveTo>
                  <a:pt x="0" y="112972"/>
                </a:moveTo>
                <a:cubicBezTo>
                  <a:pt x="0" y="50579"/>
                  <a:pt x="50579" y="0"/>
                  <a:pt x="112972" y="0"/>
                </a:cubicBezTo>
                <a:lnTo>
                  <a:pt x="469832" y="0"/>
                </a:lnTo>
                <a:lnTo>
                  <a:pt x="469832" y="0"/>
                </a:lnTo>
                <a:lnTo>
                  <a:pt x="1174580" y="0"/>
                </a:lnTo>
                <a:lnTo>
                  <a:pt x="2706019" y="0"/>
                </a:lnTo>
                <a:cubicBezTo>
                  <a:pt x="2768412" y="0"/>
                  <a:pt x="2818991" y="50579"/>
                  <a:pt x="2818991" y="112972"/>
                </a:cubicBezTo>
                <a:lnTo>
                  <a:pt x="2818991" y="395395"/>
                </a:lnTo>
                <a:lnTo>
                  <a:pt x="2818991" y="395395"/>
                </a:lnTo>
                <a:lnTo>
                  <a:pt x="2818991" y="564850"/>
                </a:lnTo>
                <a:lnTo>
                  <a:pt x="2818991" y="564848"/>
                </a:lnTo>
                <a:cubicBezTo>
                  <a:pt x="2818991" y="627241"/>
                  <a:pt x="2768412" y="677820"/>
                  <a:pt x="2706019" y="677820"/>
                </a:cubicBezTo>
                <a:lnTo>
                  <a:pt x="1962232" y="668767"/>
                </a:lnTo>
                <a:lnTo>
                  <a:pt x="1361291" y="837223"/>
                </a:lnTo>
                <a:lnTo>
                  <a:pt x="795757" y="686873"/>
                </a:lnTo>
                <a:lnTo>
                  <a:pt x="112972" y="677820"/>
                </a:lnTo>
                <a:cubicBezTo>
                  <a:pt x="50579" y="677820"/>
                  <a:pt x="0" y="627241"/>
                  <a:pt x="0" y="564848"/>
                </a:cubicBezTo>
                <a:lnTo>
                  <a:pt x="0" y="564850"/>
                </a:lnTo>
                <a:lnTo>
                  <a:pt x="0" y="395395"/>
                </a:lnTo>
                <a:lnTo>
                  <a:pt x="0" y="395395"/>
                </a:lnTo>
                <a:lnTo>
                  <a:pt x="0" y="112972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180000" rtlCol="0">
            <a:spAutoFit/>
          </a:bodyPr>
          <a:lstStyle/>
          <a:p>
            <a:pPr algn="ctr"/>
            <a:r>
              <a:rPr lang="ru-RU" sz="1400" dirty="0"/>
              <a:t>Он стал огромным!</a:t>
            </a: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218622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58775" y="361950"/>
            <a:ext cx="4033838" cy="1631273"/>
          </a:xfrm>
          <a:prstGeom prst="wedgeRoundRectCallout">
            <a:avLst>
              <a:gd name="adj1" fmla="val 1561"/>
              <a:gd name="adj2" fmla="val 7495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Поверхности тетрадного листа, стола, футбольного поля дают нам представление о </a:t>
            </a:r>
            <a:r>
              <a:rPr lang="ru-RU" sz="1400" dirty="0" smtClean="0">
                <a:solidFill>
                  <a:srgbClr val="FFC000"/>
                </a:solidFill>
              </a:rPr>
              <a:t>плоскости.</a:t>
            </a:r>
            <a:r>
              <a:rPr lang="ru-RU" sz="1400" dirty="0" smtClean="0"/>
              <a:t> </a:t>
            </a:r>
          </a:p>
          <a:p>
            <a:pPr algn="ctr"/>
            <a:r>
              <a:rPr lang="ru-RU" sz="1400" dirty="0" smtClean="0"/>
              <a:t>Только </a:t>
            </a:r>
            <a:r>
              <a:rPr lang="ru-RU" sz="1400" dirty="0"/>
              <a:t>эти поверхности имеют границы, а плоскость в математике безгранична во всех направлениях.</a:t>
            </a:r>
            <a:endParaRPr lang="ru-RU" sz="1400" dirty="0" smtClean="0"/>
          </a:p>
        </p:txBody>
      </p:sp>
      <p:pic>
        <p:nvPicPr>
          <p:cNvPr id="2060" name="Picture 12" descr="http://www.nastol.com.ua/download.php?img=201111/1280x800/nastol.com.ua-116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926" y="298155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926" y="361950"/>
            <a:ext cx="1732230" cy="19761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8" b="7062"/>
          <a:stretch/>
        </p:blipFill>
        <p:spPr>
          <a:xfrm>
            <a:off x="2639319" y="3075854"/>
            <a:ext cx="330946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9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7569" y="974503"/>
            <a:ext cx="291696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Плоскость бесконечна.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567" y="370742"/>
            <a:ext cx="291697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p:sp>
        <p:nvSpPr>
          <p:cNvPr id="2" name="Куб 1"/>
          <p:cNvSpPr/>
          <p:nvPr/>
        </p:nvSpPr>
        <p:spPr>
          <a:xfrm>
            <a:off x="873980" y="1762902"/>
            <a:ext cx="7396040" cy="2365131"/>
          </a:xfrm>
          <a:prstGeom prst="cube">
            <a:avLst>
              <a:gd name="adj" fmla="val 95232"/>
            </a:avLst>
          </a:prstGeom>
          <a:solidFill>
            <a:srgbClr val="FACE47">
              <a:alpha val="90000"/>
            </a:srgbClr>
          </a:solidFill>
          <a:ln w="12700">
            <a:solidFill>
              <a:srgbClr val="F2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3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8775" y="1278133"/>
            <a:ext cx="1470025" cy="439457"/>
          </a:xfrm>
          <a:prstGeom prst="wedgeRoundRectCallout">
            <a:avLst>
              <a:gd name="adj1" fmla="val -12327"/>
              <a:gd name="adj2" fmla="val 7236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И не </a:t>
            </a:r>
            <a:r>
              <a:rPr lang="ru-RU" sz="1400" dirty="0" smtClean="0"/>
              <a:t>только!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5313" y="1181550"/>
            <a:ext cx="1553374" cy="360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614567" y="361950"/>
            <a:ext cx="2711370" cy="916183"/>
          </a:xfrm>
          <a:prstGeom prst="wedgeRoundRectCallout">
            <a:avLst>
              <a:gd name="adj1" fmla="val 39762"/>
              <a:gd name="adj2" fmla="val 7335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Значит</a:t>
            </a:r>
            <a:r>
              <a:rPr lang="ru-RU" sz="1400" dirty="0"/>
              <a:t>, на плоскости можно начертить отрезок очень большой длины?</a:t>
            </a:r>
          </a:p>
        </p:txBody>
      </p:sp>
    </p:spTree>
    <p:extLst>
      <p:ext uri="{BB962C8B-B14F-4D97-AF65-F5344CB8AC3E}">
        <p14:creationId xmlns:p14="http://schemas.microsoft.com/office/powerpoint/2010/main" val="24119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67827" y="369446"/>
                <a:ext cx="3209938" cy="943992"/>
              </a:xfrm>
              <a:prstGeom prst="wedgeRoundRectCallout">
                <a:avLst>
                  <a:gd name="adj1" fmla="val -16851"/>
                  <a:gd name="adj2" fmla="val 70330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Давайте </a:t>
                </a:r>
                <a:r>
                  <a:rPr lang="ru-RU" sz="1400" dirty="0"/>
                  <a:t>построим отрезок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𝐴𝐵</m:t>
                    </m:r>
                  </m:oMath>
                </a14:m>
                <a:r>
                  <a:rPr lang="ru-RU" sz="1400" dirty="0"/>
                  <a:t>. </a:t>
                </a:r>
                <a:endParaRPr lang="ru-RU" sz="1400" dirty="0" smtClean="0"/>
              </a:p>
              <a:p>
                <a:pPr algn="ctr"/>
                <a:r>
                  <a:rPr lang="ru-RU" sz="1400" dirty="0" smtClean="0">
                    <a:solidFill>
                      <a:srgbClr val="FFC000"/>
                    </a:solidFill>
                  </a:rPr>
                  <a:t>Отрезок</a:t>
                </a:r>
                <a:r>
                  <a:rPr lang="ru-RU" sz="1400" dirty="0" smtClean="0"/>
                  <a:t> </a:t>
                </a:r>
                <a:r>
                  <a:rPr lang="ru-RU" sz="1400" dirty="0"/>
                  <a:t>– это кратчайшая линия, соединяющая две </a:t>
                </a:r>
                <a:r>
                  <a:rPr lang="ru-RU" sz="1400" dirty="0" smtClean="0"/>
                  <a:t>точки.</a:t>
                </a:r>
                <a:endParaRPr lang="ru-RU" sz="1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27" y="369446"/>
                <a:ext cx="3209938" cy="943992"/>
              </a:xfrm>
              <a:prstGeom prst="wedgeRoundRectCallout">
                <a:avLst>
                  <a:gd name="adj1" fmla="val -16851"/>
                  <a:gd name="adj2" fmla="val 70330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19907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074" name="Picture 2" descr="http://www.pngall.com/wp-content/uploads/2016/06/Ruler-PNG-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1020">
            <a:off x="3510451" y="2302224"/>
            <a:ext cx="5654167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Овал 26"/>
          <p:cNvSpPr/>
          <p:nvPr/>
        </p:nvSpPr>
        <p:spPr>
          <a:xfrm>
            <a:off x="5245482" y="1291139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082549" y="82947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latin typeface="+mj-lt"/>
              </a:rPr>
              <a:t>А</a:t>
            </a:r>
            <a:endParaRPr lang="ru-RU" sz="2400">
              <a:latin typeface="+mj-lt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8051332" y="375824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7897730" y="329658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+mj-lt"/>
              </a:rPr>
              <a:t>B</a:t>
            </a:r>
            <a:endParaRPr lang="ru-RU" sz="2400">
              <a:latin typeface="+mj-lt"/>
            </a:endParaRPr>
          </a:p>
        </p:txBody>
      </p:sp>
      <p:cxnSp>
        <p:nvCxnSpPr>
          <p:cNvPr id="4" name="Прямая соединительная линия 3"/>
          <p:cNvCxnSpPr>
            <a:stCxn id="27" idx="5"/>
            <a:endCxn id="28" idx="1"/>
          </p:cNvCxnSpPr>
          <p:nvPr/>
        </p:nvCxnSpPr>
        <p:spPr>
          <a:xfrm>
            <a:off x="5306938" y="1352595"/>
            <a:ext cx="2754938" cy="24161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868223">
            <a:off x="5014944" y="689919"/>
            <a:ext cx="1655999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20988E-6 L 0.30868 0.4774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2385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2" grpId="0"/>
      <p:bldP spid="28" grpId="0" animBg="1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67827" y="369446"/>
            <a:ext cx="3034440" cy="1392909"/>
          </a:xfrm>
          <a:prstGeom prst="wedgeRoundRectCallout">
            <a:avLst>
              <a:gd name="adj1" fmla="val -21082"/>
              <a:gd name="adj2" fmla="val 6123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Если этот отрезок с помощью линейки продлить в обе стороны, то мы получим ещё одну геометрическую фигуру, которую называют </a:t>
            </a:r>
            <a:r>
              <a:rPr lang="ru-RU" sz="1400" dirty="0">
                <a:solidFill>
                  <a:srgbClr val="FFC000"/>
                </a:solidFill>
              </a:rPr>
              <a:t>прямой</a:t>
            </a:r>
            <a:r>
              <a:rPr lang="ru-RU" sz="1400" dirty="0"/>
              <a:t>.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074" name="Picture 2" descr="http://www.pngall.com/wp-content/uploads/2016/06/Ruler-PNG-Pi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1020">
            <a:off x="3605811" y="2393959"/>
            <a:ext cx="5654167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82549" y="82947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latin typeface="+mj-lt"/>
              </a:rPr>
              <a:t>А</a:t>
            </a:r>
            <a:endParaRPr lang="ru-RU" sz="240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97730" y="329658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+mj-lt"/>
              </a:rPr>
              <a:t>B</a:t>
            </a:r>
            <a:endParaRPr lang="ru-RU" sz="2400">
              <a:latin typeface="+mj-lt"/>
            </a:endParaRPr>
          </a:p>
        </p:txBody>
      </p:sp>
      <p:cxnSp>
        <p:nvCxnSpPr>
          <p:cNvPr id="4" name="Прямая соединительная линия 3"/>
          <p:cNvCxnSpPr>
            <a:stCxn id="27" idx="5"/>
            <a:endCxn id="28" idx="1"/>
          </p:cNvCxnSpPr>
          <p:nvPr/>
        </p:nvCxnSpPr>
        <p:spPr>
          <a:xfrm>
            <a:off x="5306938" y="1352595"/>
            <a:ext cx="2754938" cy="24161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868223">
            <a:off x="5014944" y="689919"/>
            <a:ext cx="1655999" cy="18000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629731" y="755526"/>
            <a:ext cx="651751" cy="5716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8108840" y="3817511"/>
            <a:ext cx="651751" cy="5716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5245482" y="1291139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8051332" y="375824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868223">
            <a:off x="7832610" y="3146040"/>
            <a:ext cx="1655999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0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20988E-6 L -0.07031 -0.11358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567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34568E-6 L 0.0743 0.11574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" y="577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90940" y="721396"/>
            <a:ext cx="1792460" cy="677820"/>
          </a:xfrm>
          <a:prstGeom prst="wedgeRoundRectCallout">
            <a:avLst>
              <a:gd name="adj1" fmla="val -2394"/>
              <a:gd name="adj2" fmla="val 7592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А где прямая заканчивается?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082549" y="82947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latin typeface="+mj-lt"/>
              </a:rPr>
              <a:t>А</a:t>
            </a:r>
            <a:endParaRPr lang="ru-RU" sz="240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97730" y="329658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+mj-lt"/>
              </a:rPr>
              <a:t>B</a:t>
            </a:r>
            <a:endParaRPr lang="ru-RU" sz="2400">
              <a:latin typeface="+mj-lt"/>
            </a:endParaRPr>
          </a:p>
        </p:txBody>
      </p:sp>
      <p:cxnSp>
        <p:nvCxnSpPr>
          <p:cNvPr id="4" name="Прямая соединительная линия 3"/>
          <p:cNvCxnSpPr>
            <a:stCxn id="27" idx="5"/>
            <a:endCxn id="28" idx="1"/>
          </p:cNvCxnSpPr>
          <p:nvPr/>
        </p:nvCxnSpPr>
        <p:spPr>
          <a:xfrm>
            <a:off x="5306938" y="1352595"/>
            <a:ext cx="2754938" cy="24161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629731" y="755526"/>
            <a:ext cx="651751" cy="5716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8108840" y="3817511"/>
            <a:ext cx="651751" cy="5716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5245482" y="1291139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8051332" y="375824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73" y="1731371"/>
            <a:ext cx="1344726" cy="323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8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62235" y="2224929"/>
            <a:ext cx="219881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не имеет концов. </a:t>
            </a:r>
            <a:endParaRPr lang="ru-RU" sz="1800" dirty="0" smtClean="0">
              <a:solidFill>
                <a:schemeClr val="bg1"/>
              </a:solidFill>
            </a:endParaRPr>
          </a:p>
          <a:p>
            <a:endParaRPr lang="ru-RU" sz="1800" dirty="0">
              <a:solidFill>
                <a:schemeClr val="bg1"/>
              </a:solidFill>
            </a:endParaRPr>
          </a:p>
          <a:p>
            <a:r>
              <a:rPr lang="ru-RU" sz="1800" dirty="0" smtClean="0">
                <a:solidFill>
                  <a:schemeClr val="bg1"/>
                </a:solidFill>
              </a:rPr>
              <a:t>Она </a:t>
            </a:r>
            <a:r>
              <a:rPr lang="ru-RU" sz="1800" dirty="0">
                <a:solidFill>
                  <a:schemeClr val="bg1"/>
                </a:solidFill>
              </a:rPr>
              <a:t>бесконечна.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62233" y="1709088"/>
            <a:ext cx="219881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Прямая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93531" y="3373029"/>
            <a:ext cx="7165731" cy="0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6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67826" y="369446"/>
                <a:ext cx="4041241" cy="1659082"/>
              </a:xfrm>
              <a:prstGeom prst="wedgeRoundRectCallout">
                <a:avLst>
                  <a:gd name="adj1" fmla="val 4208"/>
                  <a:gd name="adj2" fmla="val 59230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Давайте </a:t>
                </a:r>
                <a:r>
                  <a:rPr lang="ru-RU" sz="1400" dirty="0"/>
                  <a:t>отметим на листе бумаги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две точки –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𝐴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𝐵</m:t>
                    </m:r>
                  </m:oMath>
                </a14:m>
                <a:r>
                  <a:rPr lang="ru-RU" sz="1400" dirty="0"/>
                  <a:t>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Проведём </a:t>
                </a:r>
                <a:r>
                  <a:rPr lang="ru-RU" sz="1400" dirty="0"/>
                  <a:t>через них прямую.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А </a:t>
                </a:r>
                <a:r>
                  <a:rPr lang="ru-RU" sz="1400" dirty="0"/>
                  <a:t>теперь попробуйте через эти же две точки провести ещё одну прямую.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Получается</a:t>
                </a:r>
                <a:r>
                  <a:rPr lang="ru-RU" sz="1400" dirty="0"/>
                  <a:t>?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26" y="369446"/>
                <a:ext cx="4041241" cy="1659082"/>
              </a:xfrm>
              <a:prstGeom prst="wedgeRoundRectCallout">
                <a:avLst>
                  <a:gd name="adj1" fmla="val 4208"/>
                  <a:gd name="adj2" fmla="val 59230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6" name="Таблица 25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074" name="Picture 2" descr="http://www.pngall.com/wp-content/uploads/2016/06/Ruler-PNG-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2694">
            <a:off x="4517291" y="2502643"/>
            <a:ext cx="418827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Овал 26"/>
          <p:cNvSpPr/>
          <p:nvPr/>
        </p:nvSpPr>
        <p:spPr>
          <a:xfrm>
            <a:off x="5230988" y="2092549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076344" y="166827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8051059" y="2958099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7877084" y="2532222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828815" y="1995854"/>
            <a:ext cx="3753611" cy="11638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444646">
            <a:off x="4311337" y="1161740"/>
            <a:ext cx="1655999" cy="180000"/>
          </a:xfrm>
          <a:prstGeom prst="rect">
            <a:avLst/>
          </a:prstGeom>
        </p:spPr>
      </p:pic>
      <p:pic>
        <p:nvPicPr>
          <p:cNvPr id="17" name="Picture 2" descr="http://www.pngall.com/wp-content/uploads/2016/06/Ruler-PNG-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2036">
            <a:off x="4584478" y="2103199"/>
            <a:ext cx="418827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pngall.com/wp-content/uploads/2016/06/Ruler-PNG-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3780">
            <a:off x="4723086" y="2211749"/>
            <a:ext cx="418827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14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23457E-7 L 0.4092 0.2237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1" y="1117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2" grpId="0"/>
      <p:bldP spid="28" grpId="0" animBg="1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Таблица 25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7" name="Овал 26"/>
          <p:cNvSpPr/>
          <p:nvPr/>
        </p:nvSpPr>
        <p:spPr>
          <a:xfrm>
            <a:off x="5230988" y="2092549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076344" y="166827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8051059" y="2958099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7877084" y="2532222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828815" y="1995854"/>
            <a:ext cx="3753611" cy="11638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561795"/>
            <a:ext cx="1344726" cy="32399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82" y="1316496"/>
            <a:ext cx="1398036" cy="324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91139" y="656855"/>
            <a:ext cx="1024723" cy="488080"/>
          </a:xfrm>
          <a:custGeom>
            <a:avLst/>
            <a:gdLst>
              <a:gd name="connsiteX0" fmla="*/ 0 w 2818991"/>
              <a:gd name="connsiteY0" fmla="*/ 112972 h 677820"/>
              <a:gd name="connsiteX1" fmla="*/ 112972 w 2818991"/>
              <a:gd name="connsiteY1" fmla="*/ 0 h 677820"/>
              <a:gd name="connsiteX2" fmla="*/ 469832 w 2818991"/>
              <a:gd name="connsiteY2" fmla="*/ 0 h 677820"/>
              <a:gd name="connsiteX3" fmla="*/ 469832 w 2818991"/>
              <a:gd name="connsiteY3" fmla="*/ 0 h 677820"/>
              <a:gd name="connsiteX4" fmla="*/ 1174580 w 2818991"/>
              <a:gd name="connsiteY4" fmla="*/ 0 h 677820"/>
              <a:gd name="connsiteX5" fmla="*/ 2706019 w 2818991"/>
              <a:gd name="connsiteY5" fmla="*/ 0 h 677820"/>
              <a:gd name="connsiteX6" fmla="*/ 2818991 w 2818991"/>
              <a:gd name="connsiteY6" fmla="*/ 112972 h 677820"/>
              <a:gd name="connsiteX7" fmla="*/ 2818991 w 2818991"/>
              <a:gd name="connsiteY7" fmla="*/ 395395 h 677820"/>
              <a:gd name="connsiteX8" fmla="*/ 2818991 w 2818991"/>
              <a:gd name="connsiteY8" fmla="*/ 395395 h 677820"/>
              <a:gd name="connsiteX9" fmla="*/ 2818991 w 2818991"/>
              <a:gd name="connsiteY9" fmla="*/ 564850 h 677820"/>
              <a:gd name="connsiteX10" fmla="*/ 2818991 w 2818991"/>
              <a:gd name="connsiteY10" fmla="*/ 564848 h 677820"/>
              <a:gd name="connsiteX11" fmla="*/ 2706019 w 2818991"/>
              <a:gd name="connsiteY11" fmla="*/ 677820 h 677820"/>
              <a:gd name="connsiteX12" fmla="*/ 1174580 w 2818991"/>
              <a:gd name="connsiteY12" fmla="*/ 677820 h 677820"/>
              <a:gd name="connsiteX13" fmla="*/ 1361291 w 2818991"/>
              <a:gd name="connsiteY13" fmla="*/ 837223 h 677820"/>
              <a:gd name="connsiteX14" fmla="*/ 469832 w 2818991"/>
              <a:gd name="connsiteY14" fmla="*/ 677820 h 677820"/>
              <a:gd name="connsiteX15" fmla="*/ 112972 w 2818991"/>
              <a:gd name="connsiteY15" fmla="*/ 677820 h 677820"/>
              <a:gd name="connsiteX16" fmla="*/ 0 w 2818991"/>
              <a:gd name="connsiteY16" fmla="*/ 564848 h 677820"/>
              <a:gd name="connsiteX17" fmla="*/ 0 w 2818991"/>
              <a:gd name="connsiteY17" fmla="*/ 564850 h 677820"/>
              <a:gd name="connsiteX18" fmla="*/ 0 w 2818991"/>
              <a:gd name="connsiteY18" fmla="*/ 395395 h 677820"/>
              <a:gd name="connsiteX19" fmla="*/ 0 w 2818991"/>
              <a:gd name="connsiteY19" fmla="*/ 395395 h 677820"/>
              <a:gd name="connsiteX20" fmla="*/ 0 w 2818991"/>
              <a:gd name="connsiteY20" fmla="*/ 112972 h 677820"/>
              <a:gd name="connsiteX0" fmla="*/ 0 w 2818991"/>
              <a:gd name="connsiteY0" fmla="*/ 112972 h 837223"/>
              <a:gd name="connsiteX1" fmla="*/ 112972 w 2818991"/>
              <a:gd name="connsiteY1" fmla="*/ 0 h 837223"/>
              <a:gd name="connsiteX2" fmla="*/ 469832 w 2818991"/>
              <a:gd name="connsiteY2" fmla="*/ 0 h 837223"/>
              <a:gd name="connsiteX3" fmla="*/ 469832 w 2818991"/>
              <a:gd name="connsiteY3" fmla="*/ 0 h 837223"/>
              <a:gd name="connsiteX4" fmla="*/ 1174580 w 2818991"/>
              <a:gd name="connsiteY4" fmla="*/ 0 h 837223"/>
              <a:gd name="connsiteX5" fmla="*/ 2706019 w 2818991"/>
              <a:gd name="connsiteY5" fmla="*/ 0 h 837223"/>
              <a:gd name="connsiteX6" fmla="*/ 2818991 w 2818991"/>
              <a:gd name="connsiteY6" fmla="*/ 112972 h 837223"/>
              <a:gd name="connsiteX7" fmla="*/ 2818991 w 2818991"/>
              <a:gd name="connsiteY7" fmla="*/ 395395 h 837223"/>
              <a:gd name="connsiteX8" fmla="*/ 2818991 w 2818991"/>
              <a:gd name="connsiteY8" fmla="*/ 395395 h 837223"/>
              <a:gd name="connsiteX9" fmla="*/ 2818991 w 2818991"/>
              <a:gd name="connsiteY9" fmla="*/ 564850 h 837223"/>
              <a:gd name="connsiteX10" fmla="*/ 2818991 w 2818991"/>
              <a:gd name="connsiteY10" fmla="*/ 564848 h 837223"/>
              <a:gd name="connsiteX11" fmla="*/ 2706019 w 2818991"/>
              <a:gd name="connsiteY11" fmla="*/ 677820 h 837223"/>
              <a:gd name="connsiteX12" fmla="*/ 1962232 w 2818991"/>
              <a:gd name="connsiteY12" fmla="*/ 668767 h 837223"/>
              <a:gd name="connsiteX13" fmla="*/ 1361291 w 2818991"/>
              <a:gd name="connsiteY13" fmla="*/ 837223 h 837223"/>
              <a:gd name="connsiteX14" fmla="*/ 469832 w 2818991"/>
              <a:gd name="connsiteY14" fmla="*/ 677820 h 837223"/>
              <a:gd name="connsiteX15" fmla="*/ 112972 w 2818991"/>
              <a:gd name="connsiteY15" fmla="*/ 677820 h 837223"/>
              <a:gd name="connsiteX16" fmla="*/ 0 w 2818991"/>
              <a:gd name="connsiteY16" fmla="*/ 564848 h 837223"/>
              <a:gd name="connsiteX17" fmla="*/ 0 w 2818991"/>
              <a:gd name="connsiteY17" fmla="*/ 564850 h 837223"/>
              <a:gd name="connsiteX18" fmla="*/ 0 w 2818991"/>
              <a:gd name="connsiteY18" fmla="*/ 395395 h 837223"/>
              <a:gd name="connsiteX19" fmla="*/ 0 w 2818991"/>
              <a:gd name="connsiteY19" fmla="*/ 395395 h 837223"/>
              <a:gd name="connsiteX20" fmla="*/ 0 w 2818991"/>
              <a:gd name="connsiteY20" fmla="*/ 112972 h 837223"/>
              <a:gd name="connsiteX0" fmla="*/ 0 w 2818991"/>
              <a:gd name="connsiteY0" fmla="*/ 112972 h 837223"/>
              <a:gd name="connsiteX1" fmla="*/ 112972 w 2818991"/>
              <a:gd name="connsiteY1" fmla="*/ 0 h 837223"/>
              <a:gd name="connsiteX2" fmla="*/ 469832 w 2818991"/>
              <a:gd name="connsiteY2" fmla="*/ 0 h 837223"/>
              <a:gd name="connsiteX3" fmla="*/ 469832 w 2818991"/>
              <a:gd name="connsiteY3" fmla="*/ 0 h 837223"/>
              <a:gd name="connsiteX4" fmla="*/ 1174580 w 2818991"/>
              <a:gd name="connsiteY4" fmla="*/ 0 h 837223"/>
              <a:gd name="connsiteX5" fmla="*/ 2706019 w 2818991"/>
              <a:gd name="connsiteY5" fmla="*/ 0 h 837223"/>
              <a:gd name="connsiteX6" fmla="*/ 2818991 w 2818991"/>
              <a:gd name="connsiteY6" fmla="*/ 112972 h 837223"/>
              <a:gd name="connsiteX7" fmla="*/ 2818991 w 2818991"/>
              <a:gd name="connsiteY7" fmla="*/ 395395 h 837223"/>
              <a:gd name="connsiteX8" fmla="*/ 2818991 w 2818991"/>
              <a:gd name="connsiteY8" fmla="*/ 395395 h 837223"/>
              <a:gd name="connsiteX9" fmla="*/ 2818991 w 2818991"/>
              <a:gd name="connsiteY9" fmla="*/ 564850 h 837223"/>
              <a:gd name="connsiteX10" fmla="*/ 2818991 w 2818991"/>
              <a:gd name="connsiteY10" fmla="*/ 564848 h 837223"/>
              <a:gd name="connsiteX11" fmla="*/ 2706019 w 2818991"/>
              <a:gd name="connsiteY11" fmla="*/ 677820 h 837223"/>
              <a:gd name="connsiteX12" fmla="*/ 1962232 w 2818991"/>
              <a:gd name="connsiteY12" fmla="*/ 668767 h 837223"/>
              <a:gd name="connsiteX13" fmla="*/ 1361291 w 2818991"/>
              <a:gd name="connsiteY13" fmla="*/ 837223 h 837223"/>
              <a:gd name="connsiteX14" fmla="*/ 795757 w 2818991"/>
              <a:gd name="connsiteY14" fmla="*/ 686873 h 837223"/>
              <a:gd name="connsiteX15" fmla="*/ 112972 w 2818991"/>
              <a:gd name="connsiteY15" fmla="*/ 677820 h 837223"/>
              <a:gd name="connsiteX16" fmla="*/ 0 w 2818991"/>
              <a:gd name="connsiteY16" fmla="*/ 564848 h 837223"/>
              <a:gd name="connsiteX17" fmla="*/ 0 w 2818991"/>
              <a:gd name="connsiteY17" fmla="*/ 564850 h 837223"/>
              <a:gd name="connsiteX18" fmla="*/ 0 w 2818991"/>
              <a:gd name="connsiteY18" fmla="*/ 395395 h 837223"/>
              <a:gd name="connsiteX19" fmla="*/ 0 w 2818991"/>
              <a:gd name="connsiteY19" fmla="*/ 395395 h 837223"/>
              <a:gd name="connsiteX20" fmla="*/ 0 w 2818991"/>
              <a:gd name="connsiteY20" fmla="*/ 112972 h 83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18991" h="837223">
                <a:moveTo>
                  <a:pt x="0" y="112972"/>
                </a:moveTo>
                <a:cubicBezTo>
                  <a:pt x="0" y="50579"/>
                  <a:pt x="50579" y="0"/>
                  <a:pt x="112972" y="0"/>
                </a:cubicBezTo>
                <a:lnTo>
                  <a:pt x="469832" y="0"/>
                </a:lnTo>
                <a:lnTo>
                  <a:pt x="469832" y="0"/>
                </a:lnTo>
                <a:lnTo>
                  <a:pt x="1174580" y="0"/>
                </a:lnTo>
                <a:lnTo>
                  <a:pt x="2706019" y="0"/>
                </a:lnTo>
                <a:cubicBezTo>
                  <a:pt x="2768412" y="0"/>
                  <a:pt x="2818991" y="50579"/>
                  <a:pt x="2818991" y="112972"/>
                </a:cubicBezTo>
                <a:lnTo>
                  <a:pt x="2818991" y="395395"/>
                </a:lnTo>
                <a:lnTo>
                  <a:pt x="2818991" y="395395"/>
                </a:lnTo>
                <a:lnTo>
                  <a:pt x="2818991" y="564850"/>
                </a:lnTo>
                <a:lnTo>
                  <a:pt x="2818991" y="564848"/>
                </a:lnTo>
                <a:cubicBezTo>
                  <a:pt x="2818991" y="627241"/>
                  <a:pt x="2768412" y="677820"/>
                  <a:pt x="2706019" y="677820"/>
                </a:cubicBezTo>
                <a:lnTo>
                  <a:pt x="1962232" y="668767"/>
                </a:lnTo>
                <a:lnTo>
                  <a:pt x="1361291" y="837223"/>
                </a:lnTo>
                <a:lnTo>
                  <a:pt x="795757" y="686873"/>
                </a:lnTo>
                <a:lnTo>
                  <a:pt x="112972" y="677820"/>
                </a:lnTo>
                <a:cubicBezTo>
                  <a:pt x="50579" y="677820"/>
                  <a:pt x="0" y="627241"/>
                  <a:pt x="0" y="564848"/>
                </a:cubicBezTo>
                <a:lnTo>
                  <a:pt x="0" y="564850"/>
                </a:lnTo>
                <a:lnTo>
                  <a:pt x="0" y="395395"/>
                </a:lnTo>
                <a:lnTo>
                  <a:pt x="0" y="395395"/>
                </a:lnTo>
                <a:lnTo>
                  <a:pt x="0" y="112972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180000" rtlCol="0">
            <a:spAutoFit/>
          </a:bodyPr>
          <a:lstStyle/>
          <a:p>
            <a:pPr algn="ctr"/>
            <a:r>
              <a:rPr lang="ru-RU" sz="1400" dirty="0" smtClean="0"/>
              <a:t>Нет!</a:t>
            </a:r>
          </a:p>
        </p:txBody>
      </p:sp>
    </p:spTree>
    <p:extLst>
      <p:ext uri="{BB962C8B-B14F-4D97-AF65-F5344CB8AC3E}">
        <p14:creationId xmlns:p14="http://schemas.microsoft.com/office/powerpoint/2010/main" val="33495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53227" y="2406962"/>
            <a:ext cx="1633636" cy="439457"/>
          </a:xfrm>
          <a:prstGeom prst="wedgeRoundRectCallout">
            <a:avLst>
              <a:gd name="adj1" fmla="val -67398"/>
              <a:gd name="adj2" fmla="val -1880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/>
              <a:t>Это же точка!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538133" y="3543299"/>
            <a:ext cx="2880000" cy="15298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28800" y="361330"/>
            <a:ext cx="3139283" cy="1631273"/>
          </a:xfrm>
          <a:prstGeom prst="wedgeRoundRectCallout">
            <a:avLst>
              <a:gd name="adj1" fmla="val 48414"/>
              <a:gd name="adj2" fmla="val 7594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 математике она</a:t>
            </a:r>
          </a:p>
          <a:p>
            <a:pPr algn="ctr"/>
            <a:r>
              <a:rPr lang="ru-RU" sz="1400" dirty="0"/>
              <a:t>Пригождается всегда:</a:t>
            </a:r>
          </a:p>
          <a:p>
            <a:pPr algn="ctr"/>
            <a:r>
              <a:rPr lang="ru-RU" sz="1400" dirty="0"/>
              <a:t>Без хвоста от запятой</a:t>
            </a:r>
          </a:p>
          <a:p>
            <a:pPr algn="ctr"/>
            <a:r>
              <a:rPr lang="ru-RU" sz="1400" dirty="0"/>
              <a:t>Всем нам кажется простой.</a:t>
            </a:r>
          </a:p>
          <a:p>
            <a:pPr algn="ctr"/>
            <a:r>
              <a:rPr lang="ru-RU" sz="1400" dirty="0"/>
              <a:t>И в конце, закончив строчку,</a:t>
            </a:r>
          </a:p>
          <a:p>
            <a:pPr algn="ctr"/>
            <a:r>
              <a:rPr lang="ru-RU" sz="1400" dirty="0"/>
              <a:t>Мы поставим, </a:t>
            </a:r>
            <a:r>
              <a:rPr lang="ru-RU" sz="1400" dirty="0" smtClean="0"/>
              <a:t>братцы…</a:t>
            </a:r>
            <a:endParaRPr lang="ru-RU" sz="1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4844"/>
          <a:stretch/>
        </p:blipFill>
        <p:spPr>
          <a:xfrm flipH="1">
            <a:off x="5090400" y="1305793"/>
            <a:ext cx="1643555" cy="218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7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2891" y="2110632"/>
            <a:ext cx="378704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Через любые две точки проходит одна единственная прямая.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500737" y="3031597"/>
            <a:ext cx="4131838" cy="0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5828856" y="2989351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264445" y="2992285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34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Обозначение прямой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561595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58775" y="900801"/>
                <a:ext cx="4033838" cy="8546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Прямую</a:t>
                </a:r>
                <a:r>
                  <a:rPr lang="ru-RU" sz="1800" dirty="0"/>
                  <a:t>, которую мы с вами сейчас </a:t>
                </a:r>
                <a:r>
                  <a:rPr lang="ru-RU" sz="1800" dirty="0" smtClean="0"/>
                  <a:t>построили, </a:t>
                </a:r>
                <a:r>
                  <a:rPr lang="ru-RU" sz="1800" dirty="0"/>
                  <a:t>обозначают одним из двух способов: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ru-RU" sz="1800" dirty="0" smtClean="0"/>
                  <a:t> или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𝐵𝐴</m:t>
                    </m:r>
                  </m:oMath>
                </a14:m>
                <a:r>
                  <a:rPr lang="ru-RU" sz="1800" dirty="0" smtClean="0"/>
                  <a:t>. </a:t>
                </a:r>
                <a:endParaRPr lang="ru-RU" sz="1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00801"/>
                <a:ext cx="4033838" cy="854658"/>
              </a:xfrm>
              <a:prstGeom prst="rect">
                <a:avLst/>
              </a:prstGeom>
              <a:blipFill>
                <a:blip r:embed="rId4"/>
                <a:stretch>
                  <a:fillRect l="-3625" t="-8571" r="-1208" b="-1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Прямая соединительная линия 20"/>
          <p:cNvCxnSpPr/>
          <p:nvPr/>
        </p:nvCxnSpPr>
        <p:spPr>
          <a:xfrm>
            <a:off x="358774" y="1965339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58774" y="2110794"/>
                <a:ext cx="4033837" cy="6013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Читают: </a:t>
                </a:r>
                <a:r>
                  <a:rPr lang="ru-RU" sz="1800" dirty="0" smtClean="0">
                    <a:solidFill>
                      <a:srgbClr val="FFC000"/>
                    </a:solidFill>
                  </a:rPr>
                  <a:t>«прямая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C000"/>
                        </a:solidFill>
                        <a:latin typeface="Cambria Math"/>
                      </a:rPr>
                      <m:t>𝐴𝐵</m:t>
                    </m:r>
                  </m:oMath>
                </a14:m>
                <a:r>
                  <a:rPr lang="ru-RU" sz="1800" dirty="0" smtClean="0">
                    <a:solidFill>
                      <a:srgbClr val="FFC000"/>
                    </a:solidFill>
                  </a:rPr>
                  <a:t>»</a:t>
                </a:r>
                <a:r>
                  <a:rPr lang="ru-RU" sz="1800" dirty="0" smtClean="0"/>
                  <a:t> </a:t>
                </a:r>
                <a:r>
                  <a:rPr lang="ru-RU" sz="1800" dirty="0"/>
                  <a:t>или </a:t>
                </a:r>
                <a:r>
                  <a:rPr lang="ru-RU" sz="1800" dirty="0" smtClean="0"/>
                  <a:t/>
                </a:r>
                <a:br>
                  <a:rPr lang="ru-RU" sz="1800" dirty="0" smtClean="0"/>
                </a:br>
                <a:r>
                  <a:rPr lang="ru-RU" sz="1800" dirty="0" smtClean="0">
                    <a:solidFill>
                      <a:srgbClr val="FFC000"/>
                    </a:solidFill>
                  </a:rPr>
                  <a:t>«прямая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C000"/>
                        </a:solidFill>
                        <a:latin typeface="Cambria Math"/>
                      </a:rPr>
                      <m:t>𝐵𝐴</m:t>
                    </m:r>
                  </m:oMath>
                </a14:m>
                <a:r>
                  <a:rPr lang="ru-RU" sz="1800" dirty="0" smtClean="0">
                    <a:solidFill>
                      <a:srgbClr val="FFC000"/>
                    </a:solidFill>
                  </a:rPr>
                  <a:t>»</a:t>
                </a:r>
                <a:r>
                  <a:rPr lang="ru-RU" sz="1800" dirty="0" smtClean="0"/>
                  <a:t>.</a:t>
                </a:r>
                <a:r>
                  <a:rPr lang="ru-RU" sz="1800" dirty="0" smtClean="0">
                    <a:solidFill>
                      <a:srgbClr val="FFC000"/>
                    </a:solidFill>
                  </a:rPr>
                  <a:t> </a:t>
                </a:r>
                <a:endParaRPr lang="ru-RU" sz="1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2110794"/>
                <a:ext cx="4033837" cy="601318"/>
              </a:xfrm>
              <a:prstGeom prst="rect">
                <a:avLst/>
              </a:prstGeom>
              <a:blipFill>
                <a:blip r:embed="rId5"/>
                <a:stretch>
                  <a:fillRect l="-3625" t="-9091" b="-232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Прямая соединительная линия 28"/>
          <p:cNvCxnSpPr/>
          <p:nvPr/>
        </p:nvCxnSpPr>
        <p:spPr>
          <a:xfrm>
            <a:off x="358770" y="2879634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58772" y="3042793"/>
                <a:ext cx="4033837" cy="3006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/>
                  <a:t>Точки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𝐴</m:t>
                    </m:r>
                  </m:oMath>
                </a14:m>
                <a:r>
                  <a:rPr lang="ru-RU" sz="1800" dirty="0"/>
                  <a:t> и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𝐵</m:t>
                    </m:r>
                  </m:oMath>
                </a14:m>
                <a:r>
                  <a:rPr lang="ru-RU" sz="1800" dirty="0"/>
                  <a:t> лежат на прямой. </a:t>
                </a: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2" y="3042793"/>
                <a:ext cx="4033837" cy="300660"/>
              </a:xfrm>
              <a:prstGeom prst="rect">
                <a:avLst/>
              </a:prstGeom>
              <a:blipFill>
                <a:blip r:embed="rId6"/>
                <a:stretch>
                  <a:fillRect l="-3625" t="-18367" b="-489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Овал 32"/>
          <p:cNvSpPr/>
          <p:nvPr/>
        </p:nvSpPr>
        <p:spPr>
          <a:xfrm>
            <a:off x="5230988" y="2092549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5076344" y="166827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8051059" y="2958099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877084" y="2532222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4828815" y="1995854"/>
            <a:ext cx="3753611" cy="11638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58775" y="3536744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58777" y="3699903"/>
            <a:ext cx="4033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/>
              <a:t>Иногда </a:t>
            </a:r>
            <a:r>
              <a:rPr lang="ru-RU" sz="1800" dirty="0"/>
              <a:t>прямые обозначают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одной </a:t>
            </a:r>
            <a:r>
              <a:rPr lang="ru-RU" sz="1800" dirty="0"/>
              <a:t>строчной латинской буквой. 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5987562" y="641838"/>
            <a:ext cx="2461846" cy="10264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5230988" y="2729328"/>
            <a:ext cx="2892071" cy="17987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 rot="20118727">
                <a:off x="7956847" y="374396"/>
                <a:ext cx="4403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118727">
                <a:off x="7956847" y="374396"/>
                <a:ext cx="44031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 rot="1805678">
                <a:off x="7739165" y="4026840"/>
                <a:ext cx="3793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1" name="Прямоугольник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05678">
                <a:off x="7739165" y="4026840"/>
                <a:ext cx="37939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05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8" grpId="0"/>
      <p:bldP spid="32" grpId="0"/>
      <p:bldP spid="33" grpId="0" animBg="1"/>
      <p:bldP spid="34" grpId="0"/>
      <p:bldP spid="35" grpId="0" animBg="1"/>
      <p:bldP spid="36" grpId="0"/>
      <p:bldP spid="39" grpId="0"/>
      <p:bldP spid="16" grpId="0"/>
      <p:bldP spid="4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/>
          <p:nvPr/>
        </p:nvSpPr>
        <p:spPr>
          <a:xfrm>
            <a:off x="4562947" y="633743"/>
            <a:ext cx="4227968" cy="4237021"/>
          </a:xfrm>
          <a:custGeom>
            <a:avLst/>
            <a:gdLst>
              <a:gd name="connsiteX0" fmla="*/ 4227968 w 4227968"/>
              <a:gd name="connsiteY0" fmla="*/ 3159659 h 4237021"/>
              <a:gd name="connsiteX1" fmla="*/ 4227968 w 4227968"/>
              <a:gd name="connsiteY1" fmla="*/ 4218914 h 4237021"/>
              <a:gd name="connsiteX2" fmla="*/ 0 w 4227968"/>
              <a:gd name="connsiteY2" fmla="*/ 4237021 h 4237021"/>
              <a:gd name="connsiteX3" fmla="*/ 9053 w 4227968"/>
              <a:gd name="connsiteY3" fmla="*/ 0 h 4237021"/>
              <a:gd name="connsiteX4" fmla="*/ 4227968 w 4227968"/>
              <a:gd name="connsiteY4" fmla="*/ 3159659 h 4237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7968" h="4237021">
                <a:moveTo>
                  <a:pt x="4227968" y="3159659"/>
                </a:moveTo>
                <a:lnTo>
                  <a:pt x="4227968" y="4218914"/>
                </a:lnTo>
                <a:lnTo>
                  <a:pt x="0" y="4237021"/>
                </a:lnTo>
                <a:cubicBezTo>
                  <a:pt x="3018" y="2824681"/>
                  <a:pt x="6035" y="1412340"/>
                  <a:pt x="9053" y="0"/>
                </a:cubicBezTo>
                <a:lnTo>
                  <a:pt x="4227968" y="3159659"/>
                </a:lnTo>
                <a:close/>
              </a:path>
            </a:pathLst>
          </a:cu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4580368" y="280657"/>
            <a:ext cx="4210548" cy="3512745"/>
          </a:xfrm>
          <a:custGeom>
            <a:avLst/>
            <a:gdLst>
              <a:gd name="connsiteX0" fmla="*/ 0 w 4218915"/>
              <a:gd name="connsiteY0" fmla="*/ 334979 h 3512745"/>
              <a:gd name="connsiteX1" fmla="*/ 9053 w 4218915"/>
              <a:gd name="connsiteY1" fmla="*/ 0 h 3512745"/>
              <a:gd name="connsiteX2" fmla="*/ 4218915 w 4218915"/>
              <a:gd name="connsiteY2" fmla="*/ 0 h 3512745"/>
              <a:gd name="connsiteX3" fmla="*/ 4209861 w 4218915"/>
              <a:gd name="connsiteY3" fmla="*/ 3512745 h 3512745"/>
              <a:gd name="connsiteX4" fmla="*/ 0 w 4218915"/>
              <a:gd name="connsiteY4" fmla="*/ 334979 h 3512745"/>
              <a:gd name="connsiteX0" fmla="*/ 9054 w 4209862"/>
              <a:gd name="connsiteY0" fmla="*/ 371193 h 3512745"/>
              <a:gd name="connsiteX1" fmla="*/ 0 w 4209862"/>
              <a:gd name="connsiteY1" fmla="*/ 0 h 3512745"/>
              <a:gd name="connsiteX2" fmla="*/ 4209862 w 4209862"/>
              <a:gd name="connsiteY2" fmla="*/ 0 h 3512745"/>
              <a:gd name="connsiteX3" fmla="*/ 4200808 w 4209862"/>
              <a:gd name="connsiteY3" fmla="*/ 3512745 h 3512745"/>
              <a:gd name="connsiteX4" fmla="*/ 9054 w 4209862"/>
              <a:gd name="connsiteY4" fmla="*/ 371193 h 3512745"/>
              <a:gd name="connsiteX0" fmla="*/ 2704 w 4209862"/>
              <a:gd name="connsiteY0" fmla="*/ 358493 h 3512745"/>
              <a:gd name="connsiteX1" fmla="*/ 0 w 4209862"/>
              <a:gd name="connsiteY1" fmla="*/ 0 h 3512745"/>
              <a:gd name="connsiteX2" fmla="*/ 4209862 w 4209862"/>
              <a:gd name="connsiteY2" fmla="*/ 0 h 3512745"/>
              <a:gd name="connsiteX3" fmla="*/ 4200808 w 4209862"/>
              <a:gd name="connsiteY3" fmla="*/ 3512745 h 3512745"/>
              <a:gd name="connsiteX4" fmla="*/ 2704 w 4209862"/>
              <a:gd name="connsiteY4" fmla="*/ 358493 h 3512745"/>
              <a:gd name="connsiteX0" fmla="*/ 215 w 4210548"/>
              <a:gd name="connsiteY0" fmla="*/ 368018 h 3512745"/>
              <a:gd name="connsiteX1" fmla="*/ 686 w 4210548"/>
              <a:gd name="connsiteY1" fmla="*/ 0 h 3512745"/>
              <a:gd name="connsiteX2" fmla="*/ 4210548 w 4210548"/>
              <a:gd name="connsiteY2" fmla="*/ 0 h 3512745"/>
              <a:gd name="connsiteX3" fmla="*/ 4201494 w 4210548"/>
              <a:gd name="connsiteY3" fmla="*/ 3512745 h 3512745"/>
              <a:gd name="connsiteX4" fmla="*/ 215 w 4210548"/>
              <a:gd name="connsiteY4" fmla="*/ 368018 h 351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0548" h="3512745">
                <a:moveTo>
                  <a:pt x="215" y="368018"/>
                </a:moveTo>
                <a:cubicBezTo>
                  <a:pt x="-686" y="248520"/>
                  <a:pt x="1587" y="119498"/>
                  <a:pt x="686" y="0"/>
                </a:cubicBezTo>
                <a:lnTo>
                  <a:pt x="4210548" y="0"/>
                </a:lnTo>
                <a:lnTo>
                  <a:pt x="4201494" y="3512745"/>
                </a:lnTo>
                <a:lnTo>
                  <a:pt x="215" y="368018"/>
                </a:lnTo>
                <a:close/>
              </a:path>
            </a:pathLst>
          </a:cu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8773" y="819621"/>
            <a:ext cx="2570165" cy="916183"/>
          </a:xfrm>
          <a:prstGeom prst="wedgeRoundRectCallout">
            <a:avLst>
              <a:gd name="adj1" fmla="val -14214"/>
              <a:gd name="adj2" fmla="val 7311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Любая прямая делит плоскость на две части, на две </a:t>
            </a:r>
            <a:r>
              <a:rPr lang="ru-RU" sz="1400" dirty="0" smtClean="0"/>
              <a:t>полуплоскости</a:t>
            </a:r>
            <a:r>
              <a:rPr lang="ru-RU" sz="1400" dirty="0"/>
              <a:t>.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568759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23" name="Прямая соединительная линия 22"/>
          <p:cNvCxnSpPr/>
          <p:nvPr/>
        </p:nvCxnSpPr>
        <p:spPr>
          <a:xfrm>
            <a:off x="4572001" y="642796"/>
            <a:ext cx="4213224" cy="31596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7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3831" y="1181551"/>
            <a:ext cx="1494140" cy="35999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5225" y="1181551"/>
            <a:ext cx="1553374" cy="360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03128" y="361950"/>
            <a:ext cx="3082097" cy="776227"/>
          </a:xfrm>
          <a:custGeom>
            <a:avLst/>
            <a:gdLst>
              <a:gd name="connsiteX0" fmla="*/ 0 w 2818991"/>
              <a:gd name="connsiteY0" fmla="*/ 112972 h 677820"/>
              <a:gd name="connsiteX1" fmla="*/ 112972 w 2818991"/>
              <a:gd name="connsiteY1" fmla="*/ 0 h 677820"/>
              <a:gd name="connsiteX2" fmla="*/ 469832 w 2818991"/>
              <a:gd name="connsiteY2" fmla="*/ 0 h 677820"/>
              <a:gd name="connsiteX3" fmla="*/ 469832 w 2818991"/>
              <a:gd name="connsiteY3" fmla="*/ 0 h 677820"/>
              <a:gd name="connsiteX4" fmla="*/ 1174580 w 2818991"/>
              <a:gd name="connsiteY4" fmla="*/ 0 h 677820"/>
              <a:gd name="connsiteX5" fmla="*/ 2706019 w 2818991"/>
              <a:gd name="connsiteY5" fmla="*/ 0 h 677820"/>
              <a:gd name="connsiteX6" fmla="*/ 2818991 w 2818991"/>
              <a:gd name="connsiteY6" fmla="*/ 112972 h 677820"/>
              <a:gd name="connsiteX7" fmla="*/ 2818991 w 2818991"/>
              <a:gd name="connsiteY7" fmla="*/ 395395 h 677820"/>
              <a:gd name="connsiteX8" fmla="*/ 2818991 w 2818991"/>
              <a:gd name="connsiteY8" fmla="*/ 395395 h 677820"/>
              <a:gd name="connsiteX9" fmla="*/ 2818991 w 2818991"/>
              <a:gd name="connsiteY9" fmla="*/ 564850 h 677820"/>
              <a:gd name="connsiteX10" fmla="*/ 2818991 w 2818991"/>
              <a:gd name="connsiteY10" fmla="*/ 564848 h 677820"/>
              <a:gd name="connsiteX11" fmla="*/ 2706019 w 2818991"/>
              <a:gd name="connsiteY11" fmla="*/ 677820 h 677820"/>
              <a:gd name="connsiteX12" fmla="*/ 1174580 w 2818991"/>
              <a:gd name="connsiteY12" fmla="*/ 677820 h 677820"/>
              <a:gd name="connsiteX13" fmla="*/ 1361291 w 2818991"/>
              <a:gd name="connsiteY13" fmla="*/ 837223 h 677820"/>
              <a:gd name="connsiteX14" fmla="*/ 469832 w 2818991"/>
              <a:gd name="connsiteY14" fmla="*/ 677820 h 677820"/>
              <a:gd name="connsiteX15" fmla="*/ 112972 w 2818991"/>
              <a:gd name="connsiteY15" fmla="*/ 677820 h 677820"/>
              <a:gd name="connsiteX16" fmla="*/ 0 w 2818991"/>
              <a:gd name="connsiteY16" fmla="*/ 564848 h 677820"/>
              <a:gd name="connsiteX17" fmla="*/ 0 w 2818991"/>
              <a:gd name="connsiteY17" fmla="*/ 564850 h 677820"/>
              <a:gd name="connsiteX18" fmla="*/ 0 w 2818991"/>
              <a:gd name="connsiteY18" fmla="*/ 395395 h 677820"/>
              <a:gd name="connsiteX19" fmla="*/ 0 w 2818991"/>
              <a:gd name="connsiteY19" fmla="*/ 395395 h 677820"/>
              <a:gd name="connsiteX20" fmla="*/ 0 w 2818991"/>
              <a:gd name="connsiteY20" fmla="*/ 112972 h 677820"/>
              <a:gd name="connsiteX0" fmla="*/ 0 w 2818991"/>
              <a:gd name="connsiteY0" fmla="*/ 112972 h 837223"/>
              <a:gd name="connsiteX1" fmla="*/ 112972 w 2818991"/>
              <a:gd name="connsiteY1" fmla="*/ 0 h 837223"/>
              <a:gd name="connsiteX2" fmla="*/ 469832 w 2818991"/>
              <a:gd name="connsiteY2" fmla="*/ 0 h 837223"/>
              <a:gd name="connsiteX3" fmla="*/ 469832 w 2818991"/>
              <a:gd name="connsiteY3" fmla="*/ 0 h 837223"/>
              <a:gd name="connsiteX4" fmla="*/ 1174580 w 2818991"/>
              <a:gd name="connsiteY4" fmla="*/ 0 h 837223"/>
              <a:gd name="connsiteX5" fmla="*/ 2706019 w 2818991"/>
              <a:gd name="connsiteY5" fmla="*/ 0 h 837223"/>
              <a:gd name="connsiteX6" fmla="*/ 2818991 w 2818991"/>
              <a:gd name="connsiteY6" fmla="*/ 112972 h 837223"/>
              <a:gd name="connsiteX7" fmla="*/ 2818991 w 2818991"/>
              <a:gd name="connsiteY7" fmla="*/ 395395 h 837223"/>
              <a:gd name="connsiteX8" fmla="*/ 2818991 w 2818991"/>
              <a:gd name="connsiteY8" fmla="*/ 395395 h 837223"/>
              <a:gd name="connsiteX9" fmla="*/ 2818991 w 2818991"/>
              <a:gd name="connsiteY9" fmla="*/ 564850 h 837223"/>
              <a:gd name="connsiteX10" fmla="*/ 2818991 w 2818991"/>
              <a:gd name="connsiteY10" fmla="*/ 564848 h 837223"/>
              <a:gd name="connsiteX11" fmla="*/ 2706019 w 2818991"/>
              <a:gd name="connsiteY11" fmla="*/ 677820 h 837223"/>
              <a:gd name="connsiteX12" fmla="*/ 1962232 w 2818991"/>
              <a:gd name="connsiteY12" fmla="*/ 668767 h 837223"/>
              <a:gd name="connsiteX13" fmla="*/ 1361291 w 2818991"/>
              <a:gd name="connsiteY13" fmla="*/ 837223 h 837223"/>
              <a:gd name="connsiteX14" fmla="*/ 469832 w 2818991"/>
              <a:gd name="connsiteY14" fmla="*/ 677820 h 837223"/>
              <a:gd name="connsiteX15" fmla="*/ 112972 w 2818991"/>
              <a:gd name="connsiteY15" fmla="*/ 677820 h 837223"/>
              <a:gd name="connsiteX16" fmla="*/ 0 w 2818991"/>
              <a:gd name="connsiteY16" fmla="*/ 564848 h 837223"/>
              <a:gd name="connsiteX17" fmla="*/ 0 w 2818991"/>
              <a:gd name="connsiteY17" fmla="*/ 564850 h 837223"/>
              <a:gd name="connsiteX18" fmla="*/ 0 w 2818991"/>
              <a:gd name="connsiteY18" fmla="*/ 395395 h 837223"/>
              <a:gd name="connsiteX19" fmla="*/ 0 w 2818991"/>
              <a:gd name="connsiteY19" fmla="*/ 395395 h 837223"/>
              <a:gd name="connsiteX20" fmla="*/ 0 w 2818991"/>
              <a:gd name="connsiteY20" fmla="*/ 112972 h 837223"/>
              <a:gd name="connsiteX0" fmla="*/ 0 w 2818991"/>
              <a:gd name="connsiteY0" fmla="*/ 112972 h 837223"/>
              <a:gd name="connsiteX1" fmla="*/ 112972 w 2818991"/>
              <a:gd name="connsiteY1" fmla="*/ 0 h 837223"/>
              <a:gd name="connsiteX2" fmla="*/ 469832 w 2818991"/>
              <a:gd name="connsiteY2" fmla="*/ 0 h 837223"/>
              <a:gd name="connsiteX3" fmla="*/ 469832 w 2818991"/>
              <a:gd name="connsiteY3" fmla="*/ 0 h 837223"/>
              <a:gd name="connsiteX4" fmla="*/ 1174580 w 2818991"/>
              <a:gd name="connsiteY4" fmla="*/ 0 h 837223"/>
              <a:gd name="connsiteX5" fmla="*/ 2706019 w 2818991"/>
              <a:gd name="connsiteY5" fmla="*/ 0 h 837223"/>
              <a:gd name="connsiteX6" fmla="*/ 2818991 w 2818991"/>
              <a:gd name="connsiteY6" fmla="*/ 112972 h 837223"/>
              <a:gd name="connsiteX7" fmla="*/ 2818991 w 2818991"/>
              <a:gd name="connsiteY7" fmla="*/ 395395 h 837223"/>
              <a:gd name="connsiteX8" fmla="*/ 2818991 w 2818991"/>
              <a:gd name="connsiteY8" fmla="*/ 395395 h 837223"/>
              <a:gd name="connsiteX9" fmla="*/ 2818991 w 2818991"/>
              <a:gd name="connsiteY9" fmla="*/ 564850 h 837223"/>
              <a:gd name="connsiteX10" fmla="*/ 2818991 w 2818991"/>
              <a:gd name="connsiteY10" fmla="*/ 564848 h 837223"/>
              <a:gd name="connsiteX11" fmla="*/ 2706019 w 2818991"/>
              <a:gd name="connsiteY11" fmla="*/ 677820 h 837223"/>
              <a:gd name="connsiteX12" fmla="*/ 1962232 w 2818991"/>
              <a:gd name="connsiteY12" fmla="*/ 668767 h 837223"/>
              <a:gd name="connsiteX13" fmla="*/ 1361291 w 2818991"/>
              <a:gd name="connsiteY13" fmla="*/ 837223 h 837223"/>
              <a:gd name="connsiteX14" fmla="*/ 795757 w 2818991"/>
              <a:gd name="connsiteY14" fmla="*/ 686873 h 837223"/>
              <a:gd name="connsiteX15" fmla="*/ 112972 w 2818991"/>
              <a:gd name="connsiteY15" fmla="*/ 677820 h 837223"/>
              <a:gd name="connsiteX16" fmla="*/ 0 w 2818991"/>
              <a:gd name="connsiteY16" fmla="*/ 564848 h 837223"/>
              <a:gd name="connsiteX17" fmla="*/ 0 w 2818991"/>
              <a:gd name="connsiteY17" fmla="*/ 564850 h 837223"/>
              <a:gd name="connsiteX18" fmla="*/ 0 w 2818991"/>
              <a:gd name="connsiteY18" fmla="*/ 395395 h 837223"/>
              <a:gd name="connsiteX19" fmla="*/ 0 w 2818991"/>
              <a:gd name="connsiteY19" fmla="*/ 395395 h 837223"/>
              <a:gd name="connsiteX20" fmla="*/ 0 w 2818991"/>
              <a:gd name="connsiteY20" fmla="*/ 112972 h 83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18991" h="837223">
                <a:moveTo>
                  <a:pt x="0" y="112972"/>
                </a:moveTo>
                <a:cubicBezTo>
                  <a:pt x="0" y="50579"/>
                  <a:pt x="50579" y="0"/>
                  <a:pt x="112972" y="0"/>
                </a:cubicBezTo>
                <a:lnTo>
                  <a:pt x="469832" y="0"/>
                </a:lnTo>
                <a:lnTo>
                  <a:pt x="469832" y="0"/>
                </a:lnTo>
                <a:lnTo>
                  <a:pt x="1174580" y="0"/>
                </a:lnTo>
                <a:lnTo>
                  <a:pt x="2706019" y="0"/>
                </a:lnTo>
                <a:cubicBezTo>
                  <a:pt x="2768412" y="0"/>
                  <a:pt x="2818991" y="50579"/>
                  <a:pt x="2818991" y="112972"/>
                </a:cubicBezTo>
                <a:lnTo>
                  <a:pt x="2818991" y="395395"/>
                </a:lnTo>
                <a:lnTo>
                  <a:pt x="2818991" y="395395"/>
                </a:lnTo>
                <a:lnTo>
                  <a:pt x="2818991" y="564850"/>
                </a:lnTo>
                <a:lnTo>
                  <a:pt x="2818991" y="564848"/>
                </a:lnTo>
                <a:cubicBezTo>
                  <a:pt x="2818991" y="627241"/>
                  <a:pt x="2768412" y="677820"/>
                  <a:pt x="2706019" y="677820"/>
                </a:cubicBezTo>
                <a:lnTo>
                  <a:pt x="1962232" y="668767"/>
                </a:lnTo>
                <a:lnTo>
                  <a:pt x="1361291" y="837223"/>
                </a:lnTo>
                <a:lnTo>
                  <a:pt x="795757" y="686873"/>
                </a:lnTo>
                <a:lnTo>
                  <a:pt x="112972" y="677820"/>
                </a:lnTo>
                <a:cubicBezTo>
                  <a:pt x="50579" y="677820"/>
                  <a:pt x="0" y="627241"/>
                  <a:pt x="0" y="564848"/>
                </a:cubicBezTo>
                <a:lnTo>
                  <a:pt x="0" y="564850"/>
                </a:lnTo>
                <a:lnTo>
                  <a:pt x="0" y="395395"/>
                </a:lnTo>
                <a:lnTo>
                  <a:pt x="0" y="395395"/>
                </a:lnTo>
                <a:lnTo>
                  <a:pt x="0" y="112972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252000" rtlCol="0">
            <a:spAutoFit/>
          </a:bodyPr>
          <a:lstStyle/>
          <a:p>
            <a:pPr algn="ctr"/>
            <a:r>
              <a:rPr lang="ru-RU" sz="1400" dirty="0" err="1"/>
              <a:t>Электроша</a:t>
            </a:r>
            <a:r>
              <a:rPr lang="ru-RU" sz="1400" dirty="0"/>
              <a:t>, а что это за фигура, которая называется лучом?</a:t>
            </a:r>
            <a:endParaRPr lang="ru-RU" sz="14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58775" y="1353776"/>
            <a:ext cx="2402534" cy="439457"/>
          </a:xfrm>
          <a:prstGeom prst="wedgeRoundRectCallout">
            <a:avLst>
              <a:gd name="adj1" fmla="val -14214"/>
              <a:gd name="adj2" fmla="val 7311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Сейчас я вам объясню.</a:t>
            </a:r>
          </a:p>
        </p:txBody>
      </p:sp>
    </p:spTree>
    <p:extLst>
      <p:ext uri="{BB962C8B-B14F-4D97-AF65-F5344CB8AC3E}">
        <p14:creationId xmlns:p14="http://schemas.microsoft.com/office/powerpoint/2010/main" val="248001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58775" y="357894"/>
                <a:ext cx="4030305" cy="1476336"/>
              </a:xfrm>
              <a:prstGeom prst="wedgeRoundRectCallout">
                <a:avLst>
                  <a:gd name="adj1" fmla="val 2548"/>
                  <a:gd name="adj2" fmla="val 6386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Построим прямую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𝐴𝐵</m:t>
                    </m:r>
                  </m:oMath>
                </a14:m>
                <a:r>
                  <a:rPr lang="ru-RU" sz="1400" dirty="0" smtClean="0"/>
                  <a:t>.</a:t>
                </a:r>
                <a:r>
                  <a:rPr lang="ru-RU" sz="1400" dirty="0"/>
                  <a:t>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Отметим </a:t>
                </a:r>
                <a:r>
                  <a:rPr lang="ru-RU" sz="1400" dirty="0"/>
                  <a:t>на ней точку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ru-RU" sz="1400" dirty="0"/>
                  <a:t>. </a:t>
                </a:r>
                <a:r>
                  <a:rPr lang="ru-RU" sz="1400" dirty="0" smtClean="0"/>
                  <a:t>Эта </a:t>
                </a:r>
                <a:r>
                  <a:rPr lang="ru-RU" sz="1400" dirty="0"/>
                  <a:t>точка разделила нашу прямую на две части. </a:t>
                </a:r>
                <a:endParaRPr lang="en-US" sz="1400" dirty="0" smtClean="0"/>
              </a:p>
              <a:p>
                <a:pPr algn="ctr"/>
                <a:r>
                  <a:rPr lang="ru-RU" sz="1400" dirty="0" smtClean="0"/>
                  <a:t>Каждую </a:t>
                </a:r>
                <a:r>
                  <a:rPr lang="ru-RU" sz="1400" dirty="0"/>
                  <a:t>их этих частей называют </a:t>
                </a:r>
                <a:r>
                  <a:rPr lang="ru-RU" sz="1400" dirty="0">
                    <a:solidFill>
                      <a:srgbClr val="FFC000"/>
                    </a:solidFill>
                  </a:rPr>
                  <a:t>лучом</a:t>
                </a:r>
                <a:r>
                  <a:rPr lang="ru-RU" sz="1400" dirty="0"/>
                  <a:t> с началом в точке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ru-RU" sz="1400" dirty="0" smtClean="0"/>
                  <a:t>. Конца </a:t>
                </a:r>
                <a:r>
                  <a:rPr lang="ru-RU" sz="1400" dirty="0"/>
                  <a:t>у луча нет</a:t>
                </a:r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57894"/>
                <a:ext cx="4030305" cy="1476336"/>
              </a:xfrm>
              <a:prstGeom prst="wedgeRoundRectCallout">
                <a:avLst>
                  <a:gd name="adj1" fmla="val 2548"/>
                  <a:gd name="adj2" fmla="val 63864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893452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4" name="Picture 2" descr="http://www.pngall.com/wp-content/uploads/2016/06/Ruler-PNG-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1020">
            <a:off x="3974254" y="2434997"/>
            <a:ext cx="5025925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082549" y="82947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latin typeface="+mj-lt"/>
              </a:rPr>
              <a:t>А</a:t>
            </a:r>
            <a:endParaRPr lang="ru-RU" sz="240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97730" y="329658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+mj-lt"/>
              </a:rPr>
              <a:t>B</a:t>
            </a:r>
            <a:endParaRPr lang="ru-RU" sz="2400">
              <a:latin typeface="+mj-lt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900214" y="995881"/>
            <a:ext cx="3633602" cy="31868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868223">
            <a:off x="4662169" y="354325"/>
            <a:ext cx="1655999" cy="180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426905" y="200490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822825" y="930275"/>
            <a:ext cx="1774222" cy="155519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5245482" y="1291139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6652313" y="2533772"/>
            <a:ext cx="1899353" cy="1664882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8051332" y="375824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6589838" y="247562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1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0.39635 0.6175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9" y="3086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/>
      <p:bldP spid="26" grpId="0"/>
      <p:bldP spid="29" grpId="0"/>
      <p:bldP spid="15" grpId="0" animBg="1"/>
      <p:bldP spid="25" grpId="0" animBg="1"/>
      <p:bldP spid="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Луч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716248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082549" y="82947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latin typeface="+mj-lt"/>
              </a:rPr>
              <a:t>А</a:t>
            </a:r>
            <a:endParaRPr lang="ru-RU" sz="240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97730" y="329658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+mj-lt"/>
              </a:rPr>
              <a:t>B</a:t>
            </a:r>
            <a:endParaRPr lang="ru-RU" sz="2400">
              <a:latin typeface="+mj-lt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4900214" y="995881"/>
            <a:ext cx="3633602" cy="31868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426905" y="200490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4822825" y="930275"/>
            <a:ext cx="1774222" cy="155519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Овал 36"/>
          <p:cNvSpPr/>
          <p:nvPr/>
        </p:nvSpPr>
        <p:spPr>
          <a:xfrm>
            <a:off x="5245482" y="1291139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6652313" y="2533772"/>
            <a:ext cx="1899353" cy="1664882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вал 38"/>
          <p:cNvSpPr/>
          <p:nvPr/>
        </p:nvSpPr>
        <p:spPr>
          <a:xfrm>
            <a:off x="8051332" y="375824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6589838" y="247562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4" y="1541550"/>
            <a:ext cx="1398036" cy="32400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019894" y="1541550"/>
            <a:ext cx="2180034" cy="677820"/>
          </a:xfrm>
          <a:prstGeom prst="wedgeRoundRectCallout">
            <a:avLst>
              <a:gd name="adj1" fmla="val -51427"/>
              <a:gd name="adj2" fmla="val 7366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Луч </a:t>
            </a:r>
            <a:r>
              <a:rPr lang="ru-RU" sz="1400" dirty="0"/>
              <a:t>имеет начало, но не имеет конца?</a:t>
            </a:r>
          </a:p>
        </p:txBody>
      </p:sp>
    </p:spTree>
    <p:extLst>
      <p:ext uri="{BB962C8B-B14F-4D97-AF65-F5344CB8AC3E}">
        <p14:creationId xmlns:p14="http://schemas.microsoft.com/office/powerpoint/2010/main" val="40494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Луч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082549" y="82947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latin typeface="+mj-lt"/>
              </a:rPr>
              <a:t>А</a:t>
            </a:r>
            <a:endParaRPr lang="ru-RU" sz="240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97730" y="329658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+mj-lt"/>
              </a:rPr>
              <a:t>B</a:t>
            </a:r>
            <a:endParaRPr lang="ru-RU" sz="2400">
              <a:latin typeface="+mj-lt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4900214" y="995881"/>
            <a:ext cx="3633602" cy="31868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426905" y="200490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4822825" y="930275"/>
            <a:ext cx="1774222" cy="155519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Овал 36"/>
          <p:cNvSpPr/>
          <p:nvPr/>
        </p:nvSpPr>
        <p:spPr>
          <a:xfrm>
            <a:off x="5245482" y="1291139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6652313" y="2533772"/>
            <a:ext cx="1899353" cy="1664882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вал 38"/>
          <p:cNvSpPr/>
          <p:nvPr/>
        </p:nvSpPr>
        <p:spPr>
          <a:xfrm>
            <a:off x="8051332" y="375824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6589838" y="247562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358467" y="850041"/>
            <a:ext cx="3607450" cy="916183"/>
          </a:xfrm>
          <a:prstGeom prst="wedgeRoundRectCallout">
            <a:avLst>
              <a:gd name="adj1" fmla="val 1985"/>
              <a:gd name="adj2" fmla="val 9145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Правильно! </a:t>
            </a:r>
            <a:endParaRPr lang="ru-RU" sz="1400" dirty="0" smtClean="0"/>
          </a:p>
          <a:p>
            <a:pPr algn="ctr"/>
            <a:r>
              <a:rPr lang="ru-RU" sz="1400" dirty="0" smtClean="0"/>
              <a:t>Геометрический </a:t>
            </a:r>
            <a:r>
              <a:rPr lang="ru-RU" sz="1400" dirty="0"/>
              <a:t>луч очень похож на световой, поэтому его так и </a:t>
            </a:r>
            <a:r>
              <a:rPr lang="ru-RU" sz="1400" dirty="0" smtClean="0"/>
              <a:t>назвали.</a:t>
            </a:r>
            <a:endParaRPr lang="ru-RU" sz="1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1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5599" cy="514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660136" y="0"/>
            <a:ext cx="3125089" cy="1373362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lIns="360000" tIns="360000" rIns="360000" bIns="360000" rtlCol="0">
            <a:spAutoFit/>
          </a:bodyPr>
          <a:lstStyle/>
          <a:p>
            <a:pPr algn="ctr"/>
            <a:r>
              <a:rPr lang="ru-RU" sz="1400" dirty="0"/>
              <a:t>Луч света начинается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лазерной указке и уходит в бесконечность по </a:t>
            </a:r>
            <a:r>
              <a:rPr lang="ru-RU" sz="1400" dirty="0" smtClean="0"/>
              <a:t>прямой.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1710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3831" y="1181551"/>
            <a:ext cx="1494140" cy="35999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5225" y="1181551"/>
            <a:ext cx="1553374" cy="360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775" y="1353776"/>
            <a:ext cx="2402534" cy="439457"/>
          </a:xfrm>
          <a:prstGeom prst="wedgeRoundRectCallout">
            <a:avLst>
              <a:gd name="adj1" fmla="val -14214"/>
              <a:gd name="adj2" fmla="val 7311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Так же, как и прямую.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4980" y="361950"/>
            <a:ext cx="1810245" cy="439457"/>
          </a:xfrm>
          <a:prstGeom prst="wedgeRoundRectCallout">
            <a:avLst>
              <a:gd name="adj1" fmla="val -3606"/>
              <a:gd name="adj2" fmla="val 11265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Теперь понятно.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2776" y="361950"/>
            <a:ext cx="2468125" cy="677820"/>
          </a:xfrm>
          <a:prstGeom prst="wedgeRoundRectCallout">
            <a:avLst>
              <a:gd name="adj1" fmla="val -3236"/>
              <a:gd name="adj2" fmla="val 9646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А как обозначают лучи в </a:t>
            </a:r>
            <a:r>
              <a:rPr lang="ru-RU" sz="1400" dirty="0" smtClean="0"/>
              <a:t>математике?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9717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Обозначение луча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370701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58775" y="900801"/>
            <a:ext cx="403383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/>
              <a:t>Луч обозначают двумя прописными буквами, только сначала записывают букву, которая обозначает начало луча, а потом букву, обозначающую какую-либо другую точку этого луча</a:t>
            </a:r>
            <a:r>
              <a:rPr lang="ru-RU" sz="1800" dirty="0" smtClean="0"/>
              <a:t>. </a:t>
            </a:r>
            <a:endParaRPr lang="ru-RU" sz="180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58774" y="2779155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58774" y="2924610"/>
                <a:ext cx="4033837" cy="6013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Точка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ru-RU" sz="1800" dirty="0"/>
                  <a:t> делит прямую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𝐴</m:t>
                    </m:r>
                    <m:r>
                      <a:rPr lang="en-US" sz="200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ru-RU" sz="1800" dirty="0"/>
                  <a:t> </a:t>
                </a:r>
                <a:r>
                  <a:rPr lang="ru-RU" sz="1800" dirty="0" smtClean="0"/>
                  <a:t/>
                </a:r>
                <a:br>
                  <a:rPr lang="ru-RU" sz="1800" dirty="0" smtClean="0"/>
                </a:br>
                <a:r>
                  <a:rPr lang="ru-RU" sz="1800" dirty="0" smtClean="0"/>
                  <a:t>на </a:t>
                </a:r>
                <a:r>
                  <a:rPr lang="ru-RU" sz="1800" dirty="0"/>
                  <a:t>два луча: луч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i="1">
                        <a:latin typeface="Cambria Math"/>
                      </a:rPr>
                      <m:t>𝐴</m:t>
                    </m:r>
                  </m:oMath>
                </a14:m>
                <a:r>
                  <a:rPr lang="ru-RU" sz="1800" dirty="0"/>
                  <a:t> и луч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i="1">
                        <a:latin typeface="Cambria Math"/>
                      </a:rPr>
                      <m:t>𝐵</m:t>
                    </m:r>
                  </m:oMath>
                </a14:m>
                <a:r>
                  <a:rPr lang="ru-RU" sz="1800" dirty="0" smtClean="0"/>
                  <a:t>.</a:t>
                </a:r>
                <a:endParaRPr lang="ru-RU" sz="1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2924610"/>
                <a:ext cx="4033837" cy="601318"/>
              </a:xfrm>
              <a:prstGeom prst="rect">
                <a:avLst/>
              </a:prstGeom>
              <a:blipFill>
                <a:blip r:embed="rId4"/>
                <a:stretch>
                  <a:fillRect l="-3625" t="-9184" b="-234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Прямая соединительная линия 18"/>
          <p:cNvCxnSpPr/>
          <p:nvPr/>
        </p:nvCxnSpPr>
        <p:spPr>
          <a:xfrm>
            <a:off x="358770" y="3693450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8772" y="3856609"/>
            <a:ext cx="403383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/>
              <a:t>Лучи, на которые точка разбивает прямую, называют </a:t>
            </a:r>
            <a:r>
              <a:rPr lang="ru-RU" sz="1800" dirty="0">
                <a:solidFill>
                  <a:srgbClr val="FFC000"/>
                </a:solidFill>
              </a:rPr>
              <a:t>дополнительными</a:t>
            </a:r>
            <a:r>
              <a:rPr lang="ru-RU" sz="1800" dirty="0"/>
              <a:t> друг другу.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82549" y="82947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latin typeface="+mj-lt"/>
              </a:rPr>
              <a:t>А</a:t>
            </a:r>
            <a:endParaRPr lang="ru-RU" sz="240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97730" y="329658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+mj-lt"/>
              </a:rPr>
              <a:t>B</a:t>
            </a:r>
            <a:endParaRPr lang="ru-RU" sz="2400">
              <a:latin typeface="+mj-lt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4900214" y="995881"/>
            <a:ext cx="3633602" cy="31868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426905" y="200490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4822825" y="930275"/>
            <a:ext cx="1774222" cy="155519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Овал 36"/>
          <p:cNvSpPr/>
          <p:nvPr/>
        </p:nvSpPr>
        <p:spPr>
          <a:xfrm>
            <a:off x="5245482" y="1291139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6652313" y="2533772"/>
            <a:ext cx="1899353" cy="1664882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вал 38"/>
          <p:cNvSpPr/>
          <p:nvPr/>
        </p:nvSpPr>
        <p:spPr>
          <a:xfrm>
            <a:off x="8051332" y="375824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6589838" y="247562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0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  <p:bldP spid="17" grpId="0"/>
      <p:bldP spid="20" grpId="0"/>
      <p:bldP spid="23" grpId="0"/>
      <p:bldP spid="24" grpId="0"/>
      <p:bldP spid="35" grpId="0"/>
      <p:bldP spid="37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8878" y="1305794"/>
            <a:ext cx="1643554" cy="21847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0760" y="1323378"/>
            <a:ext cx="1708712" cy="21671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538133" y="3543299"/>
            <a:ext cx="2880000" cy="15298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34346" y="1058446"/>
            <a:ext cx="1563980" cy="677820"/>
          </a:xfrm>
          <a:prstGeom prst="wedgeRoundRectCallout">
            <a:avLst>
              <a:gd name="adj1" fmla="val 48414"/>
              <a:gd name="adj2" fmla="val 7594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/>
              <a:t>Саша, а что ты делаешь?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6413" y="380626"/>
            <a:ext cx="2742904" cy="677820"/>
          </a:xfrm>
          <a:prstGeom prst="wedgeRoundRectCallout">
            <a:avLst>
              <a:gd name="adj1" fmla="val -1096"/>
              <a:gd name="adj2" fmla="val 9063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/>
              <a:t>Нам по математике задали разгадать загадки.</a:t>
            </a:r>
          </a:p>
        </p:txBody>
      </p:sp>
    </p:spTree>
    <p:extLst>
      <p:ext uri="{BB962C8B-B14F-4D97-AF65-F5344CB8AC3E}">
        <p14:creationId xmlns:p14="http://schemas.microsoft.com/office/powerpoint/2010/main" val="7374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2891" y="2110632"/>
            <a:ext cx="378704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В отличие от </a:t>
            </a:r>
            <a:r>
              <a:rPr lang="ru-RU" sz="1800" dirty="0" smtClean="0">
                <a:solidFill>
                  <a:schemeClr val="bg1"/>
                </a:solidFill>
              </a:rPr>
              <a:t>прямой, </a:t>
            </a:r>
            <a:r>
              <a:rPr lang="ru-RU" sz="1800" dirty="0">
                <a:solidFill>
                  <a:srgbClr val="FFC000"/>
                </a:solidFill>
              </a:rPr>
              <a:t>луч</a:t>
            </a:r>
            <a:r>
              <a:rPr lang="ru-RU" sz="1800" dirty="0">
                <a:solidFill>
                  <a:schemeClr val="bg1"/>
                </a:solidFill>
              </a:rPr>
              <a:t> бесконечен только в одну </a:t>
            </a:r>
            <a:r>
              <a:rPr lang="ru-RU" sz="1800" dirty="0" smtClean="0">
                <a:solidFill>
                  <a:schemeClr val="bg1"/>
                </a:solidFill>
              </a:rPr>
              <a:t>сторону</a:t>
            </a:r>
            <a:r>
              <a:rPr lang="ru-RU" sz="180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500737" y="3031597"/>
            <a:ext cx="4131838" cy="0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99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23845" y="2520405"/>
            <a:ext cx="2264854" cy="1392909"/>
          </a:xfrm>
          <a:prstGeom prst="wedgeRoundRectCallout">
            <a:avLst>
              <a:gd name="adj1" fmla="val -67845"/>
              <a:gd name="adj2" fmla="val 1589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Сейчас я вам покажу, чем они отличаются, и вы быстренько их запомните.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3831" y="1181551"/>
            <a:ext cx="1494140" cy="35999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5225" y="1181551"/>
            <a:ext cx="1553374" cy="360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10084" y="361950"/>
            <a:ext cx="3708728" cy="1154546"/>
          </a:xfrm>
          <a:prstGeom prst="wedgeRoundRectCallout">
            <a:avLst>
              <a:gd name="adj1" fmla="val 34240"/>
              <a:gd name="adj2" fmla="val 7349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err="1"/>
              <a:t>Электроша</a:t>
            </a:r>
            <a:r>
              <a:rPr lang="ru-RU" sz="1400" dirty="0"/>
              <a:t>, я совсем </a:t>
            </a:r>
            <a:r>
              <a:rPr lang="ru-RU" sz="1400" dirty="0" smtClean="0"/>
              <a:t>запутался.</a:t>
            </a:r>
          </a:p>
          <a:p>
            <a:pPr algn="ctr"/>
            <a:r>
              <a:rPr lang="ru-RU" sz="1400" dirty="0" smtClean="0"/>
              <a:t>Отрезок</a:t>
            </a:r>
            <a:r>
              <a:rPr lang="ru-RU" sz="1400" dirty="0"/>
              <a:t>, прямая, луч – они такие все одинаковые, чертятся прямой линией, обозначаются буквами…</a:t>
            </a:r>
          </a:p>
        </p:txBody>
      </p:sp>
    </p:spTree>
    <p:extLst>
      <p:ext uri="{BB962C8B-B14F-4D97-AF65-F5344CB8AC3E}">
        <p14:creationId xmlns:p14="http://schemas.microsoft.com/office/powerpoint/2010/main" val="16445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208419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732726" y="87555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latin typeface="+mj-lt"/>
              </a:rPr>
              <a:t>А</a:t>
            </a:r>
            <a:endParaRPr lang="ru-RU" sz="240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00929" y="87555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</a:t>
            </a:r>
            <a:endParaRPr lang="ru-RU" sz="2400" dirty="0">
              <a:latin typeface="+mj-l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932940" y="1330213"/>
            <a:ext cx="2455412" cy="7003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78493" y="1932702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18878" y="1932702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+mj-lt"/>
              </a:rPr>
              <a:t>N</a:t>
            </a:r>
            <a:endParaRPr lang="ru-RU" sz="2400">
              <a:latin typeface="+mj-lt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925362" y="2387364"/>
            <a:ext cx="3487118" cy="0"/>
          </a:xfrm>
          <a:prstGeom prst="line">
            <a:avLst/>
          </a:prstGeom>
          <a:ln w="28575">
            <a:headEnd type="oval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081303" y="2990172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+mj-lt"/>
              </a:rPr>
              <a:t>E</a:t>
            </a:r>
            <a:endParaRPr lang="ru-RU" sz="240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84563" y="2990172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</a:t>
            </a:r>
            <a:endParaRPr lang="ru-RU" sz="2400" dirty="0">
              <a:latin typeface="+mj-lt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924714" y="3444834"/>
            <a:ext cx="3487766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8775" y="1211697"/>
            <a:ext cx="403383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/>
              <a:t>Отрезок, луч, прямая являются прямыми линиями. 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358774" y="1934309"/>
            <a:ext cx="403383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58776" y="2097468"/>
            <a:ext cx="40338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/>
              <a:t>Различаются </a:t>
            </a:r>
            <a:r>
              <a:rPr lang="ru-RU" sz="1800" dirty="0"/>
              <a:t>они наличием </a:t>
            </a:r>
            <a:r>
              <a:rPr lang="ru-RU" sz="1800" dirty="0" smtClean="0"/>
              <a:t>концов: </a:t>
            </a:r>
            <a:endParaRPr lang="ru-RU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8774" y="361950"/>
            <a:ext cx="406840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Отличия прямой, </a:t>
            </a:r>
            <a:br>
              <a:rPr lang="ru-RU" sz="2400" dirty="0" smtClean="0">
                <a:solidFill>
                  <a:srgbClr val="C00000"/>
                </a:solidFill>
                <a:latin typeface="+mj-lt"/>
              </a:rPr>
            </a:br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отрезка и луча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58774" y="2412381"/>
                <a:ext cx="4033837" cy="8783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800" dirty="0" smtClean="0"/>
                  <a:t>у </a:t>
                </a:r>
                <a:r>
                  <a:rPr lang="ru-RU" sz="1800" dirty="0"/>
                  <a:t>отрезка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800" dirty="0" smtClean="0"/>
                  <a:t> конца; </a:t>
                </a:r>
                <a:endParaRPr lang="ru-RU" sz="1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800" dirty="0" smtClean="0"/>
                  <a:t>у </a:t>
                </a:r>
                <a:r>
                  <a:rPr lang="ru-RU" sz="1800" dirty="0"/>
                  <a:t>луча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800" dirty="0" smtClean="0"/>
                  <a:t> конец;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800" dirty="0" smtClean="0"/>
                  <a:t>а </a:t>
                </a:r>
                <a:r>
                  <a:rPr lang="ru-RU" sz="1800" dirty="0"/>
                  <a:t>у прямой </a:t>
                </a:r>
                <a:r>
                  <a:rPr lang="ru-RU" sz="1800" dirty="0" smtClean="0"/>
                  <a:t>нет ни </a:t>
                </a:r>
                <a:r>
                  <a:rPr lang="ru-RU" sz="1800" dirty="0"/>
                  <a:t>одного. 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2412381"/>
                <a:ext cx="4033837" cy="878317"/>
              </a:xfrm>
              <a:prstGeom prst="rect">
                <a:avLst/>
              </a:prstGeom>
              <a:blipFill>
                <a:blip r:embed="rId4"/>
                <a:stretch>
                  <a:fillRect l="-3323" t="-6250" b="-152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523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7" grpId="0"/>
      <p:bldP spid="18" grpId="0"/>
      <p:bldP spid="23" grpId="0"/>
      <p:bldP spid="25" grpId="0"/>
      <p:bldP spid="2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5" y="909934"/>
            <a:ext cx="403383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Назовите </a:t>
            </a:r>
            <a:r>
              <a:rPr lang="ru-RU" sz="1400" dirty="0"/>
              <a:t>фигуры, изображённые на рисунке.</a:t>
            </a:r>
            <a:endParaRPr lang="ru-RU" sz="1400" dirty="0" smtClean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4" y="1337046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157957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792050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5086618" y="84633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latin typeface="+mj-lt"/>
              </a:rPr>
              <a:t>А</a:t>
            </a:r>
            <a:endParaRPr lang="ru-RU" sz="2400"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92726" y="3341495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+mj-lt"/>
              </a:rPr>
              <a:t>B</a:t>
            </a:r>
            <a:endParaRPr lang="ru-RU" sz="240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38830" y="2037372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К</a:t>
            </a:r>
            <a:endParaRPr lang="ru-RU" sz="2400" dirty="0"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28616" y="1007483"/>
            <a:ext cx="3541364" cy="31899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вал 34"/>
          <p:cNvSpPr/>
          <p:nvPr/>
        </p:nvSpPr>
        <p:spPr>
          <a:xfrm>
            <a:off x="8046328" y="3803160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5229769" y="126671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6592432" y="2499037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358776" y="1873489"/>
                <a:ext cx="4033837" cy="9371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На рисунке изображены: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ru-RU" sz="1400" dirty="0" smtClean="0"/>
                  <a:t>отрезки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𝐴𝐵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𝐴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600" i="1">
                        <a:latin typeface="Cambria Math"/>
                      </a:rPr>
                      <m:t>𝐵</m:t>
                    </m:r>
                  </m:oMath>
                </a14:m>
                <a:r>
                  <a:rPr lang="ru-RU" sz="1400" dirty="0" smtClean="0"/>
                  <a:t>; 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ru-RU" sz="1400" dirty="0" smtClean="0"/>
                  <a:t>лучи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𝐴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𝐵𝐴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𝐾𝐴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600" i="1">
                        <a:latin typeface="Cambria Math"/>
                      </a:rPr>
                      <m:t>𝐵</m:t>
                    </m:r>
                  </m:oMath>
                </a14:m>
                <a:r>
                  <a:rPr lang="ru-RU" sz="1400" dirty="0" smtClean="0"/>
                  <a:t>;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ru-RU" sz="1400" dirty="0" smtClean="0"/>
                  <a:t>прямая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𝐴</m:t>
                    </m:r>
                    <m:r>
                      <a:rPr lang="en-US" sz="1600" i="1">
                        <a:latin typeface="Cambria Math"/>
                      </a:rPr>
                      <m:t>𝐵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8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6" y="1873489"/>
                <a:ext cx="4033837" cy="937180"/>
              </a:xfrm>
              <a:prstGeom prst="rect">
                <a:avLst/>
              </a:prstGeom>
              <a:blipFill>
                <a:blip r:embed="rId5"/>
                <a:stretch>
                  <a:fillRect l="-2719" t="-5844" b="-103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1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34" grpId="0"/>
      <p:bldP spid="36" grpId="0"/>
      <p:bldP spid="38" grpId="0"/>
      <p:bldP spid="35" grpId="0" animBg="1"/>
      <p:bldP spid="33" grpId="0" animBg="1"/>
      <p:bldP spid="3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161594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909934"/>
                <a:ext cx="4033838" cy="13932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Пересекаются ли </a:t>
                </a:r>
                <a:br>
                  <a:rPr lang="ru-RU" sz="1400" dirty="0" smtClean="0"/>
                </a:br>
                <a:r>
                  <a:rPr lang="ru-RU" sz="1400" dirty="0" smtClean="0"/>
                  <a:t>изображённые </a:t>
                </a:r>
                <a:r>
                  <a:rPr lang="ru-RU" sz="1400" dirty="0"/>
                  <a:t>на рисунке фигуры</a:t>
                </a:r>
                <a:r>
                  <a:rPr lang="ru-RU" sz="1400" dirty="0" smtClean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 smtClean="0"/>
                  <a:t>прямая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/>
                  <a:t> и прямая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/>
                  <a:t>;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 smtClean="0"/>
                  <a:t>отрезки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/>
                  <a:t>; </a:t>
                </a:r>
                <a:endParaRPr lang="ru-RU" sz="1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 smtClean="0"/>
                  <a:t>луч</a:t>
                </a:r>
                <a:r>
                  <a:rPr lang="en-US" sz="140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𝑁𝑀</m:t>
                    </m:r>
                  </m:oMath>
                </a14:m>
                <a:r>
                  <a:rPr lang="ru-RU" sz="1400" dirty="0"/>
                  <a:t> и луч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𝐹𝐸</m:t>
                    </m:r>
                  </m:oMath>
                </a14:m>
                <a:r>
                  <a:rPr lang="ru-RU" sz="1400" dirty="0"/>
                  <a:t>; </a:t>
                </a:r>
                <a:endParaRPr lang="ru-RU" sz="1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 smtClean="0"/>
                  <a:t>луч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/>
                  <a:t> и луч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/>
                  <a:t>?</a:t>
                </a:r>
                <a:endParaRPr lang="ru-RU" sz="14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09934"/>
                <a:ext cx="4033838" cy="1393202"/>
              </a:xfrm>
              <a:prstGeom prst="rect">
                <a:avLst/>
              </a:prstGeom>
              <a:blipFill>
                <a:blip r:embed="rId3"/>
                <a:stretch>
                  <a:fillRect l="-2719" t="-3930" b="-65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2586049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flipV="1">
            <a:off x="4656651" y="1256455"/>
            <a:ext cx="4043923" cy="1556169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775" y="2779447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mtClean="0"/>
              <a:t>Решение: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4956048" y="1353312"/>
            <a:ext cx="3493008" cy="134416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351946" y="192965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M</a:t>
            </a:r>
            <a:endParaRPr lang="ru-RU" sz="2400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25645" y="1160917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N</a:t>
            </a:r>
            <a:endParaRPr lang="ru-RU" sz="2400" dirty="0"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28864" y="250294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E</a:t>
            </a:r>
            <a:endParaRPr lang="ru-RU" sz="2400" dirty="0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13475" y="0"/>
            <a:ext cx="2571750" cy="942475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ru-RU" sz="1400" dirty="0" smtClean="0"/>
              <a:t>Прямая бесконечна.</a:t>
            </a:r>
            <a:endParaRPr lang="ru-RU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7442129" y="3929413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</a:t>
            </a:r>
            <a:endParaRPr lang="ru-RU" sz="2400" dirty="0">
              <a:latin typeface="+mj-lt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5598168" y="23929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H="1" flipV="1">
            <a:off x="7378095" y="1304549"/>
            <a:ext cx="0" cy="347320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Овал 49"/>
          <p:cNvSpPr/>
          <p:nvPr/>
        </p:nvSpPr>
        <p:spPr>
          <a:xfrm>
            <a:off x="7705409" y="157916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 flipH="1" flipV="1">
            <a:off x="7379109" y="2391316"/>
            <a:ext cx="0" cy="214535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Овал 40"/>
          <p:cNvSpPr/>
          <p:nvPr/>
        </p:nvSpPr>
        <p:spPr>
          <a:xfrm>
            <a:off x="7352101" y="26977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7351841" y="412424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358775" y="3144862"/>
                <a:ext cx="4033838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Прямая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/>
                  <a:t> и прямая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 smtClean="0"/>
                  <a:t> пересекаются.</a:t>
                </a: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144862"/>
                <a:ext cx="4033838" cy="240579"/>
              </a:xfrm>
              <a:prstGeom prst="rect">
                <a:avLst/>
              </a:prstGeom>
              <a:blipFill>
                <a:blip r:embed="rId5"/>
                <a:stretch>
                  <a:fillRect l="-2719" t="-12821" b="-461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387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36" grpId="0"/>
      <p:bldP spid="37" grpId="0"/>
      <p:bldP spid="40" grpId="0"/>
      <p:bldP spid="43" grpId="0" animBg="1"/>
      <p:bldP spid="34" grpId="0"/>
      <p:bldP spid="49" grpId="0" animBg="1"/>
      <p:bldP spid="50" grpId="0" animBg="1"/>
      <p:bldP spid="41" grpId="0" animBg="1"/>
      <p:bldP spid="4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909934"/>
                <a:ext cx="4033838" cy="13932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Пересекаются ли </a:t>
                </a:r>
                <a:br>
                  <a:rPr lang="ru-RU" sz="1400" dirty="0" smtClean="0"/>
                </a:br>
                <a:r>
                  <a:rPr lang="ru-RU" sz="1400" dirty="0" smtClean="0"/>
                  <a:t>изображённые </a:t>
                </a:r>
                <a:r>
                  <a:rPr lang="ru-RU" sz="1400" dirty="0"/>
                  <a:t>на рисунке фигуры</a:t>
                </a:r>
                <a:r>
                  <a:rPr lang="ru-RU" sz="1400" dirty="0" smtClean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 smtClean="0"/>
                  <a:t>прямая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/>
                  <a:t> и прямая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/>
                  <a:t>;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 smtClean="0"/>
                  <a:t>отрезки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/>
                  <a:t>; </a:t>
                </a:r>
                <a:endParaRPr lang="ru-RU" sz="1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 smtClean="0"/>
                  <a:t>луч</a:t>
                </a:r>
                <a:r>
                  <a:rPr lang="en-US" sz="140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𝑁𝑀</m:t>
                    </m:r>
                  </m:oMath>
                </a14:m>
                <a:r>
                  <a:rPr lang="ru-RU" sz="1400" dirty="0"/>
                  <a:t> и луч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𝐹𝐸</m:t>
                    </m:r>
                  </m:oMath>
                </a14:m>
                <a:r>
                  <a:rPr lang="ru-RU" sz="1400" dirty="0"/>
                  <a:t>; </a:t>
                </a:r>
                <a:endParaRPr lang="ru-RU" sz="1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 smtClean="0"/>
                  <a:t>луч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/>
                  <a:t> и луч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/>
                  <a:t>?</a:t>
                </a:r>
                <a:endParaRPr lang="ru-RU" sz="14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09934"/>
                <a:ext cx="4033838" cy="1393202"/>
              </a:xfrm>
              <a:prstGeom prst="rect">
                <a:avLst/>
              </a:prstGeom>
              <a:blipFill>
                <a:blip r:embed="rId3"/>
                <a:stretch>
                  <a:fillRect l="-2719" t="-3930" b="-65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2586049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779447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mtClean="0"/>
              <a:t>Решение: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4956048" y="1353312"/>
            <a:ext cx="3493008" cy="134416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351946" y="192965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M</a:t>
            </a:r>
            <a:endParaRPr lang="ru-RU" sz="2400" dirty="0"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28864" y="250294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E</a:t>
            </a:r>
            <a:endParaRPr lang="ru-RU" sz="2400" dirty="0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51946" y="0"/>
            <a:ext cx="3433278" cy="1157918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ru-RU" sz="1400" dirty="0" smtClean="0"/>
              <a:t>Отрезок </a:t>
            </a:r>
            <a:r>
              <a:rPr lang="ru-RU" sz="1400" dirty="0"/>
              <a:t>– это кратчайшая линия, соединяющая две </a:t>
            </a:r>
            <a:r>
              <a:rPr lang="ru-RU" sz="1400" dirty="0" smtClean="0"/>
              <a:t>точки.</a:t>
            </a:r>
            <a:endParaRPr lang="ru-RU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7442129" y="3929413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</a:t>
            </a:r>
            <a:endParaRPr lang="ru-RU" sz="2400" dirty="0">
              <a:latin typeface="+mj-lt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 flipH="1" flipV="1">
            <a:off x="7379109" y="2391316"/>
            <a:ext cx="0" cy="214535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Овал 40"/>
          <p:cNvSpPr/>
          <p:nvPr/>
        </p:nvSpPr>
        <p:spPr>
          <a:xfrm>
            <a:off x="7352101" y="26977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7351841" y="412424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358775" y="3144862"/>
                <a:ext cx="4033838" cy="4811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Прямая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/>
                  <a:t> и прямая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 smtClean="0"/>
                  <a:t> пересекаются.</a:t>
                </a:r>
              </a:p>
              <a:p>
                <a:r>
                  <a:rPr lang="ru-RU" sz="1400" dirty="0" smtClean="0"/>
                  <a:t>Отрезки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 smtClean="0"/>
                  <a:t> не пересекаются. </a:t>
                </a: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144862"/>
                <a:ext cx="4033838" cy="481157"/>
              </a:xfrm>
              <a:prstGeom prst="rect">
                <a:avLst/>
              </a:prstGeom>
              <a:blipFill>
                <a:blip r:embed="rId5"/>
                <a:stretch>
                  <a:fillRect l="-2719" t="-6329" b="-215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7525645" y="1160917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N</a:t>
            </a:r>
            <a:endParaRPr lang="ru-RU" sz="2400" dirty="0">
              <a:latin typeface="+mj-lt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flipV="1">
            <a:off x="5679312" y="1629864"/>
            <a:ext cx="2045785" cy="78836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 flipV="1">
            <a:off x="7372580" y="2769782"/>
            <a:ext cx="0" cy="1354464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5598168" y="23929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7705409" y="157916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8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909934"/>
                <a:ext cx="4033838" cy="13932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Пересекаются ли </a:t>
                </a:r>
                <a:br>
                  <a:rPr lang="ru-RU" sz="1400" dirty="0" smtClean="0"/>
                </a:br>
                <a:r>
                  <a:rPr lang="ru-RU" sz="1400" dirty="0" smtClean="0"/>
                  <a:t>изображённые </a:t>
                </a:r>
                <a:r>
                  <a:rPr lang="ru-RU" sz="1400" dirty="0"/>
                  <a:t>на рисунке фигуры</a:t>
                </a:r>
                <a:r>
                  <a:rPr lang="ru-RU" sz="1400" dirty="0" smtClean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 smtClean="0"/>
                  <a:t>прямая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/>
                  <a:t> и прямая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/>
                  <a:t>;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 smtClean="0"/>
                  <a:t>отрезки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/>
                  <a:t>; </a:t>
                </a:r>
                <a:endParaRPr lang="ru-RU" sz="1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 smtClean="0"/>
                  <a:t>луч</a:t>
                </a:r>
                <a:r>
                  <a:rPr lang="en-US" sz="140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𝑁𝑀</m:t>
                    </m:r>
                  </m:oMath>
                </a14:m>
                <a:r>
                  <a:rPr lang="ru-RU" sz="1400" dirty="0"/>
                  <a:t> и луч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𝐹𝐸</m:t>
                    </m:r>
                  </m:oMath>
                </a14:m>
                <a:r>
                  <a:rPr lang="ru-RU" sz="1400" dirty="0"/>
                  <a:t>; </a:t>
                </a:r>
                <a:endParaRPr lang="ru-RU" sz="1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 smtClean="0"/>
                  <a:t>луч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/>
                  <a:t> и луч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/>
                  <a:t>?</a:t>
                </a:r>
                <a:endParaRPr lang="ru-RU" sz="14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09934"/>
                <a:ext cx="4033838" cy="1393202"/>
              </a:xfrm>
              <a:prstGeom prst="rect">
                <a:avLst/>
              </a:prstGeom>
              <a:blipFill>
                <a:blip r:embed="rId3"/>
                <a:stretch>
                  <a:fillRect l="-2719" t="-3930" b="-65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2586049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779447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mtClean="0"/>
              <a:t>Решение: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4956048" y="1353312"/>
            <a:ext cx="3493008" cy="134416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351946" y="192965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M</a:t>
            </a:r>
            <a:endParaRPr lang="ru-RU" sz="2400" dirty="0"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28864" y="250294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E</a:t>
            </a:r>
            <a:endParaRPr lang="ru-RU" sz="2400" dirty="0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446520" y="0"/>
            <a:ext cx="2338704" cy="1157918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ru-RU" sz="1400" dirty="0" smtClean="0"/>
              <a:t>Луч </a:t>
            </a:r>
            <a:r>
              <a:rPr lang="ru-RU" sz="1400" dirty="0"/>
              <a:t>имеет начало, но не имеет конца.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2129" y="3929413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</a:t>
            </a:r>
            <a:endParaRPr lang="ru-RU" sz="2400" dirty="0">
              <a:latin typeface="+mj-lt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 flipH="1" flipV="1">
            <a:off x="7379109" y="2391316"/>
            <a:ext cx="0" cy="214535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Овал 47"/>
          <p:cNvSpPr/>
          <p:nvPr/>
        </p:nvSpPr>
        <p:spPr>
          <a:xfrm>
            <a:off x="7351841" y="412424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358775" y="3144862"/>
                <a:ext cx="4033838" cy="7217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Прямая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/>
                  <a:t> и прямая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 smtClean="0"/>
                  <a:t> пересекаются.</a:t>
                </a:r>
              </a:p>
              <a:p>
                <a:r>
                  <a:rPr lang="ru-RU" sz="1400" dirty="0" smtClean="0"/>
                  <a:t>Отрезки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 smtClean="0"/>
                  <a:t> не пересекаются. </a:t>
                </a:r>
              </a:p>
              <a:p>
                <a:r>
                  <a:rPr lang="ru-RU" sz="1400" dirty="0" smtClean="0"/>
                  <a:t>Луч</a:t>
                </a:r>
                <a:r>
                  <a:rPr lang="en-US" sz="140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𝑁𝑀</m:t>
                    </m:r>
                  </m:oMath>
                </a14:m>
                <a:r>
                  <a:rPr lang="ru-RU" sz="1400" dirty="0"/>
                  <a:t> и луч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𝐹𝐸</m:t>
                    </m:r>
                  </m:oMath>
                </a14:m>
                <a:r>
                  <a:rPr lang="ru-RU" sz="1400" dirty="0" smtClean="0"/>
                  <a:t> пересекаются. </a:t>
                </a: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144862"/>
                <a:ext cx="4033838" cy="721736"/>
              </a:xfrm>
              <a:prstGeom prst="rect">
                <a:avLst/>
              </a:prstGeom>
              <a:blipFill>
                <a:blip r:embed="rId5"/>
                <a:stretch>
                  <a:fillRect l="-2719" t="-4237" b="-144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7525645" y="1160917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N</a:t>
            </a:r>
            <a:endParaRPr lang="ru-RU" sz="2400" dirty="0">
              <a:latin typeface="+mj-lt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flipV="1">
            <a:off x="4828032" y="1629864"/>
            <a:ext cx="2897065" cy="1116408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 flipV="1">
            <a:off x="7372607" y="1435608"/>
            <a:ext cx="0" cy="2688638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5598168" y="23929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7705409" y="157916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7352101" y="26977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01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909934"/>
                <a:ext cx="4033838" cy="13932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Пересекаются ли </a:t>
                </a:r>
                <a:br>
                  <a:rPr lang="ru-RU" sz="1400" dirty="0" smtClean="0"/>
                </a:br>
                <a:r>
                  <a:rPr lang="ru-RU" sz="1400" dirty="0" smtClean="0"/>
                  <a:t>изображённые </a:t>
                </a:r>
                <a:r>
                  <a:rPr lang="ru-RU" sz="1400" dirty="0"/>
                  <a:t>на рисунке фигуры</a:t>
                </a:r>
                <a:r>
                  <a:rPr lang="ru-RU" sz="1400" dirty="0" smtClean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 smtClean="0"/>
                  <a:t>прямая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/>
                  <a:t> и прямая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/>
                  <a:t>;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 smtClean="0"/>
                  <a:t>отрезки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/>
                  <a:t>; </a:t>
                </a:r>
                <a:endParaRPr lang="ru-RU" sz="1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 smtClean="0"/>
                  <a:t>луч</a:t>
                </a:r>
                <a:r>
                  <a:rPr lang="en-US" sz="140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𝑁𝑀</m:t>
                    </m:r>
                  </m:oMath>
                </a14:m>
                <a:r>
                  <a:rPr lang="ru-RU" sz="1400" dirty="0"/>
                  <a:t> и луч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𝐹𝐸</m:t>
                    </m:r>
                  </m:oMath>
                </a14:m>
                <a:r>
                  <a:rPr lang="ru-RU" sz="1400" dirty="0"/>
                  <a:t>; </a:t>
                </a:r>
                <a:endParaRPr lang="ru-RU" sz="1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 smtClean="0"/>
                  <a:t>луч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/>
                  <a:t> и луч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/>
                  <a:t>?</a:t>
                </a:r>
                <a:endParaRPr lang="ru-RU" sz="14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09934"/>
                <a:ext cx="4033838" cy="1393202"/>
              </a:xfrm>
              <a:prstGeom prst="rect">
                <a:avLst/>
              </a:prstGeom>
              <a:blipFill>
                <a:blip r:embed="rId3"/>
                <a:stretch>
                  <a:fillRect l="-2719" t="-3930" b="-65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2586049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779447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mtClean="0"/>
              <a:t>Решение: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4956048" y="1353312"/>
            <a:ext cx="3493008" cy="134416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351946" y="192965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M</a:t>
            </a:r>
            <a:endParaRPr lang="ru-RU" sz="2400" dirty="0"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28864" y="250294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E</a:t>
            </a:r>
            <a:endParaRPr lang="ru-RU" sz="2400" dirty="0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446520" y="0"/>
            <a:ext cx="2338704" cy="1157918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ru-RU" sz="1400" dirty="0" smtClean="0"/>
              <a:t>Луч </a:t>
            </a:r>
            <a:r>
              <a:rPr lang="ru-RU" sz="1400" dirty="0"/>
              <a:t>имеет начало, но не имеет конца.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2129" y="3929413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</a:t>
            </a:r>
            <a:endParaRPr lang="ru-RU" sz="2400" dirty="0">
              <a:latin typeface="+mj-lt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 flipH="1" flipV="1">
            <a:off x="7379109" y="2391316"/>
            <a:ext cx="0" cy="214535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358775" y="3144862"/>
                <a:ext cx="4033838" cy="9623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Прямая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/>
                  <a:t> и прямая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 smtClean="0"/>
                  <a:t> пересекаются.</a:t>
                </a:r>
              </a:p>
              <a:p>
                <a:r>
                  <a:rPr lang="ru-RU" sz="1400" dirty="0" smtClean="0"/>
                  <a:t>Отрезки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 smtClean="0"/>
                  <a:t> не пересекаются. </a:t>
                </a:r>
              </a:p>
              <a:p>
                <a:r>
                  <a:rPr lang="ru-RU" sz="1400" dirty="0" smtClean="0"/>
                  <a:t>Луч</a:t>
                </a:r>
                <a:r>
                  <a:rPr lang="en-US" sz="140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𝑁𝑀</m:t>
                    </m:r>
                  </m:oMath>
                </a14:m>
                <a:r>
                  <a:rPr lang="ru-RU" sz="1400" dirty="0"/>
                  <a:t> и луч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𝐹𝐸</m:t>
                    </m:r>
                  </m:oMath>
                </a14:m>
                <a:r>
                  <a:rPr lang="ru-RU" sz="1400" dirty="0" smtClean="0"/>
                  <a:t> пересекаются. </a:t>
                </a:r>
              </a:p>
              <a:p>
                <a:r>
                  <a:rPr lang="ru-RU" sz="1400" dirty="0" smtClean="0"/>
                  <a:t>Луч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ru-RU" sz="1400" dirty="0"/>
                  <a:t> и луч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ru-RU" sz="1400" dirty="0" smtClean="0"/>
                  <a:t> не пересекаются.</a:t>
                </a: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144862"/>
                <a:ext cx="4033838" cy="962315"/>
              </a:xfrm>
              <a:prstGeom prst="rect">
                <a:avLst/>
              </a:prstGeom>
              <a:blipFill>
                <a:blip r:embed="rId5"/>
                <a:stretch>
                  <a:fillRect l="-2719" t="-3165" b="-101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7525645" y="1160917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N</a:t>
            </a:r>
            <a:endParaRPr lang="ru-RU" sz="2400" dirty="0">
              <a:latin typeface="+mj-lt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flipV="1">
            <a:off x="5670168" y="1337791"/>
            <a:ext cx="2800495" cy="1079194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 flipV="1">
            <a:off x="7377343" y="2769782"/>
            <a:ext cx="0" cy="1835556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5598168" y="23929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7705409" y="157916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7352101" y="269778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7351841" y="412424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79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361950"/>
                <a:ext cx="5854700" cy="1237973"/>
              </a:xfrm>
              <a:prstGeom prst="wedgeRoundRectCallout">
                <a:avLst>
                  <a:gd name="adj1" fmla="val 56916"/>
                  <a:gd name="adj2" fmla="val 117346"/>
                  <a:gd name="adj3" fmla="val 16667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r>
                  <a:rPr lang="ru-RU" sz="1400" dirty="0" smtClean="0"/>
                  <a:t>Из </a:t>
                </a:r>
                <a:r>
                  <a:rPr lang="ru-RU" sz="1400" dirty="0"/>
                  <a:t>террариума сбежали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1400" dirty="0"/>
                  <a:t> гадюки,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400" dirty="0"/>
                  <a:t> кобр и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1400" dirty="0"/>
                  <a:t> гремучих змей. Длина каждой </a:t>
                </a:r>
                <a:r>
                  <a:rPr lang="ru-RU" sz="1400" dirty="0" smtClean="0"/>
                  <a:t>гадюки –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/>
                  <a:t> метр, каждой </a:t>
                </a:r>
                <a:r>
                  <a:rPr lang="ru-RU" sz="1400" dirty="0" smtClean="0"/>
                  <a:t>кобры –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/>
                  <a:t> м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1400" dirty="0"/>
                  <a:t> см,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а </a:t>
                </a:r>
                <a:r>
                  <a:rPr lang="ru-RU" sz="1400" dirty="0"/>
                  <a:t>каждой гремучей </a:t>
                </a:r>
                <a:r>
                  <a:rPr lang="ru-RU" sz="1400" dirty="0" smtClean="0"/>
                  <a:t>змеи –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400" dirty="0"/>
                  <a:t> м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35</m:t>
                    </m:r>
                  </m:oMath>
                </a14:m>
                <a:r>
                  <a:rPr lang="ru-RU" sz="1400" dirty="0"/>
                  <a:t> см.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Сколько </a:t>
                </a:r>
                <a:r>
                  <a:rPr lang="ru-RU" sz="1400" dirty="0"/>
                  <a:t>метров ядовитых змей сбежало из террариума?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5854700" cy="1237973"/>
              </a:xfrm>
              <a:prstGeom prst="wedgeRoundRectCallout">
                <a:avLst>
                  <a:gd name="adj1" fmla="val 56916"/>
                  <a:gd name="adj2" fmla="val 117346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58775" y="1719976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261485" y="1945362"/>
                <a:ext cx="174778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/>
                        <a:ea typeface="Cambria Math" pitchFamily="18" charset="0"/>
                      </a:rPr>
                      <m:t>1)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 </m:t>
                    </m:r>
                    <m:r>
                      <a:rPr lang="ru-RU" sz="1600" i="1" dirty="0">
                        <a:latin typeface="Cambria Math"/>
                        <a:ea typeface="Cambria Math" pitchFamily="18" charset="0"/>
                      </a:rPr>
                      <m:t>1 м =100 см</m:t>
                    </m:r>
                  </m:oMath>
                </a14:m>
                <a:r>
                  <a:rPr lang="ru-RU" sz="1600" dirty="0" smtClean="0">
                    <a:ea typeface="Cambria Math" pitchFamily="18" charset="0"/>
                  </a:rPr>
                  <a:t> </a:t>
                </a:r>
                <a:endParaRPr lang="ru-RU" sz="1600" dirty="0"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85" y="1945362"/>
                <a:ext cx="1747786" cy="338554"/>
              </a:xfrm>
              <a:prstGeom prst="rect">
                <a:avLst/>
              </a:prstGeom>
              <a:blipFill>
                <a:blip r:embed="rId4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261484" y="2251797"/>
                <a:ext cx="21789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2)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 </m:t>
                    </m:r>
                    <m:r>
                      <a:rPr lang="ru-RU" sz="1600" i="1" dirty="0">
                        <a:latin typeface="Cambria Math"/>
                        <a:ea typeface="Cambria Math" pitchFamily="18" charset="0"/>
                      </a:rPr>
                      <m:t>1 м 4 см =104 см</m:t>
                    </m:r>
                  </m:oMath>
                </a14:m>
                <a:r>
                  <a:rPr lang="ru-RU" sz="1600" dirty="0" smtClean="0">
                    <a:ea typeface="Cambria Math" pitchFamily="18" charset="0"/>
                  </a:rPr>
                  <a:t> </a:t>
                </a:r>
                <a:endParaRPr lang="ru-RU" sz="1600" dirty="0"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84" y="2251797"/>
                <a:ext cx="2178993" cy="338554"/>
              </a:xfrm>
              <a:prstGeom prst="rect">
                <a:avLst/>
              </a:prstGeom>
              <a:blipFill>
                <a:blip r:embed="rId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261483" y="2558232"/>
                <a:ext cx="229280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3)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 </m:t>
                    </m:r>
                    <m:r>
                      <a:rPr lang="ru-RU" sz="1600" i="1" dirty="0">
                        <a:latin typeface="Cambria Math"/>
                        <a:ea typeface="Cambria Math" pitchFamily="18" charset="0"/>
                      </a:rPr>
                      <m:t>2 м 35 см =235 см</m:t>
                    </m:r>
                  </m:oMath>
                </a14:m>
                <a:r>
                  <a:rPr lang="ru-RU" sz="1600" dirty="0" smtClean="0">
                    <a:ea typeface="Cambria Math" pitchFamily="18" charset="0"/>
                  </a:rPr>
                  <a:t> </a:t>
                </a:r>
                <a:endParaRPr lang="ru-RU" sz="1600" dirty="0"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83" y="2558232"/>
                <a:ext cx="2292807" cy="338554"/>
              </a:xfrm>
              <a:prstGeom prst="rect">
                <a:avLst/>
              </a:prstGeom>
              <a:blipFill>
                <a:blip r:embed="rId6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261485" y="2879576"/>
                <a:ext cx="231505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4)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 </m:t>
                    </m:r>
                    <m:r>
                      <a:rPr lang="ru-RU" sz="1600" i="1" dirty="0">
                        <a:latin typeface="Cambria Math"/>
                        <a:ea typeface="Cambria Math" pitchFamily="18" charset="0"/>
                      </a:rPr>
                      <m:t>4 · 100 =400 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(</m:t>
                    </m:r>
                    <m:r>
                      <a:rPr lang="ru-RU" sz="1600" i="1" dirty="0">
                        <a:latin typeface="Cambria Math"/>
                        <a:ea typeface="Cambria Math" pitchFamily="18" charset="0"/>
                      </a:rPr>
                      <m:t>см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)</m:t>
                    </m:r>
                  </m:oMath>
                </a14:m>
                <a:r>
                  <a:rPr lang="ru-RU" sz="1600" dirty="0" smtClean="0">
                    <a:ea typeface="Cambria Math" pitchFamily="18" charset="0"/>
                  </a:rPr>
                  <a:t> </a:t>
                </a:r>
                <a:endParaRPr lang="ru-RU" sz="1600" dirty="0"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85" y="2879576"/>
                <a:ext cx="2315057" cy="338554"/>
              </a:xfrm>
              <a:prstGeom prst="rect">
                <a:avLst/>
              </a:prstGeom>
              <a:blipFill>
                <a:blip r:embed="rId7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848762" y="2015783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– длина одной гадюки.</a:t>
            </a:r>
            <a:endParaRPr lang="ru-RU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2275188" y="2321225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– </a:t>
            </a:r>
            <a:r>
              <a:rPr lang="ru-RU" sz="1400" dirty="0"/>
              <a:t>длина одной </a:t>
            </a:r>
            <a:r>
              <a:rPr lang="ru-RU" sz="1400" dirty="0" smtClean="0"/>
              <a:t>кобры.</a:t>
            </a:r>
            <a:endParaRPr lang="ru-RU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2391885" y="2629534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– </a:t>
            </a:r>
            <a:r>
              <a:rPr lang="ru-RU" sz="1400" dirty="0"/>
              <a:t>длина одной </a:t>
            </a:r>
            <a:r>
              <a:rPr lang="ru-RU" sz="1400" dirty="0" smtClean="0"/>
              <a:t>гремучей змеи.</a:t>
            </a:r>
            <a:endParaRPr lang="ru-RU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2403057" y="2941880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– </a:t>
            </a:r>
            <a:r>
              <a:rPr lang="ru-RU" sz="1400" dirty="0" smtClean="0"/>
              <a:t>длина всех гадюк.</a:t>
            </a:r>
            <a:endParaRPr lang="ru-RU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358775" y="466715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57119" y="4646743"/>
                <a:ext cx="5210176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/>
                      </a:rPr>
                      <m:t>2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метров ядовитых змей сбежало из террариума.</a:t>
                </a:r>
                <a:endParaRPr lang="ru-RU" sz="1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119" y="4646743"/>
                <a:ext cx="5210176" cy="240579"/>
              </a:xfrm>
              <a:prstGeom prst="rect">
                <a:avLst/>
              </a:prstGeom>
              <a:blipFill>
                <a:blip r:embed="rId8"/>
                <a:stretch>
                  <a:fillRect l="-1287" t="-12500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0178" y="1095388"/>
            <a:ext cx="239895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446520" y="0"/>
                <a:ext cx="2338704" cy="1004030"/>
              </a:xfrm>
              <a:prstGeom prst="rect">
                <a:avLst/>
              </a:prstGeom>
              <a:solidFill>
                <a:srgbClr val="FFC000">
                  <a:alpha val="50000"/>
                </a:srgbClr>
              </a:solidFill>
            </p:spPr>
            <p:txBody>
              <a:bodyPr wrap="square" lIns="360000" tIns="360000" rIns="360000" bIns="360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latin typeface="Cambria Math" panose="02040503050406030204" pitchFamily="18" charset="0"/>
                        </a:rPr>
                        <m:t>1 м = 100 см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520" y="0"/>
                <a:ext cx="2338704" cy="10040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261485" y="3215565"/>
                <a:ext cx="231505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5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)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 </m:t>
                    </m:r>
                    <m:r>
                      <a:rPr lang="ru-RU" sz="1600" i="1" dirty="0">
                        <a:latin typeface="Cambria Math" panose="02040503050406030204" pitchFamily="18" charset="0"/>
                        <a:ea typeface="Cambria Math" pitchFamily="18" charset="0"/>
                      </a:rPr>
                      <m:t>5 · 104 =520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 (</m:t>
                    </m:r>
                    <m:r>
                      <a:rPr lang="ru-RU" sz="1600" i="1" dirty="0">
                        <a:latin typeface="Cambria Math"/>
                        <a:ea typeface="Cambria Math" pitchFamily="18" charset="0"/>
                      </a:rPr>
                      <m:t>см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)</m:t>
                    </m:r>
                  </m:oMath>
                </a14:m>
                <a:r>
                  <a:rPr lang="ru-RU" sz="1600" dirty="0" smtClean="0">
                    <a:ea typeface="Cambria Math" pitchFamily="18" charset="0"/>
                  </a:rPr>
                  <a:t> </a:t>
                </a:r>
                <a:endParaRPr lang="ru-RU" sz="1600" dirty="0"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85" y="3215565"/>
                <a:ext cx="2315057" cy="338554"/>
              </a:xfrm>
              <a:prstGeom prst="rect">
                <a:avLst/>
              </a:prstGeom>
              <a:blipFill>
                <a:blip r:embed="rId12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2403057" y="3287013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– </a:t>
            </a:r>
            <a:r>
              <a:rPr lang="ru-RU" sz="1400" dirty="0" smtClean="0"/>
              <a:t>длина всех кобр.</a:t>
            </a:r>
            <a:endParaRPr lang="ru-RU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261483" y="3567585"/>
                <a:ext cx="242887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6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)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 </m:t>
                    </m:r>
                    <m:r>
                      <a:rPr lang="ru-RU" sz="1600" i="1" dirty="0">
                        <a:latin typeface="Cambria Math" panose="02040503050406030204" pitchFamily="18" charset="0"/>
                        <a:ea typeface="Cambria Math" pitchFamily="18" charset="0"/>
                      </a:rPr>
                      <m:t>8 · 235 =1880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 (</m:t>
                    </m:r>
                    <m:r>
                      <a:rPr lang="ru-RU" sz="1600" i="1" dirty="0">
                        <a:latin typeface="Cambria Math"/>
                        <a:ea typeface="Cambria Math" pitchFamily="18" charset="0"/>
                      </a:rPr>
                      <m:t>см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)</m:t>
                    </m:r>
                  </m:oMath>
                </a14:m>
                <a:r>
                  <a:rPr lang="ru-RU" sz="1600" dirty="0" smtClean="0">
                    <a:ea typeface="Cambria Math" pitchFamily="18" charset="0"/>
                  </a:rPr>
                  <a:t> </a:t>
                </a:r>
                <a:endParaRPr lang="ru-RU" sz="1600" dirty="0"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83" y="3567585"/>
                <a:ext cx="2428870" cy="338554"/>
              </a:xfrm>
              <a:prstGeom prst="rect">
                <a:avLst/>
              </a:prstGeom>
              <a:blipFill>
                <a:blip r:embed="rId1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2503547" y="3639033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– </a:t>
            </a:r>
            <a:r>
              <a:rPr lang="ru-RU" sz="1400" dirty="0" smtClean="0"/>
              <a:t>длина всех гремучих змей.</a:t>
            </a:r>
            <a:endParaRPr lang="ru-RU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261483" y="3886093"/>
                <a:ext cx="340811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7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)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 </m:t>
                    </m:r>
                    <m:r>
                      <a:rPr lang="ru-RU" sz="1600" i="1" dirty="0">
                        <a:latin typeface="Cambria Math" panose="02040503050406030204" pitchFamily="18" charset="0"/>
                        <a:ea typeface="Cambria Math" pitchFamily="18" charset="0"/>
                      </a:rPr>
                      <m:t>400 +520 +1880 =2800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 (</m:t>
                    </m:r>
                    <m:r>
                      <a:rPr lang="ru-RU" sz="1600" i="1" dirty="0">
                        <a:latin typeface="Cambria Math"/>
                        <a:ea typeface="Cambria Math" pitchFamily="18" charset="0"/>
                      </a:rPr>
                      <m:t>см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)</m:t>
                    </m:r>
                  </m:oMath>
                </a14:m>
                <a:r>
                  <a:rPr lang="ru-RU" sz="1600" dirty="0" smtClean="0">
                    <a:ea typeface="Cambria Math" pitchFamily="18" charset="0"/>
                  </a:rPr>
                  <a:t> </a:t>
                </a:r>
                <a:endParaRPr lang="ru-RU" sz="1600" dirty="0"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83" y="3886093"/>
                <a:ext cx="3408112" cy="338554"/>
              </a:xfrm>
              <a:prstGeom prst="rect">
                <a:avLst/>
              </a:prstGeom>
              <a:blipFill>
                <a:blip r:embed="rId14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3527951" y="3957541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– </a:t>
            </a:r>
            <a:r>
              <a:rPr lang="ru-RU" sz="1400" dirty="0" smtClean="0"/>
              <a:t>длина всех сбежавших змей.</a:t>
            </a:r>
            <a:endParaRPr lang="ru-RU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261483" y="4218601"/>
                <a:ext cx="188564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8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)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 </m:t>
                    </m:r>
                    <m:r>
                      <a:rPr lang="ru-RU" sz="1600" i="1" dirty="0">
                        <a:latin typeface="Cambria Math" panose="02040503050406030204" pitchFamily="18" charset="0"/>
                        <a:ea typeface="Cambria Math" pitchFamily="18" charset="0"/>
                      </a:rPr>
                      <m:t>2800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 </m:t>
                    </m:r>
                    <m:r>
                      <a:rPr lang="ru-RU" sz="1600" i="1" dirty="0">
                        <a:latin typeface="Cambria Math"/>
                        <a:ea typeface="Cambria Math" pitchFamily="18" charset="0"/>
                      </a:rPr>
                      <m:t>см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=28 м</m:t>
                    </m:r>
                  </m:oMath>
                </a14:m>
                <a:r>
                  <a:rPr lang="ru-RU" sz="1600" dirty="0" smtClean="0">
                    <a:ea typeface="Cambria Math" pitchFamily="18" charset="0"/>
                  </a:rPr>
                  <a:t> </a:t>
                </a:r>
                <a:endParaRPr lang="ru-RU" sz="1600" dirty="0"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83" y="4218601"/>
                <a:ext cx="1885644" cy="338554"/>
              </a:xfrm>
              <a:prstGeom prst="rect">
                <a:avLst/>
              </a:prstGeom>
              <a:blipFill>
                <a:blip r:embed="rId1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2019007" y="4290049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– </a:t>
            </a:r>
            <a:r>
              <a:rPr lang="ru-RU" sz="1400" dirty="0" smtClean="0"/>
              <a:t>длина всех сбежавших змей.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7061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775" y="875960"/>
            <a:ext cx="4033838" cy="35907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Плоскость бесконечна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Прямая бесконечна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Через любые две точки проходит </a:t>
            </a:r>
            <a:r>
              <a:rPr lang="ru-RU" sz="1600" u="sng" dirty="0">
                <a:solidFill>
                  <a:schemeClr val="bg1"/>
                </a:solidFill>
              </a:rPr>
              <a:t>одна единственная</a:t>
            </a:r>
            <a:r>
              <a:rPr lang="ru-RU" sz="1600" dirty="0">
                <a:solidFill>
                  <a:schemeClr val="bg1"/>
                </a:solidFill>
              </a:rPr>
              <a:t> прямая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Любая прямая делит плоскость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на </a:t>
            </a:r>
            <a:r>
              <a:rPr lang="ru-RU" sz="1600" dirty="0">
                <a:solidFill>
                  <a:schemeClr val="bg1"/>
                </a:solidFill>
              </a:rPr>
              <a:t>две части, на две полуплоскости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Луч имеет начало, но не имеет конца.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Лучи, на которые точка разбивает прямую, называют </a:t>
            </a:r>
            <a:r>
              <a:rPr lang="ru-RU" sz="1600" dirty="0">
                <a:solidFill>
                  <a:srgbClr val="FFC000"/>
                </a:solidFill>
              </a:rPr>
              <a:t>дополнительными</a:t>
            </a:r>
            <a:r>
              <a:rPr lang="ru-RU" sz="1600" dirty="0">
                <a:solidFill>
                  <a:schemeClr val="bg1"/>
                </a:solidFill>
              </a:rPr>
              <a:t> друг другу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  <p:sp>
        <p:nvSpPr>
          <p:cNvPr id="7" name="Куб 6"/>
          <p:cNvSpPr/>
          <p:nvPr/>
        </p:nvSpPr>
        <p:spPr>
          <a:xfrm>
            <a:off x="6213475" y="875961"/>
            <a:ext cx="2571749" cy="340191"/>
          </a:xfrm>
          <a:prstGeom prst="cube">
            <a:avLst>
              <a:gd name="adj" fmla="val 95232"/>
            </a:avLst>
          </a:prstGeom>
          <a:solidFill>
            <a:srgbClr val="FACE47">
              <a:alpha val="90000"/>
            </a:srgbClr>
          </a:solidFill>
          <a:ln w="12700">
            <a:solidFill>
              <a:srgbClr val="F2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213475" y="1452789"/>
            <a:ext cx="2571749" cy="0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213475" y="2027200"/>
            <a:ext cx="2571749" cy="0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8383841" y="1984954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523518" y="1987888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9474" b="43559"/>
          <a:stretch/>
        </p:blipFill>
        <p:spPr>
          <a:xfrm>
            <a:off x="6213475" y="2286000"/>
            <a:ext cx="2571749" cy="740664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6213475" y="3296773"/>
            <a:ext cx="2571750" cy="0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213476" y="4140509"/>
            <a:ext cx="2571749" cy="0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7529359" y="4101197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46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8878" y="1305794"/>
            <a:ext cx="1643554" cy="21847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0760" y="1323378"/>
            <a:ext cx="1708712" cy="21671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538133" y="3543299"/>
            <a:ext cx="2880000" cy="15298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5572" y="380626"/>
            <a:ext cx="2474960" cy="677820"/>
          </a:xfrm>
          <a:prstGeom prst="wedgeRoundRectCallout">
            <a:avLst>
              <a:gd name="adj1" fmla="val 41830"/>
              <a:gd name="adj2" fmla="val 8929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/>
              <a:t>А можно я с тобой вместе </a:t>
            </a:r>
            <a:r>
              <a:rPr lang="ru-RU" sz="1400" err="1"/>
              <a:t>поразгадываю</a:t>
            </a:r>
            <a:r>
              <a:rPr lang="ru-RU" sz="140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88877" y="380626"/>
            <a:ext cx="1200439" cy="439457"/>
          </a:xfrm>
          <a:prstGeom prst="wedgeRoundRectCallout">
            <a:avLst>
              <a:gd name="adj1" fmla="val -1096"/>
              <a:gd name="adj2" fmla="val 9063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/>
              <a:t>Конечно!</a:t>
            </a:r>
          </a:p>
        </p:txBody>
      </p:sp>
    </p:spTree>
    <p:extLst>
      <p:ext uri="{BB962C8B-B14F-4D97-AF65-F5344CB8AC3E}">
        <p14:creationId xmlns:p14="http://schemas.microsoft.com/office/powerpoint/2010/main" val="36271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8878" y="1305794"/>
            <a:ext cx="1643554" cy="21847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538133" y="3543299"/>
            <a:ext cx="2880000" cy="15298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67269" y="361950"/>
            <a:ext cx="1221540" cy="439457"/>
          </a:xfrm>
          <a:prstGeom prst="wedgeRoundRectCallout">
            <a:avLst>
              <a:gd name="adj1" fmla="val 16638"/>
              <a:gd name="adj2" fmla="val 10730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/>
              <a:t>Линейка!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81249" y="3627004"/>
            <a:ext cx="2751183" cy="1154546"/>
          </a:xfrm>
          <a:prstGeom prst="wedgeRoundRectCallout">
            <a:avLst>
              <a:gd name="adj1" fmla="val 22873"/>
              <a:gd name="adj2" fmla="val -8376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Линию прямую, ну-ка,</a:t>
            </a:r>
          </a:p>
          <a:p>
            <a:pPr algn="ctr"/>
            <a:r>
              <a:rPr lang="ru-RU" sz="1400" dirty="0"/>
              <a:t>Сам нарисовать сумей-ка!</a:t>
            </a:r>
          </a:p>
          <a:p>
            <a:pPr algn="ctr"/>
            <a:r>
              <a:rPr lang="ru-RU" sz="1400" dirty="0"/>
              <a:t>Это сложная наука!</a:t>
            </a:r>
          </a:p>
          <a:p>
            <a:pPr algn="ctr"/>
            <a:r>
              <a:rPr lang="ru-RU" sz="1400" dirty="0"/>
              <a:t>Пригодится </a:t>
            </a:r>
            <a:r>
              <a:rPr lang="ru-RU" sz="1400" dirty="0" smtClean="0"/>
              <a:t>здесь...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88"/>
          <a:stretch/>
        </p:blipFill>
        <p:spPr>
          <a:xfrm>
            <a:off x="2750400" y="1323378"/>
            <a:ext cx="1708711" cy="216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8878" y="1305794"/>
            <a:ext cx="1643554" cy="21847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0760" y="1323378"/>
            <a:ext cx="1708712" cy="21671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538133" y="3543299"/>
            <a:ext cx="2880000" cy="15298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51388" y="361950"/>
            <a:ext cx="1497000" cy="439457"/>
          </a:xfrm>
          <a:prstGeom prst="wedgeRoundRectCallout">
            <a:avLst>
              <a:gd name="adj1" fmla="val 16638"/>
              <a:gd name="adj2" fmla="val 10730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smtClean="0"/>
              <a:t>Это </a:t>
            </a:r>
            <a:r>
              <a:rPr lang="ru-RU" sz="1400"/>
              <a:t>отрезок!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81249" y="3627004"/>
            <a:ext cx="2947089" cy="1154546"/>
          </a:xfrm>
          <a:prstGeom prst="wedgeRoundRectCallout">
            <a:avLst>
              <a:gd name="adj1" fmla="val 22873"/>
              <a:gd name="adj2" fmla="val -8376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/>
              <a:t>Он ограничен с двух сторон</a:t>
            </a:r>
          </a:p>
          <a:p>
            <a:pPr algn="ctr"/>
            <a:r>
              <a:rPr lang="ru-RU" sz="1400"/>
              <a:t>И по линейке проведён.</a:t>
            </a:r>
          </a:p>
          <a:p>
            <a:pPr algn="ctr"/>
            <a:r>
              <a:rPr lang="ru-RU" sz="1400"/>
              <a:t>Длину его измерить можно,</a:t>
            </a:r>
          </a:p>
          <a:p>
            <a:pPr algn="ctr"/>
            <a:r>
              <a:rPr lang="ru-RU" sz="1400"/>
              <a:t>И сделать это так несложно!</a:t>
            </a:r>
          </a:p>
        </p:txBody>
      </p:sp>
    </p:spTree>
    <p:extLst>
      <p:ext uri="{BB962C8B-B14F-4D97-AF65-F5344CB8AC3E}">
        <p14:creationId xmlns:p14="http://schemas.microsoft.com/office/powerpoint/2010/main" val="396816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8878" y="1305794"/>
            <a:ext cx="1643554" cy="21847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0760" y="1323378"/>
            <a:ext cx="1708712" cy="21671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538133" y="3543299"/>
            <a:ext cx="2880000" cy="15298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59472" y="361950"/>
            <a:ext cx="1788916" cy="677820"/>
          </a:xfrm>
          <a:prstGeom prst="wedgeRoundRectCallout">
            <a:avLst>
              <a:gd name="adj1" fmla="val 16638"/>
              <a:gd name="adj2" fmla="val 9173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/>
              <a:t>Эта загадка уже </a:t>
            </a:r>
            <a:r>
              <a:rPr lang="ru-RU" sz="1400" smtClean="0"/>
              <a:t>посложнее.</a:t>
            </a:r>
            <a:endParaRPr lang="ru-RU" sz="1400"/>
          </a:p>
        </p:txBody>
      </p:sp>
      <p:sp>
        <p:nvSpPr>
          <p:cNvPr id="16" name="TextBox 15"/>
          <p:cNvSpPr txBox="1"/>
          <p:nvPr/>
        </p:nvSpPr>
        <p:spPr>
          <a:xfrm>
            <a:off x="3827178" y="3627004"/>
            <a:ext cx="2535725" cy="1154546"/>
          </a:xfrm>
          <a:prstGeom prst="wedgeRoundRectCallout">
            <a:avLst>
              <a:gd name="adj1" fmla="val 22873"/>
              <a:gd name="adj2" fmla="val -8376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Он от солнца прилетает,</a:t>
            </a:r>
          </a:p>
          <a:p>
            <a:pPr algn="ctr"/>
            <a:r>
              <a:rPr lang="ru-RU" sz="1400" dirty="0"/>
              <a:t>Пробивая толщу </a:t>
            </a:r>
            <a:r>
              <a:rPr lang="ru-RU" sz="1400" dirty="0" smtClean="0"/>
              <a:t>туч</a:t>
            </a:r>
            <a:r>
              <a:rPr lang="ru-RU" sz="1400" dirty="0"/>
              <a:t>,</a:t>
            </a:r>
          </a:p>
          <a:p>
            <a:pPr algn="ctr"/>
            <a:r>
              <a:rPr lang="ru-RU" sz="1400" dirty="0"/>
              <a:t>И в тетрадочке бывает,</a:t>
            </a:r>
          </a:p>
          <a:p>
            <a:pPr algn="ctr"/>
            <a:r>
              <a:rPr lang="ru-RU" sz="1400" dirty="0"/>
              <a:t>А зовётся </a:t>
            </a:r>
            <a:r>
              <a:rPr lang="ru-RU" sz="1400" dirty="0" smtClean="0"/>
              <a:t>просто...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55572" y="380626"/>
            <a:ext cx="2474960" cy="2346362"/>
          </a:xfrm>
          <a:prstGeom prst="wedgeRoundRectCallout">
            <a:avLst>
              <a:gd name="adj1" fmla="val 42541"/>
              <a:gd name="adj2" fmla="val 5782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Если </a:t>
            </a:r>
            <a:r>
              <a:rPr lang="ru-RU" sz="1400" dirty="0"/>
              <a:t>внимательно читать эту загадку,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то </a:t>
            </a:r>
            <a:r>
              <a:rPr lang="ru-RU" sz="1400" dirty="0"/>
              <a:t>там в начале говорится, что </a:t>
            </a:r>
            <a:r>
              <a:rPr lang="ru-RU" sz="1400" dirty="0" smtClean="0"/>
              <a:t>он </a:t>
            </a:r>
            <a:r>
              <a:rPr lang="ru-RU" sz="1400" dirty="0"/>
              <a:t>прилетает от солнца сквозь толщу туч. </a:t>
            </a:r>
            <a:endParaRPr lang="ru-RU" sz="1400" dirty="0" smtClean="0"/>
          </a:p>
          <a:p>
            <a:pPr algn="ctr"/>
            <a:r>
              <a:rPr lang="ru-RU" sz="1400" dirty="0" smtClean="0"/>
              <a:t>Мне </a:t>
            </a:r>
            <a:r>
              <a:rPr lang="ru-RU" sz="1400" dirty="0"/>
              <a:t>кажется,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я догадался. </a:t>
            </a:r>
          </a:p>
          <a:p>
            <a:pPr algn="ctr"/>
            <a:r>
              <a:rPr lang="ru-RU" sz="1400" dirty="0" smtClean="0"/>
              <a:t>Это </a:t>
            </a:r>
            <a:r>
              <a:rPr lang="ru-RU" sz="1400" dirty="0"/>
              <a:t>же луч!</a:t>
            </a:r>
          </a:p>
        </p:txBody>
      </p:sp>
    </p:spTree>
    <p:extLst>
      <p:ext uri="{BB962C8B-B14F-4D97-AF65-F5344CB8AC3E}">
        <p14:creationId xmlns:p14="http://schemas.microsoft.com/office/powerpoint/2010/main" val="29672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0760" y="1323378"/>
            <a:ext cx="1708712" cy="21671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538133" y="3543299"/>
            <a:ext cx="2880000" cy="15298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5572" y="380626"/>
            <a:ext cx="2150236" cy="916183"/>
          </a:xfrm>
          <a:prstGeom prst="wedgeRoundRectCallout">
            <a:avLst>
              <a:gd name="adj1" fmla="val 46630"/>
              <a:gd name="adj2" fmla="val 7893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Не </a:t>
            </a:r>
            <a:r>
              <a:rPr lang="ru-RU" sz="1400" dirty="0" smtClean="0"/>
              <a:t>знаю.</a:t>
            </a:r>
          </a:p>
          <a:p>
            <a:pPr algn="ctr"/>
            <a:r>
              <a:rPr lang="ru-RU" sz="1400" dirty="0" smtClean="0"/>
              <a:t>Но </a:t>
            </a:r>
            <a:r>
              <a:rPr lang="ru-RU" sz="1400" dirty="0"/>
              <a:t>точно знаю, кто может нам помочь!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4844"/>
          <a:stretch/>
        </p:blipFill>
        <p:spPr>
          <a:xfrm flipH="1">
            <a:off x="5090400" y="1305793"/>
            <a:ext cx="1643555" cy="21841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52394" y="3627004"/>
            <a:ext cx="3655076" cy="1154546"/>
          </a:xfrm>
          <a:prstGeom prst="wedgeRoundRectCallout">
            <a:avLst>
              <a:gd name="adj1" fmla="val 22873"/>
              <a:gd name="adj2" fmla="val -8376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Точно! </a:t>
            </a:r>
            <a:endParaRPr lang="ru-RU" sz="1400" dirty="0" smtClean="0"/>
          </a:p>
          <a:p>
            <a:pPr algn="ctr"/>
            <a:r>
              <a:rPr lang="ru-RU" sz="1400" dirty="0" smtClean="0"/>
              <a:t>Но </a:t>
            </a:r>
            <a:r>
              <a:rPr lang="ru-RU" sz="1400" dirty="0"/>
              <a:t>в загадке говорится,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что </a:t>
            </a:r>
            <a:r>
              <a:rPr lang="ru-RU" sz="1400" dirty="0"/>
              <a:t>он бывает и в тетрадке. </a:t>
            </a:r>
            <a:endParaRPr lang="ru-RU" sz="1400" dirty="0" smtClean="0"/>
          </a:p>
          <a:p>
            <a:pPr algn="ctr"/>
            <a:r>
              <a:rPr lang="ru-RU" sz="1400" dirty="0" smtClean="0"/>
              <a:t>Как </a:t>
            </a:r>
            <a:r>
              <a:rPr lang="ru-RU" sz="1400" dirty="0"/>
              <a:t>луч может оказаться в тетрадке?</a:t>
            </a:r>
          </a:p>
        </p:txBody>
      </p:sp>
    </p:spTree>
    <p:extLst>
      <p:ext uri="{BB962C8B-B14F-4D97-AF65-F5344CB8AC3E}">
        <p14:creationId xmlns:p14="http://schemas.microsoft.com/office/powerpoint/2010/main" val="288408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3362</TotalTime>
  <Words>1220</Words>
  <Application>Microsoft Office PowerPoint</Application>
  <PresentationFormat>Экран (16:9)</PresentationFormat>
  <Paragraphs>343</Paragraphs>
  <Slides>49</Slides>
  <Notes>48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Arial</vt:lpstr>
      <vt:lpstr>Merriweather</vt:lpstr>
      <vt:lpstr>Cambria Math</vt:lpstr>
      <vt:lpstr>Calibri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416</cp:revision>
  <dcterms:created xsi:type="dcterms:W3CDTF">2017-06-06T14:34:21Z</dcterms:created>
  <dcterms:modified xsi:type="dcterms:W3CDTF">2025-01-17T08:18:39Z</dcterms:modified>
</cp:coreProperties>
</file>