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0" r:id="rId1"/>
  </p:sldMasterIdLst>
  <p:notesMasterIdLst>
    <p:notesMasterId r:id="rId47"/>
  </p:notesMasterIdLst>
  <p:sldIdLst>
    <p:sldId id="256" r:id="rId2"/>
    <p:sldId id="257" r:id="rId3"/>
    <p:sldId id="273" r:id="rId4"/>
    <p:sldId id="274" r:id="rId5"/>
    <p:sldId id="275" r:id="rId6"/>
    <p:sldId id="341" r:id="rId7"/>
    <p:sldId id="342" r:id="rId8"/>
    <p:sldId id="343" r:id="rId9"/>
    <p:sldId id="316" r:id="rId10"/>
    <p:sldId id="304" r:id="rId11"/>
    <p:sldId id="363" r:id="rId12"/>
    <p:sldId id="364" r:id="rId13"/>
    <p:sldId id="365" r:id="rId14"/>
    <p:sldId id="366" r:id="rId15"/>
    <p:sldId id="367" r:id="rId16"/>
    <p:sldId id="305" r:id="rId17"/>
    <p:sldId id="368" r:id="rId18"/>
    <p:sldId id="306" r:id="rId19"/>
    <p:sldId id="302" r:id="rId20"/>
    <p:sldId id="345" r:id="rId21"/>
    <p:sldId id="346" r:id="rId22"/>
    <p:sldId id="347" r:id="rId23"/>
    <p:sldId id="348" r:id="rId24"/>
    <p:sldId id="349" r:id="rId25"/>
    <p:sldId id="350" r:id="rId26"/>
    <p:sldId id="351" r:id="rId27"/>
    <p:sldId id="307" r:id="rId28"/>
    <p:sldId id="370" r:id="rId29"/>
    <p:sldId id="371" r:id="rId30"/>
    <p:sldId id="372" r:id="rId31"/>
    <p:sldId id="373" r:id="rId32"/>
    <p:sldId id="314" r:id="rId33"/>
    <p:sldId id="322" r:id="rId34"/>
    <p:sldId id="374" r:id="rId35"/>
    <p:sldId id="352" r:id="rId36"/>
    <p:sldId id="375" r:id="rId37"/>
    <p:sldId id="376" r:id="rId38"/>
    <p:sldId id="377" r:id="rId39"/>
    <p:sldId id="265" r:id="rId40"/>
    <p:sldId id="378" r:id="rId41"/>
    <p:sldId id="379" r:id="rId42"/>
    <p:sldId id="380" r:id="rId43"/>
    <p:sldId id="295" r:id="rId44"/>
    <p:sldId id="296" r:id="rId45"/>
    <p:sldId id="299" r:id="rId46"/>
  </p:sldIdLst>
  <p:sldSz cx="9144000" cy="5143500" type="screen16x9"/>
  <p:notesSz cx="6858000" cy="9144000"/>
  <p:embeddedFontLst>
    <p:embeddedFont>
      <p:font typeface="Cambria Math" panose="02040503050406030204" pitchFamily="18" charset="0"/>
      <p:regular r:id="rId48"/>
    </p:embeddedFont>
    <p:embeddedFont>
      <p:font typeface="Calibri" panose="020F0502020204030204" pitchFamily="34" charset="0"/>
      <p:regular r:id="rId49"/>
      <p:bold r:id="rId50"/>
      <p:italic r:id="rId51"/>
      <p:boldItalic r:id="rId52"/>
    </p:embeddedFont>
    <p:embeddedFont>
      <p:font typeface="Merriweather" panose="020B0604020202020204" charset="-52"/>
      <p:regular r:id="rId53"/>
      <p:bold r:id="rId54"/>
      <p:italic r:id="rId55"/>
      <p:boldItalic r:id="rId56"/>
    </p:embeddedFont>
    <p:embeddedFont>
      <p:font typeface="Roboto" panose="020B0604020202020204" charset="0"/>
      <p:regular r:id="rId57"/>
      <p:bold r:id="rId58"/>
      <p:italic r:id="rId59"/>
      <p:boldItalic r:id="rId60"/>
    </p:embeddedFont>
  </p:embeddedFontLst>
  <p:defaultTextStyle>
    <a:defPPr>
      <a:defRPr lang="ru-RU"/>
    </a:defPPr>
    <a:lvl1pPr marL="0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892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783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675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566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457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348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240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132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12" userDrawn="1">
          <p15:clr>
            <a:srgbClr val="A4A3A4"/>
          </p15:clr>
        </p15:guide>
        <p15:guide id="2" pos="226" userDrawn="1">
          <p15:clr>
            <a:srgbClr val="A4A3A4"/>
          </p15:clr>
        </p15:guide>
        <p15:guide id="3" pos="5534" userDrawn="1">
          <p15:clr>
            <a:srgbClr val="A4A3A4"/>
          </p15:clr>
        </p15:guide>
        <p15:guide id="4" orient="horz" pos="228" userDrawn="1">
          <p15:clr>
            <a:srgbClr val="A4A3A4"/>
          </p15:clr>
        </p15:guide>
        <p15:guide id="5" pos="2993" userDrawn="1">
          <p15:clr>
            <a:srgbClr val="A4A3A4"/>
          </p15:clr>
        </p15:guide>
        <p15:guide id="6" pos="2767" userDrawn="1">
          <p15:clr>
            <a:srgbClr val="A4A3A4"/>
          </p15:clr>
        </p15:guide>
        <p15:guide id="7" pos="2069" userDrawn="1">
          <p15:clr>
            <a:srgbClr val="A4A3A4"/>
          </p15:clr>
        </p15:guide>
        <p15:guide id="8" pos="3692" userDrawn="1">
          <p15:clr>
            <a:srgbClr val="A4A3A4"/>
          </p15:clr>
        </p15:guide>
        <p15:guide id="9" pos="1845" userDrawn="1">
          <p15:clr>
            <a:srgbClr val="A4A3A4"/>
          </p15:clr>
        </p15:guide>
        <p15:guide id="10" pos="391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CE47"/>
    <a:srgbClr val="F2B800"/>
    <a:srgbClr val="F2F2F2"/>
    <a:srgbClr val="E7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850" autoAdjust="0"/>
    <p:restoredTop sz="90413" autoAdjust="0"/>
  </p:normalViewPr>
  <p:slideViewPr>
    <p:cSldViewPr snapToGrid="0" showGuides="1">
      <p:cViewPr varScale="1">
        <p:scale>
          <a:sx n="105" d="100"/>
          <a:sy n="105" d="100"/>
        </p:scale>
        <p:origin x="931" y="67"/>
      </p:cViewPr>
      <p:guideLst>
        <p:guide orient="horz" pos="3012"/>
        <p:guide pos="226"/>
        <p:guide pos="5534"/>
        <p:guide orient="horz" pos="228"/>
        <p:guide pos="2993"/>
        <p:guide pos="2767"/>
        <p:guide pos="2069"/>
        <p:guide pos="3692"/>
        <p:guide pos="1845"/>
        <p:guide pos="391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font" Target="fonts/font3.fntdata"/><Relationship Id="rId55" Type="http://schemas.openxmlformats.org/officeDocument/2006/relationships/font" Target="fonts/font8.fntdata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font" Target="fonts/font7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6.fntdata"/><Relationship Id="rId58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2.fntdata"/><Relationship Id="rId57" Type="http://schemas.openxmlformats.org/officeDocument/2006/relationships/font" Target="fonts/font10.fntdata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5.fntdata"/><Relationship Id="rId60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1.fntdata"/><Relationship Id="rId56" Type="http://schemas.openxmlformats.org/officeDocument/2006/relationships/font" Target="fonts/font9.fntdata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4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F6CDED-7666-4D7E-A294-5461EC81F347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3F394D-A24F-4D3B-936C-7A19980982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6276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68765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1943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69933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23691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43645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06170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04767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30943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13921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14583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36768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07973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01774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152999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552407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891443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967143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328195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408335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484464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47555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80066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041837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592164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308965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631039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368243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17939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919138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458043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978809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086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3527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536228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788765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230086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367291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84390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33371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73099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04492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13200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65576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57312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23D31-6C15-4E8B-B5F8-EC45A10A3328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702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23D31-6C15-4E8B-B5F8-EC45A10A3328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081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23D31-6C15-4E8B-B5F8-EC45A10A3328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0486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23D31-6C15-4E8B-B5F8-EC45A10A3328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112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23D31-6C15-4E8B-B5F8-EC45A10A3328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525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23D31-6C15-4E8B-B5F8-EC45A10A3328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493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23D31-6C15-4E8B-B5F8-EC45A10A3328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1325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23D31-6C15-4E8B-B5F8-EC45A10A3328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1477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23D31-6C15-4E8B-B5F8-EC45A10A3328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3142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23D31-6C15-4E8B-B5F8-EC45A10A3328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8434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23D31-6C15-4E8B-B5F8-EC45A10A3328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5600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423D31-6C15-4E8B-B5F8-EC45A10A3328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1739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18" Type="http://schemas.openxmlformats.org/officeDocument/2006/relationships/image" Target="../media/image42.png"/><Relationship Id="rId26" Type="http://schemas.openxmlformats.org/officeDocument/2006/relationships/image" Target="../media/image50.png"/><Relationship Id="rId3" Type="http://schemas.openxmlformats.org/officeDocument/2006/relationships/image" Target="../media/image26.png"/><Relationship Id="rId21" Type="http://schemas.openxmlformats.org/officeDocument/2006/relationships/image" Target="../media/image45.png"/><Relationship Id="rId34" Type="http://schemas.openxmlformats.org/officeDocument/2006/relationships/image" Target="../media/image58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17" Type="http://schemas.openxmlformats.org/officeDocument/2006/relationships/image" Target="../media/image27.png"/><Relationship Id="rId25" Type="http://schemas.openxmlformats.org/officeDocument/2006/relationships/image" Target="../media/image49.png"/><Relationship Id="rId33" Type="http://schemas.openxmlformats.org/officeDocument/2006/relationships/image" Target="../media/image57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40.png"/><Relationship Id="rId20" Type="http://schemas.openxmlformats.org/officeDocument/2006/relationships/image" Target="../media/image44.png"/><Relationship Id="rId29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24" Type="http://schemas.openxmlformats.org/officeDocument/2006/relationships/image" Target="../media/image48.png"/><Relationship Id="rId32" Type="http://schemas.openxmlformats.org/officeDocument/2006/relationships/image" Target="../media/image56.png"/><Relationship Id="rId37" Type="http://schemas.openxmlformats.org/officeDocument/2006/relationships/image" Target="../media/image61.png"/><Relationship Id="rId5" Type="http://schemas.openxmlformats.org/officeDocument/2006/relationships/image" Target="../media/image29.png"/><Relationship Id="rId15" Type="http://schemas.openxmlformats.org/officeDocument/2006/relationships/image" Target="../media/image39.png"/><Relationship Id="rId23" Type="http://schemas.openxmlformats.org/officeDocument/2006/relationships/image" Target="../media/image47.png"/><Relationship Id="rId28" Type="http://schemas.openxmlformats.org/officeDocument/2006/relationships/image" Target="../media/image52.png"/><Relationship Id="rId36" Type="http://schemas.openxmlformats.org/officeDocument/2006/relationships/image" Target="../media/image60.png"/><Relationship Id="rId10" Type="http://schemas.openxmlformats.org/officeDocument/2006/relationships/image" Target="../media/image34.png"/><Relationship Id="rId19" Type="http://schemas.openxmlformats.org/officeDocument/2006/relationships/image" Target="../media/image43.png"/><Relationship Id="rId31" Type="http://schemas.openxmlformats.org/officeDocument/2006/relationships/image" Target="../media/image55.png"/><Relationship Id="rId9" Type="http://schemas.openxmlformats.org/officeDocument/2006/relationships/image" Target="../media/image33.png"/><Relationship Id="rId14" Type="http://schemas.openxmlformats.org/officeDocument/2006/relationships/image" Target="../media/image38.png"/><Relationship Id="rId22" Type="http://schemas.openxmlformats.org/officeDocument/2006/relationships/image" Target="../media/image46.png"/><Relationship Id="rId27" Type="http://schemas.openxmlformats.org/officeDocument/2006/relationships/image" Target="../media/image51.png"/><Relationship Id="rId30" Type="http://schemas.openxmlformats.org/officeDocument/2006/relationships/image" Target="../media/image54.png"/><Relationship Id="rId35" Type="http://schemas.openxmlformats.org/officeDocument/2006/relationships/image" Target="../media/image5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3.png"/><Relationship Id="rId21" Type="http://schemas.openxmlformats.org/officeDocument/2006/relationships/image" Target="../media/image25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4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19" Type="http://schemas.openxmlformats.org/officeDocument/2006/relationships/image" Target="../media/image24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3.png"/><Relationship Id="rId21" Type="http://schemas.openxmlformats.org/officeDocument/2006/relationships/image" Target="../media/image62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4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19" Type="http://schemas.openxmlformats.org/officeDocument/2006/relationships/image" Target="../media/image24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21.png"/><Relationship Id="rId3" Type="http://schemas.openxmlformats.org/officeDocument/2006/relationships/image" Target="../media/image3.png"/><Relationship Id="rId21" Type="http://schemas.openxmlformats.org/officeDocument/2006/relationships/image" Target="../media/image28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20" Type="http://schemas.openxmlformats.org/officeDocument/2006/relationships/image" Target="../media/image6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23" Type="http://schemas.openxmlformats.org/officeDocument/2006/relationships/image" Target="../media/image20.png"/><Relationship Id="rId10" Type="http://schemas.openxmlformats.org/officeDocument/2006/relationships/image" Target="../media/image11.png"/><Relationship Id="rId19" Type="http://schemas.openxmlformats.org/officeDocument/2006/relationships/image" Target="../media/image25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28.png"/><Relationship Id="rId3" Type="http://schemas.openxmlformats.org/officeDocument/2006/relationships/image" Target="../media/image3.png"/><Relationship Id="rId21" Type="http://schemas.openxmlformats.org/officeDocument/2006/relationships/image" Target="../media/image19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19" Type="http://schemas.openxmlformats.org/officeDocument/2006/relationships/image" Target="../media/image25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6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28.png"/><Relationship Id="rId3" Type="http://schemas.openxmlformats.org/officeDocument/2006/relationships/image" Target="../media/image3.png"/><Relationship Id="rId21" Type="http://schemas.openxmlformats.org/officeDocument/2006/relationships/image" Target="../media/image19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19" Type="http://schemas.openxmlformats.org/officeDocument/2006/relationships/image" Target="../media/image25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6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png"/><Relationship Id="rId5" Type="http://schemas.openxmlformats.org/officeDocument/2006/relationships/image" Target="../media/image28.png"/><Relationship Id="rId10" Type="http://schemas.openxmlformats.org/officeDocument/2006/relationships/image" Target="../media/image70.png"/><Relationship Id="rId4" Type="http://schemas.openxmlformats.org/officeDocument/2006/relationships/image" Target="../media/image21.png"/><Relationship Id="rId9" Type="http://schemas.openxmlformats.org/officeDocument/2006/relationships/image" Target="../media/image6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41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3.png"/><Relationship Id="rId21" Type="http://schemas.openxmlformats.org/officeDocument/2006/relationships/image" Target="../media/image28.png"/><Relationship Id="rId34" Type="http://schemas.openxmlformats.org/officeDocument/2006/relationships/image" Target="../media/image18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9.png"/><Relationship Id="rId25" Type="http://schemas.openxmlformats.org/officeDocument/2006/relationships/image" Target="../media/image73.png"/><Relationship Id="rId33" Type="http://schemas.openxmlformats.org/officeDocument/2006/relationships/image" Target="../media/image81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25.png"/><Relationship Id="rId20" Type="http://schemas.openxmlformats.org/officeDocument/2006/relationships/image" Target="../media/image63.png"/><Relationship Id="rId29" Type="http://schemas.openxmlformats.org/officeDocument/2006/relationships/image" Target="../media/image7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24" Type="http://schemas.openxmlformats.org/officeDocument/2006/relationships/image" Target="../media/image72.png"/><Relationship Id="rId32" Type="http://schemas.openxmlformats.org/officeDocument/2006/relationships/image" Target="../media/image80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23" Type="http://schemas.openxmlformats.org/officeDocument/2006/relationships/image" Target="../media/image65.png"/><Relationship Id="rId28" Type="http://schemas.openxmlformats.org/officeDocument/2006/relationships/image" Target="../media/image76.png"/><Relationship Id="rId10" Type="http://schemas.openxmlformats.org/officeDocument/2006/relationships/image" Target="../media/image11.png"/><Relationship Id="rId31" Type="http://schemas.openxmlformats.org/officeDocument/2006/relationships/image" Target="../media/image79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24.png"/><Relationship Id="rId27" Type="http://schemas.openxmlformats.org/officeDocument/2006/relationships/image" Target="../media/image75.png"/><Relationship Id="rId30" Type="http://schemas.openxmlformats.org/officeDocument/2006/relationships/image" Target="../media/image7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image" Target="../media/image770.png"/><Relationship Id="rId3" Type="http://schemas.openxmlformats.org/officeDocument/2006/relationships/image" Target="../media/image3.png"/><Relationship Id="rId21" Type="http://schemas.openxmlformats.org/officeDocument/2006/relationships/image" Target="../media/image65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9.png"/><Relationship Id="rId25" Type="http://schemas.openxmlformats.org/officeDocument/2006/relationships/image" Target="../media/image760.pn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16.png"/><Relationship Id="rId20" Type="http://schemas.openxmlformats.org/officeDocument/2006/relationships/image" Target="../media/image24.png"/><Relationship Id="rId29" Type="http://schemas.openxmlformats.org/officeDocument/2006/relationships/image" Target="../media/image80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750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740.png"/><Relationship Id="rId28" Type="http://schemas.openxmlformats.org/officeDocument/2006/relationships/image" Target="../media/image790.png"/><Relationship Id="rId10" Type="http://schemas.openxmlformats.org/officeDocument/2006/relationships/image" Target="../media/image10.png"/><Relationship Id="rId31" Type="http://schemas.openxmlformats.org/officeDocument/2006/relationships/image" Target="../media/image73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72.png"/><Relationship Id="rId27" Type="http://schemas.openxmlformats.org/officeDocument/2006/relationships/image" Target="../media/image780.png"/><Relationship Id="rId30" Type="http://schemas.openxmlformats.org/officeDocument/2006/relationships/image" Target="../media/image8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png"/><Relationship Id="rId5" Type="http://schemas.openxmlformats.org/officeDocument/2006/relationships/image" Target="../media/image67.jpeg"/><Relationship Id="rId4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64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png"/><Relationship Id="rId5" Type="http://schemas.openxmlformats.org/officeDocument/2006/relationships/image" Target="../media/image67.jpeg"/><Relationship Id="rId4" Type="http://schemas.openxmlformats.org/officeDocument/2006/relationships/image" Target="../media/image17.png"/><Relationship Id="rId9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jpeg"/><Relationship Id="rId5" Type="http://schemas.openxmlformats.org/officeDocument/2006/relationships/image" Target="../media/image85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7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1.png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8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8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89.png"/></Relationships>
</file>

<file path=ppt/slides/_rels/slide35.xml.rels><?xml version="1.0" encoding="UTF-8" standalone="yes"?>
<Relationships xmlns="http://schemas.openxmlformats.org/package/2006/relationships"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7" Type="http://schemas.openxmlformats.org/officeDocument/2006/relationships/image" Target="../media/image9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13" Type="http://schemas.openxmlformats.org/officeDocument/2006/relationships/image" Target="../media/image64.png"/><Relationship Id="rId12" Type="http://schemas.openxmlformats.org/officeDocument/2006/relationships/image" Target="../media/image10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11" Type="http://schemas.openxmlformats.org/officeDocument/2006/relationships/image" Target="../media/image102.png"/><Relationship Id="rId5" Type="http://schemas.openxmlformats.org/officeDocument/2006/relationships/image" Target="../media/image95.png"/><Relationship Id="rId10" Type="http://schemas.openxmlformats.org/officeDocument/2006/relationships/image" Target="../media/image101.png"/><Relationship Id="rId4" Type="http://schemas.openxmlformats.org/officeDocument/2006/relationships/image" Target="../media/image94.png"/><Relationship Id="rId9" Type="http://schemas.openxmlformats.org/officeDocument/2006/relationships/image" Target="../media/image100.png"/><Relationship Id="rId14" Type="http://schemas.openxmlformats.org/officeDocument/2006/relationships/image" Target="../media/image17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13" Type="http://schemas.openxmlformats.org/officeDocument/2006/relationships/image" Target="../media/image17.png"/><Relationship Id="rId7" Type="http://schemas.openxmlformats.org/officeDocument/2006/relationships/image" Target="../media/image99.png"/><Relationship Id="rId12" Type="http://schemas.openxmlformats.org/officeDocument/2006/relationships/image" Target="../media/image64.png"/><Relationship Id="rId17" Type="http://schemas.openxmlformats.org/officeDocument/2006/relationships/image" Target="../media/image107.png"/><Relationship Id="rId2" Type="http://schemas.openxmlformats.org/officeDocument/2006/relationships/notesSlide" Target="../notesSlides/notesSlide37.xml"/><Relationship Id="rId16" Type="http://schemas.openxmlformats.org/officeDocument/2006/relationships/image" Target="../media/image10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11" Type="http://schemas.openxmlformats.org/officeDocument/2006/relationships/image" Target="../media/image103.png"/><Relationship Id="rId5" Type="http://schemas.openxmlformats.org/officeDocument/2006/relationships/image" Target="../media/image95.png"/><Relationship Id="rId15" Type="http://schemas.openxmlformats.org/officeDocument/2006/relationships/image" Target="../media/image105.png"/><Relationship Id="rId10" Type="http://schemas.openxmlformats.org/officeDocument/2006/relationships/image" Target="../media/image102.png"/><Relationship Id="rId4" Type="http://schemas.openxmlformats.org/officeDocument/2006/relationships/image" Target="../media/image94.png"/><Relationship Id="rId9" Type="http://schemas.openxmlformats.org/officeDocument/2006/relationships/image" Target="../media/image101.png"/><Relationship Id="rId14" Type="http://schemas.openxmlformats.org/officeDocument/2006/relationships/image" Target="../media/image104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13" Type="http://schemas.openxmlformats.org/officeDocument/2006/relationships/image" Target="../media/image117.png"/><Relationship Id="rId3" Type="http://schemas.openxmlformats.org/officeDocument/2006/relationships/image" Target="../media/image90.png"/><Relationship Id="rId7" Type="http://schemas.openxmlformats.org/officeDocument/2006/relationships/image" Target="../media/image111.png"/><Relationship Id="rId12" Type="http://schemas.openxmlformats.org/officeDocument/2006/relationships/image" Target="../media/image116.png"/><Relationship Id="rId2" Type="http://schemas.openxmlformats.org/officeDocument/2006/relationships/notesSlide" Target="../notesSlides/notesSlide38.xml"/><Relationship Id="rId16" Type="http://schemas.openxmlformats.org/officeDocument/2006/relationships/image" Target="../media/image1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0.png"/><Relationship Id="rId11" Type="http://schemas.openxmlformats.org/officeDocument/2006/relationships/image" Target="../media/image115.png"/><Relationship Id="rId5" Type="http://schemas.openxmlformats.org/officeDocument/2006/relationships/image" Target="../media/image108.png"/><Relationship Id="rId15" Type="http://schemas.openxmlformats.org/officeDocument/2006/relationships/image" Target="../media/image119.png"/><Relationship Id="rId10" Type="http://schemas.openxmlformats.org/officeDocument/2006/relationships/image" Target="../media/image114.png"/><Relationship Id="rId9" Type="http://schemas.openxmlformats.org/officeDocument/2006/relationships/image" Target="../media/image113.png"/><Relationship Id="rId14" Type="http://schemas.openxmlformats.org/officeDocument/2006/relationships/image" Target="../media/image1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13" Type="http://schemas.openxmlformats.org/officeDocument/2006/relationships/image" Target="../media/image125.png"/><Relationship Id="rId18" Type="http://schemas.openxmlformats.org/officeDocument/2006/relationships/image" Target="../media/image130.png"/><Relationship Id="rId3" Type="http://schemas.openxmlformats.org/officeDocument/2006/relationships/image" Target="../media/image41.png"/><Relationship Id="rId7" Type="http://schemas.openxmlformats.org/officeDocument/2006/relationships/image" Target="../media/image1080.png"/><Relationship Id="rId12" Type="http://schemas.openxmlformats.org/officeDocument/2006/relationships/image" Target="../media/image124.png"/><Relationship Id="rId17" Type="http://schemas.openxmlformats.org/officeDocument/2006/relationships/image" Target="../media/image129.png"/><Relationship Id="rId2" Type="http://schemas.openxmlformats.org/officeDocument/2006/relationships/notesSlide" Target="../notesSlides/notesSlide39.xml"/><Relationship Id="rId16" Type="http://schemas.openxmlformats.org/officeDocument/2006/relationships/image" Target="../media/image128.png"/><Relationship Id="rId1" Type="http://schemas.openxmlformats.org/officeDocument/2006/relationships/slideLayout" Target="../slideLayouts/slideLayout1.xml"/><Relationship Id="rId11" Type="http://schemas.openxmlformats.org/officeDocument/2006/relationships/image" Target="../media/image123.png"/><Relationship Id="rId5" Type="http://schemas.openxmlformats.org/officeDocument/2006/relationships/image" Target="../media/image17.png"/><Relationship Id="rId15" Type="http://schemas.openxmlformats.org/officeDocument/2006/relationships/image" Target="../media/image127.png"/><Relationship Id="rId10" Type="http://schemas.openxmlformats.org/officeDocument/2006/relationships/image" Target="../media/image122.png"/><Relationship Id="rId19" Type="http://schemas.openxmlformats.org/officeDocument/2006/relationships/image" Target="../media/image131.png"/><Relationship Id="rId4" Type="http://schemas.openxmlformats.org/officeDocument/2006/relationships/image" Target="../media/image64.png"/><Relationship Id="rId9" Type="http://schemas.openxmlformats.org/officeDocument/2006/relationships/image" Target="../media/image121.png"/><Relationship Id="rId14" Type="http://schemas.openxmlformats.org/officeDocument/2006/relationships/image" Target="../media/image126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13" Type="http://schemas.openxmlformats.org/officeDocument/2006/relationships/image" Target="../media/image126.png"/><Relationship Id="rId18" Type="http://schemas.openxmlformats.org/officeDocument/2006/relationships/image" Target="../media/image131.png"/><Relationship Id="rId3" Type="http://schemas.openxmlformats.org/officeDocument/2006/relationships/image" Target="../media/image41.png"/><Relationship Id="rId7" Type="http://schemas.openxmlformats.org/officeDocument/2006/relationships/image" Target="../media/image132.png"/><Relationship Id="rId12" Type="http://schemas.openxmlformats.org/officeDocument/2006/relationships/image" Target="../media/image125.png"/><Relationship Id="rId17" Type="http://schemas.openxmlformats.org/officeDocument/2006/relationships/image" Target="../media/image130.png"/><Relationship Id="rId2" Type="http://schemas.openxmlformats.org/officeDocument/2006/relationships/notesSlide" Target="../notesSlides/notesSlide40.xml"/><Relationship Id="rId16" Type="http://schemas.openxmlformats.org/officeDocument/2006/relationships/image" Target="../media/image129.png"/><Relationship Id="rId1" Type="http://schemas.openxmlformats.org/officeDocument/2006/relationships/slideLayout" Target="../slideLayouts/slideLayout1.xml"/><Relationship Id="rId11" Type="http://schemas.openxmlformats.org/officeDocument/2006/relationships/image" Target="../media/image124.png"/><Relationship Id="rId5" Type="http://schemas.openxmlformats.org/officeDocument/2006/relationships/image" Target="../media/image17.png"/><Relationship Id="rId15" Type="http://schemas.openxmlformats.org/officeDocument/2006/relationships/image" Target="../media/image128.png"/><Relationship Id="rId10" Type="http://schemas.openxmlformats.org/officeDocument/2006/relationships/image" Target="../media/image123.png"/><Relationship Id="rId19" Type="http://schemas.openxmlformats.org/officeDocument/2006/relationships/image" Target="../media/image133.png"/><Relationship Id="rId4" Type="http://schemas.openxmlformats.org/officeDocument/2006/relationships/image" Target="../media/image64.png"/><Relationship Id="rId9" Type="http://schemas.openxmlformats.org/officeDocument/2006/relationships/image" Target="../media/image122.png"/><Relationship Id="rId14" Type="http://schemas.openxmlformats.org/officeDocument/2006/relationships/image" Target="../media/image127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13" Type="http://schemas.openxmlformats.org/officeDocument/2006/relationships/image" Target="../media/image124.png"/><Relationship Id="rId18" Type="http://schemas.openxmlformats.org/officeDocument/2006/relationships/image" Target="../media/image129.png"/><Relationship Id="rId3" Type="http://schemas.openxmlformats.org/officeDocument/2006/relationships/image" Target="../media/image41.png"/><Relationship Id="rId7" Type="http://schemas.openxmlformats.org/officeDocument/2006/relationships/image" Target="../media/image133.png"/><Relationship Id="rId12" Type="http://schemas.openxmlformats.org/officeDocument/2006/relationships/image" Target="../media/image123.png"/><Relationship Id="rId17" Type="http://schemas.openxmlformats.org/officeDocument/2006/relationships/image" Target="../media/image128.png"/><Relationship Id="rId2" Type="http://schemas.openxmlformats.org/officeDocument/2006/relationships/notesSlide" Target="../notesSlides/notesSlide41.xml"/><Relationship Id="rId16" Type="http://schemas.openxmlformats.org/officeDocument/2006/relationships/image" Target="../media/image127.png"/><Relationship Id="rId20" Type="http://schemas.openxmlformats.org/officeDocument/2006/relationships/image" Target="../media/image131.png"/><Relationship Id="rId1" Type="http://schemas.openxmlformats.org/officeDocument/2006/relationships/slideLayout" Target="../slideLayouts/slideLayout1.xml"/><Relationship Id="rId11" Type="http://schemas.openxmlformats.org/officeDocument/2006/relationships/image" Target="../media/image122.png"/><Relationship Id="rId5" Type="http://schemas.openxmlformats.org/officeDocument/2006/relationships/image" Target="../media/image17.png"/><Relationship Id="rId15" Type="http://schemas.openxmlformats.org/officeDocument/2006/relationships/image" Target="../media/image126.png"/><Relationship Id="rId10" Type="http://schemas.openxmlformats.org/officeDocument/2006/relationships/image" Target="../media/image121.png"/><Relationship Id="rId19" Type="http://schemas.openxmlformats.org/officeDocument/2006/relationships/image" Target="../media/image130.png"/><Relationship Id="rId4" Type="http://schemas.openxmlformats.org/officeDocument/2006/relationships/image" Target="../media/image64.png"/><Relationship Id="rId9" Type="http://schemas.openxmlformats.org/officeDocument/2006/relationships/image" Target="../media/image135.png"/><Relationship Id="rId14" Type="http://schemas.openxmlformats.org/officeDocument/2006/relationships/image" Target="../media/image125.png"/></Relationships>
</file>

<file path=ppt/slides/_rels/slide43.xml.rels><?xml version="1.0" encoding="UTF-8" standalone="yes"?>
<Relationships xmlns="http://schemas.openxmlformats.org/package/2006/relationships"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png"/><Relationship Id="rId5" Type="http://schemas.openxmlformats.org/officeDocument/2006/relationships/image" Target="../media/image67.jpeg"/><Relationship Id="rId4" Type="http://schemas.openxmlformats.org/officeDocument/2006/relationships/image" Target="../media/image137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13" Type="http://schemas.openxmlformats.org/officeDocument/2006/relationships/image" Target="../media/image147.png"/><Relationship Id="rId3" Type="http://schemas.openxmlformats.org/officeDocument/2006/relationships/image" Target="../media/image138.png"/><Relationship Id="rId7" Type="http://schemas.openxmlformats.org/officeDocument/2006/relationships/image" Target="../media/image141.png"/><Relationship Id="rId12" Type="http://schemas.openxmlformats.org/officeDocument/2006/relationships/image" Target="../media/image14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0.png"/><Relationship Id="rId11" Type="http://schemas.openxmlformats.org/officeDocument/2006/relationships/image" Target="../media/image145.png"/><Relationship Id="rId5" Type="http://schemas.openxmlformats.org/officeDocument/2006/relationships/image" Target="../media/image139.png"/><Relationship Id="rId15" Type="http://schemas.openxmlformats.org/officeDocument/2006/relationships/image" Target="../media/image149.png"/><Relationship Id="rId10" Type="http://schemas.openxmlformats.org/officeDocument/2006/relationships/image" Target="../media/image144.png"/><Relationship Id="rId9" Type="http://schemas.openxmlformats.org/officeDocument/2006/relationships/image" Target="../media/image143.png"/><Relationship Id="rId14" Type="http://schemas.openxmlformats.org/officeDocument/2006/relationships/image" Target="../media/image14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21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4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19" Type="http://schemas.openxmlformats.org/officeDocument/2006/relationships/image" Target="../media/image24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5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0" y="1798138"/>
            <a:ext cx="4392613" cy="1569660"/>
          </a:xfrm>
          <a:prstGeom prst="rect">
            <a:avLst/>
          </a:prstGeom>
        </p:spPr>
        <p:txBody>
          <a:bodyPr wrap="square" lIns="720000" tIns="0" rIns="0" bIns="0">
            <a:spAutoFit/>
          </a:bodyPr>
          <a:lstStyle/>
          <a:p>
            <a:r>
              <a:rPr lang="ru-RU" sz="3400" dirty="0" smtClean="0">
                <a:solidFill>
                  <a:schemeClr val="bg1"/>
                </a:solidFill>
                <a:latin typeface="+mj-lt"/>
              </a:rPr>
              <a:t>Шкала</a:t>
            </a:r>
            <a:r>
              <a:rPr lang="ru-RU" sz="3400" dirty="0">
                <a:solidFill>
                  <a:schemeClr val="bg1"/>
                </a:solidFill>
                <a:latin typeface="+mj-lt"/>
              </a:rPr>
              <a:t>. Координатный луч</a:t>
            </a:r>
          </a:p>
        </p:txBody>
      </p:sp>
    </p:spTree>
    <p:extLst>
      <p:ext uri="{BB962C8B-B14F-4D97-AF65-F5344CB8AC3E}">
        <p14:creationId xmlns:p14="http://schemas.microsoft.com/office/powerpoint/2010/main" val="509951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8774" y="367321"/>
            <a:ext cx="842645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2400" smtClean="0">
                <a:solidFill>
                  <a:srgbClr val="FFC000"/>
                </a:solidFill>
                <a:latin typeface="+mj-lt"/>
              </a:rPr>
              <a:t>Устный счёт</a:t>
            </a:r>
            <a:endParaRPr lang="ru-RU" sz="2400">
              <a:solidFill>
                <a:srgbClr val="FFC000"/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Прямоугольник 3"/>
              <p:cNvSpPr/>
              <p:nvPr/>
            </p:nvSpPr>
            <p:spPr>
              <a:xfrm>
                <a:off x="1582331" y="1011136"/>
                <a:ext cx="360000" cy="540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1600" indent="-1588"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ru-RU" sz="34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" name="Прямоугольник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2331" y="1011136"/>
                <a:ext cx="360000" cy="54000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Прямоугольник 6"/>
              <p:cNvSpPr/>
              <p:nvPr/>
            </p:nvSpPr>
            <p:spPr>
              <a:xfrm>
                <a:off x="1986648" y="1011136"/>
                <a:ext cx="582815" cy="5400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11125"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ru-RU" sz="34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км</m:t>
                      </m:r>
                    </m:oMath>
                  </m:oMathPara>
                </a14:m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" name="Прямоугольник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6648" y="1011136"/>
                <a:ext cx="582815" cy="54000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Прямоугольник 8"/>
              <p:cNvSpPr/>
              <p:nvPr/>
            </p:nvSpPr>
            <p:spPr>
              <a:xfrm>
                <a:off x="2621736" y="1011136"/>
                <a:ext cx="360000" cy="540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160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4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9" name="Прямоугольник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1736" y="1011136"/>
                <a:ext cx="360000" cy="54000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Прямоугольник 9"/>
              <p:cNvSpPr/>
              <p:nvPr/>
            </p:nvSpPr>
            <p:spPr>
              <a:xfrm>
                <a:off x="3026054" y="1011136"/>
                <a:ext cx="360000" cy="540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160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4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8</m:t>
                      </m:r>
                    </m:oMath>
                  </m:oMathPara>
                </a14:m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0" name="Прямоугольник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6054" y="1011136"/>
                <a:ext cx="360000" cy="54000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Прямоугольник 10"/>
              <p:cNvSpPr/>
              <p:nvPr/>
            </p:nvSpPr>
            <p:spPr>
              <a:xfrm>
                <a:off x="3439703" y="1011136"/>
                <a:ext cx="360000" cy="540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2065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4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1" name="Прямоугольник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9703" y="1011136"/>
                <a:ext cx="360000" cy="54000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Прямоугольник 11"/>
              <p:cNvSpPr/>
              <p:nvPr/>
            </p:nvSpPr>
            <p:spPr>
              <a:xfrm>
                <a:off x="3844022" y="1011136"/>
                <a:ext cx="360000" cy="5400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8255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4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м</m:t>
                      </m:r>
                    </m:oMath>
                  </m:oMathPara>
                </a14:m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2" name="Прямоугольник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4022" y="1011136"/>
                <a:ext cx="360000" cy="54000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Прямоугольник 12"/>
              <p:cNvSpPr/>
              <p:nvPr/>
            </p:nvSpPr>
            <p:spPr>
              <a:xfrm>
                <a:off x="532949" y="3969527"/>
                <a:ext cx="360000" cy="540000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2065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4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3" name="Прямоугольник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949" y="3969527"/>
                <a:ext cx="360000" cy="54000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Прямоугольник 13"/>
              <p:cNvSpPr/>
              <p:nvPr/>
            </p:nvSpPr>
            <p:spPr>
              <a:xfrm>
                <a:off x="4347065" y="4241550"/>
                <a:ext cx="360000" cy="540000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11125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4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4" name="Прямоугольник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7065" y="4241550"/>
                <a:ext cx="360000" cy="54000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/>
          <p:cNvSpPr txBox="1"/>
          <p:nvPr/>
        </p:nvSpPr>
        <p:spPr>
          <a:xfrm>
            <a:off x="5167249" y="4118871"/>
            <a:ext cx="1387601" cy="439457"/>
          </a:xfrm>
          <a:prstGeom prst="wedgeRoundRectCallout">
            <a:avLst>
              <a:gd name="adj1" fmla="val 61448"/>
              <a:gd name="adj2" fmla="val 33731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 smtClean="0"/>
              <a:t>Сверимся?</a:t>
            </a:r>
            <a:endParaRPr lang="ru-RU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Прямоугольник 24"/>
              <p:cNvSpPr/>
              <p:nvPr/>
            </p:nvSpPr>
            <p:spPr>
              <a:xfrm>
                <a:off x="2477437" y="4118871"/>
                <a:ext cx="360000" cy="540000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11125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4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5" name="Прямоугольник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7437" y="4118871"/>
                <a:ext cx="360000" cy="54000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Прямоугольник 25"/>
              <p:cNvSpPr/>
              <p:nvPr/>
            </p:nvSpPr>
            <p:spPr>
              <a:xfrm>
                <a:off x="1783148" y="3446472"/>
                <a:ext cx="360000" cy="540000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160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4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6" name="Прямоугольник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3148" y="3446472"/>
                <a:ext cx="360000" cy="54000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Прямоугольник 38"/>
              <p:cNvSpPr/>
              <p:nvPr/>
            </p:nvSpPr>
            <p:spPr>
              <a:xfrm>
                <a:off x="3642343" y="3696560"/>
                <a:ext cx="360000" cy="540000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11125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4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9" name="Прямоугольник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42343" y="3696560"/>
                <a:ext cx="360000" cy="54000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Прямоугольник 41"/>
              <p:cNvSpPr/>
              <p:nvPr/>
            </p:nvSpPr>
            <p:spPr>
              <a:xfrm>
                <a:off x="921925" y="2795554"/>
                <a:ext cx="360000" cy="540000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160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4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2" name="Прямоугольник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1925" y="2795554"/>
                <a:ext cx="360000" cy="540000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5" name="Picture 2" descr="D:\1_1872 робот (1).png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71553" y="3118328"/>
            <a:ext cx="2354006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6" name="Прямоугольник 75"/>
              <p:cNvSpPr/>
              <p:nvPr/>
            </p:nvSpPr>
            <p:spPr>
              <a:xfrm>
                <a:off x="1582331" y="1679101"/>
                <a:ext cx="360000" cy="540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1600" indent="-1588"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ru-RU" sz="34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6" name="Прямоугольник 7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2331" y="1679101"/>
                <a:ext cx="360000" cy="540000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7" name="Прямоугольник 76"/>
              <p:cNvSpPr/>
              <p:nvPr/>
            </p:nvSpPr>
            <p:spPr>
              <a:xfrm>
                <a:off x="1986649" y="1679101"/>
                <a:ext cx="582814" cy="5400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11125"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ru-RU" sz="34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км</m:t>
                      </m:r>
                    </m:oMath>
                  </m:oMathPara>
                </a14:m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7" name="Прямоугольник 7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6649" y="1679101"/>
                <a:ext cx="582814" cy="540000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9" name="Прямоугольник 78"/>
              <p:cNvSpPr/>
              <p:nvPr/>
            </p:nvSpPr>
            <p:spPr>
              <a:xfrm>
                <a:off x="2621736" y="1679101"/>
                <a:ext cx="360000" cy="540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160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4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9" name="Прямоугольник 7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1736" y="1679101"/>
                <a:ext cx="360000" cy="540000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0" name="Прямоугольник 79"/>
              <p:cNvSpPr/>
              <p:nvPr/>
            </p:nvSpPr>
            <p:spPr>
              <a:xfrm>
                <a:off x="3026054" y="1679101"/>
                <a:ext cx="360000" cy="540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160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4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80" name="Прямоугольник 7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6054" y="1679101"/>
                <a:ext cx="360000" cy="540000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1" name="Прямоугольник 80"/>
              <p:cNvSpPr/>
              <p:nvPr/>
            </p:nvSpPr>
            <p:spPr>
              <a:xfrm>
                <a:off x="3439703" y="1679101"/>
                <a:ext cx="360000" cy="540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2065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4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81" name="Прямоугольник 8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9703" y="1679101"/>
                <a:ext cx="360000" cy="540000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2" name="Прямоугольник 81"/>
              <p:cNvSpPr/>
              <p:nvPr/>
            </p:nvSpPr>
            <p:spPr>
              <a:xfrm>
                <a:off x="3844022" y="1679101"/>
                <a:ext cx="360000" cy="5400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8255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4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м</m:t>
                      </m:r>
                    </m:oMath>
                  </m:oMathPara>
                </a14:m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82" name="Прямоугольник 8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4022" y="1679101"/>
                <a:ext cx="360000" cy="540000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Прямая соединительная линия 14"/>
          <p:cNvCxnSpPr/>
          <p:nvPr/>
        </p:nvCxnSpPr>
        <p:spPr>
          <a:xfrm>
            <a:off x="1207008" y="1620893"/>
            <a:ext cx="257387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Прямая соединительная линия 82"/>
          <p:cNvCxnSpPr/>
          <p:nvPr/>
        </p:nvCxnSpPr>
        <p:spPr>
          <a:xfrm>
            <a:off x="1582331" y="2395085"/>
            <a:ext cx="262169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4" name="Прямоугольник 83"/>
              <p:cNvSpPr/>
              <p:nvPr/>
            </p:nvSpPr>
            <p:spPr>
              <a:xfrm>
                <a:off x="1986649" y="2568964"/>
                <a:ext cx="582814" cy="5400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11125"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ru-RU" sz="34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км</m:t>
                      </m:r>
                    </m:oMath>
                  </m:oMathPara>
                </a14:m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84" name="Прямоугольник 8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6649" y="2568964"/>
                <a:ext cx="582814" cy="540000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6" name="Прямоугольник 85"/>
              <p:cNvSpPr/>
              <p:nvPr/>
            </p:nvSpPr>
            <p:spPr>
              <a:xfrm>
                <a:off x="3844022" y="2568964"/>
                <a:ext cx="360000" cy="5400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8255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4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м</m:t>
                      </m:r>
                    </m:oMath>
                  </m:oMathPara>
                </a14:m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86" name="Прямоугольник 8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4022" y="2568964"/>
                <a:ext cx="360000" cy="540000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7" name="Прямоугольник 86"/>
              <p:cNvSpPr/>
              <p:nvPr/>
            </p:nvSpPr>
            <p:spPr>
              <a:xfrm>
                <a:off x="5367429" y="1007193"/>
                <a:ext cx="360000" cy="540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1600" indent="-1588"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ru-RU" sz="34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87" name="Прямоугольник 8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7429" y="1007193"/>
                <a:ext cx="360000" cy="540000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8" name="Прямоугольник 87"/>
              <p:cNvSpPr/>
              <p:nvPr/>
            </p:nvSpPr>
            <p:spPr>
              <a:xfrm>
                <a:off x="5771747" y="1007193"/>
                <a:ext cx="360000" cy="5400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11125"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ru-RU" sz="34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ч</m:t>
                      </m:r>
                    </m:oMath>
                  </m:oMathPara>
                </a14:m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88" name="Прямоугольник 8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1747" y="1007193"/>
                <a:ext cx="360000" cy="540000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1" name="Прямоугольник 90"/>
              <p:cNvSpPr/>
              <p:nvPr/>
            </p:nvSpPr>
            <p:spPr>
              <a:xfrm>
                <a:off x="6198504" y="1007193"/>
                <a:ext cx="360000" cy="540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160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4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91" name="Прямоугольник 9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8504" y="1007193"/>
                <a:ext cx="360000" cy="540000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2" name="Прямоугольник 91"/>
              <p:cNvSpPr/>
              <p:nvPr/>
            </p:nvSpPr>
            <p:spPr>
              <a:xfrm>
                <a:off x="6612153" y="1007193"/>
                <a:ext cx="360000" cy="540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2065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4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92" name="Прямоугольник 9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2153" y="1007193"/>
                <a:ext cx="360000" cy="540000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3" name="Прямоугольник 92"/>
              <p:cNvSpPr/>
              <p:nvPr/>
            </p:nvSpPr>
            <p:spPr>
              <a:xfrm>
                <a:off x="7016471" y="1007193"/>
                <a:ext cx="865657" cy="5400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8255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4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мин</m:t>
                      </m:r>
                    </m:oMath>
                  </m:oMathPara>
                </a14:m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93" name="Прямоугольник 9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6471" y="1007193"/>
                <a:ext cx="865657" cy="540000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4" name="Прямоугольник 93"/>
              <p:cNvSpPr/>
              <p:nvPr/>
            </p:nvSpPr>
            <p:spPr>
              <a:xfrm>
                <a:off x="5367429" y="1675158"/>
                <a:ext cx="360000" cy="540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1600" indent="-1588"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ru-RU" sz="34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94" name="Прямоугольник 9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7429" y="1675158"/>
                <a:ext cx="360000" cy="540000"/>
              </a:xfrm>
              <a:prstGeom prst="rect">
                <a:avLst/>
              </a:prstGeom>
              <a:blipFill>
                <a:blip r:embed="rId31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5" name="Прямоугольник 94"/>
              <p:cNvSpPr/>
              <p:nvPr/>
            </p:nvSpPr>
            <p:spPr>
              <a:xfrm>
                <a:off x="5771747" y="1675158"/>
                <a:ext cx="360000" cy="5400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11125"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ru-RU" sz="34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ч</m:t>
                      </m:r>
                    </m:oMath>
                  </m:oMathPara>
                </a14:m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95" name="Прямоугольник 9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1747" y="1675158"/>
                <a:ext cx="360000" cy="540000"/>
              </a:xfrm>
              <a:prstGeom prst="rect">
                <a:avLst/>
              </a:prstGeom>
              <a:blipFill>
                <a:blip r:embed="rId32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8" name="Прямоугольник 97"/>
              <p:cNvSpPr/>
              <p:nvPr/>
            </p:nvSpPr>
            <p:spPr>
              <a:xfrm>
                <a:off x="6198504" y="1675158"/>
                <a:ext cx="360000" cy="540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160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4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98" name="Прямоугольник 9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8504" y="1675158"/>
                <a:ext cx="360000" cy="540000"/>
              </a:xfrm>
              <a:prstGeom prst="rect">
                <a:avLst/>
              </a:prstGeom>
              <a:blipFill>
                <a:blip r:embed="rId33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9" name="Прямоугольник 98"/>
              <p:cNvSpPr/>
              <p:nvPr/>
            </p:nvSpPr>
            <p:spPr>
              <a:xfrm>
                <a:off x="6612153" y="1675158"/>
                <a:ext cx="360000" cy="540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2065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4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99" name="Прямоугольник 9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2153" y="1675158"/>
                <a:ext cx="360000" cy="540000"/>
              </a:xfrm>
              <a:prstGeom prst="rect">
                <a:avLst/>
              </a:prstGeom>
              <a:blipFill>
                <a:blip r:embed="rId34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0" name="Прямоугольник 99"/>
              <p:cNvSpPr/>
              <p:nvPr/>
            </p:nvSpPr>
            <p:spPr>
              <a:xfrm>
                <a:off x="7016472" y="1675158"/>
                <a:ext cx="865656" cy="5400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8255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4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мин</m:t>
                      </m:r>
                    </m:oMath>
                  </m:oMathPara>
                </a14:m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00" name="Прямоугольник 9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6472" y="1675158"/>
                <a:ext cx="865656" cy="540000"/>
              </a:xfrm>
              <a:prstGeom prst="rect">
                <a:avLst/>
              </a:prstGeom>
              <a:blipFill>
                <a:blip r:embed="rId35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1" name="Прямая соединительная линия 100"/>
          <p:cNvCxnSpPr/>
          <p:nvPr/>
        </p:nvCxnSpPr>
        <p:spPr>
          <a:xfrm>
            <a:off x="4992106" y="1616950"/>
            <a:ext cx="257387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Прямая соединительная линия 101"/>
          <p:cNvCxnSpPr/>
          <p:nvPr/>
        </p:nvCxnSpPr>
        <p:spPr>
          <a:xfrm>
            <a:off x="5367429" y="2391142"/>
            <a:ext cx="2514699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3" name="Прямоугольник 102"/>
              <p:cNvSpPr/>
              <p:nvPr/>
            </p:nvSpPr>
            <p:spPr>
              <a:xfrm>
                <a:off x="5771747" y="2565021"/>
                <a:ext cx="360000" cy="5400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11125"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ru-RU" sz="34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ч</m:t>
                      </m:r>
                    </m:oMath>
                  </m:oMathPara>
                </a14:m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03" name="Прямоугольник 10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1747" y="2565021"/>
                <a:ext cx="360000" cy="540000"/>
              </a:xfrm>
              <a:prstGeom prst="rect">
                <a:avLst/>
              </a:prstGeom>
              <a:blipFill>
                <a:blip r:embed="rId36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5" name="Прямоугольник 104"/>
              <p:cNvSpPr/>
              <p:nvPr/>
            </p:nvSpPr>
            <p:spPr>
              <a:xfrm>
                <a:off x="7016471" y="2565021"/>
                <a:ext cx="865944" cy="5400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8255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4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мин</m:t>
                      </m:r>
                    </m:oMath>
                  </m:oMathPara>
                </a14:m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05" name="Прямоугольник 10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6471" y="2565021"/>
                <a:ext cx="865944" cy="540000"/>
              </a:xfrm>
              <a:prstGeom prst="rect">
                <a:avLst/>
              </a:prstGeom>
              <a:blipFill>
                <a:blip r:embed="rId37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89575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500"/>
                            </p:stCondLst>
                            <p:childTnLst>
                              <p:par>
                                <p:cTn id="127" presetID="64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4.5679E-6 L 0.11441 -0.27129 " pathEditMode="relative" rAng="0" ptsTypes="AA">
                                      <p:cBhvr>
                                        <p:cTn id="12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12" y="-13549"/>
                                    </p:animMotion>
                                  </p:childTnLst>
                                </p:cTn>
                              </p:par>
                              <p:par>
                                <p:cTn id="129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37257E-18 2.83951E-6 L 0.18056 -0.17006 " pathEditMode="relative" rAng="0" ptsTypes="AA">
                                      <p:cBhvr>
                                        <p:cTn id="130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32" y="-8333"/>
                                    </p:animMotion>
                                  </p:childTnLst>
                                </p:cTn>
                              </p:par>
                              <p:par>
                                <p:cTn id="131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3.7037E-7 L 0.23159 -0.04321 " pathEditMode="relative" rAng="0" ptsTypes="AA">
                                      <p:cBhvr>
                                        <p:cTn id="132" dur="1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45" y="-2130"/>
                                    </p:animMotion>
                                  </p:childTnLst>
                                </p:cTn>
                              </p:par>
                              <p:par>
                                <p:cTn id="133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93827E-6 L -0.10955 -0.21883 " pathEditMode="relative" rAng="0" ptsTypes="AA">
                                      <p:cBhvr>
                                        <p:cTn id="134" dur="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08" y="-10957"/>
                                    </p:animMotion>
                                  </p:childTnLst>
                                </p:cTn>
                              </p:par>
                              <p:par>
                                <p:cTn id="135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93827E-6 L 0.4073 -0.30062 " pathEditMode="relative" rAng="0" ptsTypes="AA">
                                      <p:cBhvr>
                                        <p:cTn id="136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65" y="-15031"/>
                                    </p:animMotion>
                                  </p:childTnLst>
                                </p:cTn>
                              </p:par>
                              <p:par>
                                <p:cTn id="137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L 0.24756 -0.32438 " pathEditMode="relative" rAng="0" ptsTypes="AA">
                                      <p:cBhvr>
                                        <p:cTn id="138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57" y="-16204"/>
                                    </p:animMotion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3" grpId="1" animBg="1"/>
      <p:bldP spid="14" grpId="0" animBg="1"/>
      <p:bldP spid="14" grpId="1" animBg="1"/>
      <p:bldP spid="19" grpId="0" animBg="1"/>
      <p:bldP spid="25" grpId="0" animBg="1"/>
      <p:bldP spid="25" grpId="1" animBg="1"/>
      <p:bldP spid="26" grpId="0" animBg="1"/>
      <p:bldP spid="26" grpId="1" animBg="1"/>
      <p:bldP spid="39" grpId="0" animBg="1"/>
      <p:bldP spid="39" grpId="1" animBg="1"/>
      <p:bldP spid="42" grpId="0" animBg="1"/>
      <p:bldP spid="42" grpId="1" animBg="1"/>
      <p:bldP spid="76" grpId="0" animBg="1"/>
      <p:bldP spid="77" grpId="0" animBg="1"/>
      <p:bldP spid="79" grpId="0" animBg="1"/>
      <p:bldP spid="80" grpId="0" animBg="1"/>
      <p:bldP spid="81" grpId="0" animBg="1"/>
      <p:bldP spid="82" grpId="0" animBg="1"/>
      <p:bldP spid="84" grpId="0" animBg="1"/>
      <p:bldP spid="86" grpId="0" animBg="1"/>
      <p:bldP spid="87" grpId="0" animBg="1"/>
      <p:bldP spid="88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8" grpId="0" animBg="1"/>
      <p:bldP spid="99" grpId="0" animBg="1"/>
      <p:bldP spid="100" grpId="0" animBg="1"/>
      <p:bldP spid="103" grpId="0" animBg="1"/>
      <p:bldP spid="103" grpId="1" animBg="1"/>
      <p:bldP spid="10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/>
          <p:cNvGrpSpPr/>
          <p:nvPr/>
        </p:nvGrpSpPr>
        <p:grpSpPr>
          <a:xfrm>
            <a:off x="-89541" y="0"/>
            <a:ext cx="9233541" cy="5144400"/>
            <a:chOff x="-89541" y="0"/>
            <a:chExt cx="9233541" cy="5144400"/>
          </a:xfrm>
        </p:grpSpPr>
        <p:grpSp>
          <p:nvGrpSpPr>
            <p:cNvPr id="17" name="Группа 16"/>
            <p:cNvGrpSpPr/>
            <p:nvPr/>
          </p:nvGrpSpPr>
          <p:grpSpPr>
            <a:xfrm>
              <a:off x="-89541" y="0"/>
              <a:ext cx="9233541" cy="5144400"/>
              <a:chOff x="-89541" y="0"/>
              <a:chExt cx="9233541" cy="5144400"/>
            </a:xfrm>
          </p:grpSpPr>
          <p:pic>
            <p:nvPicPr>
              <p:cNvPr id="29" name="Рисунок 28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89541" y="0"/>
                <a:ext cx="9233541" cy="5144400"/>
              </a:xfrm>
              <a:prstGeom prst="rect">
                <a:avLst/>
              </a:prstGeom>
            </p:spPr>
          </p:pic>
          <p:sp>
            <p:nvSpPr>
              <p:cNvPr id="30" name="Овал 29"/>
              <p:cNvSpPr/>
              <p:nvPr/>
            </p:nvSpPr>
            <p:spPr>
              <a:xfrm>
                <a:off x="5820283" y="1243584"/>
                <a:ext cx="73152" cy="7315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" name="Овал 30"/>
              <p:cNvSpPr/>
              <p:nvPr/>
            </p:nvSpPr>
            <p:spPr>
              <a:xfrm>
                <a:off x="4489781" y="2170789"/>
                <a:ext cx="73152" cy="7315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" name="Овал 31"/>
              <p:cNvSpPr/>
              <p:nvPr/>
            </p:nvSpPr>
            <p:spPr>
              <a:xfrm>
                <a:off x="5464841" y="3004138"/>
                <a:ext cx="73152" cy="7315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" name="Овал 32"/>
              <p:cNvSpPr/>
              <p:nvPr/>
            </p:nvSpPr>
            <p:spPr>
              <a:xfrm>
                <a:off x="5880446" y="1166439"/>
                <a:ext cx="73152" cy="7315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" name="Овал 33"/>
              <p:cNvSpPr/>
              <p:nvPr/>
            </p:nvSpPr>
            <p:spPr>
              <a:xfrm>
                <a:off x="6671867" y="1306023"/>
                <a:ext cx="73152" cy="7315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" name="Овал 34"/>
              <p:cNvSpPr/>
              <p:nvPr/>
            </p:nvSpPr>
            <p:spPr>
              <a:xfrm>
                <a:off x="5820283" y="1592406"/>
                <a:ext cx="73152" cy="7315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" name="Овал 35"/>
              <p:cNvSpPr/>
              <p:nvPr/>
            </p:nvSpPr>
            <p:spPr>
              <a:xfrm>
                <a:off x="7150786" y="3077290"/>
                <a:ext cx="73152" cy="7315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" name="Овал 36"/>
              <p:cNvSpPr/>
              <p:nvPr/>
            </p:nvSpPr>
            <p:spPr>
              <a:xfrm>
                <a:off x="6423908" y="3778330"/>
                <a:ext cx="73152" cy="7315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8" name="Овал 37"/>
              <p:cNvSpPr/>
              <p:nvPr/>
            </p:nvSpPr>
            <p:spPr>
              <a:xfrm>
                <a:off x="5395232" y="3778330"/>
                <a:ext cx="73152" cy="7315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9" name="Овал 38"/>
              <p:cNvSpPr/>
              <p:nvPr/>
            </p:nvSpPr>
            <p:spPr>
              <a:xfrm>
                <a:off x="4445882" y="3077290"/>
                <a:ext cx="73152" cy="7315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0" name="Овал 39"/>
              <p:cNvSpPr/>
              <p:nvPr/>
            </p:nvSpPr>
            <p:spPr>
              <a:xfrm>
                <a:off x="5820283" y="3193017"/>
                <a:ext cx="73152" cy="7315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1" name="TextBox 40"/>
                  <p:cNvSpPr txBox="1"/>
                  <p:nvPr/>
                </p:nvSpPr>
                <p:spPr>
                  <a:xfrm>
                    <a:off x="5680822" y="1162445"/>
                    <a:ext cx="139461" cy="20774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oMath>
                      </m:oMathPara>
                    </a14:m>
                    <a:endParaRPr lang="ru-RU" dirty="0"/>
                  </a:p>
                </p:txBody>
              </p:sp>
            </mc:Choice>
            <mc:Fallback xmlns="">
              <p:sp>
                <p:nvSpPr>
                  <p:cNvPr id="119" name="TextBox 11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680822" y="1162445"/>
                    <a:ext cx="139461" cy="207749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26087" r="-30435" b="-8824"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2" name="TextBox 41"/>
                  <p:cNvSpPr txBox="1"/>
                  <p:nvPr/>
                </p:nvSpPr>
                <p:spPr>
                  <a:xfrm>
                    <a:off x="4345729" y="2077627"/>
                    <a:ext cx="139461" cy="20774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oMath>
                      </m:oMathPara>
                    </a14:m>
                    <a:endParaRPr lang="ru-RU" dirty="0"/>
                  </a:p>
                </p:txBody>
              </p:sp>
            </mc:Choice>
            <mc:Fallback xmlns="">
              <p:sp>
                <p:nvSpPr>
                  <p:cNvPr id="120" name="TextBox 11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345729" y="2077627"/>
                    <a:ext cx="139461" cy="207749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26087" r="-30435" b="-8824"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3" name="TextBox 42"/>
                  <p:cNvSpPr txBox="1"/>
                  <p:nvPr/>
                </p:nvSpPr>
                <p:spPr>
                  <a:xfrm>
                    <a:off x="5538371" y="2934358"/>
                    <a:ext cx="139461" cy="20774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oMath>
                      </m:oMathPara>
                    </a14:m>
                    <a:endParaRPr lang="ru-RU" dirty="0"/>
                  </a:p>
                </p:txBody>
              </p:sp>
            </mc:Choice>
            <mc:Fallback xmlns="">
              <p:sp>
                <p:nvSpPr>
                  <p:cNvPr id="121" name="TextBox 12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538371" y="2934358"/>
                    <a:ext cx="139461" cy="207749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27273" r="-36364" b="-8824"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4" name="TextBox 43"/>
                  <p:cNvSpPr txBox="1"/>
                  <p:nvPr/>
                </p:nvSpPr>
                <p:spPr>
                  <a:xfrm>
                    <a:off x="5846254" y="952367"/>
                    <a:ext cx="139461" cy="20774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oMath>
                      </m:oMathPara>
                    </a14:m>
                    <a:endParaRPr lang="ru-RU" dirty="0"/>
                  </a:p>
                </p:txBody>
              </p:sp>
            </mc:Choice>
            <mc:Fallback xmlns="">
              <p:sp>
                <p:nvSpPr>
                  <p:cNvPr id="122" name="TextBox 12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46254" y="952367"/>
                    <a:ext cx="139461" cy="207749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l="-26087" r="-30435" b="-8824"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5" name="TextBox 44"/>
                  <p:cNvSpPr txBox="1"/>
                  <p:nvPr/>
                </p:nvSpPr>
                <p:spPr>
                  <a:xfrm>
                    <a:off x="6769777" y="1238724"/>
                    <a:ext cx="139461" cy="20774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oMath>
                      </m:oMathPara>
                    </a14:m>
                    <a:endParaRPr lang="ru-RU" dirty="0"/>
                  </a:p>
                </p:txBody>
              </p:sp>
            </mc:Choice>
            <mc:Fallback xmlns="">
              <p:sp>
                <p:nvSpPr>
                  <p:cNvPr id="123" name="TextBox 12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769777" y="1238724"/>
                    <a:ext cx="139461" cy="207749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l="-31818" r="-36364" b="-11765"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6" name="TextBox 45"/>
                  <p:cNvSpPr txBox="1"/>
                  <p:nvPr/>
                </p:nvSpPr>
                <p:spPr>
                  <a:xfrm>
                    <a:off x="5950627" y="1602900"/>
                    <a:ext cx="139461" cy="20774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oMath>
                      </m:oMathPara>
                    </a14:m>
                    <a:endParaRPr lang="ru-RU" dirty="0"/>
                  </a:p>
                </p:txBody>
              </p:sp>
            </mc:Choice>
            <mc:Fallback xmlns="">
              <p:sp>
                <p:nvSpPr>
                  <p:cNvPr id="124" name="TextBox 12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950627" y="1602900"/>
                    <a:ext cx="139461" cy="207749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l="-26087" r="-30435" b="-8824"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7" name="TextBox 46"/>
                  <p:cNvSpPr txBox="1"/>
                  <p:nvPr/>
                </p:nvSpPr>
                <p:spPr>
                  <a:xfrm>
                    <a:off x="5697615" y="3009991"/>
                    <a:ext cx="139461" cy="20774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oMath>
                      </m:oMathPara>
                    </a14:m>
                    <a:endParaRPr lang="ru-RU" dirty="0"/>
                  </a:p>
                </p:txBody>
              </p:sp>
            </mc:Choice>
            <mc:Fallback xmlns="">
              <p:sp>
                <p:nvSpPr>
                  <p:cNvPr id="125" name="TextBox 12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697615" y="3009991"/>
                    <a:ext cx="139461" cy="207749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l="-26087" r="-30435" b="-8824"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8" name="TextBox 47"/>
                  <p:cNvSpPr txBox="1"/>
                  <p:nvPr/>
                </p:nvSpPr>
                <p:spPr>
                  <a:xfrm>
                    <a:off x="7118702" y="2854543"/>
                    <a:ext cx="139461" cy="20774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oMath>
                      </m:oMathPara>
                    </a14:m>
                    <a:endParaRPr lang="ru-RU" dirty="0"/>
                  </a:p>
                </p:txBody>
              </p:sp>
            </mc:Choice>
            <mc:Fallback xmlns="">
              <p:sp>
                <p:nvSpPr>
                  <p:cNvPr id="126" name="TextBox 12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118702" y="2854543"/>
                    <a:ext cx="139461" cy="207749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l="-26087" r="-30435" b="-8824"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9" name="TextBox 48"/>
                  <p:cNvSpPr txBox="1"/>
                  <p:nvPr/>
                </p:nvSpPr>
                <p:spPr>
                  <a:xfrm>
                    <a:off x="6547950" y="3670092"/>
                    <a:ext cx="139462" cy="20774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oMath>
                      </m:oMathPara>
                    </a14:m>
                    <a:endParaRPr lang="ru-RU" dirty="0"/>
                  </a:p>
                </p:txBody>
              </p:sp>
            </mc:Choice>
            <mc:Fallback xmlns="">
              <p:sp>
                <p:nvSpPr>
                  <p:cNvPr id="127" name="TextBox 12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547950" y="3670092"/>
                    <a:ext cx="139462" cy="207749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l="-26087" r="-30435" b="-8824"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0" name="TextBox 49"/>
                  <p:cNvSpPr txBox="1"/>
                  <p:nvPr/>
                </p:nvSpPr>
                <p:spPr>
                  <a:xfrm>
                    <a:off x="5097335" y="3670091"/>
                    <a:ext cx="235642" cy="20774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oMath>
                      </m:oMathPara>
                    </a14:m>
                    <a:endParaRPr lang="ru-RU" dirty="0"/>
                  </a:p>
                </p:txBody>
              </p:sp>
            </mc:Choice>
            <mc:Fallback xmlns="">
              <p:sp>
                <p:nvSpPr>
                  <p:cNvPr id="128" name="TextBox 12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097335" y="3670091"/>
                    <a:ext cx="235642" cy="207749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 l="-15385" r="-17949" b="-8824"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1" name="TextBox 50"/>
                  <p:cNvSpPr txBox="1"/>
                  <p:nvPr/>
                </p:nvSpPr>
                <p:spPr>
                  <a:xfrm>
                    <a:off x="4162403" y="3009990"/>
                    <a:ext cx="235642" cy="20774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11</m:t>
                          </m:r>
                        </m:oMath>
                      </m:oMathPara>
                    </a14:m>
                    <a:endParaRPr lang="ru-RU" dirty="0"/>
                  </a:p>
                </p:txBody>
              </p:sp>
            </mc:Choice>
            <mc:Fallback xmlns="">
              <p:sp>
                <p:nvSpPr>
                  <p:cNvPr id="129" name="TextBox 12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162403" y="3009990"/>
                    <a:ext cx="235642" cy="207749"/>
                  </a:xfrm>
                  <a:prstGeom prst="rect">
                    <a:avLst/>
                  </a:prstGeom>
                  <a:blipFill>
                    <a:blip r:embed="rId14"/>
                    <a:stretch>
                      <a:fillRect l="-15789" r="-21053" b="-8824"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2" name="TextBox 51"/>
                  <p:cNvSpPr txBox="1"/>
                  <p:nvPr/>
                </p:nvSpPr>
                <p:spPr>
                  <a:xfrm>
                    <a:off x="5743666" y="3302019"/>
                    <a:ext cx="235642" cy="20774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oMath>
                      </m:oMathPara>
                    </a14:m>
                    <a:endParaRPr lang="ru-RU" dirty="0"/>
                  </a:p>
                </p:txBody>
              </p:sp>
            </mc:Choice>
            <mc:Fallback xmlns="">
              <p:sp>
                <p:nvSpPr>
                  <p:cNvPr id="130" name="TextBox 12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743666" y="3302019"/>
                    <a:ext cx="235642" cy="207749"/>
                  </a:xfrm>
                  <a:prstGeom prst="rect">
                    <a:avLst/>
                  </a:prstGeom>
                  <a:blipFill>
                    <a:blip r:embed="rId15"/>
                    <a:stretch>
                      <a:fillRect l="-15385" r="-17949" b="-8824"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18" name="Прямая соединительная линия 17"/>
            <p:cNvCxnSpPr>
              <a:stCxn id="30" idx="3"/>
              <a:endCxn id="31" idx="7"/>
            </p:cNvCxnSpPr>
            <p:nvPr/>
          </p:nvCxnSpPr>
          <p:spPr>
            <a:xfrm flipH="1">
              <a:off x="4552220" y="1306023"/>
              <a:ext cx="1278776" cy="87547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>
              <a:stCxn id="32" idx="2"/>
              <a:endCxn id="31" idx="5"/>
            </p:cNvCxnSpPr>
            <p:nvPr/>
          </p:nvCxnSpPr>
          <p:spPr>
            <a:xfrm flipH="1" flipV="1">
              <a:off x="4552220" y="2233228"/>
              <a:ext cx="912621" cy="80748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>
              <a:stCxn id="32" idx="7"/>
              <a:endCxn id="33" idx="4"/>
            </p:cNvCxnSpPr>
            <p:nvPr/>
          </p:nvCxnSpPr>
          <p:spPr>
            <a:xfrm flipV="1">
              <a:off x="5527280" y="1239591"/>
              <a:ext cx="389742" cy="177526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>
              <a:stCxn id="34" idx="1"/>
              <a:endCxn id="33" idx="6"/>
            </p:cNvCxnSpPr>
            <p:nvPr/>
          </p:nvCxnSpPr>
          <p:spPr>
            <a:xfrm flipH="1" flipV="1">
              <a:off x="5953598" y="1203015"/>
              <a:ext cx="728982" cy="11372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>
              <a:stCxn id="34" idx="3"/>
              <a:endCxn id="35" idx="6"/>
            </p:cNvCxnSpPr>
            <p:nvPr/>
          </p:nvCxnSpPr>
          <p:spPr>
            <a:xfrm flipH="1">
              <a:off x="5893435" y="1368462"/>
              <a:ext cx="789145" cy="26052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единительная линия 22"/>
            <p:cNvCxnSpPr>
              <a:stCxn id="40" idx="0"/>
              <a:endCxn id="35" idx="4"/>
            </p:cNvCxnSpPr>
            <p:nvPr/>
          </p:nvCxnSpPr>
          <p:spPr>
            <a:xfrm flipV="1">
              <a:off x="5856859" y="1665558"/>
              <a:ext cx="0" cy="152745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Прямая соединительная линия 23"/>
            <p:cNvCxnSpPr>
              <a:stCxn id="40" idx="6"/>
              <a:endCxn id="36" idx="2"/>
            </p:cNvCxnSpPr>
            <p:nvPr/>
          </p:nvCxnSpPr>
          <p:spPr>
            <a:xfrm flipV="1">
              <a:off x="5893435" y="3113866"/>
              <a:ext cx="1257351" cy="11572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единительная линия 24"/>
            <p:cNvCxnSpPr>
              <a:stCxn id="37" idx="7"/>
              <a:endCxn id="36" idx="3"/>
            </p:cNvCxnSpPr>
            <p:nvPr/>
          </p:nvCxnSpPr>
          <p:spPr>
            <a:xfrm flipV="1">
              <a:off x="6486347" y="3139729"/>
              <a:ext cx="675152" cy="64931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/>
            <p:cNvCxnSpPr>
              <a:stCxn id="37" idx="2"/>
              <a:endCxn id="38" idx="6"/>
            </p:cNvCxnSpPr>
            <p:nvPr/>
          </p:nvCxnSpPr>
          <p:spPr>
            <a:xfrm flipH="1">
              <a:off x="5468384" y="3814906"/>
              <a:ext cx="955524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Прямая соединительная линия 26"/>
            <p:cNvCxnSpPr>
              <a:stCxn id="39" idx="5"/>
              <a:endCxn id="38" idx="1"/>
            </p:cNvCxnSpPr>
            <p:nvPr/>
          </p:nvCxnSpPr>
          <p:spPr>
            <a:xfrm>
              <a:off x="4508321" y="3139729"/>
              <a:ext cx="897624" cy="64931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Прямая соединительная линия 27"/>
            <p:cNvCxnSpPr>
              <a:stCxn id="39" idx="6"/>
              <a:endCxn id="40" idx="6"/>
            </p:cNvCxnSpPr>
            <p:nvPr/>
          </p:nvCxnSpPr>
          <p:spPr>
            <a:xfrm>
              <a:off x="4519034" y="3113866"/>
              <a:ext cx="1374401" cy="11572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3" name="Рисунок 5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93500" y="2572200"/>
            <a:ext cx="1494140" cy="3599998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535" y="2572199"/>
            <a:ext cx="1553373" cy="35999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/>
              <p:cNvSpPr txBox="1"/>
              <p:nvPr/>
            </p:nvSpPr>
            <p:spPr>
              <a:xfrm rot="19484647">
                <a:off x="5000049" y="1499293"/>
                <a:ext cx="383118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400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8 см</m:t>
                      </m:r>
                    </m:oMath>
                  </m:oMathPara>
                </a14:m>
                <a:endParaRPr lang="ru-RU" sz="1400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56" name="TextBox 5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9484647">
                <a:off x="5000049" y="1499293"/>
                <a:ext cx="383118" cy="215444"/>
              </a:xfrm>
              <a:prstGeom prst="rect">
                <a:avLst/>
              </a:prstGeom>
              <a:blipFill>
                <a:blip r:embed="rId19"/>
                <a:stretch>
                  <a:fillRect l="-2740" r="-4110" b="-757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7" name="Рисунок 56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88603">
            <a:off x="4070610" y="2846678"/>
            <a:ext cx="2200001" cy="360000"/>
          </a:xfrm>
          <a:prstGeom prst="rect">
            <a:avLst/>
          </a:prstGeom>
        </p:spPr>
      </p:pic>
      <p:sp>
        <p:nvSpPr>
          <p:cNvPr id="58" name="TextBox 57"/>
          <p:cNvSpPr txBox="1"/>
          <p:nvPr/>
        </p:nvSpPr>
        <p:spPr>
          <a:xfrm>
            <a:off x="370154" y="1544401"/>
            <a:ext cx="3155279" cy="916183"/>
          </a:xfrm>
          <a:prstGeom prst="wedgeRoundRectCallout">
            <a:avLst>
              <a:gd name="adj1" fmla="val -24952"/>
              <a:gd name="adj2" fmla="val 72924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Вы не можете измерить длину </a:t>
            </a:r>
            <a:r>
              <a:rPr lang="ru-RU" sz="1400" dirty="0" smtClean="0"/>
              <a:t>отрезков, </a:t>
            </a:r>
            <a:r>
              <a:rPr lang="ru-RU" sz="1400" dirty="0"/>
              <a:t>потому что на вашей линейке не хватает делений.</a:t>
            </a:r>
          </a:p>
        </p:txBody>
      </p:sp>
      <p:pic>
        <p:nvPicPr>
          <p:cNvPr id="55" name="Рисунок 54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6185" y="2778299"/>
            <a:ext cx="2880000" cy="288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9" name="TextBox 58"/>
          <p:cNvSpPr txBox="1"/>
          <p:nvPr/>
        </p:nvSpPr>
        <p:spPr>
          <a:xfrm>
            <a:off x="5395232" y="4060721"/>
            <a:ext cx="1998267" cy="677820"/>
          </a:xfrm>
          <a:prstGeom prst="wedgeRoundRectCallout">
            <a:avLst>
              <a:gd name="adj1" fmla="val 54205"/>
              <a:gd name="adj2" fmla="val -81605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Что значит не хватает делений?</a:t>
            </a:r>
          </a:p>
        </p:txBody>
      </p:sp>
    </p:spTree>
    <p:extLst>
      <p:ext uri="{BB962C8B-B14F-4D97-AF65-F5344CB8AC3E}">
        <p14:creationId xmlns:p14="http://schemas.microsoft.com/office/powerpoint/2010/main" val="903861739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5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/>
          <p:cNvGrpSpPr/>
          <p:nvPr/>
        </p:nvGrpSpPr>
        <p:grpSpPr>
          <a:xfrm>
            <a:off x="-89541" y="0"/>
            <a:ext cx="9233541" cy="5144400"/>
            <a:chOff x="-89541" y="0"/>
            <a:chExt cx="9233541" cy="5144400"/>
          </a:xfrm>
        </p:grpSpPr>
        <p:grpSp>
          <p:nvGrpSpPr>
            <p:cNvPr id="17" name="Группа 16"/>
            <p:cNvGrpSpPr/>
            <p:nvPr/>
          </p:nvGrpSpPr>
          <p:grpSpPr>
            <a:xfrm>
              <a:off x="-89541" y="0"/>
              <a:ext cx="9233541" cy="5144400"/>
              <a:chOff x="-89541" y="0"/>
              <a:chExt cx="9233541" cy="5144400"/>
            </a:xfrm>
          </p:grpSpPr>
          <p:pic>
            <p:nvPicPr>
              <p:cNvPr id="29" name="Рисунок 28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89541" y="0"/>
                <a:ext cx="9233541" cy="5144400"/>
              </a:xfrm>
              <a:prstGeom prst="rect">
                <a:avLst/>
              </a:prstGeom>
            </p:spPr>
          </p:pic>
          <p:sp>
            <p:nvSpPr>
              <p:cNvPr id="30" name="Овал 29"/>
              <p:cNvSpPr/>
              <p:nvPr/>
            </p:nvSpPr>
            <p:spPr>
              <a:xfrm>
                <a:off x="5820283" y="1243584"/>
                <a:ext cx="73152" cy="7315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" name="Овал 30"/>
              <p:cNvSpPr/>
              <p:nvPr/>
            </p:nvSpPr>
            <p:spPr>
              <a:xfrm>
                <a:off x="4489781" y="2170789"/>
                <a:ext cx="73152" cy="7315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" name="Овал 31"/>
              <p:cNvSpPr/>
              <p:nvPr/>
            </p:nvSpPr>
            <p:spPr>
              <a:xfrm>
                <a:off x="5464841" y="3004138"/>
                <a:ext cx="73152" cy="7315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" name="Овал 32"/>
              <p:cNvSpPr/>
              <p:nvPr/>
            </p:nvSpPr>
            <p:spPr>
              <a:xfrm>
                <a:off x="5880446" y="1166439"/>
                <a:ext cx="73152" cy="7315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" name="Овал 33"/>
              <p:cNvSpPr/>
              <p:nvPr/>
            </p:nvSpPr>
            <p:spPr>
              <a:xfrm>
                <a:off x="6671867" y="1306023"/>
                <a:ext cx="73152" cy="7315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" name="Овал 34"/>
              <p:cNvSpPr/>
              <p:nvPr/>
            </p:nvSpPr>
            <p:spPr>
              <a:xfrm>
                <a:off x="5820283" y="1592406"/>
                <a:ext cx="73152" cy="7315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" name="Овал 35"/>
              <p:cNvSpPr/>
              <p:nvPr/>
            </p:nvSpPr>
            <p:spPr>
              <a:xfrm>
                <a:off x="7150786" y="3077290"/>
                <a:ext cx="73152" cy="7315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" name="Овал 36"/>
              <p:cNvSpPr/>
              <p:nvPr/>
            </p:nvSpPr>
            <p:spPr>
              <a:xfrm>
                <a:off x="6423908" y="3778330"/>
                <a:ext cx="73152" cy="7315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8" name="Овал 37"/>
              <p:cNvSpPr/>
              <p:nvPr/>
            </p:nvSpPr>
            <p:spPr>
              <a:xfrm>
                <a:off x="5395232" y="3778330"/>
                <a:ext cx="73152" cy="7315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9" name="Овал 38"/>
              <p:cNvSpPr/>
              <p:nvPr/>
            </p:nvSpPr>
            <p:spPr>
              <a:xfrm>
                <a:off x="4445882" y="3077290"/>
                <a:ext cx="73152" cy="7315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0" name="Овал 39"/>
              <p:cNvSpPr/>
              <p:nvPr/>
            </p:nvSpPr>
            <p:spPr>
              <a:xfrm>
                <a:off x="5820283" y="3193017"/>
                <a:ext cx="73152" cy="7315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1" name="TextBox 40"/>
                  <p:cNvSpPr txBox="1"/>
                  <p:nvPr/>
                </p:nvSpPr>
                <p:spPr>
                  <a:xfrm>
                    <a:off x="5680822" y="1162445"/>
                    <a:ext cx="139461" cy="20774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oMath>
                      </m:oMathPara>
                    </a14:m>
                    <a:endParaRPr lang="ru-RU" dirty="0"/>
                  </a:p>
                </p:txBody>
              </p:sp>
            </mc:Choice>
            <mc:Fallback xmlns="">
              <p:sp>
                <p:nvSpPr>
                  <p:cNvPr id="119" name="TextBox 11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680822" y="1162445"/>
                    <a:ext cx="139461" cy="207749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26087" r="-30435" b="-8824"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2" name="TextBox 41"/>
                  <p:cNvSpPr txBox="1"/>
                  <p:nvPr/>
                </p:nvSpPr>
                <p:spPr>
                  <a:xfrm>
                    <a:off x="4345729" y="2077627"/>
                    <a:ext cx="139461" cy="20774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oMath>
                      </m:oMathPara>
                    </a14:m>
                    <a:endParaRPr lang="ru-RU" dirty="0"/>
                  </a:p>
                </p:txBody>
              </p:sp>
            </mc:Choice>
            <mc:Fallback xmlns="">
              <p:sp>
                <p:nvSpPr>
                  <p:cNvPr id="120" name="TextBox 11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345729" y="2077627"/>
                    <a:ext cx="139461" cy="207749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26087" r="-30435" b="-8824"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3" name="TextBox 42"/>
                  <p:cNvSpPr txBox="1"/>
                  <p:nvPr/>
                </p:nvSpPr>
                <p:spPr>
                  <a:xfrm>
                    <a:off x="5538371" y="2934358"/>
                    <a:ext cx="139461" cy="20774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oMath>
                      </m:oMathPara>
                    </a14:m>
                    <a:endParaRPr lang="ru-RU" dirty="0"/>
                  </a:p>
                </p:txBody>
              </p:sp>
            </mc:Choice>
            <mc:Fallback xmlns="">
              <p:sp>
                <p:nvSpPr>
                  <p:cNvPr id="121" name="TextBox 12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538371" y="2934358"/>
                    <a:ext cx="139461" cy="207749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27273" r="-36364" b="-8824"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4" name="TextBox 43"/>
                  <p:cNvSpPr txBox="1"/>
                  <p:nvPr/>
                </p:nvSpPr>
                <p:spPr>
                  <a:xfrm>
                    <a:off x="5846254" y="952367"/>
                    <a:ext cx="139461" cy="20774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oMath>
                      </m:oMathPara>
                    </a14:m>
                    <a:endParaRPr lang="ru-RU" dirty="0"/>
                  </a:p>
                </p:txBody>
              </p:sp>
            </mc:Choice>
            <mc:Fallback xmlns="">
              <p:sp>
                <p:nvSpPr>
                  <p:cNvPr id="122" name="TextBox 12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46254" y="952367"/>
                    <a:ext cx="139461" cy="207749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l="-26087" r="-30435" b="-8824"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5" name="TextBox 44"/>
                  <p:cNvSpPr txBox="1"/>
                  <p:nvPr/>
                </p:nvSpPr>
                <p:spPr>
                  <a:xfrm>
                    <a:off x="6769777" y="1238724"/>
                    <a:ext cx="139461" cy="20774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oMath>
                      </m:oMathPara>
                    </a14:m>
                    <a:endParaRPr lang="ru-RU" dirty="0"/>
                  </a:p>
                </p:txBody>
              </p:sp>
            </mc:Choice>
            <mc:Fallback xmlns="">
              <p:sp>
                <p:nvSpPr>
                  <p:cNvPr id="123" name="TextBox 12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769777" y="1238724"/>
                    <a:ext cx="139461" cy="207749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l="-31818" r="-36364" b="-11765"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6" name="TextBox 45"/>
                  <p:cNvSpPr txBox="1"/>
                  <p:nvPr/>
                </p:nvSpPr>
                <p:spPr>
                  <a:xfrm>
                    <a:off x="5950627" y="1602900"/>
                    <a:ext cx="139461" cy="20774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oMath>
                      </m:oMathPara>
                    </a14:m>
                    <a:endParaRPr lang="ru-RU" dirty="0"/>
                  </a:p>
                </p:txBody>
              </p:sp>
            </mc:Choice>
            <mc:Fallback xmlns="">
              <p:sp>
                <p:nvSpPr>
                  <p:cNvPr id="124" name="TextBox 12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950627" y="1602900"/>
                    <a:ext cx="139461" cy="207749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l="-26087" r="-30435" b="-8824"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7" name="TextBox 46"/>
                  <p:cNvSpPr txBox="1"/>
                  <p:nvPr/>
                </p:nvSpPr>
                <p:spPr>
                  <a:xfrm>
                    <a:off x="5697615" y="3009991"/>
                    <a:ext cx="139461" cy="20774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oMath>
                      </m:oMathPara>
                    </a14:m>
                    <a:endParaRPr lang="ru-RU" dirty="0"/>
                  </a:p>
                </p:txBody>
              </p:sp>
            </mc:Choice>
            <mc:Fallback xmlns="">
              <p:sp>
                <p:nvSpPr>
                  <p:cNvPr id="125" name="TextBox 12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697615" y="3009991"/>
                    <a:ext cx="139461" cy="207749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l="-26087" r="-30435" b="-8824"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8" name="TextBox 47"/>
                  <p:cNvSpPr txBox="1"/>
                  <p:nvPr/>
                </p:nvSpPr>
                <p:spPr>
                  <a:xfrm>
                    <a:off x="7118702" y="2854543"/>
                    <a:ext cx="139461" cy="20774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oMath>
                      </m:oMathPara>
                    </a14:m>
                    <a:endParaRPr lang="ru-RU" dirty="0"/>
                  </a:p>
                </p:txBody>
              </p:sp>
            </mc:Choice>
            <mc:Fallback xmlns="">
              <p:sp>
                <p:nvSpPr>
                  <p:cNvPr id="126" name="TextBox 12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118702" y="2854543"/>
                    <a:ext cx="139461" cy="207749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l="-26087" r="-30435" b="-8824"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9" name="TextBox 48"/>
                  <p:cNvSpPr txBox="1"/>
                  <p:nvPr/>
                </p:nvSpPr>
                <p:spPr>
                  <a:xfrm>
                    <a:off x="6547950" y="3670092"/>
                    <a:ext cx="139462" cy="20774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oMath>
                      </m:oMathPara>
                    </a14:m>
                    <a:endParaRPr lang="ru-RU" dirty="0"/>
                  </a:p>
                </p:txBody>
              </p:sp>
            </mc:Choice>
            <mc:Fallback xmlns="">
              <p:sp>
                <p:nvSpPr>
                  <p:cNvPr id="127" name="TextBox 12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547950" y="3670092"/>
                    <a:ext cx="139462" cy="207749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l="-26087" r="-30435" b="-8824"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0" name="TextBox 49"/>
                  <p:cNvSpPr txBox="1"/>
                  <p:nvPr/>
                </p:nvSpPr>
                <p:spPr>
                  <a:xfrm>
                    <a:off x="5097335" y="3670091"/>
                    <a:ext cx="235642" cy="20774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oMath>
                      </m:oMathPara>
                    </a14:m>
                    <a:endParaRPr lang="ru-RU" dirty="0"/>
                  </a:p>
                </p:txBody>
              </p:sp>
            </mc:Choice>
            <mc:Fallback xmlns="">
              <p:sp>
                <p:nvSpPr>
                  <p:cNvPr id="128" name="TextBox 12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097335" y="3670091"/>
                    <a:ext cx="235642" cy="207749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 l="-15385" r="-17949" b="-8824"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1" name="TextBox 50"/>
                  <p:cNvSpPr txBox="1"/>
                  <p:nvPr/>
                </p:nvSpPr>
                <p:spPr>
                  <a:xfrm>
                    <a:off x="4162403" y="3009990"/>
                    <a:ext cx="235642" cy="20774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11</m:t>
                          </m:r>
                        </m:oMath>
                      </m:oMathPara>
                    </a14:m>
                    <a:endParaRPr lang="ru-RU" dirty="0"/>
                  </a:p>
                </p:txBody>
              </p:sp>
            </mc:Choice>
            <mc:Fallback xmlns="">
              <p:sp>
                <p:nvSpPr>
                  <p:cNvPr id="129" name="TextBox 12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162403" y="3009990"/>
                    <a:ext cx="235642" cy="207749"/>
                  </a:xfrm>
                  <a:prstGeom prst="rect">
                    <a:avLst/>
                  </a:prstGeom>
                  <a:blipFill>
                    <a:blip r:embed="rId14"/>
                    <a:stretch>
                      <a:fillRect l="-15789" r="-21053" b="-8824"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2" name="TextBox 51"/>
                  <p:cNvSpPr txBox="1"/>
                  <p:nvPr/>
                </p:nvSpPr>
                <p:spPr>
                  <a:xfrm>
                    <a:off x="5743666" y="3302019"/>
                    <a:ext cx="235642" cy="20774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oMath>
                      </m:oMathPara>
                    </a14:m>
                    <a:endParaRPr lang="ru-RU" dirty="0"/>
                  </a:p>
                </p:txBody>
              </p:sp>
            </mc:Choice>
            <mc:Fallback xmlns="">
              <p:sp>
                <p:nvSpPr>
                  <p:cNvPr id="130" name="TextBox 12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743666" y="3302019"/>
                    <a:ext cx="235642" cy="207749"/>
                  </a:xfrm>
                  <a:prstGeom prst="rect">
                    <a:avLst/>
                  </a:prstGeom>
                  <a:blipFill>
                    <a:blip r:embed="rId15"/>
                    <a:stretch>
                      <a:fillRect l="-15385" r="-17949" b="-8824"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18" name="Прямая соединительная линия 17"/>
            <p:cNvCxnSpPr>
              <a:stCxn id="30" idx="3"/>
              <a:endCxn id="31" idx="7"/>
            </p:cNvCxnSpPr>
            <p:nvPr/>
          </p:nvCxnSpPr>
          <p:spPr>
            <a:xfrm flipH="1">
              <a:off x="4552220" y="1306023"/>
              <a:ext cx="1278776" cy="87547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>
              <a:stCxn id="32" idx="2"/>
              <a:endCxn id="31" idx="5"/>
            </p:cNvCxnSpPr>
            <p:nvPr/>
          </p:nvCxnSpPr>
          <p:spPr>
            <a:xfrm flipH="1" flipV="1">
              <a:off x="4552220" y="2233228"/>
              <a:ext cx="912621" cy="80748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>
              <a:stCxn id="32" idx="7"/>
              <a:endCxn id="33" idx="4"/>
            </p:cNvCxnSpPr>
            <p:nvPr/>
          </p:nvCxnSpPr>
          <p:spPr>
            <a:xfrm flipV="1">
              <a:off x="5527280" y="1239591"/>
              <a:ext cx="389742" cy="177526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>
              <a:stCxn id="34" idx="1"/>
              <a:endCxn id="33" idx="6"/>
            </p:cNvCxnSpPr>
            <p:nvPr/>
          </p:nvCxnSpPr>
          <p:spPr>
            <a:xfrm flipH="1" flipV="1">
              <a:off x="5953598" y="1203015"/>
              <a:ext cx="728982" cy="11372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>
              <a:stCxn id="34" idx="3"/>
              <a:endCxn id="35" idx="6"/>
            </p:cNvCxnSpPr>
            <p:nvPr/>
          </p:nvCxnSpPr>
          <p:spPr>
            <a:xfrm flipH="1">
              <a:off x="5893435" y="1368462"/>
              <a:ext cx="789145" cy="26052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единительная линия 22"/>
            <p:cNvCxnSpPr>
              <a:stCxn id="40" idx="0"/>
              <a:endCxn id="35" idx="4"/>
            </p:cNvCxnSpPr>
            <p:nvPr/>
          </p:nvCxnSpPr>
          <p:spPr>
            <a:xfrm flipV="1">
              <a:off x="5856859" y="1665558"/>
              <a:ext cx="0" cy="152745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Прямая соединительная линия 23"/>
            <p:cNvCxnSpPr>
              <a:stCxn id="40" idx="6"/>
              <a:endCxn id="36" idx="2"/>
            </p:cNvCxnSpPr>
            <p:nvPr/>
          </p:nvCxnSpPr>
          <p:spPr>
            <a:xfrm flipV="1">
              <a:off x="5893435" y="3113866"/>
              <a:ext cx="1257351" cy="11572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единительная линия 24"/>
            <p:cNvCxnSpPr>
              <a:stCxn id="37" idx="7"/>
              <a:endCxn id="36" idx="3"/>
            </p:cNvCxnSpPr>
            <p:nvPr/>
          </p:nvCxnSpPr>
          <p:spPr>
            <a:xfrm flipV="1">
              <a:off x="6486347" y="3139729"/>
              <a:ext cx="675152" cy="64931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/>
            <p:cNvCxnSpPr>
              <a:stCxn id="37" idx="2"/>
              <a:endCxn id="38" idx="6"/>
            </p:cNvCxnSpPr>
            <p:nvPr/>
          </p:nvCxnSpPr>
          <p:spPr>
            <a:xfrm flipH="1">
              <a:off x="5468384" y="3814906"/>
              <a:ext cx="955524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Прямая соединительная линия 26"/>
            <p:cNvCxnSpPr>
              <a:stCxn id="39" idx="5"/>
              <a:endCxn id="38" idx="1"/>
            </p:cNvCxnSpPr>
            <p:nvPr/>
          </p:nvCxnSpPr>
          <p:spPr>
            <a:xfrm>
              <a:off x="4508321" y="3139729"/>
              <a:ext cx="897624" cy="64931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Прямая соединительная линия 27"/>
            <p:cNvCxnSpPr>
              <a:stCxn id="39" idx="6"/>
              <a:endCxn id="40" idx="6"/>
            </p:cNvCxnSpPr>
            <p:nvPr/>
          </p:nvCxnSpPr>
          <p:spPr>
            <a:xfrm>
              <a:off x="4519034" y="3113866"/>
              <a:ext cx="1374401" cy="11572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3" name="Рисунок 5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93500" y="2572200"/>
            <a:ext cx="1494140" cy="3599998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535" y="2572199"/>
            <a:ext cx="1553373" cy="35999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/>
              <p:cNvSpPr txBox="1"/>
              <p:nvPr/>
            </p:nvSpPr>
            <p:spPr>
              <a:xfrm rot="19484647">
                <a:off x="5000049" y="1499293"/>
                <a:ext cx="383118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400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8 см</m:t>
                      </m:r>
                    </m:oMath>
                  </m:oMathPara>
                </a14:m>
                <a:endParaRPr lang="ru-RU" sz="1400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56" name="TextBox 5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9484647">
                <a:off x="5000049" y="1499293"/>
                <a:ext cx="383118" cy="215444"/>
              </a:xfrm>
              <a:prstGeom prst="rect">
                <a:avLst/>
              </a:prstGeom>
              <a:blipFill>
                <a:blip r:embed="rId19"/>
                <a:stretch>
                  <a:fillRect l="-2740" r="-4110" b="-757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7" name="Рисунок 56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88603">
            <a:off x="4070610" y="2846678"/>
            <a:ext cx="2200001" cy="36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/>
              <p:cNvSpPr txBox="1"/>
              <p:nvPr/>
            </p:nvSpPr>
            <p:spPr>
              <a:xfrm>
                <a:off x="352646" y="1214375"/>
                <a:ext cx="3091175" cy="1182355"/>
              </a:xfrm>
              <a:prstGeom prst="wedgeRoundRectCallout">
                <a:avLst>
                  <a:gd name="adj1" fmla="val -24952"/>
                  <a:gd name="adj2" fmla="val 72924"/>
                  <a:gd name="adj3" fmla="val 16667"/>
                </a:avLst>
              </a:prstGeom>
              <a:solidFill>
                <a:schemeClr val="bg1"/>
              </a:solidFill>
              <a:ln>
                <a:solidFill>
                  <a:srgbClr val="FFC000"/>
                </a:solidFill>
              </a:ln>
            </p:spPr>
            <p:txBody>
              <a:bodyPr wrap="square" lIns="180000" tIns="90000" rIns="180000" bIns="90000" rtlCol="0">
                <a:spAutoFit/>
              </a:bodyPr>
              <a:lstStyle/>
              <a:p>
                <a:pPr algn="ctr"/>
                <a:r>
                  <a:rPr lang="ru-RU" sz="1400" dirty="0" smtClean="0"/>
                  <a:t>При </a:t>
                </a:r>
                <a:r>
                  <a:rPr lang="ru-RU" sz="1400" dirty="0"/>
                  <a:t>измерении длины второго отрезка вы заметили, что он длиннее, чем </a:t>
                </a:r>
                <a14:m>
                  <m:oMath xmlns:m="http://schemas.openxmlformats.org/officeDocument/2006/math">
                    <m:r>
                      <a:rPr lang="ru-RU" sz="1600" i="1" dirty="0" smtClean="0">
                        <a:latin typeface="Cambria Math" panose="02040503050406030204" pitchFamily="18" charset="0"/>
                      </a:rPr>
                      <m:t>6</m:t>
                    </m:r>
                  </m:oMath>
                </a14:m>
                <a:r>
                  <a:rPr lang="ru-RU" sz="1400" dirty="0"/>
                  <a:t> </a:t>
                </a:r>
                <a:r>
                  <a:rPr lang="ru-RU" sz="1400" dirty="0" smtClean="0"/>
                  <a:t>см, </a:t>
                </a:r>
                <a:r>
                  <a:rPr lang="ru-RU" sz="1400" dirty="0"/>
                  <a:t>но точнее вам его </a:t>
                </a:r>
                <a:r>
                  <a:rPr lang="ru-RU" sz="1400" dirty="0" smtClean="0"/>
                  <a:t>измерить </a:t>
                </a:r>
                <a:r>
                  <a:rPr lang="ru-RU" sz="1400" dirty="0"/>
                  <a:t>не удалось.</a:t>
                </a:r>
              </a:p>
            </p:txBody>
          </p:sp>
        </mc:Choice>
        <mc:Fallback xmlns="">
          <p:sp>
            <p:nvSpPr>
              <p:cNvPr id="58" name="TextBox 5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646" y="1214375"/>
                <a:ext cx="3091175" cy="1182355"/>
              </a:xfrm>
              <a:prstGeom prst="wedgeRoundRectCallout">
                <a:avLst>
                  <a:gd name="adj1" fmla="val -24952"/>
                  <a:gd name="adj2" fmla="val 72924"/>
                  <a:gd name="adj3" fmla="val 16667"/>
                </a:avLst>
              </a:prstGeom>
              <a:blipFill>
                <a:blip r:embed="rId21"/>
                <a:stretch>
                  <a:fillRect/>
                </a:stretch>
              </a:blipFill>
              <a:ln>
                <a:solidFill>
                  <a:srgbClr val="FFC000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5" name="Рисунок 54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6185" y="2778299"/>
            <a:ext cx="2880000" cy="288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23085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/>
          <p:cNvGrpSpPr/>
          <p:nvPr/>
        </p:nvGrpSpPr>
        <p:grpSpPr>
          <a:xfrm>
            <a:off x="-89541" y="0"/>
            <a:ext cx="9233541" cy="5144400"/>
            <a:chOff x="-89541" y="0"/>
            <a:chExt cx="9233541" cy="5144400"/>
          </a:xfrm>
        </p:grpSpPr>
        <p:grpSp>
          <p:nvGrpSpPr>
            <p:cNvPr id="17" name="Группа 16"/>
            <p:cNvGrpSpPr/>
            <p:nvPr/>
          </p:nvGrpSpPr>
          <p:grpSpPr>
            <a:xfrm>
              <a:off x="-89541" y="0"/>
              <a:ext cx="9233541" cy="5144400"/>
              <a:chOff x="-89541" y="0"/>
              <a:chExt cx="9233541" cy="5144400"/>
            </a:xfrm>
          </p:grpSpPr>
          <p:pic>
            <p:nvPicPr>
              <p:cNvPr id="29" name="Рисунок 28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89541" y="0"/>
                <a:ext cx="9233541" cy="5144400"/>
              </a:xfrm>
              <a:prstGeom prst="rect">
                <a:avLst/>
              </a:prstGeom>
            </p:spPr>
          </p:pic>
          <p:sp>
            <p:nvSpPr>
              <p:cNvPr id="30" name="Овал 29"/>
              <p:cNvSpPr/>
              <p:nvPr/>
            </p:nvSpPr>
            <p:spPr>
              <a:xfrm>
                <a:off x="5820283" y="1243584"/>
                <a:ext cx="73152" cy="7315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" name="Овал 30"/>
              <p:cNvSpPr/>
              <p:nvPr/>
            </p:nvSpPr>
            <p:spPr>
              <a:xfrm>
                <a:off x="4489781" y="2170789"/>
                <a:ext cx="73152" cy="7315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" name="Овал 31"/>
              <p:cNvSpPr/>
              <p:nvPr/>
            </p:nvSpPr>
            <p:spPr>
              <a:xfrm>
                <a:off x="5464841" y="3004138"/>
                <a:ext cx="73152" cy="7315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" name="Овал 32"/>
              <p:cNvSpPr/>
              <p:nvPr/>
            </p:nvSpPr>
            <p:spPr>
              <a:xfrm>
                <a:off x="5880446" y="1166439"/>
                <a:ext cx="73152" cy="7315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" name="Овал 33"/>
              <p:cNvSpPr/>
              <p:nvPr/>
            </p:nvSpPr>
            <p:spPr>
              <a:xfrm>
                <a:off x="6671867" y="1306023"/>
                <a:ext cx="73152" cy="7315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" name="Овал 34"/>
              <p:cNvSpPr/>
              <p:nvPr/>
            </p:nvSpPr>
            <p:spPr>
              <a:xfrm>
                <a:off x="5820283" y="1592406"/>
                <a:ext cx="73152" cy="7315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" name="Овал 35"/>
              <p:cNvSpPr/>
              <p:nvPr/>
            </p:nvSpPr>
            <p:spPr>
              <a:xfrm>
                <a:off x="7150786" y="3077290"/>
                <a:ext cx="73152" cy="7315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" name="Овал 36"/>
              <p:cNvSpPr/>
              <p:nvPr/>
            </p:nvSpPr>
            <p:spPr>
              <a:xfrm>
                <a:off x="6423908" y="3778330"/>
                <a:ext cx="73152" cy="7315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8" name="Овал 37"/>
              <p:cNvSpPr/>
              <p:nvPr/>
            </p:nvSpPr>
            <p:spPr>
              <a:xfrm>
                <a:off x="5395232" y="3778330"/>
                <a:ext cx="73152" cy="7315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9" name="Овал 38"/>
              <p:cNvSpPr/>
              <p:nvPr/>
            </p:nvSpPr>
            <p:spPr>
              <a:xfrm>
                <a:off x="4445882" y="3077290"/>
                <a:ext cx="73152" cy="7315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0" name="Овал 39"/>
              <p:cNvSpPr/>
              <p:nvPr/>
            </p:nvSpPr>
            <p:spPr>
              <a:xfrm>
                <a:off x="5820283" y="3193017"/>
                <a:ext cx="73152" cy="7315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1" name="TextBox 40"/>
                  <p:cNvSpPr txBox="1"/>
                  <p:nvPr/>
                </p:nvSpPr>
                <p:spPr>
                  <a:xfrm>
                    <a:off x="5680822" y="1162445"/>
                    <a:ext cx="139461" cy="20774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oMath>
                      </m:oMathPara>
                    </a14:m>
                    <a:endParaRPr lang="ru-RU" dirty="0"/>
                  </a:p>
                </p:txBody>
              </p:sp>
            </mc:Choice>
            <mc:Fallback xmlns="">
              <p:sp>
                <p:nvSpPr>
                  <p:cNvPr id="119" name="TextBox 11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680822" y="1162445"/>
                    <a:ext cx="139461" cy="207749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26087" r="-30435" b="-8824"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2" name="TextBox 41"/>
                  <p:cNvSpPr txBox="1"/>
                  <p:nvPr/>
                </p:nvSpPr>
                <p:spPr>
                  <a:xfrm>
                    <a:off x="4345729" y="2077627"/>
                    <a:ext cx="139461" cy="20774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oMath>
                      </m:oMathPara>
                    </a14:m>
                    <a:endParaRPr lang="ru-RU" dirty="0"/>
                  </a:p>
                </p:txBody>
              </p:sp>
            </mc:Choice>
            <mc:Fallback xmlns="">
              <p:sp>
                <p:nvSpPr>
                  <p:cNvPr id="120" name="TextBox 11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345729" y="2077627"/>
                    <a:ext cx="139461" cy="207749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26087" r="-30435" b="-8824"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3" name="TextBox 42"/>
                  <p:cNvSpPr txBox="1"/>
                  <p:nvPr/>
                </p:nvSpPr>
                <p:spPr>
                  <a:xfrm>
                    <a:off x="5538371" y="2934358"/>
                    <a:ext cx="139461" cy="20774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oMath>
                      </m:oMathPara>
                    </a14:m>
                    <a:endParaRPr lang="ru-RU" dirty="0"/>
                  </a:p>
                </p:txBody>
              </p:sp>
            </mc:Choice>
            <mc:Fallback xmlns="">
              <p:sp>
                <p:nvSpPr>
                  <p:cNvPr id="121" name="TextBox 12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538371" y="2934358"/>
                    <a:ext cx="139461" cy="207749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27273" r="-36364" b="-8824"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4" name="TextBox 43"/>
                  <p:cNvSpPr txBox="1"/>
                  <p:nvPr/>
                </p:nvSpPr>
                <p:spPr>
                  <a:xfrm>
                    <a:off x="5846254" y="952367"/>
                    <a:ext cx="139461" cy="20774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oMath>
                      </m:oMathPara>
                    </a14:m>
                    <a:endParaRPr lang="ru-RU" dirty="0"/>
                  </a:p>
                </p:txBody>
              </p:sp>
            </mc:Choice>
            <mc:Fallback xmlns="">
              <p:sp>
                <p:nvSpPr>
                  <p:cNvPr id="122" name="TextBox 12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46254" y="952367"/>
                    <a:ext cx="139461" cy="207749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l="-26087" r="-30435" b="-8824"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5" name="TextBox 44"/>
                  <p:cNvSpPr txBox="1"/>
                  <p:nvPr/>
                </p:nvSpPr>
                <p:spPr>
                  <a:xfrm>
                    <a:off x="6769777" y="1238724"/>
                    <a:ext cx="139461" cy="20774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oMath>
                      </m:oMathPara>
                    </a14:m>
                    <a:endParaRPr lang="ru-RU" dirty="0"/>
                  </a:p>
                </p:txBody>
              </p:sp>
            </mc:Choice>
            <mc:Fallback xmlns="">
              <p:sp>
                <p:nvSpPr>
                  <p:cNvPr id="123" name="TextBox 12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769777" y="1238724"/>
                    <a:ext cx="139461" cy="207749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l="-31818" r="-36364" b="-11765"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6" name="TextBox 45"/>
                  <p:cNvSpPr txBox="1"/>
                  <p:nvPr/>
                </p:nvSpPr>
                <p:spPr>
                  <a:xfrm>
                    <a:off x="5950627" y="1602900"/>
                    <a:ext cx="139461" cy="20774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oMath>
                      </m:oMathPara>
                    </a14:m>
                    <a:endParaRPr lang="ru-RU" dirty="0"/>
                  </a:p>
                </p:txBody>
              </p:sp>
            </mc:Choice>
            <mc:Fallback xmlns="">
              <p:sp>
                <p:nvSpPr>
                  <p:cNvPr id="124" name="TextBox 12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950627" y="1602900"/>
                    <a:ext cx="139461" cy="207749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l="-26087" r="-30435" b="-8824"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7" name="TextBox 46"/>
                  <p:cNvSpPr txBox="1"/>
                  <p:nvPr/>
                </p:nvSpPr>
                <p:spPr>
                  <a:xfrm>
                    <a:off x="5697615" y="3009991"/>
                    <a:ext cx="139461" cy="20774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oMath>
                      </m:oMathPara>
                    </a14:m>
                    <a:endParaRPr lang="ru-RU" dirty="0"/>
                  </a:p>
                </p:txBody>
              </p:sp>
            </mc:Choice>
            <mc:Fallback xmlns="">
              <p:sp>
                <p:nvSpPr>
                  <p:cNvPr id="125" name="TextBox 12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697615" y="3009991"/>
                    <a:ext cx="139461" cy="207749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l="-26087" r="-30435" b="-8824"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8" name="TextBox 47"/>
                  <p:cNvSpPr txBox="1"/>
                  <p:nvPr/>
                </p:nvSpPr>
                <p:spPr>
                  <a:xfrm>
                    <a:off x="7118702" y="2854543"/>
                    <a:ext cx="139461" cy="20774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oMath>
                      </m:oMathPara>
                    </a14:m>
                    <a:endParaRPr lang="ru-RU" dirty="0"/>
                  </a:p>
                </p:txBody>
              </p:sp>
            </mc:Choice>
            <mc:Fallback xmlns="">
              <p:sp>
                <p:nvSpPr>
                  <p:cNvPr id="126" name="TextBox 12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118702" y="2854543"/>
                    <a:ext cx="139461" cy="207749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l="-26087" r="-30435" b="-8824"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9" name="TextBox 48"/>
                  <p:cNvSpPr txBox="1"/>
                  <p:nvPr/>
                </p:nvSpPr>
                <p:spPr>
                  <a:xfrm>
                    <a:off x="6547950" y="3670092"/>
                    <a:ext cx="139462" cy="20774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oMath>
                      </m:oMathPara>
                    </a14:m>
                    <a:endParaRPr lang="ru-RU" dirty="0"/>
                  </a:p>
                </p:txBody>
              </p:sp>
            </mc:Choice>
            <mc:Fallback xmlns="">
              <p:sp>
                <p:nvSpPr>
                  <p:cNvPr id="127" name="TextBox 12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547950" y="3670092"/>
                    <a:ext cx="139462" cy="207749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l="-26087" r="-30435" b="-8824"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0" name="TextBox 49"/>
                  <p:cNvSpPr txBox="1"/>
                  <p:nvPr/>
                </p:nvSpPr>
                <p:spPr>
                  <a:xfrm>
                    <a:off x="5097335" y="3670091"/>
                    <a:ext cx="235642" cy="20774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oMath>
                      </m:oMathPara>
                    </a14:m>
                    <a:endParaRPr lang="ru-RU" dirty="0"/>
                  </a:p>
                </p:txBody>
              </p:sp>
            </mc:Choice>
            <mc:Fallback xmlns="">
              <p:sp>
                <p:nvSpPr>
                  <p:cNvPr id="128" name="TextBox 12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097335" y="3670091"/>
                    <a:ext cx="235642" cy="207749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 l="-15385" r="-17949" b="-8824"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1" name="TextBox 50"/>
                  <p:cNvSpPr txBox="1"/>
                  <p:nvPr/>
                </p:nvSpPr>
                <p:spPr>
                  <a:xfrm>
                    <a:off x="4162403" y="3009990"/>
                    <a:ext cx="235642" cy="20774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11</m:t>
                          </m:r>
                        </m:oMath>
                      </m:oMathPara>
                    </a14:m>
                    <a:endParaRPr lang="ru-RU" dirty="0"/>
                  </a:p>
                </p:txBody>
              </p:sp>
            </mc:Choice>
            <mc:Fallback xmlns="">
              <p:sp>
                <p:nvSpPr>
                  <p:cNvPr id="129" name="TextBox 12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162403" y="3009990"/>
                    <a:ext cx="235642" cy="207749"/>
                  </a:xfrm>
                  <a:prstGeom prst="rect">
                    <a:avLst/>
                  </a:prstGeom>
                  <a:blipFill>
                    <a:blip r:embed="rId14"/>
                    <a:stretch>
                      <a:fillRect l="-15789" r="-21053" b="-8824"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2" name="TextBox 51"/>
                  <p:cNvSpPr txBox="1"/>
                  <p:nvPr/>
                </p:nvSpPr>
                <p:spPr>
                  <a:xfrm>
                    <a:off x="5743666" y="3302019"/>
                    <a:ext cx="235642" cy="20774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oMath>
                      </m:oMathPara>
                    </a14:m>
                    <a:endParaRPr lang="ru-RU" dirty="0"/>
                  </a:p>
                </p:txBody>
              </p:sp>
            </mc:Choice>
            <mc:Fallback xmlns="">
              <p:sp>
                <p:nvSpPr>
                  <p:cNvPr id="130" name="TextBox 12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743666" y="3302019"/>
                    <a:ext cx="235642" cy="207749"/>
                  </a:xfrm>
                  <a:prstGeom prst="rect">
                    <a:avLst/>
                  </a:prstGeom>
                  <a:blipFill>
                    <a:blip r:embed="rId15"/>
                    <a:stretch>
                      <a:fillRect l="-15385" r="-17949" b="-8824"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18" name="Прямая соединительная линия 17"/>
            <p:cNvCxnSpPr>
              <a:stCxn id="30" idx="3"/>
              <a:endCxn id="31" idx="7"/>
            </p:cNvCxnSpPr>
            <p:nvPr/>
          </p:nvCxnSpPr>
          <p:spPr>
            <a:xfrm flipH="1">
              <a:off x="4552220" y="1306023"/>
              <a:ext cx="1278776" cy="87547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>
              <a:stCxn id="32" idx="2"/>
              <a:endCxn id="31" idx="5"/>
            </p:cNvCxnSpPr>
            <p:nvPr/>
          </p:nvCxnSpPr>
          <p:spPr>
            <a:xfrm flipH="1" flipV="1">
              <a:off x="4552220" y="2233228"/>
              <a:ext cx="912621" cy="80748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>
              <a:stCxn id="32" idx="7"/>
              <a:endCxn id="33" idx="4"/>
            </p:cNvCxnSpPr>
            <p:nvPr/>
          </p:nvCxnSpPr>
          <p:spPr>
            <a:xfrm flipV="1">
              <a:off x="5527280" y="1239591"/>
              <a:ext cx="389742" cy="177526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>
              <a:stCxn id="34" idx="1"/>
              <a:endCxn id="33" idx="6"/>
            </p:cNvCxnSpPr>
            <p:nvPr/>
          </p:nvCxnSpPr>
          <p:spPr>
            <a:xfrm flipH="1" flipV="1">
              <a:off x="5953598" y="1203015"/>
              <a:ext cx="728982" cy="11372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>
              <a:stCxn id="34" idx="3"/>
              <a:endCxn id="35" idx="6"/>
            </p:cNvCxnSpPr>
            <p:nvPr/>
          </p:nvCxnSpPr>
          <p:spPr>
            <a:xfrm flipH="1">
              <a:off x="5893435" y="1368462"/>
              <a:ext cx="789145" cy="26052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единительная линия 22"/>
            <p:cNvCxnSpPr>
              <a:stCxn id="40" idx="0"/>
              <a:endCxn id="35" idx="4"/>
            </p:cNvCxnSpPr>
            <p:nvPr/>
          </p:nvCxnSpPr>
          <p:spPr>
            <a:xfrm flipV="1">
              <a:off x="5856859" y="1665558"/>
              <a:ext cx="0" cy="152745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Прямая соединительная линия 23"/>
            <p:cNvCxnSpPr>
              <a:stCxn id="40" idx="6"/>
              <a:endCxn id="36" idx="2"/>
            </p:cNvCxnSpPr>
            <p:nvPr/>
          </p:nvCxnSpPr>
          <p:spPr>
            <a:xfrm flipV="1">
              <a:off x="5893435" y="3113866"/>
              <a:ext cx="1257351" cy="11572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единительная линия 24"/>
            <p:cNvCxnSpPr>
              <a:stCxn id="37" idx="7"/>
              <a:endCxn id="36" idx="3"/>
            </p:cNvCxnSpPr>
            <p:nvPr/>
          </p:nvCxnSpPr>
          <p:spPr>
            <a:xfrm flipV="1">
              <a:off x="6486347" y="3139729"/>
              <a:ext cx="675152" cy="64931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/>
            <p:cNvCxnSpPr>
              <a:stCxn id="37" idx="2"/>
              <a:endCxn id="38" idx="6"/>
            </p:cNvCxnSpPr>
            <p:nvPr/>
          </p:nvCxnSpPr>
          <p:spPr>
            <a:xfrm flipH="1">
              <a:off x="5468384" y="3814906"/>
              <a:ext cx="955524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Прямая соединительная линия 26"/>
            <p:cNvCxnSpPr>
              <a:stCxn id="39" idx="5"/>
              <a:endCxn id="38" idx="1"/>
            </p:cNvCxnSpPr>
            <p:nvPr/>
          </p:nvCxnSpPr>
          <p:spPr>
            <a:xfrm>
              <a:off x="4508321" y="3139729"/>
              <a:ext cx="897624" cy="64931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Прямая соединительная линия 27"/>
            <p:cNvCxnSpPr>
              <a:stCxn id="39" idx="6"/>
              <a:endCxn id="40" idx="6"/>
            </p:cNvCxnSpPr>
            <p:nvPr/>
          </p:nvCxnSpPr>
          <p:spPr>
            <a:xfrm>
              <a:off x="4519034" y="3113866"/>
              <a:ext cx="1374401" cy="11572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/>
              <p:cNvSpPr txBox="1"/>
              <p:nvPr/>
            </p:nvSpPr>
            <p:spPr>
              <a:xfrm rot="19484647">
                <a:off x="5000049" y="1499293"/>
                <a:ext cx="383118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400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8 см</m:t>
                      </m:r>
                    </m:oMath>
                  </m:oMathPara>
                </a14:m>
                <a:endParaRPr lang="ru-RU" sz="1400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56" name="TextBox 5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9484647">
                <a:off x="5000049" y="1499293"/>
                <a:ext cx="383118" cy="215444"/>
              </a:xfrm>
              <a:prstGeom prst="rect">
                <a:avLst/>
              </a:prstGeom>
              <a:blipFill>
                <a:blip r:embed="rId17"/>
                <a:stretch>
                  <a:fillRect l="-2740" r="-4110" b="-757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7" name="Рисунок 5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88603">
            <a:off x="4070610" y="2846678"/>
            <a:ext cx="2200001" cy="360000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6185" y="2778299"/>
            <a:ext cx="2880000" cy="288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" name="Группа 2"/>
          <p:cNvGrpSpPr/>
          <p:nvPr/>
        </p:nvGrpSpPr>
        <p:grpSpPr>
          <a:xfrm>
            <a:off x="352646" y="1214375"/>
            <a:ext cx="3287711" cy="1182355"/>
            <a:chOff x="352646" y="1214375"/>
            <a:chExt cx="3287711" cy="118235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TextBox 57"/>
                <p:cNvSpPr txBox="1"/>
                <p:nvPr/>
              </p:nvSpPr>
              <p:spPr>
                <a:xfrm>
                  <a:off x="352646" y="1214375"/>
                  <a:ext cx="3287711" cy="1182355"/>
                </a:xfrm>
                <a:prstGeom prst="wedgeRoundRectCallout">
                  <a:avLst>
                    <a:gd name="adj1" fmla="val -24952"/>
                    <a:gd name="adj2" fmla="val 72924"/>
                    <a:gd name="adj3" fmla="val 16667"/>
                  </a:avLst>
                </a:prstGeom>
                <a:solidFill>
                  <a:schemeClr val="bg1"/>
                </a:solidFill>
                <a:ln>
                  <a:solidFill>
                    <a:srgbClr val="FFC000"/>
                  </a:solidFill>
                </a:ln>
              </p:spPr>
              <p:txBody>
                <a:bodyPr wrap="square" lIns="180000" tIns="90000" rIns="180000" bIns="90000" rtlCol="0">
                  <a:spAutoFit/>
                </a:bodyPr>
                <a:lstStyle/>
                <a:p>
                  <a:pPr algn="ctr"/>
                  <a:r>
                    <a:rPr lang="ru-RU" sz="1400" dirty="0" smtClean="0">
                      <a:solidFill>
                        <a:schemeClr val="bg1"/>
                      </a:solidFill>
                    </a:rPr>
                    <a:t>При </a:t>
                  </a:r>
                  <a:r>
                    <a:rPr lang="ru-RU" sz="1400" dirty="0">
                      <a:solidFill>
                        <a:schemeClr val="bg1"/>
                      </a:solidFill>
                    </a:rPr>
                    <a:t>измерении длины второго отрезка вы заметили, что он длиннее, чем </a:t>
                  </a:r>
                  <a14:m>
                    <m:oMath xmlns:m="http://schemas.openxmlformats.org/officeDocument/2006/math">
                      <m:r>
                        <a:rPr lang="ru-RU" sz="160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</m:oMath>
                  </a14:m>
                  <a:r>
                    <a:rPr lang="ru-RU" sz="1400" dirty="0">
                      <a:solidFill>
                        <a:schemeClr val="bg1"/>
                      </a:solidFill>
                    </a:rPr>
                    <a:t> </a:t>
                  </a:r>
                  <a:r>
                    <a:rPr lang="ru-RU" sz="1400" dirty="0" smtClean="0">
                      <a:solidFill>
                        <a:schemeClr val="bg1"/>
                      </a:solidFill>
                    </a:rPr>
                    <a:t>см, </a:t>
                  </a:r>
                  <a:r>
                    <a:rPr lang="ru-RU" sz="1400" dirty="0">
                      <a:solidFill>
                        <a:schemeClr val="bg1"/>
                      </a:solidFill>
                    </a:rPr>
                    <a:t>но точнее вам его не измерить не удалось.</a:t>
                  </a:r>
                </a:p>
              </p:txBody>
            </p:sp>
          </mc:Choice>
          <mc:Fallback xmlns="">
            <p:sp>
              <p:nvSpPr>
                <p:cNvPr id="58" name="TextBox 5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2646" y="1214375"/>
                  <a:ext cx="3287711" cy="1182355"/>
                </a:xfrm>
                <a:prstGeom prst="wedgeRoundRectCallout">
                  <a:avLst>
                    <a:gd name="adj1" fmla="val -24952"/>
                    <a:gd name="adj2" fmla="val 72924"/>
                    <a:gd name="adj3" fmla="val 16667"/>
                  </a:avLst>
                </a:prstGeom>
                <a:blipFill>
                  <a:blip r:embed="rId20"/>
                  <a:stretch>
                    <a:fillRect/>
                  </a:stretch>
                </a:blipFill>
                <a:ln>
                  <a:solidFill>
                    <a:srgbClr val="FFC000"/>
                  </a:solidFill>
                </a:ln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013" y="1579652"/>
              <a:ext cx="2847002" cy="468000"/>
            </a:xfrm>
            <a:prstGeom prst="rect">
              <a:avLst/>
            </a:prstGeom>
          </p:spPr>
        </p:pic>
      </p:grpSp>
      <p:pic>
        <p:nvPicPr>
          <p:cNvPr id="59" name="Рисунок 58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93500" y="2572200"/>
            <a:ext cx="1494140" cy="3599998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535" y="2572199"/>
            <a:ext cx="1553373" cy="359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025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/>
          <p:cNvGrpSpPr/>
          <p:nvPr/>
        </p:nvGrpSpPr>
        <p:grpSpPr>
          <a:xfrm>
            <a:off x="-89541" y="0"/>
            <a:ext cx="9233541" cy="5144400"/>
            <a:chOff x="-89541" y="0"/>
            <a:chExt cx="9233541" cy="5144400"/>
          </a:xfrm>
        </p:grpSpPr>
        <p:grpSp>
          <p:nvGrpSpPr>
            <p:cNvPr id="17" name="Группа 16"/>
            <p:cNvGrpSpPr/>
            <p:nvPr/>
          </p:nvGrpSpPr>
          <p:grpSpPr>
            <a:xfrm>
              <a:off x="-89541" y="0"/>
              <a:ext cx="9233541" cy="5144400"/>
              <a:chOff x="-89541" y="0"/>
              <a:chExt cx="9233541" cy="5144400"/>
            </a:xfrm>
          </p:grpSpPr>
          <p:pic>
            <p:nvPicPr>
              <p:cNvPr id="29" name="Рисунок 28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89541" y="0"/>
                <a:ext cx="9233541" cy="5144400"/>
              </a:xfrm>
              <a:prstGeom prst="rect">
                <a:avLst/>
              </a:prstGeom>
            </p:spPr>
          </p:pic>
          <p:sp>
            <p:nvSpPr>
              <p:cNvPr id="30" name="Овал 29"/>
              <p:cNvSpPr/>
              <p:nvPr/>
            </p:nvSpPr>
            <p:spPr>
              <a:xfrm>
                <a:off x="5820283" y="1243584"/>
                <a:ext cx="73152" cy="7315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" name="Овал 30"/>
              <p:cNvSpPr/>
              <p:nvPr/>
            </p:nvSpPr>
            <p:spPr>
              <a:xfrm>
                <a:off x="4489781" y="2170789"/>
                <a:ext cx="73152" cy="7315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" name="Овал 31"/>
              <p:cNvSpPr/>
              <p:nvPr/>
            </p:nvSpPr>
            <p:spPr>
              <a:xfrm>
                <a:off x="5464841" y="3004138"/>
                <a:ext cx="73152" cy="7315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" name="Овал 32"/>
              <p:cNvSpPr/>
              <p:nvPr/>
            </p:nvSpPr>
            <p:spPr>
              <a:xfrm>
                <a:off x="5880446" y="1166439"/>
                <a:ext cx="73152" cy="7315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" name="Овал 33"/>
              <p:cNvSpPr/>
              <p:nvPr/>
            </p:nvSpPr>
            <p:spPr>
              <a:xfrm>
                <a:off x="6671867" y="1306023"/>
                <a:ext cx="73152" cy="7315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" name="Овал 34"/>
              <p:cNvSpPr/>
              <p:nvPr/>
            </p:nvSpPr>
            <p:spPr>
              <a:xfrm>
                <a:off x="5820283" y="1592406"/>
                <a:ext cx="73152" cy="7315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" name="Овал 35"/>
              <p:cNvSpPr/>
              <p:nvPr/>
            </p:nvSpPr>
            <p:spPr>
              <a:xfrm>
                <a:off x="7150786" y="3077290"/>
                <a:ext cx="73152" cy="7315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" name="Овал 36"/>
              <p:cNvSpPr/>
              <p:nvPr/>
            </p:nvSpPr>
            <p:spPr>
              <a:xfrm>
                <a:off x="6423908" y="3778330"/>
                <a:ext cx="73152" cy="7315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8" name="Овал 37"/>
              <p:cNvSpPr/>
              <p:nvPr/>
            </p:nvSpPr>
            <p:spPr>
              <a:xfrm>
                <a:off x="5395232" y="3778330"/>
                <a:ext cx="73152" cy="7315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9" name="Овал 38"/>
              <p:cNvSpPr/>
              <p:nvPr/>
            </p:nvSpPr>
            <p:spPr>
              <a:xfrm>
                <a:off x="4445882" y="3077290"/>
                <a:ext cx="73152" cy="7315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0" name="Овал 39"/>
              <p:cNvSpPr/>
              <p:nvPr/>
            </p:nvSpPr>
            <p:spPr>
              <a:xfrm>
                <a:off x="5820283" y="3193017"/>
                <a:ext cx="73152" cy="7315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1" name="TextBox 40"/>
                  <p:cNvSpPr txBox="1"/>
                  <p:nvPr/>
                </p:nvSpPr>
                <p:spPr>
                  <a:xfrm>
                    <a:off x="5680822" y="1162445"/>
                    <a:ext cx="139461" cy="20774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oMath>
                      </m:oMathPara>
                    </a14:m>
                    <a:endParaRPr lang="ru-RU" dirty="0"/>
                  </a:p>
                </p:txBody>
              </p:sp>
            </mc:Choice>
            <mc:Fallback xmlns="">
              <p:sp>
                <p:nvSpPr>
                  <p:cNvPr id="119" name="TextBox 11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680822" y="1162445"/>
                    <a:ext cx="139461" cy="207749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26087" r="-30435" b="-8824"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2" name="TextBox 41"/>
                  <p:cNvSpPr txBox="1"/>
                  <p:nvPr/>
                </p:nvSpPr>
                <p:spPr>
                  <a:xfrm>
                    <a:off x="4345729" y="2077627"/>
                    <a:ext cx="139461" cy="20774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oMath>
                      </m:oMathPara>
                    </a14:m>
                    <a:endParaRPr lang="ru-RU" dirty="0"/>
                  </a:p>
                </p:txBody>
              </p:sp>
            </mc:Choice>
            <mc:Fallback xmlns="">
              <p:sp>
                <p:nvSpPr>
                  <p:cNvPr id="120" name="TextBox 11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345729" y="2077627"/>
                    <a:ext cx="139461" cy="207749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26087" r="-30435" b="-8824"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3" name="TextBox 42"/>
                  <p:cNvSpPr txBox="1"/>
                  <p:nvPr/>
                </p:nvSpPr>
                <p:spPr>
                  <a:xfrm>
                    <a:off x="5538371" y="2934358"/>
                    <a:ext cx="139461" cy="20774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oMath>
                      </m:oMathPara>
                    </a14:m>
                    <a:endParaRPr lang="ru-RU" dirty="0"/>
                  </a:p>
                </p:txBody>
              </p:sp>
            </mc:Choice>
            <mc:Fallback xmlns="">
              <p:sp>
                <p:nvSpPr>
                  <p:cNvPr id="121" name="TextBox 12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538371" y="2934358"/>
                    <a:ext cx="139461" cy="207749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27273" r="-36364" b="-8824"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4" name="TextBox 43"/>
                  <p:cNvSpPr txBox="1"/>
                  <p:nvPr/>
                </p:nvSpPr>
                <p:spPr>
                  <a:xfrm>
                    <a:off x="5846254" y="952367"/>
                    <a:ext cx="139461" cy="20774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oMath>
                      </m:oMathPara>
                    </a14:m>
                    <a:endParaRPr lang="ru-RU" dirty="0"/>
                  </a:p>
                </p:txBody>
              </p:sp>
            </mc:Choice>
            <mc:Fallback xmlns="">
              <p:sp>
                <p:nvSpPr>
                  <p:cNvPr id="122" name="TextBox 12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46254" y="952367"/>
                    <a:ext cx="139461" cy="207749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l="-26087" r="-30435" b="-8824"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5" name="TextBox 44"/>
                  <p:cNvSpPr txBox="1"/>
                  <p:nvPr/>
                </p:nvSpPr>
                <p:spPr>
                  <a:xfrm>
                    <a:off x="6769777" y="1238724"/>
                    <a:ext cx="139461" cy="20774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oMath>
                      </m:oMathPara>
                    </a14:m>
                    <a:endParaRPr lang="ru-RU" dirty="0"/>
                  </a:p>
                </p:txBody>
              </p:sp>
            </mc:Choice>
            <mc:Fallback xmlns="">
              <p:sp>
                <p:nvSpPr>
                  <p:cNvPr id="123" name="TextBox 12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769777" y="1238724"/>
                    <a:ext cx="139461" cy="207749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l="-31818" r="-36364" b="-11765"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6" name="TextBox 45"/>
                  <p:cNvSpPr txBox="1"/>
                  <p:nvPr/>
                </p:nvSpPr>
                <p:spPr>
                  <a:xfrm>
                    <a:off x="5950627" y="1602900"/>
                    <a:ext cx="139461" cy="20774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oMath>
                      </m:oMathPara>
                    </a14:m>
                    <a:endParaRPr lang="ru-RU" dirty="0"/>
                  </a:p>
                </p:txBody>
              </p:sp>
            </mc:Choice>
            <mc:Fallback xmlns="">
              <p:sp>
                <p:nvSpPr>
                  <p:cNvPr id="124" name="TextBox 12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950627" y="1602900"/>
                    <a:ext cx="139461" cy="207749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l="-26087" r="-30435" b="-8824"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7" name="TextBox 46"/>
                  <p:cNvSpPr txBox="1"/>
                  <p:nvPr/>
                </p:nvSpPr>
                <p:spPr>
                  <a:xfrm>
                    <a:off x="5697615" y="3009991"/>
                    <a:ext cx="139461" cy="20774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oMath>
                      </m:oMathPara>
                    </a14:m>
                    <a:endParaRPr lang="ru-RU" dirty="0"/>
                  </a:p>
                </p:txBody>
              </p:sp>
            </mc:Choice>
            <mc:Fallback xmlns="">
              <p:sp>
                <p:nvSpPr>
                  <p:cNvPr id="125" name="TextBox 12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697615" y="3009991"/>
                    <a:ext cx="139461" cy="207749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l="-26087" r="-30435" b="-8824"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8" name="TextBox 47"/>
                  <p:cNvSpPr txBox="1"/>
                  <p:nvPr/>
                </p:nvSpPr>
                <p:spPr>
                  <a:xfrm>
                    <a:off x="7118702" y="2854543"/>
                    <a:ext cx="139461" cy="20774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oMath>
                      </m:oMathPara>
                    </a14:m>
                    <a:endParaRPr lang="ru-RU" dirty="0"/>
                  </a:p>
                </p:txBody>
              </p:sp>
            </mc:Choice>
            <mc:Fallback xmlns="">
              <p:sp>
                <p:nvSpPr>
                  <p:cNvPr id="126" name="TextBox 12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118702" y="2854543"/>
                    <a:ext cx="139461" cy="207749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l="-26087" r="-30435" b="-8824"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9" name="TextBox 48"/>
                  <p:cNvSpPr txBox="1"/>
                  <p:nvPr/>
                </p:nvSpPr>
                <p:spPr>
                  <a:xfrm>
                    <a:off x="6547950" y="3670092"/>
                    <a:ext cx="139462" cy="20774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oMath>
                      </m:oMathPara>
                    </a14:m>
                    <a:endParaRPr lang="ru-RU" dirty="0"/>
                  </a:p>
                </p:txBody>
              </p:sp>
            </mc:Choice>
            <mc:Fallback xmlns="">
              <p:sp>
                <p:nvSpPr>
                  <p:cNvPr id="127" name="TextBox 12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547950" y="3670092"/>
                    <a:ext cx="139462" cy="207749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l="-26087" r="-30435" b="-8824"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0" name="TextBox 49"/>
                  <p:cNvSpPr txBox="1"/>
                  <p:nvPr/>
                </p:nvSpPr>
                <p:spPr>
                  <a:xfrm>
                    <a:off x="5097335" y="3670091"/>
                    <a:ext cx="235642" cy="20774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oMath>
                      </m:oMathPara>
                    </a14:m>
                    <a:endParaRPr lang="ru-RU" dirty="0"/>
                  </a:p>
                </p:txBody>
              </p:sp>
            </mc:Choice>
            <mc:Fallback xmlns="">
              <p:sp>
                <p:nvSpPr>
                  <p:cNvPr id="128" name="TextBox 12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097335" y="3670091"/>
                    <a:ext cx="235642" cy="207749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 l="-15385" r="-17949" b="-8824"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1" name="TextBox 50"/>
                  <p:cNvSpPr txBox="1"/>
                  <p:nvPr/>
                </p:nvSpPr>
                <p:spPr>
                  <a:xfrm>
                    <a:off x="4162403" y="3009990"/>
                    <a:ext cx="235642" cy="20774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11</m:t>
                          </m:r>
                        </m:oMath>
                      </m:oMathPara>
                    </a14:m>
                    <a:endParaRPr lang="ru-RU" dirty="0"/>
                  </a:p>
                </p:txBody>
              </p:sp>
            </mc:Choice>
            <mc:Fallback xmlns="">
              <p:sp>
                <p:nvSpPr>
                  <p:cNvPr id="129" name="TextBox 12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162403" y="3009990"/>
                    <a:ext cx="235642" cy="207749"/>
                  </a:xfrm>
                  <a:prstGeom prst="rect">
                    <a:avLst/>
                  </a:prstGeom>
                  <a:blipFill>
                    <a:blip r:embed="rId14"/>
                    <a:stretch>
                      <a:fillRect l="-15789" r="-21053" b="-8824"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2" name="TextBox 51"/>
                  <p:cNvSpPr txBox="1"/>
                  <p:nvPr/>
                </p:nvSpPr>
                <p:spPr>
                  <a:xfrm>
                    <a:off x="5743666" y="3302019"/>
                    <a:ext cx="235642" cy="20774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oMath>
                      </m:oMathPara>
                    </a14:m>
                    <a:endParaRPr lang="ru-RU" dirty="0"/>
                  </a:p>
                </p:txBody>
              </p:sp>
            </mc:Choice>
            <mc:Fallback xmlns="">
              <p:sp>
                <p:nvSpPr>
                  <p:cNvPr id="130" name="TextBox 12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743666" y="3302019"/>
                    <a:ext cx="235642" cy="207749"/>
                  </a:xfrm>
                  <a:prstGeom prst="rect">
                    <a:avLst/>
                  </a:prstGeom>
                  <a:blipFill>
                    <a:blip r:embed="rId15"/>
                    <a:stretch>
                      <a:fillRect l="-15385" r="-17949" b="-8824"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18" name="Прямая соединительная линия 17"/>
            <p:cNvCxnSpPr>
              <a:stCxn id="30" idx="3"/>
              <a:endCxn id="31" idx="7"/>
            </p:cNvCxnSpPr>
            <p:nvPr/>
          </p:nvCxnSpPr>
          <p:spPr>
            <a:xfrm flipH="1">
              <a:off x="4552220" y="1306023"/>
              <a:ext cx="1278776" cy="87547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>
              <a:stCxn id="32" idx="2"/>
              <a:endCxn id="31" idx="5"/>
            </p:cNvCxnSpPr>
            <p:nvPr/>
          </p:nvCxnSpPr>
          <p:spPr>
            <a:xfrm flipH="1" flipV="1">
              <a:off x="4552220" y="2233228"/>
              <a:ext cx="912621" cy="80748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>
              <a:stCxn id="32" idx="7"/>
              <a:endCxn id="33" idx="4"/>
            </p:cNvCxnSpPr>
            <p:nvPr/>
          </p:nvCxnSpPr>
          <p:spPr>
            <a:xfrm flipV="1">
              <a:off x="5527280" y="1239591"/>
              <a:ext cx="389742" cy="177526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>
              <a:stCxn id="34" idx="1"/>
              <a:endCxn id="33" idx="6"/>
            </p:cNvCxnSpPr>
            <p:nvPr/>
          </p:nvCxnSpPr>
          <p:spPr>
            <a:xfrm flipH="1" flipV="1">
              <a:off x="5953598" y="1203015"/>
              <a:ext cx="728982" cy="11372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>
              <a:stCxn id="34" idx="3"/>
              <a:endCxn id="35" idx="6"/>
            </p:cNvCxnSpPr>
            <p:nvPr/>
          </p:nvCxnSpPr>
          <p:spPr>
            <a:xfrm flipH="1">
              <a:off x="5893435" y="1368462"/>
              <a:ext cx="789145" cy="26052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единительная линия 22"/>
            <p:cNvCxnSpPr>
              <a:stCxn id="40" idx="0"/>
              <a:endCxn id="35" idx="4"/>
            </p:cNvCxnSpPr>
            <p:nvPr/>
          </p:nvCxnSpPr>
          <p:spPr>
            <a:xfrm flipV="1">
              <a:off x="5856859" y="1665558"/>
              <a:ext cx="0" cy="152745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Прямая соединительная линия 23"/>
            <p:cNvCxnSpPr>
              <a:stCxn id="40" idx="6"/>
              <a:endCxn id="36" idx="2"/>
            </p:cNvCxnSpPr>
            <p:nvPr/>
          </p:nvCxnSpPr>
          <p:spPr>
            <a:xfrm flipV="1">
              <a:off x="5893435" y="3113866"/>
              <a:ext cx="1257351" cy="11572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единительная линия 24"/>
            <p:cNvCxnSpPr>
              <a:stCxn id="37" idx="7"/>
              <a:endCxn id="36" idx="3"/>
            </p:cNvCxnSpPr>
            <p:nvPr/>
          </p:nvCxnSpPr>
          <p:spPr>
            <a:xfrm flipV="1">
              <a:off x="6486347" y="3139729"/>
              <a:ext cx="675152" cy="64931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/>
            <p:cNvCxnSpPr>
              <a:stCxn id="37" idx="2"/>
              <a:endCxn id="38" idx="6"/>
            </p:cNvCxnSpPr>
            <p:nvPr/>
          </p:nvCxnSpPr>
          <p:spPr>
            <a:xfrm flipH="1">
              <a:off x="5468384" y="3814906"/>
              <a:ext cx="955524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Прямая соединительная линия 26"/>
            <p:cNvCxnSpPr>
              <a:stCxn id="39" idx="5"/>
              <a:endCxn id="38" idx="1"/>
            </p:cNvCxnSpPr>
            <p:nvPr/>
          </p:nvCxnSpPr>
          <p:spPr>
            <a:xfrm>
              <a:off x="4508321" y="3139729"/>
              <a:ext cx="897624" cy="64931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Прямая соединительная линия 27"/>
            <p:cNvCxnSpPr>
              <a:stCxn id="39" idx="6"/>
              <a:endCxn id="40" idx="6"/>
            </p:cNvCxnSpPr>
            <p:nvPr/>
          </p:nvCxnSpPr>
          <p:spPr>
            <a:xfrm>
              <a:off x="4519034" y="3113866"/>
              <a:ext cx="1374401" cy="11572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/>
              <p:cNvSpPr txBox="1"/>
              <p:nvPr/>
            </p:nvSpPr>
            <p:spPr>
              <a:xfrm rot="19484647">
                <a:off x="5000049" y="1499293"/>
                <a:ext cx="383118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400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8 см</m:t>
                      </m:r>
                    </m:oMath>
                  </m:oMathPara>
                </a14:m>
                <a:endParaRPr lang="ru-RU" sz="1400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56" name="TextBox 5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9484647">
                <a:off x="5000049" y="1499293"/>
                <a:ext cx="383118" cy="215444"/>
              </a:xfrm>
              <a:prstGeom prst="rect">
                <a:avLst/>
              </a:prstGeom>
              <a:blipFill>
                <a:blip r:embed="rId17"/>
                <a:stretch>
                  <a:fillRect l="-2740" r="-4110" b="-757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7" name="Рисунок 5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88603">
            <a:off x="4073883" y="2849659"/>
            <a:ext cx="2199600" cy="361578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6185" y="2778299"/>
            <a:ext cx="2880000" cy="288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93500" y="2572200"/>
            <a:ext cx="1494139" cy="3599998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535" y="2572200"/>
            <a:ext cx="1553373" cy="3599997"/>
          </a:xfrm>
          <a:prstGeom prst="rect">
            <a:avLst/>
          </a:prstGeom>
        </p:spPr>
      </p:pic>
      <p:sp>
        <p:nvSpPr>
          <p:cNvPr id="62" name="TextBox 61"/>
          <p:cNvSpPr txBox="1"/>
          <p:nvPr/>
        </p:nvSpPr>
        <p:spPr>
          <a:xfrm flipH="1">
            <a:off x="4425697" y="4117764"/>
            <a:ext cx="2730059" cy="677820"/>
          </a:xfrm>
          <a:prstGeom prst="wedgeRoundRectCallout">
            <a:avLst>
              <a:gd name="adj1" fmla="val 54205"/>
              <a:gd name="adj2" fmla="val -81605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>
                <a:solidFill>
                  <a:schemeClr val="bg1"/>
                </a:solidFill>
              </a:rPr>
              <a:t>Теперь понятно про какие деления ты </a:t>
            </a:r>
            <a:r>
              <a:rPr lang="ru-RU" sz="1400" dirty="0" smtClean="0">
                <a:solidFill>
                  <a:schemeClr val="bg1"/>
                </a:solidFill>
              </a:rPr>
              <a:t>говорил.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4417583" y="4114879"/>
            <a:ext cx="2730059" cy="677820"/>
          </a:xfrm>
          <a:prstGeom prst="wedgeRoundRectCallout">
            <a:avLst>
              <a:gd name="adj1" fmla="val 54205"/>
              <a:gd name="adj2" fmla="val -81605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Теперь </a:t>
            </a:r>
            <a:r>
              <a:rPr lang="ru-RU" sz="1400" dirty="0" smtClean="0"/>
              <a:t>понятно, </a:t>
            </a:r>
            <a:r>
              <a:rPr lang="ru-RU" sz="1400" dirty="0"/>
              <a:t>про какие деления ты </a:t>
            </a:r>
            <a:r>
              <a:rPr lang="ru-RU" sz="1400" dirty="0" smtClean="0"/>
              <a:t>говорил.</a:t>
            </a:r>
            <a:endParaRPr lang="ru-RU" sz="1400" dirty="0"/>
          </a:p>
        </p:txBody>
      </p:sp>
      <p:sp>
        <p:nvSpPr>
          <p:cNvPr id="63" name="TextBox 62"/>
          <p:cNvSpPr txBox="1"/>
          <p:nvPr/>
        </p:nvSpPr>
        <p:spPr>
          <a:xfrm>
            <a:off x="352647" y="1141223"/>
            <a:ext cx="2843933" cy="1392909"/>
          </a:xfrm>
          <a:prstGeom prst="wedgeRoundRectCallout">
            <a:avLst>
              <a:gd name="adj1" fmla="val -24118"/>
              <a:gd name="adj2" fmla="val 63733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 smtClean="0"/>
              <a:t>Посмотрите, </a:t>
            </a:r>
            <a:r>
              <a:rPr lang="ru-RU" sz="1400" dirty="0"/>
              <a:t>отрезок один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и </a:t>
            </a:r>
            <a:r>
              <a:rPr lang="ru-RU" sz="1400" dirty="0"/>
              <a:t>тот же, а результаты измерения стали </a:t>
            </a:r>
            <a:r>
              <a:rPr lang="ru-RU" sz="1400" dirty="0" smtClean="0"/>
              <a:t>точнее. </a:t>
            </a:r>
          </a:p>
          <a:p>
            <a:pPr algn="ctr"/>
            <a:r>
              <a:rPr lang="ru-RU" sz="1400" dirty="0" smtClean="0"/>
              <a:t>Как </a:t>
            </a:r>
            <a:r>
              <a:rPr lang="ru-RU" sz="1400" dirty="0"/>
              <a:t>вы </a:t>
            </a:r>
            <a:r>
              <a:rPr lang="ru-RU" sz="1400" dirty="0" smtClean="0"/>
              <a:t>думаете, </a:t>
            </a:r>
            <a:r>
              <a:rPr lang="ru-RU" sz="1400" dirty="0"/>
              <a:t>почему так получилось?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Box 63"/>
              <p:cNvSpPr txBox="1"/>
              <p:nvPr/>
            </p:nvSpPr>
            <p:spPr>
              <a:xfrm rot="2506598">
                <a:off x="4678064" y="2430532"/>
                <a:ext cx="803105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400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6 см 3 мм</m:t>
                      </m:r>
                    </m:oMath>
                  </m:oMathPara>
                </a14:m>
                <a:endParaRPr lang="ru-RU" sz="1400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64" name="TextBox 6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506598">
                <a:off x="4678064" y="2430532"/>
                <a:ext cx="803105" cy="215444"/>
              </a:xfrm>
              <a:prstGeom prst="rect">
                <a:avLst/>
              </a:prstGeom>
              <a:blipFill>
                <a:blip r:embed="rId22"/>
                <a:stretch>
                  <a:fillRect l="-4878" t="-870" b="-173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91967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61" grpId="0" animBg="1"/>
      <p:bldP spid="63" grpId="0" animBg="1"/>
      <p:bldP spid="6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/>
          <p:cNvGrpSpPr/>
          <p:nvPr/>
        </p:nvGrpSpPr>
        <p:grpSpPr>
          <a:xfrm>
            <a:off x="-89541" y="0"/>
            <a:ext cx="9233541" cy="5144400"/>
            <a:chOff x="-89541" y="0"/>
            <a:chExt cx="9233541" cy="5144400"/>
          </a:xfrm>
        </p:grpSpPr>
        <p:grpSp>
          <p:nvGrpSpPr>
            <p:cNvPr id="17" name="Группа 16"/>
            <p:cNvGrpSpPr/>
            <p:nvPr/>
          </p:nvGrpSpPr>
          <p:grpSpPr>
            <a:xfrm>
              <a:off x="-89541" y="0"/>
              <a:ext cx="9233541" cy="5144400"/>
              <a:chOff x="-89541" y="0"/>
              <a:chExt cx="9233541" cy="5144400"/>
            </a:xfrm>
          </p:grpSpPr>
          <p:pic>
            <p:nvPicPr>
              <p:cNvPr id="29" name="Рисунок 28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89541" y="0"/>
                <a:ext cx="9233541" cy="5144400"/>
              </a:xfrm>
              <a:prstGeom prst="rect">
                <a:avLst/>
              </a:prstGeom>
            </p:spPr>
          </p:pic>
          <p:sp>
            <p:nvSpPr>
              <p:cNvPr id="30" name="Овал 29"/>
              <p:cNvSpPr/>
              <p:nvPr/>
            </p:nvSpPr>
            <p:spPr>
              <a:xfrm>
                <a:off x="5820283" y="1243584"/>
                <a:ext cx="73152" cy="7315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" name="Овал 30"/>
              <p:cNvSpPr/>
              <p:nvPr/>
            </p:nvSpPr>
            <p:spPr>
              <a:xfrm>
                <a:off x="4489781" y="2170789"/>
                <a:ext cx="73152" cy="7315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" name="Овал 31"/>
              <p:cNvSpPr/>
              <p:nvPr/>
            </p:nvSpPr>
            <p:spPr>
              <a:xfrm>
                <a:off x="5464841" y="3004138"/>
                <a:ext cx="73152" cy="7315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" name="Овал 32"/>
              <p:cNvSpPr/>
              <p:nvPr/>
            </p:nvSpPr>
            <p:spPr>
              <a:xfrm>
                <a:off x="5880446" y="1166439"/>
                <a:ext cx="73152" cy="7315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" name="Овал 33"/>
              <p:cNvSpPr/>
              <p:nvPr/>
            </p:nvSpPr>
            <p:spPr>
              <a:xfrm>
                <a:off x="6671867" y="1306023"/>
                <a:ext cx="73152" cy="7315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" name="Овал 34"/>
              <p:cNvSpPr/>
              <p:nvPr/>
            </p:nvSpPr>
            <p:spPr>
              <a:xfrm>
                <a:off x="5820283" y="1592406"/>
                <a:ext cx="73152" cy="7315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" name="Овал 35"/>
              <p:cNvSpPr/>
              <p:nvPr/>
            </p:nvSpPr>
            <p:spPr>
              <a:xfrm>
                <a:off x="7150786" y="3077290"/>
                <a:ext cx="73152" cy="7315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" name="Овал 36"/>
              <p:cNvSpPr/>
              <p:nvPr/>
            </p:nvSpPr>
            <p:spPr>
              <a:xfrm>
                <a:off x="6423908" y="3778330"/>
                <a:ext cx="73152" cy="7315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8" name="Овал 37"/>
              <p:cNvSpPr/>
              <p:nvPr/>
            </p:nvSpPr>
            <p:spPr>
              <a:xfrm>
                <a:off x="5395232" y="3778330"/>
                <a:ext cx="73152" cy="7315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9" name="Овал 38"/>
              <p:cNvSpPr/>
              <p:nvPr/>
            </p:nvSpPr>
            <p:spPr>
              <a:xfrm>
                <a:off x="4445882" y="3077290"/>
                <a:ext cx="73152" cy="7315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0" name="Овал 39"/>
              <p:cNvSpPr/>
              <p:nvPr/>
            </p:nvSpPr>
            <p:spPr>
              <a:xfrm>
                <a:off x="5820283" y="3193017"/>
                <a:ext cx="73152" cy="7315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1" name="TextBox 40"/>
                  <p:cNvSpPr txBox="1"/>
                  <p:nvPr/>
                </p:nvSpPr>
                <p:spPr>
                  <a:xfrm>
                    <a:off x="5680822" y="1162445"/>
                    <a:ext cx="139461" cy="20774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oMath>
                      </m:oMathPara>
                    </a14:m>
                    <a:endParaRPr lang="ru-RU" dirty="0"/>
                  </a:p>
                </p:txBody>
              </p:sp>
            </mc:Choice>
            <mc:Fallback xmlns="">
              <p:sp>
                <p:nvSpPr>
                  <p:cNvPr id="119" name="TextBox 11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680822" y="1162445"/>
                    <a:ext cx="139461" cy="207749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26087" r="-30435" b="-8824"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2" name="TextBox 41"/>
                  <p:cNvSpPr txBox="1"/>
                  <p:nvPr/>
                </p:nvSpPr>
                <p:spPr>
                  <a:xfrm>
                    <a:off x="4345729" y="2077627"/>
                    <a:ext cx="139461" cy="20774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oMath>
                      </m:oMathPara>
                    </a14:m>
                    <a:endParaRPr lang="ru-RU" dirty="0"/>
                  </a:p>
                </p:txBody>
              </p:sp>
            </mc:Choice>
            <mc:Fallback xmlns="">
              <p:sp>
                <p:nvSpPr>
                  <p:cNvPr id="120" name="TextBox 11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345729" y="2077627"/>
                    <a:ext cx="139461" cy="207749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26087" r="-30435" b="-8824"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3" name="TextBox 42"/>
                  <p:cNvSpPr txBox="1"/>
                  <p:nvPr/>
                </p:nvSpPr>
                <p:spPr>
                  <a:xfrm>
                    <a:off x="5538371" y="2934358"/>
                    <a:ext cx="139461" cy="20774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oMath>
                      </m:oMathPara>
                    </a14:m>
                    <a:endParaRPr lang="ru-RU" dirty="0"/>
                  </a:p>
                </p:txBody>
              </p:sp>
            </mc:Choice>
            <mc:Fallback xmlns="">
              <p:sp>
                <p:nvSpPr>
                  <p:cNvPr id="121" name="TextBox 12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538371" y="2934358"/>
                    <a:ext cx="139461" cy="207749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27273" r="-36364" b="-8824"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4" name="TextBox 43"/>
                  <p:cNvSpPr txBox="1"/>
                  <p:nvPr/>
                </p:nvSpPr>
                <p:spPr>
                  <a:xfrm>
                    <a:off x="5846254" y="952367"/>
                    <a:ext cx="139461" cy="20774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oMath>
                      </m:oMathPara>
                    </a14:m>
                    <a:endParaRPr lang="ru-RU" dirty="0"/>
                  </a:p>
                </p:txBody>
              </p:sp>
            </mc:Choice>
            <mc:Fallback xmlns="">
              <p:sp>
                <p:nvSpPr>
                  <p:cNvPr id="122" name="TextBox 12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46254" y="952367"/>
                    <a:ext cx="139461" cy="207749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l="-26087" r="-30435" b="-8824"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5" name="TextBox 44"/>
                  <p:cNvSpPr txBox="1"/>
                  <p:nvPr/>
                </p:nvSpPr>
                <p:spPr>
                  <a:xfrm>
                    <a:off x="6769777" y="1238724"/>
                    <a:ext cx="139461" cy="20774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oMath>
                      </m:oMathPara>
                    </a14:m>
                    <a:endParaRPr lang="ru-RU" dirty="0"/>
                  </a:p>
                </p:txBody>
              </p:sp>
            </mc:Choice>
            <mc:Fallback xmlns="">
              <p:sp>
                <p:nvSpPr>
                  <p:cNvPr id="123" name="TextBox 12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769777" y="1238724"/>
                    <a:ext cx="139461" cy="207749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l="-31818" r="-36364" b="-11765"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6" name="TextBox 45"/>
                  <p:cNvSpPr txBox="1"/>
                  <p:nvPr/>
                </p:nvSpPr>
                <p:spPr>
                  <a:xfrm>
                    <a:off x="5950627" y="1602900"/>
                    <a:ext cx="139461" cy="20774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oMath>
                      </m:oMathPara>
                    </a14:m>
                    <a:endParaRPr lang="ru-RU" dirty="0"/>
                  </a:p>
                </p:txBody>
              </p:sp>
            </mc:Choice>
            <mc:Fallback xmlns="">
              <p:sp>
                <p:nvSpPr>
                  <p:cNvPr id="124" name="TextBox 12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950627" y="1602900"/>
                    <a:ext cx="139461" cy="207749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l="-26087" r="-30435" b="-8824"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7" name="TextBox 46"/>
                  <p:cNvSpPr txBox="1"/>
                  <p:nvPr/>
                </p:nvSpPr>
                <p:spPr>
                  <a:xfrm>
                    <a:off x="5697615" y="3009991"/>
                    <a:ext cx="139461" cy="20774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oMath>
                      </m:oMathPara>
                    </a14:m>
                    <a:endParaRPr lang="ru-RU" dirty="0"/>
                  </a:p>
                </p:txBody>
              </p:sp>
            </mc:Choice>
            <mc:Fallback xmlns="">
              <p:sp>
                <p:nvSpPr>
                  <p:cNvPr id="125" name="TextBox 12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697615" y="3009991"/>
                    <a:ext cx="139461" cy="207749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l="-26087" r="-30435" b="-8824"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8" name="TextBox 47"/>
                  <p:cNvSpPr txBox="1"/>
                  <p:nvPr/>
                </p:nvSpPr>
                <p:spPr>
                  <a:xfrm>
                    <a:off x="7118702" y="2854543"/>
                    <a:ext cx="139461" cy="20774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oMath>
                      </m:oMathPara>
                    </a14:m>
                    <a:endParaRPr lang="ru-RU" dirty="0"/>
                  </a:p>
                </p:txBody>
              </p:sp>
            </mc:Choice>
            <mc:Fallback xmlns="">
              <p:sp>
                <p:nvSpPr>
                  <p:cNvPr id="126" name="TextBox 12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118702" y="2854543"/>
                    <a:ext cx="139461" cy="207749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l="-26087" r="-30435" b="-8824"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9" name="TextBox 48"/>
                  <p:cNvSpPr txBox="1"/>
                  <p:nvPr/>
                </p:nvSpPr>
                <p:spPr>
                  <a:xfrm>
                    <a:off x="6547950" y="3670092"/>
                    <a:ext cx="139462" cy="20774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oMath>
                      </m:oMathPara>
                    </a14:m>
                    <a:endParaRPr lang="ru-RU" dirty="0"/>
                  </a:p>
                </p:txBody>
              </p:sp>
            </mc:Choice>
            <mc:Fallback xmlns="">
              <p:sp>
                <p:nvSpPr>
                  <p:cNvPr id="127" name="TextBox 12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547950" y="3670092"/>
                    <a:ext cx="139462" cy="207749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l="-26087" r="-30435" b="-8824"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0" name="TextBox 49"/>
                  <p:cNvSpPr txBox="1"/>
                  <p:nvPr/>
                </p:nvSpPr>
                <p:spPr>
                  <a:xfrm>
                    <a:off x="5097335" y="3670091"/>
                    <a:ext cx="235642" cy="20774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oMath>
                      </m:oMathPara>
                    </a14:m>
                    <a:endParaRPr lang="ru-RU" dirty="0"/>
                  </a:p>
                </p:txBody>
              </p:sp>
            </mc:Choice>
            <mc:Fallback xmlns="">
              <p:sp>
                <p:nvSpPr>
                  <p:cNvPr id="128" name="TextBox 12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097335" y="3670091"/>
                    <a:ext cx="235642" cy="207749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 l="-15385" r="-17949" b="-8824"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1" name="TextBox 50"/>
                  <p:cNvSpPr txBox="1"/>
                  <p:nvPr/>
                </p:nvSpPr>
                <p:spPr>
                  <a:xfrm>
                    <a:off x="4162403" y="3009990"/>
                    <a:ext cx="235642" cy="20774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11</m:t>
                          </m:r>
                        </m:oMath>
                      </m:oMathPara>
                    </a14:m>
                    <a:endParaRPr lang="ru-RU" dirty="0"/>
                  </a:p>
                </p:txBody>
              </p:sp>
            </mc:Choice>
            <mc:Fallback xmlns="">
              <p:sp>
                <p:nvSpPr>
                  <p:cNvPr id="129" name="TextBox 12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162403" y="3009990"/>
                    <a:ext cx="235642" cy="207749"/>
                  </a:xfrm>
                  <a:prstGeom prst="rect">
                    <a:avLst/>
                  </a:prstGeom>
                  <a:blipFill>
                    <a:blip r:embed="rId14"/>
                    <a:stretch>
                      <a:fillRect l="-15789" r="-21053" b="-8824"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2" name="TextBox 51"/>
                  <p:cNvSpPr txBox="1"/>
                  <p:nvPr/>
                </p:nvSpPr>
                <p:spPr>
                  <a:xfrm>
                    <a:off x="5743666" y="3302019"/>
                    <a:ext cx="235642" cy="20774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oMath>
                      </m:oMathPara>
                    </a14:m>
                    <a:endParaRPr lang="ru-RU" dirty="0"/>
                  </a:p>
                </p:txBody>
              </p:sp>
            </mc:Choice>
            <mc:Fallback xmlns="">
              <p:sp>
                <p:nvSpPr>
                  <p:cNvPr id="130" name="TextBox 12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743666" y="3302019"/>
                    <a:ext cx="235642" cy="207749"/>
                  </a:xfrm>
                  <a:prstGeom prst="rect">
                    <a:avLst/>
                  </a:prstGeom>
                  <a:blipFill>
                    <a:blip r:embed="rId15"/>
                    <a:stretch>
                      <a:fillRect l="-15385" r="-17949" b="-8824"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18" name="Прямая соединительная линия 17"/>
            <p:cNvCxnSpPr>
              <a:stCxn id="30" idx="3"/>
              <a:endCxn id="31" idx="7"/>
            </p:cNvCxnSpPr>
            <p:nvPr/>
          </p:nvCxnSpPr>
          <p:spPr>
            <a:xfrm flipH="1">
              <a:off x="4552220" y="1306023"/>
              <a:ext cx="1278776" cy="87547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>
              <a:stCxn id="32" idx="2"/>
              <a:endCxn id="31" idx="5"/>
            </p:cNvCxnSpPr>
            <p:nvPr/>
          </p:nvCxnSpPr>
          <p:spPr>
            <a:xfrm flipH="1" flipV="1">
              <a:off x="4552220" y="2233228"/>
              <a:ext cx="912621" cy="80748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>
              <a:stCxn id="32" idx="7"/>
              <a:endCxn id="33" idx="4"/>
            </p:cNvCxnSpPr>
            <p:nvPr/>
          </p:nvCxnSpPr>
          <p:spPr>
            <a:xfrm flipV="1">
              <a:off x="5527280" y="1239591"/>
              <a:ext cx="389742" cy="177526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>
              <a:stCxn id="34" idx="1"/>
              <a:endCxn id="33" idx="6"/>
            </p:cNvCxnSpPr>
            <p:nvPr/>
          </p:nvCxnSpPr>
          <p:spPr>
            <a:xfrm flipH="1" flipV="1">
              <a:off x="5953598" y="1203015"/>
              <a:ext cx="728982" cy="11372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>
              <a:stCxn id="34" idx="3"/>
              <a:endCxn id="35" idx="6"/>
            </p:cNvCxnSpPr>
            <p:nvPr/>
          </p:nvCxnSpPr>
          <p:spPr>
            <a:xfrm flipH="1">
              <a:off x="5893435" y="1368462"/>
              <a:ext cx="789145" cy="26052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единительная линия 22"/>
            <p:cNvCxnSpPr>
              <a:stCxn id="40" idx="0"/>
              <a:endCxn id="35" idx="4"/>
            </p:cNvCxnSpPr>
            <p:nvPr/>
          </p:nvCxnSpPr>
          <p:spPr>
            <a:xfrm flipV="1">
              <a:off x="5856859" y="1665558"/>
              <a:ext cx="0" cy="152745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Прямая соединительная линия 23"/>
            <p:cNvCxnSpPr>
              <a:stCxn id="40" idx="6"/>
              <a:endCxn id="36" idx="2"/>
            </p:cNvCxnSpPr>
            <p:nvPr/>
          </p:nvCxnSpPr>
          <p:spPr>
            <a:xfrm flipV="1">
              <a:off x="5893435" y="3113866"/>
              <a:ext cx="1257351" cy="11572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единительная линия 24"/>
            <p:cNvCxnSpPr>
              <a:stCxn id="37" idx="7"/>
              <a:endCxn id="36" idx="3"/>
            </p:cNvCxnSpPr>
            <p:nvPr/>
          </p:nvCxnSpPr>
          <p:spPr>
            <a:xfrm flipV="1">
              <a:off x="6486347" y="3139729"/>
              <a:ext cx="675152" cy="64931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/>
            <p:cNvCxnSpPr>
              <a:stCxn id="37" idx="2"/>
              <a:endCxn id="38" idx="6"/>
            </p:cNvCxnSpPr>
            <p:nvPr/>
          </p:nvCxnSpPr>
          <p:spPr>
            <a:xfrm flipH="1">
              <a:off x="5468384" y="3814906"/>
              <a:ext cx="955524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Прямая соединительная линия 26"/>
            <p:cNvCxnSpPr>
              <a:stCxn id="39" idx="5"/>
              <a:endCxn id="38" idx="1"/>
            </p:cNvCxnSpPr>
            <p:nvPr/>
          </p:nvCxnSpPr>
          <p:spPr>
            <a:xfrm>
              <a:off x="4508321" y="3139729"/>
              <a:ext cx="897624" cy="64931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Прямая соединительная линия 27"/>
            <p:cNvCxnSpPr>
              <a:stCxn id="39" idx="6"/>
              <a:endCxn id="40" idx="6"/>
            </p:cNvCxnSpPr>
            <p:nvPr/>
          </p:nvCxnSpPr>
          <p:spPr>
            <a:xfrm>
              <a:off x="4519034" y="3113866"/>
              <a:ext cx="1374401" cy="11572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/>
              <p:cNvSpPr txBox="1"/>
              <p:nvPr/>
            </p:nvSpPr>
            <p:spPr>
              <a:xfrm rot="19484647">
                <a:off x="5000049" y="1499293"/>
                <a:ext cx="383118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400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8 см</m:t>
                      </m:r>
                    </m:oMath>
                  </m:oMathPara>
                </a14:m>
                <a:endParaRPr lang="ru-RU" sz="1400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56" name="TextBox 5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9484647">
                <a:off x="5000049" y="1499293"/>
                <a:ext cx="383118" cy="215444"/>
              </a:xfrm>
              <a:prstGeom prst="rect">
                <a:avLst/>
              </a:prstGeom>
              <a:blipFill>
                <a:blip r:embed="rId17"/>
                <a:stretch>
                  <a:fillRect l="-2740" r="-4110" b="-757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7" name="Рисунок 5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88603">
            <a:off x="4073883" y="2849659"/>
            <a:ext cx="2199600" cy="361578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6185" y="2778299"/>
            <a:ext cx="2880000" cy="288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93500" y="2572200"/>
            <a:ext cx="1494139" cy="3599998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535" y="2572200"/>
            <a:ext cx="1553373" cy="3599997"/>
          </a:xfrm>
          <a:prstGeom prst="rect">
            <a:avLst/>
          </a:prstGeom>
        </p:spPr>
      </p:pic>
      <p:sp>
        <p:nvSpPr>
          <p:cNvPr id="61" name="TextBox 60"/>
          <p:cNvSpPr txBox="1"/>
          <p:nvPr/>
        </p:nvSpPr>
        <p:spPr>
          <a:xfrm>
            <a:off x="4417583" y="4114879"/>
            <a:ext cx="2614153" cy="677820"/>
          </a:xfrm>
          <a:prstGeom prst="wedgeRoundRectCallout">
            <a:avLst>
              <a:gd name="adj1" fmla="val -61225"/>
              <a:gd name="adj2" fmla="val -91048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 smtClean="0"/>
              <a:t>Потому </a:t>
            </a:r>
            <a:r>
              <a:rPr lang="ru-RU" sz="1400" dirty="0"/>
              <a:t>что на второй линейке больше отметок.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/>
              <p:cNvSpPr txBox="1"/>
              <p:nvPr/>
            </p:nvSpPr>
            <p:spPr>
              <a:xfrm rot="2506598">
                <a:off x="4678064" y="2430532"/>
                <a:ext cx="803105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400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6 см 3 мм</m:t>
                      </m:r>
                    </m:oMath>
                  </m:oMathPara>
                </a14:m>
                <a:endParaRPr lang="ru-RU" sz="1400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53" name="TextBox 5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506598">
                <a:off x="4678064" y="2430532"/>
                <a:ext cx="803105" cy="215444"/>
              </a:xfrm>
              <a:prstGeom prst="rect">
                <a:avLst/>
              </a:prstGeom>
              <a:blipFill>
                <a:blip r:embed="rId22"/>
                <a:stretch>
                  <a:fillRect l="-4878" t="-870" b="-173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TextBox 53"/>
          <p:cNvSpPr txBox="1"/>
          <p:nvPr/>
        </p:nvSpPr>
        <p:spPr>
          <a:xfrm>
            <a:off x="354648" y="1959151"/>
            <a:ext cx="1296640" cy="677820"/>
          </a:xfrm>
          <a:prstGeom prst="wedgeRoundRectCallout">
            <a:avLst>
              <a:gd name="adj1" fmla="val -2962"/>
              <a:gd name="adj2" fmla="val 66431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 smtClean="0"/>
              <a:t>Ты верно заметил!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379972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5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539493" y="3152045"/>
            <a:ext cx="4033837" cy="1631273"/>
          </a:xfrm>
          <a:prstGeom prst="wedgeRoundRectCallout">
            <a:avLst>
              <a:gd name="adj1" fmla="val 55672"/>
              <a:gd name="adj2" fmla="val -40478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 smtClean="0"/>
              <a:t>На линейках </a:t>
            </a:r>
            <a:r>
              <a:rPr lang="ru-RU" sz="1400" dirty="0"/>
              <a:t>нанесены </a:t>
            </a:r>
            <a:r>
              <a:rPr lang="ru-RU" sz="1400" dirty="0" smtClean="0"/>
              <a:t>штрихи</a:t>
            </a:r>
            <a:r>
              <a:rPr lang="ru-RU" sz="1400" dirty="0"/>
              <a:t>. </a:t>
            </a:r>
            <a:endParaRPr lang="ru-RU" sz="1400" dirty="0" smtClean="0"/>
          </a:p>
          <a:p>
            <a:pPr algn="ctr"/>
            <a:r>
              <a:rPr lang="ru-RU" sz="1400" dirty="0" smtClean="0">
                <a:solidFill>
                  <a:schemeClr val="bg1"/>
                </a:solidFill>
              </a:rPr>
              <a:t>Все </a:t>
            </a:r>
            <a:r>
              <a:rPr lang="ru-RU" sz="1400" dirty="0">
                <a:solidFill>
                  <a:schemeClr val="bg1"/>
                </a:solidFill>
              </a:rPr>
              <a:t>штрихи расположены на </a:t>
            </a:r>
            <a:r>
              <a:rPr lang="ru-RU" sz="1400" dirty="0" smtClean="0">
                <a:solidFill>
                  <a:schemeClr val="bg1"/>
                </a:solidFill>
              </a:rPr>
              <a:t>одинаковом расстоянии друг </a:t>
            </a:r>
            <a:r>
              <a:rPr lang="ru-RU" sz="1400" dirty="0">
                <a:solidFill>
                  <a:schemeClr val="bg1"/>
                </a:solidFill>
              </a:rPr>
              <a:t>от друга. </a:t>
            </a:r>
            <a:endParaRPr lang="ru-RU" sz="1400" dirty="0" smtClean="0">
              <a:solidFill>
                <a:schemeClr val="bg1"/>
              </a:solidFill>
            </a:endParaRPr>
          </a:p>
          <a:p>
            <a:pPr algn="ctr"/>
            <a:r>
              <a:rPr lang="ru-RU" sz="1400" dirty="0" smtClean="0">
                <a:solidFill>
                  <a:schemeClr val="bg1"/>
                </a:solidFill>
              </a:rPr>
              <a:t>Штрихи </a:t>
            </a:r>
            <a:r>
              <a:rPr lang="ru-RU" sz="1400" dirty="0">
                <a:solidFill>
                  <a:schemeClr val="bg1"/>
                </a:solidFill>
              </a:rPr>
              <a:t>на линейках разбивают их </a:t>
            </a:r>
            <a:r>
              <a:rPr lang="ru-RU" sz="1400" dirty="0" smtClean="0">
                <a:solidFill>
                  <a:schemeClr val="bg1"/>
                </a:solidFill>
              </a:rPr>
              <a:t/>
            </a:r>
            <a:br>
              <a:rPr lang="ru-RU" sz="1400" dirty="0" smtClean="0">
                <a:solidFill>
                  <a:schemeClr val="bg1"/>
                </a:solidFill>
              </a:rPr>
            </a:br>
            <a:r>
              <a:rPr lang="ru-RU" sz="1400" dirty="0" smtClean="0">
                <a:solidFill>
                  <a:schemeClr val="bg1"/>
                </a:solidFill>
              </a:rPr>
              <a:t>на </a:t>
            </a:r>
            <a:r>
              <a:rPr lang="ru-RU" sz="1400" dirty="0">
                <a:solidFill>
                  <a:schemeClr val="bg1"/>
                </a:solidFill>
              </a:rPr>
              <a:t>равные части. </a:t>
            </a:r>
            <a:endParaRPr lang="ru-RU" sz="1400" dirty="0" smtClean="0">
              <a:solidFill>
                <a:schemeClr val="bg1"/>
              </a:solidFill>
            </a:endParaRPr>
          </a:p>
          <a:p>
            <a:pPr algn="ctr"/>
            <a:r>
              <a:rPr lang="ru-RU" sz="1400" dirty="0" smtClean="0">
                <a:solidFill>
                  <a:schemeClr val="bg1"/>
                </a:solidFill>
              </a:rPr>
              <a:t>Эти </a:t>
            </a:r>
            <a:r>
              <a:rPr lang="ru-RU" sz="1400" dirty="0">
                <a:solidFill>
                  <a:schemeClr val="bg1"/>
                </a:solidFill>
              </a:rPr>
              <a:t>части называют делениями.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73330" y="1995854"/>
            <a:ext cx="2398957" cy="2880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0687" y="361950"/>
            <a:ext cx="5280002" cy="864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0686" y="1575726"/>
            <a:ext cx="5256002" cy="864000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2135314" y="361950"/>
            <a:ext cx="0" cy="305562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2619279" y="361950"/>
            <a:ext cx="0" cy="305562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3102864" y="361950"/>
            <a:ext cx="0" cy="305562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3591591" y="361950"/>
            <a:ext cx="0" cy="305562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4075556" y="361950"/>
            <a:ext cx="0" cy="305562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556760" y="361950"/>
            <a:ext cx="0" cy="305562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5045487" y="361950"/>
            <a:ext cx="0" cy="305562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5529452" y="361950"/>
            <a:ext cx="0" cy="305562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6013037" y="361950"/>
            <a:ext cx="0" cy="305562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6501384" y="361950"/>
            <a:ext cx="0" cy="305562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6978586" y="361950"/>
            <a:ext cx="0" cy="305562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2132933" y="1575726"/>
            <a:ext cx="0" cy="305562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2619279" y="1575726"/>
            <a:ext cx="0" cy="305562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>
            <a:off x="3105245" y="1575726"/>
            <a:ext cx="0" cy="305562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>
            <a:off x="3591591" y="1575726"/>
            <a:ext cx="0" cy="305562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>
            <a:off x="4073175" y="1575726"/>
            <a:ext cx="0" cy="305562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>
            <a:off x="4556760" y="1575726"/>
            <a:ext cx="0" cy="305562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>
            <a:off x="5043106" y="1575726"/>
            <a:ext cx="0" cy="305562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>
            <a:off x="5527071" y="1575726"/>
            <a:ext cx="0" cy="305562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>
            <a:off x="6013037" y="1575726"/>
            <a:ext cx="0" cy="305562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>
            <a:off x="6497002" y="1575726"/>
            <a:ext cx="0" cy="305562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>
            <a:off x="6980967" y="1575726"/>
            <a:ext cx="0" cy="305562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2187702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>
            <a:off x="2237708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>
            <a:off x="2282952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/>
        </p:nvCxnSpPr>
        <p:spPr>
          <a:xfrm>
            <a:off x="2335340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>
            <a:off x="2425827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>
            <a:off x="2475833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/>
        </p:nvCxnSpPr>
        <p:spPr>
          <a:xfrm>
            <a:off x="2521077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/>
          <p:cNvCxnSpPr/>
          <p:nvPr/>
        </p:nvCxnSpPr>
        <p:spPr>
          <a:xfrm>
            <a:off x="2573465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/>
        </p:nvCxnSpPr>
        <p:spPr>
          <a:xfrm>
            <a:off x="2668715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/>
          <p:nvPr/>
        </p:nvCxnSpPr>
        <p:spPr>
          <a:xfrm>
            <a:off x="2718721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>
            <a:off x="2763965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/>
          <p:cNvCxnSpPr/>
          <p:nvPr/>
        </p:nvCxnSpPr>
        <p:spPr>
          <a:xfrm>
            <a:off x="2816353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/>
          <p:cNvCxnSpPr/>
          <p:nvPr/>
        </p:nvCxnSpPr>
        <p:spPr>
          <a:xfrm>
            <a:off x="2909221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/>
          <p:cNvCxnSpPr/>
          <p:nvPr/>
        </p:nvCxnSpPr>
        <p:spPr>
          <a:xfrm>
            <a:off x="2959227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/>
          <p:cNvCxnSpPr/>
          <p:nvPr/>
        </p:nvCxnSpPr>
        <p:spPr>
          <a:xfrm>
            <a:off x="3004471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/>
          <p:cNvCxnSpPr/>
          <p:nvPr/>
        </p:nvCxnSpPr>
        <p:spPr>
          <a:xfrm>
            <a:off x="3056859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/>
          <p:cNvCxnSpPr/>
          <p:nvPr/>
        </p:nvCxnSpPr>
        <p:spPr>
          <a:xfrm>
            <a:off x="3152901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/>
          <p:cNvCxnSpPr/>
          <p:nvPr/>
        </p:nvCxnSpPr>
        <p:spPr>
          <a:xfrm>
            <a:off x="3202907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/>
          <p:cNvCxnSpPr/>
          <p:nvPr/>
        </p:nvCxnSpPr>
        <p:spPr>
          <a:xfrm>
            <a:off x="3248151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/>
          <p:cNvCxnSpPr/>
          <p:nvPr/>
        </p:nvCxnSpPr>
        <p:spPr>
          <a:xfrm>
            <a:off x="3300539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/>
          <p:cNvCxnSpPr/>
          <p:nvPr/>
        </p:nvCxnSpPr>
        <p:spPr>
          <a:xfrm>
            <a:off x="3398170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/>
          <p:cNvCxnSpPr/>
          <p:nvPr/>
        </p:nvCxnSpPr>
        <p:spPr>
          <a:xfrm>
            <a:off x="3448176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единительная линия 56"/>
          <p:cNvCxnSpPr/>
          <p:nvPr/>
        </p:nvCxnSpPr>
        <p:spPr>
          <a:xfrm>
            <a:off x="3493420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единительная линия 57"/>
          <p:cNvCxnSpPr/>
          <p:nvPr/>
        </p:nvCxnSpPr>
        <p:spPr>
          <a:xfrm>
            <a:off x="3545808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единительная линия 58"/>
          <p:cNvCxnSpPr/>
          <p:nvPr/>
        </p:nvCxnSpPr>
        <p:spPr>
          <a:xfrm>
            <a:off x="3641058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единительная линия 59"/>
          <p:cNvCxnSpPr/>
          <p:nvPr/>
        </p:nvCxnSpPr>
        <p:spPr>
          <a:xfrm>
            <a:off x="3691064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единительная линия 60"/>
          <p:cNvCxnSpPr/>
          <p:nvPr/>
        </p:nvCxnSpPr>
        <p:spPr>
          <a:xfrm>
            <a:off x="3736308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единительная линия 61"/>
          <p:cNvCxnSpPr/>
          <p:nvPr/>
        </p:nvCxnSpPr>
        <p:spPr>
          <a:xfrm>
            <a:off x="3788696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единительная линия 62"/>
          <p:cNvCxnSpPr/>
          <p:nvPr/>
        </p:nvCxnSpPr>
        <p:spPr>
          <a:xfrm>
            <a:off x="3879183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единительная линия 63"/>
          <p:cNvCxnSpPr/>
          <p:nvPr/>
        </p:nvCxnSpPr>
        <p:spPr>
          <a:xfrm>
            <a:off x="3929189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Прямая соединительная линия 64"/>
          <p:cNvCxnSpPr/>
          <p:nvPr/>
        </p:nvCxnSpPr>
        <p:spPr>
          <a:xfrm>
            <a:off x="3974433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единительная линия 65"/>
          <p:cNvCxnSpPr/>
          <p:nvPr/>
        </p:nvCxnSpPr>
        <p:spPr>
          <a:xfrm>
            <a:off x="4026821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Прямая соединительная линия 66"/>
          <p:cNvCxnSpPr/>
          <p:nvPr/>
        </p:nvCxnSpPr>
        <p:spPr>
          <a:xfrm>
            <a:off x="4122071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единительная линия 67"/>
          <p:cNvCxnSpPr/>
          <p:nvPr/>
        </p:nvCxnSpPr>
        <p:spPr>
          <a:xfrm>
            <a:off x="4172077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Прямая соединительная линия 68"/>
          <p:cNvCxnSpPr/>
          <p:nvPr/>
        </p:nvCxnSpPr>
        <p:spPr>
          <a:xfrm>
            <a:off x="4217321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Прямая соединительная линия 69"/>
          <p:cNvCxnSpPr/>
          <p:nvPr/>
        </p:nvCxnSpPr>
        <p:spPr>
          <a:xfrm>
            <a:off x="4269709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Прямая соединительная линия 70"/>
          <p:cNvCxnSpPr/>
          <p:nvPr/>
        </p:nvCxnSpPr>
        <p:spPr>
          <a:xfrm>
            <a:off x="4362577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Прямая соединительная линия 71"/>
          <p:cNvCxnSpPr/>
          <p:nvPr/>
        </p:nvCxnSpPr>
        <p:spPr>
          <a:xfrm>
            <a:off x="4412583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Прямая соединительная линия 72"/>
          <p:cNvCxnSpPr/>
          <p:nvPr/>
        </p:nvCxnSpPr>
        <p:spPr>
          <a:xfrm>
            <a:off x="4457827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Прямая соединительная линия 73"/>
          <p:cNvCxnSpPr/>
          <p:nvPr/>
        </p:nvCxnSpPr>
        <p:spPr>
          <a:xfrm>
            <a:off x="4510215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Прямая соединительная линия 74"/>
          <p:cNvCxnSpPr/>
          <p:nvPr/>
        </p:nvCxnSpPr>
        <p:spPr>
          <a:xfrm>
            <a:off x="4608640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Прямая соединительная линия 75"/>
          <p:cNvCxnSpPr/>
          <p:nvPr/>
        </p:nvCxnSpPr>
        <p:spPr>
          <a:xfrm>
            <a:off x="4658646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Прямая соединительная линия 76"/>
          <p:cNvCxnSpPr/>
          <p:nvPr/>
        </p:nvCxnSpPr>
        <p:spPr>
          <a:xfrm>
            <a:off x="4703890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Прямая соединительная линия 77"/>
          <p:cNvCxnSpPr/>
          <p:nvPr/>
        </p:nvCxnSpPr>
        <p:spPr>
          <a:xfrm>
            <a:off x="4756278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Прямая соединительная линия 78"/>
          <p:cNvCxnSpPr/>
          <p:nvPr/>
        </p:nvCxnSpPr>
        <p:spPr>
          <a:xfrm>
            <a:off x="4846765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Прямая соединительная линия 79"/>
          <p:cNvCxnSpPr/>
          <p:nvPr/>
        </p:nvCxnSpPr>
        <p:spPr>
          <a:xfrm>
            <a:off x="4896771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Прямая соединительная линия 80"/>
          <p:cNvCxnSpPr/>
          <p:nvPr/>
        </p:nvCxnSpPr>
        <p:spPr>
          <a:xfrm>
            <a:off x="4942015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Прямая соединительная линия 81"/>
          <p:cNvCxnSpPr/>
          <p:nvPr/>
        </p:nvCxnSpPr>
        <p:spPr>
          <a:xfrm>
            <a:off x="4994403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Прямая соединительная линия 82"/>
          <p:cNvCxnSpPr/>
          <p:nvPr/>
        </p:nvCxnSpPr>
        <p:spPr>
          <a:xfrm>
            <a:off x="5089652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Прямая соединительная линия 83"/>
          <p:cNvCxnSpPr/>
          <p:nvPr/>
        </p:nvCxnSpPr>
        <p:spPr>
          <a:xfrm>
            <a:off x="5139658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Прямая соединительная линия 84"/>
          <p:cNvCxnSpPr/>
          <p:nvPr/>
        </p:nvCxnSpPr>
        <p:spPr>
          <a:xfrm>
            <a:off x="5184902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Прямая соединительная линия 85"/>
          <p:cNvCxnSpPr/>
          <p:nvPr/>
        </p:nvCxnSpPr>
        <p:spPr>
          <a:xfrm>
            <a:off x="5237290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Прямая соединительная линия 86"/>
          <p:cNvCxnSpPr/>
          <p:nvPr/>
        </p:nvCxnSpPr>
        <p:spPr>
          <a:xfrm>
            <a:off x="5334921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Прямая соединительная линия 87"/>
          <p:cNvCxnSpPr/>
          <p:nvPr/>
        </p:nvCxnSpPr>
        <p:spPr>
          <a:xfrm>
            <a:off x="5384927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Прямая соединительная линия 88"/>
          <p:cNvCxnSpPr/>
          <p:nvPr/>
        </p:nvCxnSpPr>
        <p:spPr>
          <a:xfrm>
            <a:off x="5430171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Прямая соединительная линия 89"/>
          <p:cNvCxnSpPr/>
          <p:nvPr/>
        </p:nvCxnSpPr>
        <p:spPr>
          <a:xfrm>
            <a:off x="5482559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Прямая соединительная линия 90"/>
          <p:cNvCxnSpPr/>
          <p:nvPr/>
        </p:nvCxnSpPr>
        <p:spPr>
          <a:xfrm>
            <a:off x="5575428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Прямая соединительная линия 91"/>
          <p:cNvCxnSpPr/>
          <p:nvPr/>
        </p:nvCxnSpPr>
        <p:spPr>
          <a:xfrm>
            <a:off x="5625434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Прямая соединительная линия 92"/>
          <p:cNvCxnSpPr/>
          <p:nvPr/>
        </p:nvCxnSpPr>
        <p:spPr>
          <a:xfrm>
            <a:off x="5670678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Прямая соединительная линия 93"/>
          <p:cNvCxnSpPr/>
          <p:nvPr/>
        </p:nvCxnSpPr>
        <p:spPr>
          <a:xfrm>
            <a:off x="5723066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Прямая соединительная линия 94"/>
          <p:cNvCxnSpPr/>
          <p:nvPr/>
        </p:nvCxnSpPr>
        <p:spPr>
          <a:xfrm>
            <a:off x="5818315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Прямая соединительная линия 95"/>
          <p:cNvCxnSpPr/>
          <p:nvPr/>
        </p:nvCxnSpPr>
        <p:spPr>
          <a:xfrm>
            <a:off x="5868321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Прямая соединительная линия 96"/>
          <p:cNvCxnSpPr/>
          <p:nvPr/>
        </p:nvCxnSpPr>
        <p:spPr>
          <a:xfrm>
            <a:off x="5913565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Прямая соединительная линия 97"/>
          <p:cNvCxnSpPr/>
          <p:nvPr/>
        </p:nvCxnSpPr>
        <p:spPr>
          <a:xfrm>
            <a:off x="5965953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Прямая соединительная линия 98"/>
          <p:cNvCxnSpPr/>
          <p:nvPr/>
        </p:nvCxnSpPr>
        <p:spPr>
          <a:xfrm>
            <a:off x="6064377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Прямая соединительная линия 99"/>
          <p:cNvCxnSpPr/>
          <p:nvPr/>
        </p:nvCxnSpPr>
        <p:spPr>
          <a:xfrm>
            <a:off x="6114383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Прямая соединительная линия 100"/>
          <p:cNvCxnSpPr/>
          <p:nvPr/>
        </p:nvCxnSpPr>
        <p:spPr>
          <a:xfrm>
            <a:off x="6159627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Прямая соединительная линия 101"/>
          <p:cNvCxnSpPr/>
          <p:nvPr/>
        </p:nvCxnSpPr>
        <p:spPr>
          <a:xfrm>
            <a:off x="6212015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Прямая соединительная линия 102"/>
          <p:cNvCxnSpPr/>
          <p:nvPr/>
        </p:nvCxnSpPr>
        <p:spPr>
          <a:xfrm>
            <a:off x="6304883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Прямая соединительная линия 103"/>
          <p:cNvCxnSpPr/>
          <p:nvPr/>
        </p:nvCxnSpPr>
        <p:spPr>
          <a:xfrm>
            <a:off x="6354889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Прямая соединительная линия 104"/>
          <p:cNvCxnSpPr/>
          <p:nvPr/>
        </p:nvCxnSpPr>
        <p:spPr>
          <a:xfrm>
            <a:off x="6400133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Прямая соединительная линия 105"/>
          <p:cNvCxnSpPr/>
          <p:nvPr/>
        </p:nvCxnSpPr>
        <p:spPr>
          <a:xfrm>
            <a:off x="6452521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Прямая соединительная линия 106"/>
          <p:cNvCxnSpPr/>
          <p:nvPr/>
        </p:nvCxnSpPr>
        <p:spPr>
          <a:xfrm>
            <a:off x="6543008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Прямая соединительная линия 107"/>
          <p:cNvCxnSpPr/>
          <p:nvPr/>
        </p:nvCxnSpPr>
        <p:spPr>
          <a:xfrm>
            <a:off x="6593014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Прямая соединительная линия 108"/>
          <p:cNvCxnSpPr/>
          <p:nvPr/>
        </p:nvCxnSpPr>
        <p:spPr>
          <a:xfrm>
            <a:off x="6638258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Прямая соединительная линия 109"/>
          <p:cNvCxnSpPr/>
          <p:nvPr/>
        </p:nvCxnSpPr>
        <p:spPr>
          <a:xfrm>
            <a:off x="6690646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Прямая соединительная линия 110"/>
          <p:cNvCxnSpPr/>
          <p:nvPr/>
        </p:nvCxnSpPr>
        <p:spPr>
          <a:xfrm>
            <a:off x="6785896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Прямая соединительная линия 111"/>
          <p:cNvCxnSpPr/>
          <p:nvPr/>
        </p:nvCxnSpPr>
        <p:spPr>
          <a:xfrm>
            <a:off x="6835902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Прямая соединительная линия 112"/>
          <p:cNvCxnSpPr/>
          <p:nvPr/>
        </p:nvCxnSpPr>
        <p:spPr>
          <a:xfrm>
            <a:off x="6881146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Прямая соединительная линия 113"/>
          <p:cNvCxnSpPr/>
          <p:nvPr/>
        </p:nvCxnSpPr>
        <p:spPr>
          <a:xfrm>
            <a:off x="6933534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Прямая соединительная линия 114"/>
          <p:cNvCxnSpPr/>
          <p:nvPr/>
        </p:nvCxnSpPr>
        <p:spPr>
          <a:xfrm>
            <a:off x="6738271" y="1575726"/>
            <a:ext cx="0" cy="19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Прямая соединительная линия 115"/>
          <p:cNvCxnSpPr/>
          <p:nvPr/>
        </p:nvCxnSpPr>
        <p:spPr>
          <a:xfrm>
            <a:off x="6254877" y="1575726"/>
            <a:ext cx="0" cy="19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Прямая соединительная линия 116"/>
          <p:cNvCxnSpPr/>
          <p:nvPr/>
        </p:nvCxnSpPr>
        <p:spPr>
          <a:xfrm>
            <a:off x="5769102" y="1575726"/>
            <a:ext cx="0" cy="19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Прямая соединительная линия 117"/>
          <p:cNvCxnSpPr/>
          <p:nvPr/>
        </p:nvCxnSpPr>
        <p:spPr>
          <a:xfrm>
            <a:off x="5288089" y="1575726"/>
            <a:ext cx="0" cy="19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Прямая соединительная линия 118"/>
          <p:cNvCxnSpPr/>
          <p:nvPr/>
        </p:nvCxnSpPr>
        <p:spPr>
          <a:xfrm>
            <a:off x="4802314" y="1575726"/>
            <a:ext cx="0" cy="19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Прямая соединительная линия 119"/>
          <p:cNvCxnSpPr/>
          <p:nvPr/>
        </p:nvCxnSpPr>
        <p:spPr>
          <a:xfrm>
            <a:off x="4316539" y="1575726"/>
            <a:ext cx="0" cy="19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Прямая соединительная линия 120"/>
          <p:cNvCxnSpPr/>
          <p:nvPr/>
        </p:nvCxnSpPr>
        <p:spPr>
          <a:xfrm>
            <a:off x="3833145" y="1575726"/>
            <a:ext cx="0" cy="19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Прямая соединительная линия 121"/>
          <p:cNvCxnSpPr/>
          <p:nvPr/>
        </p:nvCxnSpPr>
        <p:spPr>
          <a:xfrm>
            <a:off x="3347370" y="1575726"/>
            <a:ext cx="0" cy="19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Прямая соединительная линия 122"/>
          <p:cNvCxnSpPr/>
          <p:nvPr/>
        </p:nvCxnSpPr>
        <p:spPr>
          <a:xfrm>
            <a:off x="2863976" y="1575726"/>
            <a:ext cx="0" cy="19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Прямая соединительная линия 123"/>
          <p:cNvCxnSpPr/>
          <p:nvPr/>
        </p:nvCxnSpPr>
        <p:spPr>
          <a:xfrm>
            <a:off x="2378201" y="1575726"/>
            <a:ext cx="0" cy="19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7009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9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3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6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5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8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1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4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539493" y="3152045"/>
            <a:ext cx="4033837" cy="1631273"/>
          </a:xfrm>
          <a:prstGeom prst="wedgeRoundRectCallout">
            <a:avLst>
              <a:gd name="adj1" fmla="val 55672"/>
              <a:gd name="adj2" fmla="val -40478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 smtClean="0"/>
              <a:t>На линейках </a:t>
            </a:r>
            <a:r>
              <a:rPr lang="ru-RU" sz="1400" dirty="0"/>
              <a:t>нанесены </a:t>
            </a:r>
            <a:r>
              <a:rPr lang="ru-RU" sz="1400" dirty="0" smtClean="0"/>
              <a:t>штрихи</a:t>
            </a:r>
            <a:r>
              <a:rPr lang="ru-RU" sz="1400" dirty="0"/>
              <a:t>. </a:t>
            </a:r>
            <a:endParaRPr lang="ru-RU" sz="1400" dirty="0" smtClean="0"/>
          </a:p>
          <a:p>
            <a:pPr algn="ctr"/>
            <a:r>
              <a:rPr lang="ru-RU" sz="1400" dirty="0" smtClean="0"/>
              <a:t>Все </a:t>
            </a:r>
            <a:r>
              <a:rPr lang="ru-RU" sz="1400" dirty="0"/>
              <a:t>штрихи расположены на </a:t>
            </a:r>
            <a:r>
              <a:rPr lang="ru-RU" sz="1400" dirty="0" smtClean="0"/>
              <a:t>одинаковом расстоянии друг </a:t>
            </a:r>
            <a:r>
              <a:rPr lang="ru-RU" sz="1400" dirty="0"/>
              <a:t>от друга. </a:t>
            </a:r>
            <a:endParaRPr lang="ru-RU" sz="1400" dirty="0" smtClean="0"/>
          </a:p>
          <a:p>
            <a:pPr algn="ctr"/>
            <a:r>
              <a:rPr lang="ru-RU" sz="1400" dirty="0" smtClean="0"/>
              <a:t>Штрихи </a:t>
            </a:r>
            <a:r>
              <a:rPr lang="ru-RU" sz="1400" dirty="0"/>
              <a:t>на линейках разбивают их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на </a:t>
            </a:r>
            <a:r>
              <a:rPr lang="ru-RU" sz="1400" dirty="0"/>
              <a:t>равные части. </a:t>
            </a:r>
            <a:endParaRPr lang="ru-RU" sz="1400" dirty="0" smtClean="0"/>
          </a:p>
          <a:p>
            <a:pPr algn="ctr"/>
            <a:r>
              <a:rPr lang="ru-RU" sz="1400" dirty="0" smtClean="0"/>
              <a:t>Эти </a:t>
            </a:r>
            <a:r>
              <a:rPr lang="ru-RU" sz="1400" dirty="0"/>
              <a:t>части называют </a:t>
            </a:r>
            <a:r>
              <a:rPr lang="ru-RU" sz="1400" dirty="0">
                <a:solidFill>
                  <a:srgbClr val="FFC000"/>
                </a:solidFill>
              </a:rPr>
              <a:t>делениями</a:t>
            </a:r>
            <a:r>
              <a:rPr lang="ru-RU" sz="1400" dirty="0"/>
              <a:t>.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73330" y="1995854"/>
            <a:ext cx="2398957" cy="2880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0687" y="361950"/>
            <a:ext cx="5280002" cy="864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0686" y="1575726"/>
            <a:ext cx="5256002" cy="864000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2135314" y="361950"/>
            <a:ext cx="0" cy="305562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2619279" y="361950"/>
            <a:ext cx="0" cy="305562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2132933" y="1575726"/>
            <a:ext cx="0" cy="305562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2187702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Прямоугольник 3"/>
          <p:cNvSpPr/>
          <p:nvPr/>
        </p:nvSpPr>
        <p:spPr>
          <a:xfrm>
            <a:off x="2145506" y="361950"/>
            <a:ext cx="460800" cy="305562"/>
          </a:xfrm>
          <a:prstGeom prst="rect">
            <a:avLst/>
          </a:prstGeom>
          <a:solidFill>
            <a:srgbClr val="FFC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5" name="Прямоугольник 124"/>
          <p:cNvSpPr/>
          <p:nvPr/>
        </p:nvSpPr>
        <p:spPr>
          <a:xfrm>
            <a:off x="2145506" y="1575726"/>
            <a:ext cx="32400" cy="108000"/>
          </a:xfrm>
          <a:prstGeom prst="rect">
            <a:avLst/>
          </a:prstGeom>
          <a:solidFill>
            <a:srgbClr val="FFC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1314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4" grpId="0" animBg="1"/>
      <p:bldP spid="12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4392613" y="3152045"/>
            <a:ext cx="2180717" cy="1154546"/>
          </a:xfrm>
          <a:prstGeom prst="wedgeRoundRectCallout">
            <a:avLst>
              <a:gd name="adj1" fmla="val 55672"/>
              <a:gd name="adj2" fmla="val -40478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 smtClean="0"/>
              <a:t>Какое </a:t>
            </a:r>
            <a:r>
              <a:rPr lang="ru-RU" sz="1400" dirty="0"/>
              <a:t>расстояние между соседними штрихами первой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и </a:t>
            </a:r>
            <a:r>
              <a:rPr lang="ru-RU" sz="1400" dirty="0"/>
              <a:t>второй </a:t>
            </a:r>
            <a:r>
              <a:rPr lang="ru-RU" sz="1400" dirty="0" smtClean="0"/>
              <a:t>линейки?</a:t>
            </a:r>
            <a:endParaRPr lang="ru-RU" sz="1400" dirty="0">
              <a:solidFill>
                <a:srgbClr val="FFC000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73330" y="1995854"/>
            <a:ext cx="2398957" cy="2880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0687" y="361950"/>
            <a:ext cx="5280002" cy="8640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0686" y="1575726"/>
            <a:ext cx="5256002" cy="864000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2135314" y="361950"/>
            <a:ext cx="0" cy="305562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2619279" y="361950"/>
            <a:ext cx="0" cy="305562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2132933" y="1575726"/>
            <a:ext cx="0" cy="305562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2187702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Рисунок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11" y="2506591"/>
            <a:ext cx="1494140" cy="360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1884536" y="3152045"/>
                <a:ext cx="2398957" cy="1448527"/>
              </a:xfrm>
              <a:prstGeom prst="wedgeRoundRectCallout">
                <a:avLst>
                  <a:gd name="adj1" fmla="val -58343"/>
                  <a:gd name="adj2" fmla="val 2345"/>
                  <a:gd name="adj3" fmla="val 16667"/>
                </a:avLst>
              </a:prstGeom>
              <a:solidFill>
                <a:schemeClr val="bg1"/>
              </a:solidFill>
              <a:ln>
                <a:solidFill>
                  <a:srgbClr val="FFC000"/>
                </a:solidFill>
              </a:ln>
            </p:spPr>
            <p:txBody>
              <a:bodyPr wrap="square" lIns="180000" tIns="90000" rIns="180000" bIns="90000" rtlCol="0">
                <a:spAutoFit/>
              </a:bodyPr>
              <a:lstStyle/>
              <a:p>
                <a:pPr algn="ctr"/>
                <a:r>
                  <a:rPr lang="ru-RU" sz="1400" dirty="0"/>
                  <a:t>Расстояние между соседними </a:t>
                </a:r>
                <a:r>
                  <a:rPr lang="ru-RU" sz="1400" dirty="0" smtClean="0"/>
                  <a:t>штрихами </a:t>
                </a:r>
                <a:br>
                  <a:rPr lang="ru-RU" sz="1400" dirty="0" smtClean="0"/>
                </a:br>
                <a:r>
                  <a:rPr lang="ru-RU" sz="1400" dirty="0" smtClean="0"/>
                  <a:t>первой линейки равно </a:t>
                </a:r>
                <a14:m>
                  <m:oMath xmlns:m="http://schemas.openxmlformats.org/officeDocument/2006/math">
                    <m:r>
                      <a:rPr lang="ru-RU" sz="1600" i="1" dirty="0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ru-RU" sz="1400" dirty="0"/>
                  <a:t> </a:t>
                </a:r>
                <a:r>
                  <a:rPr lang="ru-RU" sz="1400" dirty="0" smtClean="0"/>
                  <a:t>см, </a:t>
                </a:r>
                <a:br>
                  <a:rPr lang="ru-RU" sz="1400" dirty="0" smtClean="0"/>
                </a:br>
                <a:r>
                  <a:rPr lang="ru-RU" sz="1400" dirty="0" smtClean="0"/>
                  <a:t>а </a:t>
                </a:r>
                <a:r>
                  <a:rPr lang="ru-RU" sz="1400" dirty="0"/>
                  <a:t>второй – </a:t>
                </a:r>
                <a14:m>
                  <m:oMath xmlns:m="http://schemas.openxmlformats.org/officeDocument/2006/math">
                    <m:r>
                      <a:rPr lang="ru-RU" sz="1600" i="1" dirty="0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ru-RU" sz="1400" dirty="0"/>
                  <a:t> </a:t>
                </a:r>
                <a:r>
                  <a:rPr lang="ru-RU" sz="1400" dirty="0" smtClean="0"/>
                  <a:t>мм.</a:t>
                </a:r>
                <a:endParaRPr lang="ru-RU" sz="1400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4536" y="3152045"/>
                <a:ext cx="2398957" cy="1448527"/>
              </a:xfrm>
              <a:prstGeom prst="wedgeRoundRectCallout">
                <a:avLst>
                  <a:gd name="adj1" fmla="val -58343"/>
                  <a:gd name="adj2" fmla="val 2345"/>
                  <a:gd name="adj3" fmla="val 16667"/>
                </a:avLst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rgbClr val="FFC000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2180390" y="452068"/>
                <a:ext cx="383118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400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1 см</m:t>
                      </m:r>
                    </m:oMath>
                  </m:oMathPara>
                </a14:m>
                <a:endParaRPr lang="ru-RU" sz="1400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0390" y="452068"/>
                <a:ext cx="383118" cy="215444"/>
              </a:xfrm>
              <a:prstGeom prst="rect">
                <a:avLst/>
              </a:prstGeom>
              <a:blipFill>
                <a:blip r:embed="rId9"/>
                <a:stretch>
                  <a:fillRect l="-9524" r="-6349" b="-555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1950423" y="1312966"/>
                <a:ext cx="424796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400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1 мм</m:t>
                      </m:r>
                    </m:oMath>
                  </m:oMathPara>
                </a14:m>
                <a:endParaRPr lang="ru-RU" sz="1400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0423" y="1312966"/>
                <a:ext cx="424796" cy="215444"/>
              </a:xfrm>
              <a:prstGeom prst="rect">
                <a:avLst/>
              </a:prstGeom>
              <a:blipFill>
                <a:blip r:embed="rId10"/>
                <a:stretch>
                  <a:fillRect l="-8571" r="-5714" b="-555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5359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2" grpId="0" animBg="1"/>
      <p:bldP spid="23" grpId="0"/>
      <p:bldP spid="2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563509" y="3152045"/>
            <a:ext cx="4009822" cy="1631273"/>
          </a:xfrm>
          <a:prstGeom prst="wedgeRoundRectCallout">
            <a:avLst>
              <a:gd name="adj1" fmla="val 55672"/>
              <a:gd name="adj2" fmla="val -40478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 smtClean="0"/>
              <a:t>Расстояние </a:t>
            </a:r>
            <a:r>
              <a:rPr lang="ru-RU" sz="1400" dirty="0"/>
              <a:t>между соседними штрихами </a:t>
            </a:r>
            <a:r>
              <a:rPr lang="ru-RU" sz="1400" dirty="0" smtClean="0"/>
              <a:t>линейки называют </a:t>
            </a:r>
            <a:r>
              <a:rPr lang="ru-RU" sz="1400" dirty="0">
                <a:solidFill>
                  <a:srgbClr val="FFC000"/>
                </a:solidFill>
              </a:rPr>
              <a:t>ценой деления</a:t>
            </a:r>
            <a:r>
              <a:rPr lang="ru-RU" sz="1400" dirty="0"/>
              <a:t>.</a:t>
            </a:r>
            <a:r>
              <a:rPr lang="ru-RU" sz="1400" dirty="0">
                <a:solidFill>
                  <a:srgbClr val="FFC000"/>
                </a:solidFill>
              </a:rPr>
              <a:t> </a:t>
            </a:r>
            <a:endParaRPr lang="ru-RU" sz="1400" dirty="0" smtClean="0">
              <a:solidFill>
                <a:srgbClr val="FFC000"/>
              </a:solidFill>
            </a:endParaRPr>
          </a:p>
          <a:p>
            <a:pPr algn="ctr"/>
            <a:r>
              <a:rPr lang="ru-RU" sz="1400" dirty="0" smtClean="0"/>
              <a:t>Чем </a:t>
            </a:r>
            <a:r>
              <a:rPr lang="ru-RU" sz="1400" dirty="0"/>
              <a:t>меньше цена деления,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тем </a:t>
            </a:r>
            <a:r>
              <a:rPr lang="ru-RU" sz="1400" dirty="0"/>
              <a:t>точнее будет измерение. </a:t>
            </a:r>
            <a:endParaRPr lang="ru-RU" sz="1400" dirty="0" smtClean="0"/>
          </a:p>
          <a:p>
            <a:pPr algn="ctr"/>
            <a:r>
              <a:rPr lang="ru-RU" sz="1400" dirty="0" smtClean="0"/>
              <a:t>Все </a:t>
            </a:r>
            <a:r>
              <a:rPr lang="ru-RU" sz="1400" dirty="0"/>
              <a:t>деления вместе с написанными числами образуют</a:t>
            </a:r>
            <a:r>
              <a:rPr lang="ru-RU" sz="1400" dirty="0">
                <a:solidFill>
                  <a:srgbClr val="FFC000"/>
                </a:solidFill>
              </a:rPr>
              <a:t> шкалу</a:t>
            </a:r>
            <a:r>
              <a:rPr lang="ru-RU" sz="1400" dirty="0"/>
              <a:t>.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73330" y="1995854"/>
            <a:ext cx="2398957" cy="2880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0687" y="361950"/>
            <a:ext cx="5280002" cy="8640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0686" y="1575726"/>
            <a:ext cx="5256002" cy="864000"/>
          </a:xfrm>
          <a:prstGeom prst="rect">
            <a:avLst/>
          </a:prstGeom>
        </p:spPr>
      </p:pic>
      <p:cxnSp>
        <p:nvCxnSpPr>
          <p:cNvPr id="15" name="Прямая соединительная линия 14"/>
          <p:cNvCxnSpPr/>
          <p:nvPr/>
        </p:nvCxnSpPr>
        <p:spPr>
          <a:xfrm>
            <a:off x="2135314" y="361950"/>
            <a:ext cx="0" cy="305562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2619279" y="361950"/>
            <a:ext cx="0" cy="305562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2132933" y="1575726"/>
            <a:ext cx="0" cy="305562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2187702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2180390" y="452068"/>
                <a:ext cx="383118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400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1 см</m:t>
                      </m:r>
                    </m:oMath>
                  </m:oMathPara>
                </a14:m>
                <a:endParaRPr lang="ru-RU" sz="1400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0390" y="452068"/>
                <a:ext cx="383118" cy="215444"/>
              </a:xfrm>
              <a:prstGeom prst="rect">
                <a:avLst/>
              </a:prstGeom>
              <a:blipFill>
                <a:blip r:embed="rId7"/>
                <a:stretch>
                  <a:fillRect l="-9524" r="-6349" b="-555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1950423" y="1312966"/>
                <a:ext cx="424796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400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1 мм</m:t>
                      </m:r>
                    </m:oMath>
                  </m:oMathPara>
                </a14:m>
                <a:endParaRPr lang="ru-RU" sz="1400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0423" y="1312966"/>
                <a:ext cx="424796" cy="215444"/>
              </a:xfrm>
              <a:prstGeom prst="rect">
                <a:avLst/>
              </a:prstGeom>
              <a:blipFill>
                <a:blip r:embed="rId8"/>
                <a:stretch>
                  <a:fillRect l="-8571" r="-5714" b="-555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" name="Прямая соединительная линия 23"/>
          <p:cNvCxnSpPr/>
          <p:nvPr/>
        </p:nvCxnSpPr>
        <p:spPr>
          <a:xfrm>
            <a:off x="2619279" y="361950"/>
            <a:ext cx="0" cy="305562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3102864" y="361950"/>
            <a:ext cx="0" cy="305562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>
            <a:off x="3591591" y="361950"/>
            <a:ext cx="0" cy="305562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>
            <a:off x="4075556" y="361950"/>
            <a:ext cx="0" cy="305562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>
            <a:off x="4556760" y="361950"/>
            <a:ext cx="0" cy="305562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>
            <a:off x="5045487" y="361950"/>
            <a:ext cx="0" cy="305562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>
            <a:off x="5529452" y="361950"/>
            <a:ext cx="0" cy="305562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>
            <a:off x="6013037" y="361950"/>
            <a:ext cx="0" cy="305562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6501384" y="361950"/>
            <a:ext cx="0" cy="305562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>
            <a:off x="6978586" y="361950"/>
            <a:ext cx="0" cy="305562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>
            <a:off x="2619279" y="1575726"/>
            <a:ext cx="0" cy="305562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/>
        </p:nvCxnSpPr>
        <p:spPr>
          <a:xfrm>
            <a:off x="3105245" y="1575726"/>
            <a:ext cx="0" cy="305562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>
            <a:off x="3591591" y="1575726"/>
            <a:ext cx="0" cy="305562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>
            <a:off x="4073175" y="1575726"/>
            <a:ext cx="0" cy="305562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/>
        </p:nvCxnSpPr>
        <p:spPr>
          <a:xfrm>
            <a:off x="4556760" y="1575726"/>
            <a:ext cx="0" cy="305562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/>
          <p:cNvCxnSpPr/>
          <p:nvPr/>
        </p:nvCxnSpPr>
        <p:spPr>
          <a:xfrm>
            <a:off x="5043106" y="1575726"/>
            <a:ext cx="0" cy="305562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/>
        </p:nvCxnSpPr>
        <p:spPr>
          <a:xfrm>
            <a:off x="5527071" y="1575726"/>
            <a:ext cx="0" cy="305562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/>
          <p:nvPr/>
        </p:nvCxnSpPr>
        <p:spPr>
          <a:xfrm>
            <a:off x="6013037" y="1575726"/>
            <a:ext cx="0" cy="305562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>
            <a:off x="6497002" y="1575726"/>
            <a:ext cx="0" cy="305562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/>
          <p:cNvCxnSpPr/>
          <p:nvPr/>
        </p:nvCxnSpPr>
        <p:spPr>
          <a:xfrm>
            <a:off x="6980967" y="1575726"/>
            <a:ext cx="0" cy="305562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/>
          <p:cNvCxnSpPr/>
          <p:nvPr/>
        </p:nvCxnSpPr>
        <p:spPr>
          <a:xfrm>
            <a:off x="2237708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/>
          <p:cNvCxnSpPr/>
          <p:nvPr/>
        </p:nvCxnSpPr>
        <p:spPr>
          <a:xfrm>
            <a:off x="2282952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/>
          <p:cNvCxnSpPr/>
          <p:nvPr/>
        </p:nvCxnSpPr>
        <p:spPr>
          <a:xfrm>
            <a:off x="2335340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/>
          <p:cNvCxnSpPr/>
          <p:nvPr/>
        </p:nvCxnSpPr>
        <p:spPr>
          <a:xfrm>
            <a:off x="2425827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/>
          <p:cNvCxnSpPr/>
          <p:nvPr/>
        </p:nvCxnSpPr>
        <p:spPr>
          <a:xfrm>
            <a:off x="2475833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/>
          <p:cNvCxnSpPr/>
          <p:nvPr/>
        </p:nvCxnSpPr>
        <p:spPr>
          <a:xfrm>
            <a:off x="2521077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/>
          <p:cNvCxnSpPr/>
          <p:nvPr/>
        </p:nvCxnSpPr>
        <p:spPr>
          <a:xfrm>
            <a:off x="2573465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/>
          <p:cNvCxnSpPr/>
          <p:nvPr/>
        </p:nvCxnSpPr>
        <p:spPr>
          <a:xfrm>
            <a:off x="2668715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/>
          <p:cNvCxnSpPr/>
          <p:nvPr/>
        </p:nvCxnSpPr>
        <p:spPr>
          <a:xfrm>
            <a:off x="2718721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/>
          <p:cNvCxnSpPr/>
          <p:nvPr/>
        </p:nvCxnSpPr>
        <p:spPr>
          <a:xfrm>
            <a:off x="2763965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единительная линия 56"/>
          <p:cNvCxnSpPr/>
          <p:nvPr/>
        </p:nvCxnSpPr>
        <p:spPr>
          <a:xfrm>
            <a:off x="2816353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единительная линия 57"/>
          <p:cNvCxnSpPr/>
          <p:nvPr/>
        </p:nvCxnSpPr>
        <p:spPr>
          <a:xfrm>
            <a:off x="2909221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единительная линия 58"/>
          <p:cNvCxnSpPr/>
          <p:nvPr/>
        </p:nvCxnSpPr>
        <p:spPr>
          <a:xfrm>
            <a:off x="2959227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единительная линия 59"/>
          <p:cNvCxnSpPr/>
          <p:nvPr/>
        </p:nvCxnSpPr>
        <p:spPr>
          <a:xfrm>
            <a:off x="3004471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единительная линия 60"/>
          <p:cNvCxnSpPr/>
          <p:nvPr/>
        </p:nvCxnSpPr>
        <p:spPr>
          <a:xfrm>
            <a:off x="3056859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единительная линия 61"/>
          <p:cNvCxnSpPr/>
          <p:nvPr/>
        </p:nvCxnSpPr>
        <p:spPr>
          <a:xfrm>
            <a:off x="3152901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единительная линия 62"/>
          <p:cNvCxnSpPr/>
          <p:nvPr/>
        </p:nvCxnSpPr>
        <p:spPr>
          <a:xfrm>
            <a:off x="3202907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единительная линия 63"/>
          <p:cNvCxnSpPr/>
          <p:nvPr/>
        </p:nvCxnSpPr>
        <p:spPr>
          <a:xfrm>
            <a:off x="3248151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Прямая соединительная линия 64"/>
          <p:cNvCxnSpPr/>
          <p:nvPr/>
        </p:nvCxnSpPr>
        <p:spPr>
          <a:xfrm>
            <a:off x="3300539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единительная линия 65"/>
          <p:cNvCxnSpPr/>
          <p:nvPr/>
        </p:nvCxnSpPr>
        <p:spPr>
          <a:xfrm>
            <a:off x="3398170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Прямая соединительная линия 66"/>
          <p:cNvCxnSpPr/>
          <p:nvPr/>
        </p:nvCxnSpPr>
        <p:spPr>
          <a:xfrm>
            <a:off x="3448176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единительная линия 67"/>
          <p:cNvCxnSpPr/>
          <p:nvPr/>
        </p:nvCxnSpPr>
        <p:spPr>
          <a:xfrm>
            <a:off x="3493420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Прямая соединительная линия 68"/>
          <p:cNvCxnSpPr/>
          <p:nvPr/>
        </p:nvCxnSpPr>
        <p:spPr>
          <a:xfrm>
            <a:off x="3545808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Прямая соединительная линия 69"/>
          <p:cNvCxnSpPr/>
          <p:nvPr/>
        </p:nvCxnSpPr>
        <p:spPr>
          <a:xfrm>
            <a:off x="3641058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Прямая соединительная линия 70"/>
          <p:cNvCxnSpPr/>
          <p:nvPr/>
        </p:nvCxnSpPr>
        <p:spPr>
          <a:xfrm>
            <a:off x="3691064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Прямая соединительная линия 71"/>
          <p:cNvCxnSpPr/>
          <p:nvPr/>
        </p:nvCxnSpPr>
        <p:spPr>
          <a:xfrm>
            <a:off x="3736308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Прямая соединительная линия 72"/>
          <p:cNvCxnSpPr/>
          <p:nvPr/>
        </p:nvCxnSpPr>
        <p:spPr>
          <a:xfrm>
            <a:off x="3788696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Прямая соединительная линия 73"/>
          <p:cNvCxnSpPr/>
          <p:nvPr/>
        </p:nvCxnSpPr>
        <p:spPr>
          <a:xfrm>
            <a:off x="3879183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Прямая соединительная линия 74"/>
          <p:cNvCxnSpPr/>
          <p:nvPr/>
        </p:nvCxnSpPr>
        <p:spPr>
          <a:xfrm>
            <a:off x="3929189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Прямая соединительная линия 75"/>
          <p:cNvCxnSpPr/>
          <p:nvPr/>
        </p:nvCxnSpPr>
        <p:spPr>
          <a:xfrm>
            <a:off x="3974433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Прямая соединительная линия 76"/>
          <p:cNvCxnSpPr/>
          <p:nvPr/>
        </p:nvCxnSpPr>
        <p:spPr>
          <a:xfrm>
            <a:off x="4026821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Прямая соединительная линия 77"/>
          <p:cNvCxnSpPr/>
          <p:nvPr/>
        </p:nvCxnSpPr>
        <p:spPr>
          <a:xfrm>
            <a:off x="4122071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Прямая соединительная линия 78"/>
          <p:cNvCxnSpPr/>
          <p:nvPr/>
        </p:nvCxnSpPr>
        <p:spPr>
          <a:xfrm>
            <a:off x="4172077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Прямая соединительная линия 79"/>
          <p:cNvCxnSpPr/>
          <p:nvPr/>
        </p:nvCxnSpPr>
        <p:spPr>
          <a:xfrm>
            <a:off x="4217321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Прямая соединительная линия 80"/>
          <p:cNvCxnSpPr/>
          <p:nvPr/>
        </p:nvCxnSpPr>
        <p:spPr>
          <a:xfrm>
            <a:off x="4269709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Прямая соединительная линия 81"/>
          <p:cNvCxnSpPr/>
          <p:nvPr/>
        </p:nvCxnSpPr>
        <p:spPr>
          <a:xfrm>
            <a:off x="4362577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Прямая соединительная линия 82"/>
          <p:cNvCxnSpPr/>
          <p:nvPr/>
        </p:nvCxnSpPr>
        <p:spPr>
          <a:xfrm>
            <a:off x="4412583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Прямая соединительная линия 83"/>
          <p:cNvCxnSpPr/>
          <p:nvPr/>
        </p:nvCxnSpPr>
        <p:spPr>
          <a:xfrm>
            <a:off x="4457827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Прямая соединительная линия 84"/>
          <p:cNvCxnSpPr/>
          <p:nvPr/>
        </p:nvCxnSpPr>
        <p:spPr>
          <a:xfrm>
            <a:off x="4510215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Прямая соединительная линия 85"/>
          <p:cNvCxnSpPr/>
          <p:nvPr/>
        </p:nvCxnSpPr>
        <p:spPr>
          <a:xfrm>
            <a:off x="4608640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Прямая соединительная линия 86"/>
          <p:cNvCxnSpPr/>
          <p:nvPr/>
        </p:nvCxnSpPr>
        <p:spPr>
          <a:xfrm>
            <a:off x="4658646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Прямая соединительная линия 87"/>
          <p:cNvCxnSpPr/>
          <p:nvPr/>
        </p:nvCxnSpPr>
        <p:spPr>
          <a:xfrm>
            <a:off x="4703890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Прямая соединительная линия 88"/>
          <p:cNvCxnSpPr/>
          <p:nvPr/>
        </p:nvCxnSpPr>
        <p:spPr>
          <a:xfrm>
            <a:off x="4756278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Прямая соединительная линия 89"/>
          <p:cNvCxnSpPr/>
          <p:nvPr/>
        </p:nvCxnSpPr>
        <p:spPr>
          <a:xfrm>
            <a:off x="4846765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Прямая соединительная линия 90"/>
          <p:cNvCxnSpPr/>
          <p:nvPr/>
        </p:nvCxnSpPr>
        <p:spPr>
          <a:xfrm>
            <a:off x="4896771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Прямая соединительная линия 91"/>
          <p:cNvCxnSpPr/>
          <p:nvPr/>
        </p:nvCxnSpPr>
        <p:spPr>
          <a:xfrm>
            <a:off x="4942015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Прямая соединительная линия 92"/>
          <p:cNvCxnSpPr/>
          <p:nvPr/>
        </p:nvCxnSpPr>
        <p:spPr>
          <a:xfrm>
            <a:off x="4994403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Прямая соединительная линия 93"/>
          <p:cNvCxnSpPr/>
          <p:nvPr/>
        </p:nvCxnSpPr>
        <p:spPr>
          <a:xfrm>
            <a:off x="5089652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Прямая соединительная линия 94"/>
          <p:cNvCxnSpPr/>
          <p:nvPr/>
        </p:nvCxnSpPr>
        <p:spPr>
          <a:xfrm>
            <a:off x="5139658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Прямая соединительная линия 95"/>
          <p:cNvCxnSpPr/>
          <p:nvPr/>
        </p:nvCxnSpPr>
        <p:spPr>
          <a:xfrm>
            <a:off x="5184902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Прямая соединительная линия 96"/>
          <p:cNvCxnSpPr/>
          <p:nvPr/>
        </p:nvCxnSpPr>
        <p:spPr>
          <a:xfrm>
            <a:off x="5237290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Прямая соединительная линия 97"/>
          <p:cNvCxnSpPr/>
          <p:nvPr/>
        </p:nvCxnSpPr>
        <p:spPr>
          <a:xfrm>
            <a:off x="5334921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Прямая соединительная линия 98"/>
          <p:cNvCxnSpPr/>
          <p:nvPr/>
        </p:nvCxnSpPr>
        <p:spPr>
          <a:xfrm>
            <a:off x="5384927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Прямая соединительная линия 99"/>
          <p:cNvCxnSpPr/>
          <p:nvPr/>
        </p:nvCxnSpPr>
        <p:spPr>
          <a:xfrm>
            <a:off x="5430171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Прямая соединительная линия 100"/>
          <p:cNvCxnSpPr/>
          <p:nvPr/>
        </p:nvCxnSpPr>
        <p:spPr>
          <a:xfrm>
            <a:off x="5482559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Прямая соединительная линия 101"/>
          <p:cNvCxnSpPr/>
          <p:nvPr/>
        </p:nvCxnSpPr>
        <p:spPr>
          <a:xfrm>
            <a:off x="5575428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Прямая соединительная линия 102"/>
          <p:cNvCxnSpPr/>
          <p:nvPr/>
        </p:nvCxnSpPr>
        <p:spPr>
          <a:xfrm>
            <a:off x="5625434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Прямая соединительная линия 103"/>
          <p:cNvCxnSpPr/>
          <p:nvPr/>
        </p:nvCxnSpPr>
        <p:spPr>
          <a:xfrm>
            <a:off x="5670678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Прямая соединительная линия 104"/>
          <p:cNvCxnSpPr/>
          <p:nvPr/>
        </p:nvCxnSpPr>
        <p:spPr>
          <a:xfrm>
            <a:off x="5723066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Прямая соединительная линия 105"/>
          <p:cNvCxnSpPr/>
          <p:nvPr/>
        </p:nvCxnSpPr>
        <p:spPr>
          <a:xfrm>
            <a:off x="5818315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Прямая соединительная линия 106"/>
          <p:cNvCxnSpPr/>
          <p:nvPr/>
        </p:nvCxnSpPr>
        <p:spPr>
          <a:xfrm>
            <a:off x="5868321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Прямая соединительная линия 107"/>
          <p:cNvCxnSpPr/>
          <p:nvPr/>
        </p:nvCxnSpPr>
        <p:spPr>
          <a:xfrm>
            <a:off x="5913565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Прямая соединительная линия 108"/>
          <p:cNvCxnSpPr/>
          <p:nvPr/>
        </p:nvCxnSpPr>
        <p:spPr>
          <a:xfrm>
            <a:off x="5965953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Прямая соединительная линия 109"/>
          <p:cNvCxnSpPr/>
          <p:nvPr/>
        </p:nvCxnSpPr>
        <p:spPr>
          <a:xfrm>
            <a:off x="6064377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Прямая соединительная линия 110"/>
          <p:cNvCxnSpPr/>
          <p:nvPr/>
        </p:nvCxnSpPr>
        <p:spPr>
          <a:xfrm>
            <a:off x="6114383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Прямая соединительная линия 111"/>
          <p:cNvCxnSpPr/>
          <p:nvPr/>
        </p:nvCxnSpPr>
        <p:spPr>
          <a:xfrm>
            <a:off x="6159627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Прямая соединительная линия 112"/>
          <p:cNvCxnSpPr/>
          <p:nvPr/>
        </p:nvCxnSpPr>
        <p:spPr>
          <a:xfrm>
            <a:off x="6212015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Прямая соединительная линия 113"/>
          <p:cNvCxnSpPr/>
          <p:nvPr/>
        </p:nvCxnSpPr>
        <p:spPr>
          <a:xfrm>
            <a:off x="6304883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Прямая соединительная линия 114"/>
          <p:cNvCxnSpPr/>
          <p:nvPr/>
        </p:nvCxnSpPr>
        <p:spPr>
          <a:xfrm>
            <a:off x="6354889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Прямая соединительная линия 115"/>
          <p:cNvCxnSpPr/>
          <p:nvPr/>
        </p:nvCxnSpPr>
        <p:spPr>
          <a:xfrm>
            <a:off x="6400133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Прямая соединительная линия 116"/>
          <p:cNvCxnSpPr/>
          <p:nvPr/>
        </p:nvCxnSpPr>
        <p:spPr>
          <a:xfrm>
            <a:off x="6452521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Прямая соединительная линия 117"/>
          <p:cNvCxnSpPr/>
          <p:nvPr/>
        </p:nvCxnSpPr>
        <p:spPr>
          <a:xfrm>
            <a:off x="6543008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Прямая соединительная линия 118"/>
          <p:cNvCxnSpPr/>
          <p:nvPr/>
        </p:nvCxnSpPr>
        <p:spPr>
          <a:xfrm>
            <a:off x="6593014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Прямая соединительная линия 119"/>
          <p:cNvCxnSpPr/>
          <p:nvPr/>
        </p:nvCxnSpPr>
        <p:spPr>
          <a:xfrm>
            <a:off x="6638258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Прямая соединительная линия 120"/>
          <p:cNvCxnSpPr/>
          <p:nvPr/>
        </p:nvCxnSpPr>
        <p:spPr>
          <a:xfrm>
            <a:off x="6690646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Прямая соединительная линия 121"/>
          <p:cNvCxnSpPr/>
          <p:nvPr/>
        </p:nvCxnSpPr>
        <p:spPr>
          <a:xfrm>
            <a:off x="6785896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Прямая соединительная линия 122"/>
          <p:cNvCxnSpPr/>
          <p:nvPr/>
        </p:nvCxnSpPr>
        <p:spPr>
          <a:xfrm>
            <a:off x="6835902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Прямая соединительная линия 123"/>
          <p:cNvCxnSpPr/>
          <p:nvPr/>
        </p:nvCxnSpPr>
        <p:spPr>
          <a:xfrm>
            <a:off x="6881146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Прямая соединительная линия 124"/>
          <p:cNvCxnSpPr/>
          <p:nvPr/>
        </p:nvCxnSpPr>
        <p:spPr>
          <a:xfrm>
            <a:off x="6933534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Прямая соединительная линия 125"/>
          <p:cNvCxnSpPr/>
          <p:nvPr/>
        </p:nvCxnSpPr>
        <p:spPr>
          <a:xfrm>
            <a:off x="6738271" y="1575726"/>
            <a:ext cx="0" cy="19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Прямая соединительная линия 126"/>
          <p:cNvCxnSpPr/>
          <p:nvPr/>
        </p:nvCxnSpPr>
        <p:spPr>
          <a:xfrm>
            <a:off x="6254877" y="1575726"/>
            <a:ext cx="0" cy="19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Прямая соединительная линия 127"/>
          <p:cNvCxnSpPr/>
          <p:nvPr/>
        </p:nvCxnSpPr>
        <p:spPr>
          <a:xfrm>
            <a:off x="5769102" y="1575726"/>
            <a:ext cx="0" cy="19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Прямая соединительная линия 128"/>
          <p:cNvCxnSpPr/>
          <p:nvPr/>
        </p:nvCxnSpPr>
        <p:spPr>
          <a:xfrm>
            <a:off x="5288089" y="1575726"/>
            <a:ext cx="0" cy="19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Прямая соединительная линия 129"/>
          <p:cNvCxnSpPr/>
          <p:nvPr/>
        </p:nvCxnSpPr>
        <p:spPr>
          <a:xfrm>
            <a:off x="4802314" y="1575726"/>
            <a:ext cx="0" cy="19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Прямая соединительная линия 130"/>
          <p:cNvCxnSpPr/>
          <p:nvPr/>
        </p:nvCxnSpPr>
        <p:spPr>
          <a:xfrm>
            <a:off x="4316539" y="1575726"/>
            <a:ext cx="0" cy="19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Прямая соединительная линия 131"/>
          <p:cNvCxnSpPr/>
          <p:nvPr/>
        </p:nvCxnSpPr>
        <p:spPr>
          <a:xfrm>
            <a:off x="3833145" y="1575726"/>
            <a:ext cx="0" cy="19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Прямая соединительная линия 132"/>
          <p:cNvCxnSpPr/>
          <p:nvPr/>
        </p:nvCxnSpPr>
        <p:spPr>
          <a:xfrm>
            <a:off x="3347370" y="1575726"/>
            <a:ext cx="0" cy="19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Прямая соединительная линия 133"/>
          <p:cNvCxnSpPr/>
          <p:nvPr/>
        </p:nvCxnSpPr>
        <p:spPr>
          <a:xfrm>
            <a:off x="2863976" y="1575726"/>
            <a:ext cx="0" cy="19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Прямая соединительная линия 134"/>
          <p:cNvCxnSpPr/>
          <p:nvPr/>
        </p:nvCxnSpPr>
        <p:spPr>
          <a:xfrm>
            <a:off x="2378201" y="1575726"/>
            <a:ext cx="0" cy="19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968936" y="612459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ru-RU" sz="18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6" name="TextBox 135"/>
          <p:cNvSpPr txBox="1"/>
          <p:nvPr/>
        </p:nvSpPr>
        <p:spPr>
          <a:xfrm>
            <a:off x="2464803" y="61842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ru-RU" sz="18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7" name="TextBox 136"/>
          <p:cNvSpPr txBox="1"/>
          <p:nvPr/>
        </p:nvSpPr>
        <p:spPr>
          <a:xfrm>
            <a:off x="2944006" y="612459"/>
            <a:ext cx="324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sz="18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8" name="TextBox 137"/>
          <p:cNvSpPr txBox="1"/>
          <p:nvPr/>
        </p:nvSpPr>
        <p:spPr>
          <a:xfrm>
            <a:off x="3427590" y="612459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ru-RU" sz="18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9" name="TextBox 138"/>
          <p:cNvSpPr txBox="1"/>
          <p:nvPr/>
        </p:nvSpPr>
        <p:spPr>
          <a:xfrm>
            <a:off x="3905744" y="60928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ru-RU" sz="18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0" name="TextBox 139"/>
          <p:cNvSpPr txBox="1"/>
          <p:nvPr/>
        </p:nvSpPr>
        <p:spPr>
          <a:xfrm>
            <a:off x="4391515" y="61692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ru-RU" sz="18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1" name="TextBox 140"/>
          <p:cNvSpPr txBox="1"/>
          <p:nvPr/>
        </p:nvSpPr>
        <p:spPr>
          <a:xfrm>
            <a:off x="4880838" y="60909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ru-RU" sz="18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2" name="TextBox 141"/>
          <p:cNvSpPr txBox="1"/>
          <p:nvPr/>
        </p:nvSpPr>
        <p:spPr>
          <a:xfrm>
            <a:off x="5363203" y="609092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ru-RU" sz="18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3" name="TextBox 142"/>
          <p:cNvSpPr txBox="1"/>
          <p:nvPr/>
        </p:nvSpPr>
        <p:spPr>
          <a:xfrm>
            <a:off x="5845568" y="61821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ru-RU" sz="18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4" name="TextBox 143"/>
          <p:cNvSpPr txBox="1"/>
          <p:nvPr/>
        </p:nvSpPr>
        <p:spPr>
          <a:xfrm>
            <a:off x="6334224" y="619905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ru-RU" sz="18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5" name="TextBox 144"/>
          <p:cNvSpPr txBox="1"/>
          <p:nvPr/>
        </p:nvSpPr>
        <p:spPr>
          <a:xfrm>
            <a:off x="6740780" y="612267"/>
            <a:ext cx="45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ru-RU" sz="18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8" name="TextBox 147"/>
          <p:cNvSpPr txBox="1"/>
          <p:nvPr/>
        </p:nvSpPr>
        <p:spPr>
          <a:xfrm>
            <a:off x="1968936" y="182545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ru-RU" sz="18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9" name="TextBox 148"/>
          <p:cNvSpPr txBox="1"/>
          <p:nvPr/>
        </p:nvSpPr>
        <p:spPr>
          <a:xfrm>
            <a:off x="2464803" y="183142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ru-RU" sz="18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0" name="TextBox 149"/>
          <p:cNvSpPr txBox="1"/>
          <p:nvPr/>
        </p:nvSpPr>
        <p:spPr>
          <a:xfrm>
            <a:off x="2944006" y="1825451"/>
            <a:ext cx="324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sz="18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1" name="TextBox 150"/>
          <p:cNvSpPr txBox="1"/>
          <p:nvPr/>
        </p:nvSpPr>
        <p:spPr>
          <a:xfrm>
            <a:off x="3427590" y="1825451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ru-RU" sz="18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2" name="TextBox 151"/>
          <p:cNvSpPr txBox="1"/>
          <p:nvPr/>
        </p:nvSpPr>
        <p:spPr>
          <a:xfrm>
            <a:off x="3905744" y="182227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ru-RU" sz="18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3" name="TextBox 152"/>
          <p:cNvSpPr txBox="1"/>
          <p:nvPr/>
        </p:nvSpPr>
        <p:spPr>
          <a:xfrm>
            <a:off x="4391515" y="182991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ru-RU" sz="18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4" name="TextBox 153"/>
          <p:cNvSpPr txBox="1"/>
          <p:nvPr/>
        </p:nvSpPr>
        <p:spPr>
          <a:xfrm>
            <a:off x="4880838" y="182208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ru-RU" sz="18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5" name="TextBox 154"/>
          <p:cNvSpPr txBox="1"/>
          <p:nvPr/>
        </p:nvSpPr>
        <p:spPr>
          <a:xfrm>
            <a:off x="5363203" y="1822084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ru-RU" sz="18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6" name="TextBox 155"/>
          <p:cNvSpPr txBox="1"/>
          <p:nvPr/>
        </p:nvSpPr>
        <p:spPr>
          <a:xfrm>
            <a:off x="5845568" y="183120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ru-RU" sz="18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7" name="TextBox 156"/>
          <p:cNvSpPr txBox="1"/>
          <p:nvPr/>
        </p:nvSpPr>
        <p:spPr>
          <a:xfrm>
            <a:off x="6334224" y="1832897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ru-RU" sz="18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8" name="TextBox 157"/>
          <p:cNvSpPr txBox="1"/>
          <p:nvPr/>
        </p:nvSpPr>
        <p:spPr>
          <a:xfrm>
            <a:off x="6740780" y="1825259"/>
            <a:ext cx="45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ru-RU" sz="18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5773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9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8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3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6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2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1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4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0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6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9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2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5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8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1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4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7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0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3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4" fill="hold">
                            <p:stCondLst>
                              <p:cond delay="500"/>
                            </p:stCondLst>
                            <p:childTnLst>
                              <p:par>
                                <p:cTn id="3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0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3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6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9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2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5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8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1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4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7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0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3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6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9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2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5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8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1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4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7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0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0" grpId="0"/>
      <p:bldP spid="23" grpId="0"/>
      <p:bldP spid="2" grpId="0"/>
      <p:bldP spid="136" grpId="0"/>
      <p:bldP spid="137" grpId="0"/>
      <p:bldP spid="138" grpId="0"/>
      <p:bldP spid="139" grpId="0"/>
      <p:bldP spid="140" grpId="0"/>
      <p:bldP spid="141" grpId="0"/>
      <p:bldP spid="142" grpId="0"/>
      <p:bldP spid="143" grpId="0"/>
      <p:bldP spid="144" grpId="0"/>
      <p:bldP spid="145" grpId="0"/>
      <p:bldP spid="148" grpId="0"/>
      <p:bldP spid="149" grpId="0"/>
      <p:bldP spid="150" grpId="0"/>
      <p:bldP spid="151" grpId="0"/>
      <p:bldP spid="152" grpId="0"/>
      <p:bldP spid="153" grpId="0"/>
      <p:bldP spid="154" grpId="0"/>
      <p:bldP spid="155" grpId="0"/>
      <p:bldP spid="156" grpId="0"/>
      <p:bldP spid="157" grpId="0"/>
      <p:bldP spid="15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Группа 65"/>
          <p:cNvGrpSpPr/>
          <p:nvPr/>
        </p:nvGrpSpPr>
        <p:grpSpPr>
          <a:xfrm>
            <a:off x="-89541" y="0"/>
            <a:ext cx="9233541" cy="5144400"/>
            <a:chOff x="-89541" y="0"/>
            <a:chExt cx="9233541" cy="5144400"/>
          </a:xfrm>
        </p:grpSpPr>
        <p:pic>
          <p:nvPicPr>
            <p:cNvPr id="67" name="Рисунок 6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9541" y="0"/>
              <a:ext cx="9233541" cy="5144400"/>
            </a:xfrm>
            <a:prstGeom prst="rect">
              <a:avLst/>
            </a:prstGeom>
          </p:spPr>
        </p:pic>
        <p:sp>
          <p:nvSpPr>
            <p:cNvPr id="68" name="Овал 67"/>
            <p:cNvSpPr/>
            <p:nvPr/>
          </p:nvSpPr>
          <p:spPr>
            <a:xfrm>
              <a:off x="5820283" y="1243584"/>
              <a:ext cx="73152" cy="73152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9" name="Овал 68"/>
            <p:cNvSpPr/>
            <p:nvPr/>
          </p:nvSpPr>
          <p:spPr>
            <a:xfrm>
              <a:off x="4489781" y="2170789"/>
              <a:ext cx="73152" cy="73152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0" name="Овал 69"/>
            <p:cNvSpPr/>
            <p:nvPr/>
          </p:nvSpPr>
          <p:spPr>
            <a:xfrm>
              <a:off x="5464841" y="3004138"/>
              <a:ext cx="73152" cy="73152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1" name="Овал 70"/>
            <p:cNvSpPr/>
            <p:nvPr/>
          </p:nvSpPr>
          <p:spPr>
            <a:xfrm>
              <a:off x="5880446" y="1166439"/>
              <a:ext cx="73152" cy="73152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2" name="Овал 71"/>
            <p:cNvSpPr/>
            <p:nvPr/>
          </p:nvSpPr>
          <p:spPr>
            <a:xfrm>
              <a:off x="6671867" y="1306023"/>
              <a:ext cx="73152" cy="73152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3" name="Овал 72"/>
            <p:cNvSpPr/>
            <p:nvPr/>
          </p:nvSpPr>
          <p:spPr>
            <a:xfrm>
              <a:off x="5820283" y="1592406"/>
              <a:ext cx="73152" cy="73152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4" name="Овал 73"/>
            <p:cNvSpPr/>
            <p:nvPr/>
          </p:nvSpPr>
          <p:spPr>
            <a:xfrm>
              <a:off x="7150786" y="3077290"/>
              <a:ext cx="73152" cy="73152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5" name="Овал 74"/>
            <p:cNvSpPr/>
            <p:nvPr/>
          </p:nvSpPr>
          <p:spPr>
            <a:xfrm>
              <a:off x="6423908" y="3778330"/>
              <a:ext cx="73152" cy="73152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6" name="Овал 75"/>
            <p:cNvSpPr/>
            <p:nvPr/>
          </p:nvSpPr>
          <p:spPr>
            <a:xfrm>
              <a:off x="5395232" y="3778330"/>
              <a:ext cx="73152" cy="73152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7" name="Овал 76"/>
            <p:cNvSpPr/>
            <p:nvPr/>
          </p:nvSpPr>
          <p:spPr>
            <a:xfrm>
              <a:off x="4445882" y="3077290"/>
              <a:ext cx="73152" cy="73152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8" name="Овал 77"/>
            <p:cNvSpPr/>
            <p:nvPr/>
          </p:nvSpPr>
          <p:spPr>
            <a:xfrm>
              <a:off x="5820283" y="3193017"/>
              <a:ext cx="73152" cy="73152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9" name="TextBox 78"/>
                <p:cNvSpPr txBox="1"/>
                <p:nvPr/>
              </p:nvSpPr>
              <p:spPr>
                <a:xfrm>
                  <a:off x="5680822" y="1162445"/>
                  <a:ext cx="139461" cy="20774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ru-RU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ru-RU" dirty="0"/>
                </a:p>
              </p:txBody>
            </p:sp>
          </mc:Choice>
          <mc:Fallback xmlns="">
            <p:sp>
              <p:nvSpPr>
                <p:cNvPr id="79" name="TextBox 7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80822" y="1162445"/>
                  <a:ext cx="139461" cy="207749"/>
                </a:xfrm>
                <a:prstGeom prst="rect">
                  <a:avLst/>
                </a:prstGeom>
                <a:blipFill>
                  <a:blip r:embed="rId4"/>
                  <a:stretch>
                    <a:fillRect l="-26087" r="-30435" b="-8824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0" name="TextBox 79"/>
                <p:cNvSpPr txBox="1"/>
                <p:nvPr/>
              </p:nvSpPr>
              <p:spPr>
                <a:xfrm>
                  <a:off x="4345729" y="2077627"/>
                  <a:ext cx="139461" cy="20774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ru-RU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ru-RU" dirty="0"/>
                </a:p>
              </p:txBody>
            </p:sp>
          </mc:Choice>
          <mc:Fallback xmlns="">
            <p:sp>
              <p:nvSpPr>
                <p:cNvPr id="80" name="TextBox 7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45729" y="2077627"/>
                  <a:ext cx="139461" cy="207749"/>
                </a:xfrm>
                <a:prstGeom prst="rect">
                  <a:avLst/>
                </a:prstGeom>
                <a:blipFill>
                  <a:blip r:embed="rId5"/>
                  <a:stretch>
                    <a:fillRect l="-26087" r="-30435" b="-8824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1" name="TextBox 80"/>
                <p:cNvSpPr txBox="1"/>
                <p:nvPr/>
              </p:nvSpPr>
              <p:spPr>
                <a:xfrm>
                  <a:off x="5538371" y="2934358"/>
                  <a:ext cx="139461" cy="20774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ru-RU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lang="ru-RU" dirty="0"/>
                </a:p>
              </p:txBody>
            </p:sp>
          </mc:Choice>
          <mc:Fallback xmlns="">
            <p:sp>
              <p:nvSpPr>
                <p:cNvPr id="81" name="TextBox 8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38371" y="2934358"/>
                  <a:ext cx="139461" cy="207749"/>
                </a:xfrm>
                <a:prstGeom prst="rect">
                  <a:avLst/>
                </a:prstGeom>
                <a:blipFill>
                  <a:blip r:embed="rId6"/>
                  <a:stretch>
                    <a:fillRect l="-27273" r="-36364" b="-8824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2" name="TextBox 81"/>
                <p:cNvSpPr txBox="1"/>
                <p:nvPr/>
              </p:nvSpPr>
              <p:spPr>
                <a:xfrm>
                  <a:off x="5846254" y="952367"/>
                  <a:ext cx="139461" cy="20774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ru-RU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oMath>
                    </m:oMathPara>
                  </a14:m>
                  <a:endParaRPr lang="ru-RU" dirty="0"/>
                </a:p>
              </p:txBody>
            </p:sp>
          </mc:Choice>
          <mc:Fallback xmlns="">
            <p:sp>
              <p:nvSpPr>
                <p:cNvPr id="82" name="TextBox 8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46254" y="952367"/>
                  <a:ext cx="139461" cy="207749"/>
                </a:xfrm>
                <a:prstGeom prst="rect">
                  <a:avLst/>
                </a:prstGeom>
                <a:blipFill>
                  <a:blip r:embed="rId7"/>
                  <a:stretch>
                    <a:fillRect l="-26087" r="-30435" b="-8824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3" name="TextBox 82"/>
                <p:cNvSpPr txBox="1"/>
                <p:nvPr/>
              </p:nvSpPr>
              <p:spPr>
                <a:xfrm>
                  <a:off x="6769777" y="1238724"/>
                  <a:ext cx="139461" cy="20774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ru-RU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oMath>
                    </m:oMathPara>
                  </a14:m>
                  <a:endParaRPr lang="ru-RU" dirty="0"/>
                </a:p>
              </p:txBody>
            </p:sp>
          </mc:Choice>
          <mc:Fallback xmlns="">
            <p:sp>
              <p:nvSpPr>
                <p:cNvPr id="83" name="TextBox 8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69777" y="1238724"/>
                  <a:ext cx="139461" cy="207749"/>
                </a:xfrm>
                <a:prstGeom prst="rect">
                  <a:avLst/>
                </a:prstGeom>
                <a:blipFill>
                  <a:blip r:embed="rId8"/>
                  <a:stretch>
                    <a:fillRect l="-31818" r="-36364" b="-11765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4" name="TextBox 83"/>
                <p:cNvSpPr txBox="1"/>
                <p:nvPr/>
              </p:nvSpPr>
              <p:spPr>
                <a:xfrm>
                  <a:off x="5950627" y="1602900"/>
                  <a:ext cx="139461" cy="20774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ru-RU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oMath>
                    </m:oMathPara>
                  </a14:m>
                  <a:endParaRPr lang="ru-RU" dirty="0"/>
                </a:p>
              </p:txBody>
            </p:sp>
          </mc:Choice>
          <mc:Fallback xmlns="">
            <p:sp>
              <p:nvSpPr>
                <p:cNvPr id="84" name="TextBox 8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50627" y="1602900"/>
                  <a:ext cx="139461" cy="207749"/>
                </a:xfrm>
                <a:prstGeom prst="rect">
                  <a:avLst/>
                </a:prstGeom>
                <a:blipFill>
                  <a:blip r:embed="rId9"/>
                  <a:stretch>
                    <a:fillRect l="-26087" r="-30435" b="-8824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5" name="TextBox 84"/>
                <p:cNvSpPr txBox="1"/>
                <p:nvPr/>
              </p:nvSpPr>
              <p:spPr>
                <a:xfrm>
                  <a:off x="5697615" y="3009991"/>
                  <a:ext cx="139461" cy="20774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ru-RU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oMath>
                    </m:oMathPara>
                  </a14:m>
                  <a:endParaRPr lang="ru-RU" dirty="0"/>
                </a:p>
              </p:txBody>
            </p:sp>
          </mc:Choice>
          <mc:Fallback xmlns="">
            <p:sp>
              <p:nvSpPr>
                <p:cNvPr id="85" name="TextBox 8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97615" y="3009991"/>
                  <a:ext cx="139461" cy="207749"/>
                </a:xfrm>
                <a:prstGeom prst="rect">
                  <a:avLst/>
                </a:prstGeom>
                <a:blipFill>
                  <a:blip r:embed="rId10"/>
                  <a:stretch>
                    <a:fillRect l="-26087" r="-30435" b="-8824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6" name="TextBox 85"/>
                <p:cNvSpPr txBox="1"/>
                <p:nvPr/>
              </p:nvSpPr>
              <p:spPr>
                <a:xfrm>
                  <a:off x="7118702" y="2854543"/>
                  <a:ext cx="139461" cy="20774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ru-RU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oMath>
                    </m:oMathPara>
                  </a14:m>
                  <a:endParaRPr lang="ru-RU" dirty="0"/>
                </a:p>
              </p:txBody>
            </p:sp>
          </mc:Choice>
          <mc:Fallback xmlns="">
            <p:sp>
              <p:nvSpPr>
                <p:cNvPr id="86" name="TextBox 8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18702" y="2854543"/>
                  <a:ext cx="139461" cy="207749"/>
                </a:xfrm>
                <a:prstGeom prst="rect">
                  <a:avLst/>
                </a:prstGeom>
                <a:blipFill>
                  <a:blip r:embed="rId11"/>
                  <a:stretch>
                    <a:fillRect l="-26087" r="-30435" b="-8824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7" name="TextBox 86"/>
                <p:cNvSpPr txBox="1"/>
                <p:nvPr/>
              </p:nvSpPr>
              <p:spPr>
                <a:xfrm>
                  <a:off x="6547950" y="3670092"/>
                  <a:ext cx="139462" cy="20774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ru-RU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oMath>
                    </m:oMathPara>
                  </a14:m>
                  <a:endParaRPr lang="ru-RU" dirty="0"/>
                </a:p>
              </p:txBody>
            </p:sp>
          </mc:Choice>
          <mc:Fallback xmlns="">
            <p:sp>
              <p:nvSpPr>
                <p:cNvPr id="87" name="TextBox 8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47950" y="3670092"/>
                  <a:ext cx="139462" cy="207749"/>
                </a:xfrm>
                <a:prstGeom prst="rect">
                  <a:avLst/>
                </a:prstGeom>
                <a:blipFill>
                  <a:blip r:embed="rId12"/>
                  <a:stretch>
                    <a:fillRect l="-26087" r="-30435" b="-8824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8" name="TextBox 87"/>
                <p:cNvSpPr txBox="1"/>
                <p:nvPr/>
              </p:nvSpPr>
              <p:spPr>
                <a:xfrm>
                  <a:off x="5097335" y="3670091"/>
                  <a:ext cx="235642" cy="20774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ru-RU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oMath>
                    </m:oMathPara>
                  </a14:m>
                  <a:endParaRPr lang="ru-RU" dirty="0"/>
                </a:p>
              </p:txBody>
            </p:sp>
          </mc:Choice>
          <mc:Fallback xmlns="">
            <p:sp>
              <p:nvSpPr>
                <p:cNvPr id="88" name="TextBox 8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97335" y="3670091"/>
                  <a:ext cx="235642" cy="207749"/>
                </a:xfrm>
                <a:prstGeom prst="rect">
                  <a:avLst/>
                </a:prstGeom>
                <a:blipFill>
                  <a:blip r:embed="rId13"/>
                  <a:stretch>
                    <a:fillRect l="-15385" r="-17949" b="-8824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9" name="TextBox 88"/>
                <p:cNvSpPr txBox="1"/>
                <p:nvPr/>
              </p:nvSpPr>
              <p:spPr>
                <a:xfrm>
                  <a:off x="4162403" y="3009990"/>
                  <a:ext cx="235642" cy="20774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ru-RU" b="0" i="1" smtClean="0">
                            <a:latin typeface="Cambria Math" panose="02040503050406030204" pitchFamily="18" charset="0"/>
                          </a:rPr>
                          <m:t>11</m:t>
                        </m:r>
                      </m:oMath>
                    </m:oMathPara>
                  </a14:m>
                  <a:endParaRPr lang="ru-RU" dirty="0"/>
                </a:p>
              </p:txBody>
            </p:sp>
          </mc:Choice>
          <mc:Fallback xmlns="">
            <p:sp>
              <p:nvSpPr>
                <p:cNvPr id="89" name="TextBox 8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62403" y="3009990"/>
                  <a:ext cx="235642" cy="207749"/>
                </a:xfrm>
                <a:prstGeom prst="rect">
                  <a:avLst/>
                </a:prstGeom>
                <a:blipFill>
                  <a:blip r:embed="rId14"/>
                  <a:stretch>
                    <a:fillRect l="-15789" r="-21053" b="-8824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0" name="TextBox 89"/>
                <p:cNvSpPr txBox="1"/>
                <p:nvPr/>
              </p:nvSpPr>
              <p:spPr>
                <a:xfrm>
                  <a:off x="5743666" y="3302019"/>
                  <a:ext cx="235642" cy="20774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ru-RU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oMath>
                    </m:oMathPara>
                  </a14:m>
                  <a:endParaRPr lang="ru-RU" dirty="0"/>
                </a:p>
              </p:txBody>
            </p:sp>
          </mc:Choice>
          <mc:Fallback xmlns="">
            <p:sp>
              <p:nvSpPr>
                <p:cNvPr id="90" name="TextBox 8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43666" y="3302019"/>
                  <a:ext cx="235642" cy="207749"/>
                </a:xfrm>
                <a:prstGeom prst="rect">
                  <a:avLst/>
                </a:prstGeom>
                <a:blipFill>
                  <a:blip r:embed="rId15"/>
                  <a:stretch>
                    <a:fillRect l="-15385" r="-17949" b="-8824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0" name="TextBox 19"/>
          <p:cNvSpPr txBox="1"/>
          <p:nvPr/>
        </p:nvSpPr>
        <p:spPr>
          <a:xfrm>
            <a:off x="5424649" y="4060721"/>
            <a:ext cx="1968851" cy="677820"/>
          </a:xfrm>
          <a:prstGeom prst="wedgeRoundRectCallout">
            <a:avLst>
              <a:gd name="adj1" fmla="val 60489"/>
              <a:gd name="adj2" fmla="val -77849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Интересно, что же у нас получится?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93500" y="2572200"/>
            <a:ext cx="1494140" cy="3599998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590" y="2572198"/>
            <a:ext cx="1553374" cy="3600000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2004263" y="1371821"/>
            <a:ext cx="1665878" cy="677820"/>
          </a:xfrm>
          <a:prstGeom prst="wedgeRoundRectCallout">
            <a:avLst>
              <a:gd name="adj1" fmla="val -6477"/>
              <a:gd name="adj2" fmla="val 98873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Чем ты там занимаешься?</a:t>
            </a:r>
          </a:p>
        </p:txBody>
      </p:sp>
    </p:spTree>
    <p:extLst>
      <p:ext uri="{BB962C8B-B14F-4D97-AF65-F5344CB8AC3E}">
        <p14:creationId xmlns:p14="http://schemas.microsoft.com/office/powerpoint/2010/main" val="2480800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3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Рисунок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05" y="2336508"/>
            <a:ext cx="1553375" cy="3600000"/>
          </a:xfrm>
          <a:prstGeom prst="rect">
            <a:avLst/>
          </a:prstGeom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2132933" y="1575726"/>
            <a:ext cx="0" cy="305562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2187702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2619279" y="1575726"/>
            <a:ext cx="0" cy="305562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3105245" y="1575726"/>
            <a:ext cx="0" cy="305562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3591591" y="1575726"/>
            <a:ext cx="0" cy="305562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4073175" y="1575726"/>
            <a:ext cx="0" cy="305562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4556760" y="1575726"/>
            <a:ext cx="0" cy="305562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5043106" y="1575726"/>
            <a:ext cx="0" cy="305562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5527071" y="1575726"/>
            <a:ext cx="0" cy="305562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6013037" y="1575726"/>
            <a:ext cx="0" cy="305562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6497002" y="1575726"/>
            <a:ext cx="0" cy="305562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6980967" y="1575726"/>
            <a:ext cx="0" cy="305562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>
            <a:off x="2237708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>
            <a:off x="2282952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>
            <a:off x="2335340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>
            <a:off x="2425827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>
            <a:off x="2475833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>
            <a:off x="2521077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2573465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>
            <a:off x="2668715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>
            <a:off x="2718721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/>
        </p:nvCxnSpPr>
        <p:spPr>
          <a:xfrm>
            <a:off x="2763965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>
            <a:off x="2816353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>
            <a:off x="2909221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/>
        </p:nvCxnSpPr>
        <p:spPr>
          <a:xfrm>
            <a:off x="2959227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/>
          <p:cNvCxnSpPr/>
          <p:nvPr/>
        </p:nvCxnSpPr>
        <p:spPr>
          <a:xfrm>
            <a:off x="3004471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/>
        </p:nvCxnSpPr>
        <p:spPr>
          <a:xfrm>
            <a:off x="3056859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/>
          <p:nvPr/>
        </p:nvCxnSpPr>
        <p:spPr>
          <a:xfrm>
            <a:off x="3152901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>
            <a:off x="3202907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/>
          <p:cNvCxnSpPr/>
          <p:nvPr/>
        </p:nvCxnSpPr>
        <p:spPr>
          <a:xfrm>
            <a:off x="3248151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/>
          <p:cNvCxnSpPr/>
          <p:nvPr/>
        </p:nvCxnSpPr>
        <p:spPr>
          <a:xfrm>
            <a:off x="3300539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/>
          <p:cNvCxnSpPr/>
          <p:nvPr/>
        </p:nvCxnSpPr>
        <p:spPr>
          <a:xfrm>
            <a:off x="3398170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/>
          <p:cNvCxnSpPr/>
          <p:nvPr/>
        </p:nvCxnSpPr>
        <p:spPr>
          <a:xfrm>
            <a:off x="3448176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/>
          <p:cNvCxnSpPr/>
          <p:nvPr/>
        </p:nvCxnSpPr>
        <p:spPr>
          <a:xfrm>
            <a:off x="3493420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/>
          <p:cNvCxnSpPr/>
          <p:nvPr/>
        </p:nvCxnSpPr>
        <p:spPr>
          <a:xfrm>
            <a:off x="3545808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/>
          <p:cNvCxnSpPr/>
          <p:nvPr/>
        </p:nvCxnSpPr>
        <p:spPr>
          <a:xfrm>
            <a:off x="3641058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/>
          <p:cNvCxnSpPr/>
          <p:nvPr/>
        </p:nvCxnSpPr>
        <p:spPr>
          <a:xfrm>
            <a:off x="3691064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/>
          <p:cNvCxnSpPr/>
          <p:nvPr/>
        </p:nvCxnSpPr>
        <p:spPr>
          <a:xfrm>
            <a:off x="3736308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/>
          <p:cNvCxnSpPr/>
          <p:nvPr/>
        </p:nvCxnSpPr>
        <p:spPr>
          <a:xfrm>
            <a:off x="3788696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/>
          <p:cNvCxnSpPr/>
          <p:nvPr/>
        </p:nvCxnSpPr>
        <p:spPr>
          <a:xfrm>
            <a:off x="3879183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единительная линия 56"/>
          <p:cNvCxnSpPr/>
          <p:nvPr/>
        </p:nvCxnSpPr>
        <p:spPr>
          <a:xfrm>
            <a:off x="3929189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единительная линия 57"/>
          <p:cNvCxnSpPr/>
          <p:nvPr/>
        </p:nvCxnSpPr>
        <p:spPr>
          <a:xfrm>
            <a:off x="3974433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единительная линия 58"/>
          <p:cNvCxnSpPr/>
          <p:nvPr/>
        </p:nvCxnSpPr>
        <p:spPr>
          <a:xfrm>
            <a:off x="4026821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единительная линия 59"/>
          <p:cNvCxnSpPr/>
          <p:nvPr/>
        </p:nvCxnSpPr>
        <p:spPr>
          <a:xfrm>
            <a:off x="4122071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единительная линия 60"/>
          <p:cNvCxnSpPr/>
          <p:nvPr/>
        </p:nvCxnSpPr>
        <p:spPr>
          <a:xfrm>
            <a:off x="4172077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единительная линия 61"/>
          <p:cNvCxnSpPr/>
          <p:nvPr/>
        </p:nvCxnSpPr>
        <p:spPr>
          <a:xfrm>
            <a:off x="4217321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единительная линия 62"/>
          <p:cNvCxnSpPr/>
          <p:nvPr/>
        </p:nvCxnSpPr>
        <p:spPr>
          <a:xfrm>
            <a:off x="4269709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единительная линия 63"/>
          <p:cNvCxnSpPr/>
          <p:nvPr/>
        </p:nvCxnSpPr>
        <p:spPr>
          <a:xfrm>
            <a:off x="4362577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Прямая соединительная линия 64"/>
          <p:cNvCxnSpPr/>
          <p:nvPr/>
        </p:nvCxnSpPr>
        <p:spPr>
          <a:xfrm>
            <a:off x="4412583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единительная линия 65"/>
          <p:cNvCxnSpPr/>
          <p:nvPr/>
        </p:nvCxnSpPr>
        <p:spPr>
          <a:xfrm>
            <a:off x="4457827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Прямая соединительная линия 66"/>
          <p:cNvCxnSpPr/>
          <p:nvPr/>
        </p:nvCxnSpPr>
        <p:spPr>
          <a:xfrm>
            <a:off x="4510215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единительная линия 67"/>
          <p:cNvCxnSpPr/>
          <p:nvPr/>
        </p:nvCxnSpPr>
        <p:spPr>
          <a:xfrm>
            <a:off x="4608640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Прямая соединительная линия 68"/>
          <p:cNvCxnSpPr/>
          <p:nvPr/>
        </p:nvCxnSpPr>
        <p:spPr>
          <a:xfrm>
            <a:off x="4658646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Прямая соединительная линия 69"/>
          <p:cNvCxnSpPr/>
          <p:nvPr/>
        </p:nvCxnSpPr>
        <p:spPr>
          <a:xfrm>
            <a:off x="4703890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Прямая соединительная линия 70"/>
          <p:cNvCxnSpPr/>
          <p:nvPr/>
        </p:nvCxnSpPr>
        <p:spPr>
          <a:xfrm>
            <a:off x="4756278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Прямая соединительная линия 71"/>
          <p:cNvCxnSpPr/>
          <p:nvPr/>
        </p:nvCxnSpPr>
        <p:spPr>
          <a:xfrm>
            <a:off x="4846765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Прямая соединительная линия 72"/>
          <p:cNvCxnSpPr/>
          <p:nvPr/>
        </p:nvCxnSpPr>
        <p:spPr>
          <a:xfrm>
            <a:off x="4896771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Прямая соединительная линия 73"/>
          <p:cNvCxnSpPr/>
          <p:nvPr/>
        </p:nvCxnSpPr>
        <p:spPr>
          <a:xfrm>
            <a:off x="4942015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Прямая соединительная линия 74"/>
          <p:cNvCxnSpPr/>
          <p:nvPr/>
        </p:nvCxnSpPr>
        <p:spPr>
          <a:xfrm>
            <a:off x="4994403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Прямая соединительная линия 75"/>
          <p:cNvCxnSpPr/>
          <p:nvPr/>
        </p:nvCxnSpPr>
        <p:spPr>
          <a:xfrm>
            <a:off x="5089652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Прямая соединительная линия 76"/>
          <p:cNvCxnSpPr/>
          <p:nvPr/>
        </p:nvCxnSpPr>
        <p:spPr>
          <a:xfrm>
            <a:off x="5139658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Прямая соединительная линия 77"/>
          <p:cNvCxnSpPr/>
          <p:nvPr/>
        </p:nvCxnSpPr>
        <p:spPr>
          <a:xfrm>
            <a:off x="5184902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Прямая соединительная линия 78"/>
          <p:cNvCxnSpPr/>
          <p:nvPr/>
        </p:nvCxnSpPr>
        <p:spPr>
          <a:xfrm>
            <a:off x="5237290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Прямая соединительная линия 79"/>
          <p:cNvCxnSpPr/>
          <p:nvPr/>
        </p:nvCxnSpPr>
        <p:spPr>
          <a:xfrm>
            <a:off x="5334921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Прямая соединительная линия 80"/>
          <p:cNvCxnSpPr/>
          <p:nvPr/>
        </p:nvCxnSpPr>
        <p:spPr>
          <a:xfrm>
            <a:off x="5384927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Прямая соединительная линия 81"/>
          <p:cNvCxnSpPr/>
          <p:nvPr/>
        </p:nvCxnSpPr>
        <p:spPr>
          <a:xfrm>
            <a:off x="5430171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Прямая соединительная линия 82"/>
          <p:cNvCxnSpPr/>
          <p:nvPr/>
        </p:nvCxnSpPr>
        <p:spPr>
          <a:xfrm>
            <a:off x="5482559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Прямая соединительная линия 83"/>
          <p:cNvCxnSpPr/>
          <p:nvPr/>
        </p:nvCxnSpPr>
        <p:spPr>
          <a:xfrm>
            <a:off x="5575428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Прямая соединительная линия 84"/>
          <p:cNvCxnSpPr/>
          <p:nvPr/>
        </p:nvCxnSpPr>
        <p:spPr>
          <a:xfrm>
            <a:off x="5625434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Прямая соединительная линия 85"/>
          <p:cNvCxnSpPr/>
          <p:nvPr/>
        </p:nvCxnSpPr>
        <p:spPr>
          <a:xfrm>
            <a:off x="5670678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Прямая соединительная линия 86"/>
          <p:cNvCxnSpPr/>
          <p:nvPr/>
        </p:nvCxnSpPr>
        <p:spPr>
          <a:xfrm>
            <a:off x="5723066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Прямая соединительная линия 87"/>
          <p:cNvCxnSpPr/>
          <p:nvPr/>
        </p:nvCxnSpPr>
        <p:spPr>
          <a:xfrm>
            <a:off x="5818315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Прямая соединительная линия 88"/>
          <p:cNvCxnSpPr/>
          <p:nvPr/>
        </p:nvCxnSpPr>
        <p:spPr>
          <a:xfrm>
            <a:off x="5868321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Прямая соединительная линия 89"/>
          <p:cNvCxnSpPr/>
          <p:nvPr/>
        </p:nvCxnSpPr>
        <p:spPr>
          <a:xfrm>
            <a:off x="5913565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Прямая соединительная линия 90"/>
          <p:cNvCxnSpPr/>
          <p:nvPr/>
        </p:nvCxnSpPr>
        <p:spPr>
          <a:xfrm>
            <a:off x="5965953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Прямая соединительная линия 91"/>
          <p:cNvCxnSpPr/>
          <p:nvPr/>
        </p:nvCxnSpPr>
        <p:spPr>
          <a:xfrm>
            <a:off x="6064377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Прямая соединительная линия 92"/>
          <p:cNvCxnSpPr/>
          <p:nvPr/>
        </p:nvCxnSpPr>
        <p:spPr>
          <a:xfrm>
            <a:off x="6114383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Прямая соединительная линия 93"/>
          <p:cNvCxnSpPr/>
          <p:nvPr/>
        </p:nvCxnSpPr>
        <p:spPr>
          <a:xfrm>
            <a:off x="6159627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Прямая соединительная линия 94"/>
          <p:cNvCxnSpPr/>
          <p:nvPr/>
        </p:nvCxnSpPr>
        <p:spPr>
          <a:xfrm>
            <a:off x="6212015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Прямая соединительная линия 95"/>
          <p:cNvCxnSpPr/>
          <p:nvPr/>
        </p:nvCxnSpPr>
        <p:spPr>
          <a:xfrm>
            <a:off x="6304883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Прямая соединительная линия 96"/>
          <p:cNvCxnSpPr/>
          <p:nvPr/>
        </p:nvCxnSpPr>
        <p:spPr>
          <a:xfrm>
            <a:off x="6354889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Прямая соединительная линия 97"/>
          <p:cNvCxnSpPr/>
          <p:nvPr/>
        </p:nvCxnSpPr>
        <p:spPr>
          <a:xfrm>
            <a:off x="6400133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Прямая соединительная линия 98"/>
          <p:cNvCxnSpPr/>
          <p:nvPr/>
        </p:nvCxnSpPr>
        <p:spPr>
          <a:xfrm>
            <a:off x="6452521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Прямая соединительная линия 99"/>
          <p:cNvCxnSpPr/>
          <p:nvPr/>
        </p:nvCxnSpPr>
        <p:spPr>
          <a:xfrm>
            <a:off x="6543008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Прямая соединительная линия 100"/>
          <p:cNvCxnSpPr/>
          <p:nvPr/>
        </p:nvCxnSpPr>
        <p:spPr>
          <a:xfrm>
            <a:off x="6593014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Прямая соединительная линия 101"/>
          <p:cNvCxnSpPr/>
          <p:nvPr/>
        </p:nvCxnSpPr>
        <p:spPr>
          <a:xfrm>
            <a:off x="6638258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Прямая соединительная линия 102"/>
          <p:cNvCxnSpPr/>
          <p:nvPr/>
        </p:nvCxnSpPr>
        <p:spPr>
          <a:xfrm>
            <a:off x="6690646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Прямая соединительная линия 103"/>
          <p:cNvCxnSpPr/>
          <p:nvPr/>
        </p:nvCxnSpPr>
        <p:spPr>
          <a:xfrm>
            <a:off x="6785896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Прямая соединительная линия 104"/>
          <p:cNvCxnSpPr/>
          <p:nvPr/>
        </p:nvCxnSpPr>
        <p:spPr>
          <a:xfrm>
            <a:off x="6835902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Прямая соединительная линия 105"/>
          <p:cNvCxnSpPr/>
          <p:nvPr/>
        </p:nvCxnSpPr>
        <p:spPr>
          <a:xfrm>
            <a:off x="6881146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Прямая соединительная линия 106"/>
          <p:cNvCxnSpPr/>
          <p:nvPr/>
        </p:nvCxnSpPr>
        <p:spPr>
          <a:xfrm>
            <a:off x="6933534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Прямая соединительная линия 107"/>
          <p:cNvCxnSpPr/>
          <p:nvPr/>
        </p:nvCxnSpPr>
        <p:spPr>
          <a:xfrm>
            <a:off x="6738271" y="1575726"/>
            <a:ext cx="0" cy="19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Прямая соединительная линия 108"/>
          <p:cNvCxnSpPr/>
          <p:nvPr/>
        </p:nvCxnSpPr>
        <p:spPr>
          <a:xfrm>
            <a:off x="6254877" y="1575726"/>
            <a:ext cx="0" cy="19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Прямая соединительная линия 109"/>
          <p:cNvCxnSpPr/>
          <p:nvPr/>
        </p:nvCxnSpPr>
        <p:spPr>
          <a:xfrm>
            <a:off x="5769102" y="1575726"/>
            <a:ext cx="0" cy="19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Прямая соединительная линия 110"/>
          <p:cNvCxnSpPr/>
          <p:nvPr/>
        </p:nvCxnSpPr>
        <p:spPr>
          <a:xfrm>
            <a:off x="5288089" y="1575726"/>
            <a:ext cx="0" cy="19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Прямая соединительная линия 111"/>
          <p:cNvCxnSpPr/>
          <p:nvPr/>
        </p:nvCxnSpPr>
        <p:spPr>
          <a:xfrm>
            <a:off x="4802314" y="1575726"/>
            <a:ext cx="0" cy="19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Прямая соединительная линия 112"/>
          <p:cNvCxnSpPr/>
          <p:nvPr/>
        </p:nvCxnSpPr>
        <p:spPr>
          <a:xfrm>
            <a:off x="4316539" y="1575726"/>
            <a:ext cx="0" cy="19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Прямая соединительная линия 113"/>
          <p:cNvCxnSpPr/>
          <p:nvPr/>
        </p:nvCxnSpPr>
        <p:spPr>
          <a:xfrm>
            <a:off x="3833145" y="1575726"/>
            <a:ext cx="0" cy="19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Прямая соединительная линия 114"/>
          <p:cNvCxnSpPr/>
          <p:nvPr/>
        </p:nvCxnSpPr>
        <p:spPr>
          <a:xfrm>
            <a:off x="3347370" y="1575726"/>
            <a:ext cx="0" cy="19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Прямая соединительная линия 115"/>
          <p:cNvCxnSpPr/>
          <p:nvPr/>
        </p:nvCxnSpPr>
        <p:spPr>
          <a:xfrm>
            <a:off x="2863976" y="1575726"/>
            <a:ext cx="0" cy="19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Прямая соединительная линия 116"/>
          <p:cNvCxnSpPr/>
          <p:nvPr/>
        </p:nvCxnSpPr>
        <p:spPr>
          <a:xfrm>
            <a:off x="2378201" y="1575726"/>
            <a:ext cx="0" cy="19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TextBox 117"/>
          <p:cNvSpPr txBox="1"/>
          <p:nvPr/>
        </p:nvSpPr>
        <p:spPr>
          <a:xfrm>
            <a:off x="1968936" y="182545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ru-RU" sz="18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2464803" y="183142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ru-RU" sz="18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2944006" y="1825451"/>
            <a:ext cx="324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sz="18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1" name="TextBox 120"/>
          <p:cNvSpPr txBox="1"/>
          <p:nvPr/>
        </p:nvSpPr>
        <p:spPr>
          <a:xfrm>
            <a:off x="3427590" y="1825451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ru-RU" sz="18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3905744" y="182227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ru-RU" sz="18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4391515" y="182991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ru-RU" sz="18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4" name="TextBox 123"/>
          <p:cNvSpPr txBox="1"/>
          <p:nvPr/>
        </p:nvSpPr>
        <p:spPr>
          <a:xfrm>
            <a:off x="4880838" y="182208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ru-RU" sz="18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5" name="TextBox 124"/>
          <p:cNvSpPr txBox="1"/>
          <p:nvPr/>
        </p:nvSpPr>
        <p:spPr>
          <a:xfrm>
            <a:off x="5363203" y="1822084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ru-RU" sz="18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6" name="TextBox 125"/>
          <p:cNvSpPr txBox="1"/>
          <p:nvPr/>
        </p:nvSpPr>
        <p:spPr>
          <a:xfrm>
            <a:off x="5845568" y="183120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ru-RU" sz="18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7" name="TextBox 126"/>
          <p:cNvSpPr txBox="1"/>
          <p:nvPr/>
        </p:nvSpPr>
        <p:spPr>
          <a:xfrm>
            <a:off x="6334224" y="1832897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ru-RU" sz="18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8" name="TextBox 127"/>
          <p:cNvSpPr txBox="1"/>
          <p:nvPr/>
        </p:nvSpPr>
        <p:spPr>
          <a:xfrm>
            <a:off x="6740780" y="1825259"/>
            <a:ext cx="45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ru-RU" sz="18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9" name="TextBox 128"/>
          <p:cNvSpPr txBox="1"/>
          <p:nvPr/>
        </p:nvSpPr>
        <p:spPr>
          <a:xfrm>
            <a:off x="4391515" y="3152045"/>
            <a:ext cx="2246743" cy="677820"/>
          </a:xfrm>
          <a:prstGeom prst="wedgeRoundRectCallout">
            <a:avLst>
              <a:gd name="adj1" fmla="val 55672"/>
              <a:gd name="adj2" fmla="val -40478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 smtClean="0"/>
              <a:t>«Шкала» </a:t>
            </a:r>
            <a:r>
              <a:rPr lang="ru-RU" sz="1400" dirty="0"/>
              <a:t>по-латыни – это </a:t>
            </a:r>
            <a:r>
              <a:rPr lang="ru-RU" sz="1400" dirty="0" smtClean="0"/>
              <a:t>лестница.</a:t>
            </a:r>
            <a:endParaRPr lang="ru-RU" sz="1400" dirty="0">
              <a:solidFill>
                <a:srgbClr val="FFC000"/>
              </a:solidFill>
            </a:endParaRPr>
          </a:p>
        </p:txBody>
      </p:sp>
      <p:pic>
        <p:nvPicPr>
          <p:cNvPr id="130" name="Рисунок 12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73330" y="1995854"/>
            <a:ext cx="2398957" cy="2880000"/>
          </a:xfrm>
          <a:prstGeom prst="rect">
            <a:avLst/>
          </a:prstGeom>
        </p:spPr>
      </p:pic>
      <p:sp>
        <p:nvSpPr>
          <p:cNvPr id="131" name="TextBox 130"/>
          <p:cNvSpPr txBox="1"/>
          <p:nvPr/>
        </p:nvSpPr>
        <p:spPr>
          <a:xfrm>
            <a:off x="1992558" y="3152045"/>
            <a:ext cx="2290935" cy="677820"/>
          </a:xfrm>
          <a:prstGeom prst="wedgeRoundRectCallout">
            <a:avLst>
              <a:gd name="adj1" fmla="val -58343"/>
              <a:gd name="adj2" fmla="val 2345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Тогда деления – это ступеньки лестницы?</a:t>
            </a:r>
            <a:endParaRPr lang="ru-RU" sz="14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53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" grpId="0" animBg="1"/>
      <p:bldP spid="13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05" y="2336508"/>
            <a:ext cx="1553375" cy="3600000"/>
          </a:xfrm>
          <a:prstGeom prst="rect">
            <a:avLst/>
          </a:prstGeom>
        </p:spPr>
      </p:pic>
      <p:cxnSp>
        <p:nvCxnSpPr>
          <p:cNvPr id="8" name="Прямая соединительная линия 7"/>
          <p:cNvCxnSpPr/>
          <p:nvPr/>
        </p:nvCxnSpPr>
        <p:spPr>
          <a:xfrm>
            <a:off x="2132933" y="1575726"/>
            <a:ext cx="0" cy="305562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2187702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2619279" y="1575726"/>
            <a:ext cx="0" cy="305562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3105245" y="1575726"/>
            <a:ext cx="0" cy="305562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3591591" y="1575726"/>
            <a:ext cx="0" cy="305562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073175" y="1575726"/>
            <a:ext cx="0" cy="305562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4556760" y="1575726"/>
            <a:ext cx="0" cy="305562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5043106" y="1575726"/>
            <a:ext cx="0" cy="305562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5527071" y="1575726"/>
            <a:ext cx="0" cy="305562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6013037" y="1575726"/>
            <a:ext cx="0" cy="305562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6497002" y="1575726"/>
            <a:ext cx="0" cy="305562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6980967" y="1575726"/>
            <a:ext cx="0" cy="305562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2237708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2282952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2335340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2425827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2475833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>
            <a:off x="2521077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>
            <a:off x="2573465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>
            <a:off x="2668715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>
            <a:off x="2718721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>
            <a:off x="2763965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>
            <a:off x="2816353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>
            <a:off x="2909221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>
            <a:off x="2959227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3004471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>
            <a:off x="3056859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>
            <a:off x="3152901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/>
        </p:nvCxnSpPr>
        <p:spPr>
          <a:xfrm>
            <a:off x="3202907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>
            <a:off x="3248151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>
            <a:off x="3300539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/>
        </p:nvCxnSpPr>
        <p:spPr>
          <a:xfrm>
            <a:off x="3398170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/>
          <p:cNvCxnSpPr/>
          <p:nvPr/>
        </p:nvCxnSpPr>
        <p:spPr>
          <a:xfrm>
            <a:off x="3448176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/>
        </p:nvCxnSpPr>
        <p:spPr>
          <a:xfrm>
            <a:off x="3493420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/>
          <p:nvPr/>
        </p:nvCxnSpPr>
        <p:spPr>
          <a:xfrm>
            <a:off x="3545808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>
            <a:off x="3641058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/>
          <p:cNvCxnSpPr/>
          <p:nvPr/>
        </p:nvCxnSpPr>
        <p:spPr>
          <a:xfrm>
            <a:off x="3691064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/>
          <p:cNvCxnSpPr/>
          <p:nvPr/>
        </p:nvCxnSpPr>
        <p:spPr>
          <a:xfrm>
            <a:off x="3736308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/>
          <p:cNvCxnSpPr/>
          <p:nvPr/>
        </p:nvCxnSpPr>
        <p:spPr>
          <a:xfrm>
            <a:off x="3788696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/>
          <p:cNvCxnSpPr/>
          <p:nvPr/>
        </p:nvCxnSpPr>
        <p:spPr>
          <a:xfrm>
            <a:off x="3879183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/>
          <p:cNvCxnSpPr/>
          <p:nvPr/>
        </p:nvCxnSpPr>
        <p:spPr>
          <a:xfrm>
            <a:off x="3929189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/>
          <p:cNvCxnSpPr/>
          <p:nvPr/>
        </p:nvCxnSpPr>
        <p:spPr>
          <a:xfrm>
            <a:off x="3974433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/>
          <p:cNvCxnSpPr/>
          <p:nvPr/>
        </p:nvCxnSpPr>
        <p:spPr>
          <a:xfrm>
            <a:off x="4026821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/>
          <p:cNvCxnSpPr/>
          <p:nvPr/>
        </p:nvCxnSpPr>
        <p:spPr>
          <a:xfrm>
            <a:off x="4122071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/>
          <p:cNvCxnSpPr/>
          <p:nvPr/>
        </p:nvCxnSpPr>
        <p:spPr>
          <a:xfrm>
            <a:off x="4172077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/>
          <p:cNvCxnSpPr/>
          <p:nvPr/>
        </p:nvCxnSpPr>
        <p:spPr>
          <a:xfrm>
            <a:off x="4217321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/>
          <p:cNvCxnSpPr/>
          <p:nvPr/>
        </p:nvCxnSpPr>
        <p:spPr>
          <a:xfrm>
            <a:off x="4269709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единительная линия 56"/>
          <p:cNvCxnSpPr/>
          <p:nvPr/>
        </p:nvCxnSpPr>
        <p:spPr>
          <a:xfrm>
            <a:off x="4362577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единительная линия 57"/>
          <p:cNvCxnSpPr/>
          <p:nvPr/>
        </p:nvCxnSpPr>
        <p:spPr>
          <a:xfrm>
            <a:off x="4412583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единительная линия 58"/>
          <p:cNvCxnSpPr/>
          <p:nvPr/>
        </p:nvCxnSpPr>
        <p:spPr>
          <a:xfrm>
            <a:off x="4457827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единительная линия 59"/>
          <p:cNvCxnSpPr/>
          <p:nvPr/>
        </p:nvCxnSpPr>
        <p:spPr>
          <a:xfrm>
            <a:off x="4510215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единительная линия 60"/>
          <p:cNvCxnSpPr/>
          <p:nvPr/>
        </p:nvCxnSpPr>
        <p:spPr>
          <a:xfrm>
            <a:off x="4608640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единительная линия 61"/>
          <p:cNvCxnSpPr/>
          <p:nvPr/>
        </p:nvCxnSpPr>
        <p:spPr>
          <a:xfrm>
            <a:off x="4658646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единительная линия 62"/>
          <p:cNvCxnSpPr/>
          <p:nvPr/>
        </p:nvCxnSpPr>
        <p:spPr>
          <a:xfrm>
            <a:off x="4703890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единительная линия 63"/>
          <p:cNvCxnSpPr/>
          <p:nvPr/>
        </p:nvCxnSpPr>
        <p:spPr>
          <a:xfrm>
            <a:off x="4756278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Прямая соединительная линия 64"/>
          <p:cNvCxnSpPr/>
          <p:nvPr/>
        </p:nvCxnSpPr>
        <p:spPr>
          <a:xfrm>
            <a:off x="4846765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единительная линия 65"/>
          <p:cNvCxnSpPr/>
          <p:nvPr/>
        </p:nvCxnSpPr>
        <p:spPr>
          <a:xfrm>
            <a:off x="4896771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Прямая соединительная линия 66"/>
          <p:cNvCxnSpPr/>
          <p:nvPr/>
        </p:nvCxnSpPr>
        <p:spPr>
          <a:xfrm>
            <a:off x="4942015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единительная линия 67"/>
          <p:cNvCxnSpPr/>
          <p:nvPr/>
        </p:nvCxnSpPr>
        <p:spPr>
          <a:xfrm>
            <a:off x="4994403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Прямая соединительная линия 68"/>
          <p:cNvCxnSpPr/>
          <p:nvPr/>
        </p:nvCxnSpPr>
        <p:spPr>
          <a:xfrm>
            <a:off x="5089652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Прямая соединительная линия 69"/>
          <p:cNvCxnSpPr/>
          <p:nvPr/>
        </p:nvCxnSpPr>
        <p:spPr>
          <a:xfrm>
            <a:off x="5139658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Прямая соединительная линия 70"/>
          <p:cNvCxnSpPr/>
          <p:nvPr/>
        </p:nvCxnSpPr>
        <p:spPr>
          <a:xfrm>
            <a:off x="5184902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Прямая соединительная линия 71"/>
          <p:cNvCxnSpPr/>
          <p:nvPr/>
        </p:nvCxnSpPr>
        <p:spPr>
          <a:xfrm>
            <a:off x="5237290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Прямая соединительная линия 72"/>
          <p:cNvCxnSpPr/>
          <p:nvPr/>
        </p:nvCxnSpPr>
        <p:spPr>
          <a:xfrm>
            <a:off x="5334921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Прямая соединительная линия 73"/>
          <p:cNvCxnSpPr/>
          <p:nvPr/>
        </p:nvCxnSpPr>
        <p:spPr>
          <a:xfrm>
            <a:off x="5384927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Прямая соединительная линия 74"/>
          <p:cNvCxnSpPr/>
          <p:nvPr/>
        </p:nvCxnSpPr>
        <p:spPr>
          <a:xfrm>
            <a:off x="5430171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Прямая соединительная линия 75"/>
          <p:cNvCxnSpPr/>
          <p:nvPr/>
        </p:nvCxnSpPr>
        <p:spPr>
          <a:xfrm>
            <a:off x="5482559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Прямая соединительная линия 76"/>
          <p:cNvCxnSpPr/>
          <p:nvPr/>
        </p:nvCxnSpPr>
        <p:spPr>
          <a:xfrm>
            <a:off x="5575428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Прямая соединительная линия 77"/>
          <p:cNvCxnSpPr/>
          <p:nvPr/>
        </p:nvCxnSpPr>
        <p:spPr>
          <a:xfrm>
            <a:off x="5625434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Прямая соединительная линия 78"/>
          <p:cNvCxnSpPr/>
          <p:nvPr/>
        </p:nvCxnSpPr>
        <p:spPr>
          <a:xfrm>
            <a:off x="5670678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Прямая соединительная линия 79"/>
          <p:cNvCxnSpPr/>
          <p:nvPr/>
        </p:nvCxnSpPr>
        <p:spPr>
          <a:xfrm>
            <a:off x="5723066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Прямая соединительная линия 80"/>
          <p:cNvCxnSpPr/>
          <p:nvPr/>
        </p:nvCxnSpPr>
        <p:spPr>
          <a:xfrm>
            <a:off x="5818315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Прямая соединительная линия 81"/>
          <p:cNvCxnSpPr/>
          <p:nvPr/>
        </p:nvCxnSpPr>
        <p:spPr>
          <a:xfrm>
            <a:off x="5868321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Прямая соединительная линия 82"/>
          <p:cNvCxnSpPr/>
          <p:nvPr/>
        </p:nvCxnSpPr>
        <p:spPr>
          <a:xfrm>
            <a:off x="5913565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Прямая соединительная линия 83"/>
          <p:cNvCxnSpPr/>
          <p:nvPr/>
        </p:nvCxnSpPr>
        <p:spPr>
          <a:xfrm>
            <a:off x="5965953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Прямая соединительная линия 84"/>
          <p:cNvCxnSpPr/>
          <p:nvPr/>
        </p:nvCxnSpPr>
        <p:spPr>
          <a:xfrm>
            <a:off x="6064377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Прямая соединительная линия 85"/>
          <p:cNvCxnSpPr/>
          <p:nvPr/>
        </p:nvCxnSpPr>
        <p:spPr>
          <a:xfrm>
            <a:off x="6114383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Прямая соединительная линия 86"/>
          <p:cNvCxnSpPr/>
          <p:nvPr/>
        </p:nvCxnSpPr>
        <p:spPr>
          <a:xfrm>
            <a:off x="6159627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Прямая соединительная линия 87"/>
          <p:cNvCxnSpPr/>
          <p:nvPr/>
        </p:nvCxnSpPr>
        <p:spPr>
          <a:xfrm>
            <a:off x="6212015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Прямая соединительная линия 88"/>
          <p:cNvCxnSpPr/>
          <p:nvPr/>
        </p:nvCxnSpPr>
        <p:spPr>
          <a:xfrm>
            <a:off x="6304883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Прямая соединительная линия 89"/>
          <p:cNvCxnSpPr/>
          <p:nvPr/>
        </p:nvCxnSpPr>
        <p:spPr>
          <a:xfrm>
            <a:off x="6354889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Прямая соединительная линия 90"/>
          <p:cNvCxnSpPr/>
          <p:nvPr/>
        </p:nvCxnSpPr>
        <p:spPr>
          <a:xfrm>
            <a:off x="6400133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Прямая соединительная линия 91"/>
          <p:cNvCxnSpPr/>
          <p:nvPr/>
        </p:nvCxnSpPr>
        <p:spPr>
          <a:xfrm>
            <a:off x="6452521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Прямая соединительная линия 92"/>
          <p:cNvCxnSpPr/>
          <p:nvPr/>
        </p:nvCxnSpPr>
        <p:spPr>
          <a:xfrm>
            <a:off x="6543008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Прямая соединительная линия 93"/>
          <p:cNvCxnSpPr/>
          <p:nvPr/>
        </p:nvCxnSpPr>
        <p:spPr>
          <a:xfrm>
            <a:off x="6593014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Прямая соединительная линия 94"/>
          <p:cNvCxnSpPr/>
          <p:nvPr/>
        </p:nvCxnSpPr>
        <p:spPr>
          <a:xfrm>
            <a:off x="6638258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Прямая соединительная линия 95"/>
          <p:cNvCxnSpPr/>
          <p:nvPr/>
        </p:nvCxnSpPr>
        <p:spPr>
          <a:xfrm>
            <a:off x="6690646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Прямая соединительная линия 96"/>
          <p:cNvCxnSpPr/>
          <p:nvPr/>
        </p:nvCxnSpPr>
        <p:spPr>
          <a:xfrm>
            <a:off x="6785896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Прямая соединительная линия 97"/>
          <p:cNvCxnSpPr/>
          <p:nvPr/>
        </p:nvCxnSpPr>
        <p:spPr>
          <a:xfrm>
            <a:off x="6835902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Прямая соединительная линия 98"/>
          <p:cNvCxnSpPr/>
          <p:nvPr/>
        </p:nvCxnSpPr>
        <p:spPr>
          <a:xfrm>
            <a:off x="6881146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Прямая соединительная линия 99"/>
          <p:cNvCxnSpPr/>
          <p:nvPr/>
        </p:nvCxnSpPr>
        <p:spPr>
          <a:xfrm>
            <a:off x="6933534" y="1575726"/>
            <a:ext cx="0" cy="10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Прямая соединительная линия 100"/>
          <p:cNvCxnSpPr/>
          <p:nvPr/>
        </p:nvCxnSpPr>
        <p:spPr>
          <a:xfrm>
            <a:off x="6738271" y="1575726"/>
            <a:ext cx="0" cy="19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Прямая соединительная линия 101"/>
          <p:cNvCxnSpPr/>
          <p:nvPr/>
        </p:nvCxnSpPr>
        <p:spPr>
          <a:xfrm>
            <a:off x="6254877" y="1575726"/>
            <a:ext cx="0" cy="19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Прямая соединительная линия 102"/>
          <p:cNvCxnSpPr/>
          <p:nvPr/>
        </p:nvCxnSpPr>
        <p:spPr>
          <a:xfrm>
            <a:off x="5769102" y="1575726"/>
            <a:ext cx="0" cy="19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Прямая соединительная линия 103"/>
          <p:cNvCxnSpPr/>
          <p:nvPr/>
        </p:nvCxnSpPr>
        <p:spPr>
          <a:xfrm>
            <a:off x="5288089" y="1575726"/>
            <a:ext cx="0" cy="19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Прямая соединительная линия 104"/>
          <p:cNvCxnSpPr/>
          <p:nvPr/>
        </p:nvCxnSpPr>
        <p:spPr>
          <a:xfrm>
            <a:off x="4802314" y="1575726"/>
            <a:ext cx="0" cy="19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Прямая соединительная линия 105"/>
          <p:cNvCxnSpPr/>
          <p:nvPr/>
        </p:nvCxnSpPr>
        <p:spPr>
          <a:xfrm>
            <a:off x="4316539" y="1575726"/>
            <a:ext cx="0" cy="19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Прямая соединительная линия 106"/>
          <p:cNvCxnSpPr/>
          <p:nvPr/>
        </p:nvCxnSpPr>
        <p:spPr>
          <a:xfrm>
            <a:off x="3833145" y="1575726"/>
            <a:ext cx="0" cy="19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Прямая соединительная линия 107"/>
          <p:cNvCxnSpPr/>
          <p:nvPr/>
        </p:nvCxnSpPr>
        <p:spPr>
          <a:xfrm>
            <a:off x="3347370" y="1575726"/>
            <a:ext cx="0" cy="19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Прямая соединительная линия 108"/>
          <p:cNvCxnSpPr/>
          <p:nvPr/>
        </p:nvCxnSpPr>
        <p:spPr>
          <a:xfrm>
            <a:off x="2863976" y="1575726"/>
            <a:ext cx="0" cy="19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Прямая соединительная линия 109"/>
          <p:cNvCxnSpPr/>
          <p:nvPr/>
        </p:nvCxnSpPr>
        <p:spPr>
          <a:xfrm>
            <a:off x="2378201" y="1575726"/>
            <a:ext cx="0" cy="198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TextBox 110"/>
          <p:cNvSpPr txBox="1"/>
          <p:nvPr/>
        </p:nvSpPr>
        <p:spPr>
          <a:xfrm>
            <a:off x="1968936" y="182545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ru-RU" sz="18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2464803" y="183142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ru-RU" sz="18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3" name="TextBox 112"/>
          <p:cNvSpPr txBox="1"/>
          <p:nvPr/>
        </p:nvSpPr>
        <p:spPr>
          <a:xfrm>
            <a:off x="2944006" y="1825451"/>
            <a:ext cx="324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sz="18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3427590" y="1825451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ru-RU" sz="18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3905744" y="182227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ru-RU" sz="18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4391515" y="182991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ru-RU" sz="18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4880838" y="182208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ru-RU" sz="18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5363203" y="1822084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ru-RU" sz="18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5845568" y="183120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ru-RU" sz="18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6334224" y="1832897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ru-RU" sz="18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1" name="TextBox 120"/>
          <p:cNvSpPr txBox="1"/>
          <p:nvPr/>
        </p:nvSpPr>
        <p:spPr>
          <a:xfrm>
            <a:off x="6740780" y="1825259"/>
            <a:ext cx="45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ru-RU" sz="18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4556760" y="3152045"/>
            <a:ext cx="2016570" cy="439457"/>
          </a:xfrm>
          <a:prstGeom prst="wedgeRoundRectCallout">
            <a:avLst>
              <a:gd name="adj1" fmla="val 55672"/>
              <a:gd name="adj2" fmla="val -40478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Точно </a:t>
            </a:r>
            <a:r>
              <a:rPr lang="ru-RU" sz="1400" dirty="0" smtClean="0"/>
              <a:t>подмечено!</a:t>
            </a:r>
            <a:endParaRPr lang="ru-RU" sz="1400" dirty="0">
              <a:solidFill>
                <a:srgbClr val="FFC000"/>
              </a:solidFill>
            </a:endParaRPr>
          </a:p>
        </p:txBody>
      </p:sp>
      <p:pic>
        <p:nvPicPr>
          <p:cNvPr id="123" name="Рисунок 1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73330" y="1995854"/>
            <a:ext cx="2398957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562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-89541" y="0"/>
            <a:ext cx="9233541" cy="5144400"/>
            <a:chOff x="-89541" y="0"/>
            <a:chExt cx="9233541" cy="5144400"/>
          </a:xfrm>
        </p:grpSpPr>
        <p:grpSp>
          <p:nvGrpSpPr>
            <p:cNvPr id="8" name="Группа 7"/>
            <p:cNvGrpSpPr/>
            <p:nvPr/>
          </p:nvGrpSpPr>
          <p:grpSpPr>
            <a:xfrm>
              <a:off x="-89541" y="0"/>
              <a:ext cx="9233541" cy="5144400"/>
              <a:chOff x="-89541" y="0"/>
              <a:chExt cx="9233541" cy="5144400"/>
            </a:xfrm>
          </p:grpSpPr>
          <p:pic>
            <p:nvPicPr>
              <p:cNvPr id="21" name="Рисунок 20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89541" y="0"/>
                <a:ext cx="9233541" cy="5144400"/>
              </a:xfrm>
              <a:prstGeom prst="rect">
                <a:avLst/>
              </a:prstGeom>
            </p:spPr>
          </p:pic>
          <p:sp>
            <p:nvSpPr>
              <p:cNvPr id="22" name="Овал 21"/>
              <p:cNvSpPr/>
              <p:nvPr/>
            </p:nvSpPr>
            <p:spPr>
              <a:xfrm>
                <a:off x="5820283" y="1243584"/>
                <a:ext cx="73152" cy="7315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" name="Овал 22"/>
              <p:cNvSpPr/>
              <p:nvPr/>
            </p:nvSpPr>
            <p:spPr>
              <a:xfrm>
                <a:off x="4489781" y="2170789"/>
                <a:ext cx="73152" cy="7315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" name="Овал 23"/>
              <p:cNvSpPr/>
              <p:nvPr/>
            </p:nvSpPr>
            <p:spPr>
              <a:xfrm>
                <a:off x="5464841" y="3004138"/>
                <a:ext cx="73152" cy="7315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" name="Овал 24"/>
              <p:cNvSpPr/>
              <p:nvPr/>
            </p:nvSpPr>
            <p:spPr>
              <a:xfrm>
                <a:off x="5880446" y="1166439"/>
                <a:ext cx="73152" cy="7315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" name="Овал 25"/>
              <p:cNvSpPr/>
              <p:nvPr/>
            </p:nvSpPr>
            <p:spPr>
              <a:xfrm>
                <a:off x="6671867" y="1306023"/>
                <a:ext cx="73152" cy="7315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" name="Овал 26"/>
              <p:cNvSpPr/>
              <p:nvPr/>
            </p:nvSpPr>
            <p:spPr>
              <a:xfrm>
                <a:off x="5820283" y="1592406"/>
                <a:ext cx="73152" cy="7315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" name="Овал 27"/>
              <p:cNvSpPr/>
              <p:nvPr/>
            </p:nvSpPr>
            <p:spPr>
              <a:xfrm>
                <a:off x="7150786" y="3077290"/>
                <a:ext cx="73152" cy="7315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" name="Овал 28"/>
              <p:cNvSpPr/>
              <p:nvPr/>
            </p:nvSpPr>
            <p:spPr>
              <a:xfrm>
                <a:off x="6423908" y="3778330"/>
                <a:ext cx="73152" cy="7315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" name="Овал 30"/>
              <p:cNvSpPr/>
              <p:nvPr/>
            </p:nvSpPr>
            <p:spPr>
              <a:xfrm>
                <a:off x="5395232" y="3778330"/>
                <a:ext cx="73152" cy="7315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" name="Овал 31"/>
              <p:cNvSpPr/>
              <p:nvPr/>
            </p:nvSpPr>
            <p:spPr>
              <a:xfrm>
                <a:off x="4445882" y="3077290"/>
                <a:ext cx="73152" cy="7315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" name="Овал 32"/>
              <p:cNvSpPr/>
              <p:nvPr/>
            </p:nvSpPr>
            <p:spPr>
              <a:xfrm>
                <a:off x="5820283" y="3193017"/>
                <a:ext cx="73152" cy="7315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4" name="TextBox 33"/>
                  <p:cNvSpPr txBox="1"/>
                  <p:nvPr/>
                </p:nvSpPr>
                <p:spPr>
                  <a:xfrm>
                    <a:off x="5680822" y="1162445"/>
                    <a:ext cx="139461" cy="20774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oMath>
                      </m:oMathPara>
                    </a14:m>
                    <a:endParaRPr lang="ru-RU" dirty="0"/>
                  </a:p>
                </p:txBody>
              </p:sp>
            </mc:Choice>
            <mc:Fallback xmlns="">
              <p:sp>
                <p:nvSpPr>
                  <p:cNvPr id="119" name="TextBox 11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680822" y="1162445"/>
                    <a:ext cx="139461" cy="207749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26087" r="-30435" b="-8824"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5" name="TextBox 34"/>
                  <p:cNvSpPr txBox="1"/>
                  <p:nvPr/>
                </p:nvSpPr>
                <p:spPr>
                  <a:xfrm>
                    <a:off x="4345729" y="2077627"/>
                    <a:ext cx="139461" cy="20774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oMath>
                      </m:oMathPara>
                    </a14:m>
                    <a:endParaRPr lang="ru-RU" dirty="0"/>
                  </a:p>
                </p:txBody>
              </p:sp>
            </mc:Choice>
            <mc:Fallback xmlns="">
              <p:sp>
                <p:nvSpPr>
                  <p:cNvPr id="120" name="TextBox 11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345729" y="2077627"/>
                    <a:ext cx="139461" cy="207749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26087" r="-30435" b="-8824"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6" name="TextBox 35"/>
                  <p:cNvSpPr txBox="1"/>
                  <p:nvPr/>
                </p:nvSpPr>
                <p:spPr>
                  <a:xfrm>
                    <a:off x="5538371" y="2934358"/>
                    <a:ext cx="139461" cy="20774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oMath>
                      </m:oMathPara>
                    </a14:m>
                    <a:endParaRPr lang="ru-RU" dirty="0"/>
                  </a:p>
                </p:txBody>
              </p:sp>
            </mc:Choice>
            <mc:Fallback xmlns="">
              <p:sp>
                <p:nvSpPr>
                  <p:cNvPr id="121" name="TextBox 12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538371" y="2934358"/>
                    <a:ext cx="139461" cy="207749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27273" r="-36364" b="-8824"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7" name="TextBox 36"/>
                  <p:cNvSpPr txBox="1"/>
                  <p:nvPr/>
                </p:nvSpPr>
                <p:spPr>
                  <a:xfrm>
                    <a:off x="5846254" y="952367"/>
                    <a:ext cx="139461" cy="20774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oMath>
                      </m:oMathPara>
                    </a14:m>
                    <a:endParaRPr lang="ru-RU" dirty="0"/>
                  </a:p>
                </p:txBody>
              </p:sp>
            </mc:Choice>
            <mc:Fallback xmlns="">
              <p:sp>
                <p:nvSpPr>
                  <p:cNvPr id="122" name="TextBox 12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46254" y="952367"/>
                    <a:ext cx="139461" cy="207749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l="-26087" r="-30435" b="-8824"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8" name="TextBox 37"/>
                  <p:cNvSpPr txBox="1"/>
                  <p:nvPr/>
                </p:nvSpPr>
                <p:spPr>
                  <a:xfrm>
                    <a:off x="6769777" y="1238724"/>
                    <a:ext cx="139461" cy="20774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oMath>
                      </m:oMathPara>
                    </a14:m>
                    <a:endParaRPr lang="ru-RU" dirty="0"/>
                  </a:p>
                </p:txBody>
              </p:sp>
            </mc:Choice>
            <mc:Fallback xmlns="">
              <p:sp>
                <p:nvSpPr>
                  <p:cNvPr id="123" name="TextBox 12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769777" y="1238724"/>
                    <a:ext cx="139461" cy="207749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l="-31818" r="-36364" b="-11765"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9" name="TextBox 38"/>
                  <p:cNvSpPr txBox="1"/>
                  <p:nvPr/>
                </p:nvSpPr>
                <p:spPr>
                  <a:xfrm>
                    <a:off x="5950627" y="1602900"/>
                    <a:ext cx="139461" cy="20774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oMath>
                      </m:oMathPara>
                    </a14:m>
                    <a:endParaRPr lang="ru-RU" dirty="0"/>
                  </a:p>
                </p:txBody>
              </p:sp>
            </mc:Choice>
            <mc:Fallback xmlns="">
              <p:sp>
                <p:nvSpPr>
                  <p:cNvPr id="124" name="TextBox 12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950627" y="1602900"/>
                    <a:ext cx="139461" cy="207749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l="-26087" r="-30435" b="-8824"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0" name="TextBox 39"/>
                  <p:cNvSpPr txBox="1"/>
                  <p:nvPr/>
                </p:nvSpPr>
                <p:spPr>
                  <a:xfrm>
                    <a:off x="5697615" y="3009991"/>
                    <a:ext cx="139461" cy="20774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oMath>
                      </m:oMathPara>
                    </a14:m>
                    <a:endParaRPr lang="ru-RU" dirty="0"/>
                  </a:p>
                </p:txBody>
              </p:sp>
            </mc:Choice>
            <mc:Fallback xmlns="">
              <p:sp>
                <p:nvSpPr>
                  <p:cNvPr id="125" name="TextBox 12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697615" y="3009991"/>
                    <a:ext cx="139461" cy="207749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l="-26087" r="-30435" b="-8824"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1" name="TextBox 40"/>
                  <p:cNvSpPr txBox="1"/>
                  <p:nvPr/>
                </p:nvSpPr>
                <p:spPr>
                  <a:xfrm>
                    <a:off x="7118702" y="2854543"/>
                    <a:ext cx="139461" cy="20774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oMath>
                      </m:oMathPara>
                    </a14:m>
                    <a:endParaRPr lang="ru-RU" dirty="0"/>
                  </a:p>
                </p:txBody>
              </p:sp>
            </mc:Choice>
            <mc:Fallback xmlns="">
              <p:sp>
                <p:nvSpPr>
                  <p:cNvPr id="126" name="TextBox 12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118702" y="2854543"/>
                    <a:ext cx="139461" cy="207749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l="-26087" r="-30435" b="-8824"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2" name="TextBox 41"/>
                  <p:cNvSpPr txBox="1"/>
                  <p:nvPr/>
                </p:nvSpPr>
                <p:spPr>
                  <a:xfrm>
                    <a:off x="6547950" y="3670092"/>
                    <a:ext cx="139462" cy="20774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oMath>
                      </m:oMathPara>
                    </a14:m>
                    <a:endParaRPr lang="ru-RU" dirty="0"/>
                  </a:p>
                </p:txBody>
              </p:sp>
            </mc:Choice>
            <mc:Fallback xmlns="">
              <p:sp>
                <p:nvSpPr>
                  <p:cNvPr id="127" name="TextBox 12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547950" y="3670092"/>
                    <a:ext cx="139462" cy="207749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l="-26087" r="-30435" b="-8824"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3" name="TextBox 42"/>
                  <p:cNvSpPr txBox="1"/>
                  <p:nvPr/>
                </p:nvSpPr>
                <p:spPr>
                  <a:xfrm>
                    <a:off x="5097335" y="3670091"/>
                    <a:ext cx="235642" cy="20774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oMath>
                      </m:oMathPara>
                    </a14:m>
                    <a:endParaRPr lang="ru-RU" dirty="0"/>
                  </a:p>
                </p:txBody>
              </p:sp>
            </mc:Choice>
            <mc:Fallback xmlns="">
              <p:sp>
                <p:nvSpPr>
                  <p:cNvPr id="128" name="TextBox 12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097335" y="3670091"/>
                    <a:ext cx="235642" cy="207749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 l="-15385" r="-17949" b="-8824"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4" name="TextBox 43"/>
                  <p:cNvSpPr txBox="1"/>
                  <p:nvPr/>
                </p:nvSpPr>
                <p:spPr>
                  <a:xfrm>
                    <a:off x="4162403" y="3009990"/>
                    <a:ext cx="235642" cy="20774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11</m:t>
                          </m:r>
                        </m:oMath>
                      </m:oMathPara>
                    </a14:m>
                    <a:endParaRPr lang="ru-RU" dirty="0"/>
                  </a:p>
                </p:txBody>
              </p:sp>
            </mc:Choice>
            <mc:Fallback xmlns="">
              <p:sp>
                <p:nvSpPr>
                  <p:cNvPr id="129" name="TextBox 12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162403" y="3009990"/>
                    <a:ext cx="235642" cy="207749"/>
                  </a:xfrm>
                  <a:prstGeom prst="rect">
                    <a:avLst/>
                  </a:prstGeom>
                  <a:blipFill>
                    <a:blip r:embed="rId14"/>
                    <a:stretch>
                      <a:fillRect l="-15789" r="-21053" b="-8824"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5" name="TextBox 44"/>
                  <p:cNvSpPr txBox="1"/>
                  <p:nvPr/>
                </p:nvSpPr>
                <p:spPr>
                  <a:xfrm>
                    <a:off x="5743666" y="3302019"/>
                    <a:ext cx="235642" cy="20774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oMath>
                      </m:oMathPara>
                    </a14:m>
                    <a:endParaRPr lang="ru-RU" dirty="0"/>
                  </a:p>
                </p:txBody>
              </p:sp>
            </mc:Choice>
            <mc:Fallback xmlns="">
              <p:sp>
                <p:nvSpPr>
                  <p:cNvPr id="130" name="TextBox 12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743666" y="3302019"/>
                    <a:ext cx="235642" cy="207749"/>
                  </a:xfrm>
                  <a:prstGeom prst="rect">
                    <a:avLst/>
                  </a:prstGeom>
                  <a:blipFill>
                    <a:blip r:embed="rId15"/>
                    <a:stretch>
                      <a:fillRect l="-15385" r="-17949" b="-8824"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9" name="Прямая соединительная линия 8"/>
            <p:cNvCxnSpPr>
              <a:stCxn id="22" idx="3"/>
              <a:endCxn id="23" idx="7"/>
            </p:cNvCxnSpPr>
            <p:nvPr/>
          </p:nvCxnSpPr>
          <p:spPr>
            <a:xfrm flipH="1">
              <a:off x="4552220" y="1306023"/>
              <a:ext cx="1278776" cy="87547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>
              <a:stCxn id="24" idx="2"/>
              <a:endCxn id="23" idx="5"/>
            </p:cNvCxnSpPr>
            <p:nvPr/>
          </p:nvCxnSpPr>
          <p:spPr>
            <a:xfrm flipH="1" flipV="1">
              <a:off x="4552220" y="2233228"/>
              <a:ext cx="912621" cy="80748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Прямая соединительная линия 10"/>
            <p:cNvCxnSpPr>
              <a:stCxn id="24" idx="7"/>
              <a:endCxn id="25" idx="4"/>
            </p:cNvCxnSpPr>
            <p:nvPr/>
          </p:nvCxnSpPr>
          <p:spPr>
            <a:xfrm flipV="1">
              <a:off x="5527280" y="1239591"/>
              <a:ext cx="389742" cy="177526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/>
            <p:cNvCxnSpPr>
              <a:stCxn id="26" idx="1"/>
              <a:endCxn id="25" idx="6"/>
            </p:cNvCxnSpPr>
            <p:nvPr/>
          </p:nvCxnSpPr>
          <p:spPr>
            <a:xfrm flipH="1" flipV="1">
              <a:off x="5953598" y="1203015"/>
              <a:ext cx="728982" cy="11372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>
              <a:stCxn id="26" idx="3"/>
              <a:endCxn id="27" idx="6"/>
            </p:cNvCxnSpPr>
            <p:nvPr/>
          </p:nvCxnSpPr>
          <p:spPr>
            <a:xfrm flipH="1">
              <a:off x="5893435" y="1368462"/>
              <a:ext cx="789145" cy="26052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Прямая соединительная линия 14"/>
            <p:cNvCxnSpPr>
              <a:stCxn id="33" idx="0"/>
              <a:endCxn id="27" idx="4"/>
            </p:cNvCxnSpPr>
            <p:nvPr/>
          </p:nvCxnSpPr>
          <p:spPr>
            <a:xfrm flipV="1">
              <a:off x="5856859" y="1665558"/>
              <a:ext cx="0" cy="152745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>
              <a:stCxn id="33" idx="6"/>
              <a:endCxn id="28" idx="2"/>
            </p:cNvCxnSpPr>
            <p:nvPr/>
          </p:nvCxnSpPr>
          <p:spPr>
            <a:xfrm flipV="1">
              <a:off x="5893435" y="3113866"/>
              <a:ext cx="1257351" cy="11572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>
              <a:stCxn id="29" idx="7"/>
              <a:endCxn id="28" idx="3"/>
            </p:cNvCxnSpPr>
            <p:nvPr/>
          </p:nvCxnSpPr>
          <p:spPr>
            <a:xfrm flipV="1">
              <a:off x="6486347" y="3139729"/>
              <a:ext cx="675152" cy="64931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>
              <a:stCxn id="29" idx="2"/>
              <a:endCxn id="31" idx="6"/>
            </p:cNvCxnSpPr>
            <p:nvPr/>
          </p:nvCxnSpPr>
          <p:spPr>
            <a:xfrm flipH="1">
              <a:off x="5468384" y="3814906"/>
              <a:ext cx="955524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>
              <a:stCxn id="32" idx="5"/>
              <a:endCxn id="31" idx="1"/>
            </p:cNvCxnSpPr>
            <p:nvPr/>
          </p:nvCxnSpPr>
          <p:spPr>
            <a:xfrm>
              <a:off x="4508321" y="3139729"/>
              <a:ext cx="897624" cy="64931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>
              <a:stCxn id="32" idx="6"/>
              <a:endCxn id="33" idx="6"/>
            </p:cNvCxnSpPr>
            <p:nvPr/>
          </p:nvCxnSpPr>
          <p:spPr>
            <a:xfrm>
              <a:off x="4519034" y="3113866"/>
              <a:ext cx="1374401" cy="11572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6" name="Рисунок 4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6185" y="2778299"/>
            <a:ext cx="2880000" cy="288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535" y="2572200"/>
            <a:ext cx="1553373" cy="3599997"/>
          </a:xfrm>
          <a:prstGeom prst="rect">
            <a:avLst/>
          </a:prstGeom>
        </p:spPr>
      </p:pic>
      <p:grpSp>
        <p:nvGrpSpPr>
          <p:cNvPr id="50" name="Группа 49"/>
          <p:cNvGrpSpPr/>
          <p:nvPr/>
        </p:nvGrpSpPr>
        <p:grpSpPr>
          <a:xfrm>
            <a:off x="352646" y="1214375"/>
            <a:ext cx="3287711" cy="1182355"/>
            <a:chOff x="352646" y="1214375"/>
            <a:chExt cx="3287711" cy="118235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TextBox 50"/>
                <p:cNvSpPr txBox="1"/>
                <p:nvPr/>
              </p:nvSpPr>
              <p:spPr>
                <a:xfrm>
                  <a:off x="352646" y="1214375"/>
                  <a:ext cx="3287711" cy="1182355"/>
                </a:xfrm>
                <a:prstGeom prst="wedgeRoundRectCallout">
                  <a:avLst>
                    <a:gd name="adj1" fmla="val -24952"/>
                    <a:gd name="adj2" fmla="val 72924"/>
                    <a:gd name="adj3" fmla="val 16667"/>
                  </a:avLst>
                </a:prstGeom>
                <a:solidFill>
                  <a:schemeClr val="bg1"/>
                </a:solidFill>
                <a:ln>
                  <a:solidFill>
                    <a:srgbClr val="FFC000"/>
                  </a:solidFill>
                </a:ln>
              </p:spPr>
              <p:txBody>
                <a:bodyPr wrap="square" lIns="180000" tIns="90000" rIns="180000" bIns="90000" rtlCol="0">
                  <a:spAutoFit/>
                </a:bodyPr>
                <a:lstStyle/>
                <a:p>
                  <a:pPr algn="ctr"/>
                  <a:r>
                    <a:rPr lang="ru-RU" sz="1400" dirty="0" smtClean="0">
                      <a:solidFill>
                        <a:schemeClr val="bg1"/>
                      </a:solidFill>
                    </a:rPr>
                    <a:t>При </a:t>
                  </a:r>
                  <a:r>
                    <a:rPr lang="ru-RU" sz="1400" dirty="0">
                      <a:solidFill>
                        <a:schemeClr val="bg1"/>
                      </a:solidFill>
                    </a:rPr>
                    <a:t>измерении длины второго отрезка вы заметили, что он длиннее, чем </a:t>
                  </a:r>
                  <a14:m>
                    <m:oMath xmlns:m="http://schemas.openxmlformats.org/officeDocument/2006/math">
                      <m:r>
                        <a:rPr lang="ru-RU" sz="160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</m:oMath>
                  </a14:m>
                  <a:r>
                    <a:rPr lang="ru-RU" sz="1400" dirty="0">
                      <a:solidFill>
                        <a:schemeClr val="bg1"/>
                      </a:solidFill>
                    </a:rPr>
                    <a:t> </a:t>
                  </a:r>
                  <a:r>
                    <a:rPr lang="ru-RU" sz="1400" dirty="0" smtClean="0">
                      <a:solidFill>
                        <a:schemeClr val="bg1"/>
                      </a:solidFill>
                    </a:rPr>
                    <a:t>см, </a:t>
                  </a:r>
                  <a:r>
                    <a:rPr lang="ru-RU" sz="1400" dirty="0">
                      <a:solidFill>
                        <a:schemeClr val="bg1"/>
                      </a:solidFill>
                    </a:rPr>
                    <a:t>но точнее вам его не измерить не удалось.</a:t>
                  </a:r>
                </a:p>
              </p:txBody>
            </p:sp>
          </mc:Choice>
          <mc:Fallback xmlns="">
            <p:sp>
              <p:nvSpPr>
                <p:cNvPr id="51" name="TextBox 5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2646" y="1214375"/>
                  <a:ext cx="3287711" cy="1182355"/>
                </a:xfrm>
                <a:prstGeom prst="wedgeRoundRectCallout">
                  <a:avLst>
                    <a:gd name="adj1" fmla="val -24952"/>
                    <a:gd name="adj2" fmla="val 72924"/>
                    <a:gd name="adj3" fmla="val 16667"/>
                  </a:avLst>
                </a:prstGeom>
                <a:blipFill>
                  <a:blip r:embed="rId20"/>
                  <a:stretch>
                    <a:fillRect/>
                  </a:stretch>
                </a:blipFill>
                <a:ln>
                  <a:solidFill>
                    <a:srgbClr val="FFC000"/>
                  </a:solidFill>
                </a:ln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52" name="Рисунок 51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013" y="1579652"/>
              <a:ext cx="2847002" cy="468000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/>
              <p:cNvSpPr txBox="1"/>
              <p:nvPr/>
            </p:nvSpPr>
            <p:spPr>
              <a:xfrm rot="19484647">
                <a:off x="5000049" y="1499293"/>
                <a:ext cx="383118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400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8 см</m:t>
                      </m:r>
                    </m:oMath>
                  </m:oMathPara>
                </a14:m>
                <a:endParaRPr lang="ru-RU" sz="1400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53" name="TextBox 5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9484647">
                <a:off x="5000049" y="1499293"/>
                <a:ext cx="383118" cy="215444"/>
              </a:xfrm>
              <a:prstGeom prst="rect">
                <a:avLst/>
              </a:prstGeom>
              <a:blipFill>
                <a:blip r:embed="rId22"/>
                <a:stretch>
                  <a:fillRect l="-2740" r="-4110" b="-757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/>
              <p:cNvSpPr txBox="1"/>
              <p:nvPr/>
            </p:nvSpPr>
            <p:spPr>
              <a:xfrm rot="2506598">
                <a:off x="4678064" y="2430532"/>
                <a:ext cx="803105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400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6 см 3 мм</m:t>
                      </m:r>
                    </m:oMath>
                  </m:oMathPara>
                </a14:m>
                <a:endParaRPr lang="ru-RU" sz="1400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54" name="TextBox 5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506598">
                <a:off x="4678064" y="2430532"/>
                <a:ext cx="803105" cy="215444"/>
              </a:xfrm>
              <a:prstGeom prst="rect">
                <a:avLst/>
              </a:prstGeom>
              <a:blipFill>
                <a:blip r:embed="rId23"/>
                <a:stretch>
                  <a:fillRect l="-4878" t="-870" b="-173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5" name="Рисунок 54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46665">
            <a:off x="4822072" y="1914422"/>
            <a:ext cx="2199600" cy="36157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3" name="TextBox 92"/>
              <p:cNvSpPr txBox="1"/>
              <p:nvPr/>
            </p:nvSpPr>
            <p:spPr>
              <a:xfrm rot="16953259">
                <a:off x="5199092" y="2007186"/>
                <a:ext cx="803105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400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8 см 8 мм</m:t>
                      </m:r>
                    </m:oMath>
                  </m:oMathPara>
                </a14:m>
                <a:endParaRPr lang="ru-RU" sz="1400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93" name="TextBox 9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953259">
                <a:off x="5199092" y="2007186"/>
                <a:ext cx="803105" cy="215444"/>
              </a:xfrm>
              <a:prstGeom prst="rect">
                <a:avLst/>
              </a:prstGeom>
              <a:blipFill>
                <a:blip r:embed="rId24"/>
                <a:stretch>
                  <a:fillRect t="-725" b="-362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4" name="Рисунок 93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1993">
            <a:off x="5804755" y="1372325"/>
            <a:ext cx="2199600" cy="36157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5" name="TextBox 94"/>
              <p:cNvSpPr txBox="1"/>
              <p:nvPr/>
            </p:nvSpPr>
            <p:spPr>
              <a:xfrm rot="696807">
                <a:off x="6158671" y="1038580"/>
                <a:ext cx="383118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400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4 см</m:t>
                      </m:r>
                    </m:oMath>
                  </m:oMathPara>
                </a14:m>
                <a:endParaRPr lang="ru-RU" sz="1400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95" name="TextBox 9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696807">
                <a:off x="6158671" y="1038580"/>
                <a:ext cx="383118" cy="215444"/>
              </a:xfrm>
              <a:prstGeom prst="rect">
                <a:avLst/>
              </a:prstGeom>
              <a:blipFill>
                <a:blip r:embed="rId25"/>
                <a:stretch>
                  <a:fillRect l="-8571" r="-1429" b="-208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6" name="Рисунок 55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74803">
            <a:off x="5792810" y="1314874"/>
            <a:ext cx="2199600" cy="36157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/>
              <p:cNvSpPr txBox="1"/>
              <p:nvPr/>
            </p:nvSpPr>
            <p:spPr>
              <a:xfrm rot="20511567">
                <a:off x="6075397" y="1451226"/>
                <a:ext cx="803105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400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4 см 5 мм</m:t>
                      </m:r>
                    </m:oMath>
                  </m:oMathPara>
                </a14:m>
                <a:endParaRPr lang="ru-RU" sz="1400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58" name="TextBox 5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0511567">
                <a:off x="6075397" y="1451226"/>
                <a:ext cx="803105" cy="215444"/>
              </a:xfrm>
              <a:prstGeom prst="rect">
                <a:avLst/>
              </a:prstGeom>
              <a:blipFill>
                <a:blip r:embed="rId27"/>
                <a:stretch>
                  <a:fillRect l="-2920" r="-2190" b="-394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9" name="Рисунок 58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952191" y="2020418"/>
            <a:ext cx="2199600" cy="36157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/>
              <p:cNvSpPr txBox="1"/>
              <p:nvPr/>
            </p:nvSpPr>
            <p:spPr>
              <a:xfrm rot="16200000">
                <a:off x="5609280" y="2288239"/>
                <a:ext cx="803105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400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7 см 9 мм</m:t>
                      </m:r>
                    </m:oMath>
                  </m:oMathPara>
                </a14:m>
                <a:endParaRPr lang="ru-RU" sz="1400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60" name="TextBox 5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5609280" y="2288239"/>
                <a:ext cx="803105" cy="215444"/>
              </a:xfrm>
              <a:prstGeom prst="rect">
                <a:avLst/>
              </a:prstGeom>
              <a:blipFill>
                <a:blip r:embed="rId28"/>
                <a:stretch>
                  <a:fillRect t="-3030" r="-5556" b="-454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1" name="Рисунок 60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9831">
            <a:off x="5792811" y="3146004"/>
            <a:ext cx="2199600" cy="36157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/>
              <p:cNvSpPr txBox="1"/>
              <p:nvPr/>
            </p:nvSpPr>
            <p:spPr>
              <a:xfrm rot="21262543">
                <a:off x="6216127" y="2944570"/>
                <a:ext cx="803105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400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6 см 5 мм</m:t>
                      </m:r>
                    </m:oMath>
                  </m:oMathPara>
                </a14:m>
                <a:endParaRPr lang="ru-RU" sz="1400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62" name="TextBox 6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1262543">
                <a:off x="6216127" y="2944570"/>
                <a:ext cx="803105" cy="215444"/>
              </a:xfrm>
              <a:prstGeom prst="rect">
                <a:avLst/>
              </a:prstGeom>
              <a:blipFill>
                <a:blip r:embed="rId29"/>
                <a:stretch>
                  <a:fillRect l="-3704" r="-2963" b="-612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3" name="Рисунок 62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26823">
            <a:off x="6226032" y="3048804"/>
            <a:ext cx="2199600" cy="36157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Box 63"/>
              <p:cNvSpPr txBox="1"/>
              <p:nvPr/>
            </p:nvSpPr>
            <p:spPr>
              <a:xfrm rot="19057583">
                <a:off x="6507404" y="3310046"/>
                <a:ext cx="383118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400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5 см</m:t>
                      </m:r>
                    </m:oMath>
                  </m:oMathPara>
                </a14:m>
                <a:endParaRPr lang="ru-RU" sz="1400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64" name="TextBox 6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9057583">
                <a:off x="6507404" y="3310046"/>
                <a:ext cx="383118" cy="215444"/>
              </a:xfrm>
              <a:prstGeom prst="rect">
                <a:avLst/>
              </a:prstGeom>
              <a:blipFill>
                <a:blip r:embed="rId30"/>
                <a:stretch>
                  <a:fillRect l="-2778" r="-2778" b="-869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5" name="Рисунок 64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0684" y="3825255"/>
            <a:ext cx="2199600" cy="36157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/>
              <p:cNvSpPr txBox="1"/>
              <p:nvPr/>
            </p:nvSpPr>
            <p:spPr>
              <a:xfrm>
                <a:off x="5755818" y="3616289"/>
                <a:ext cx="383118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400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5 см</m:t>
                      </m:r>
                    </m:oMath>
                  </m:oMathPara>
                </a14:m>
                <a:endParaRPr lang="ru-RU" sz="1400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66" name="TextBox 6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5818" y="3616289"/>
                <a:ext cx="383118" cy="215444"/>
              </a:xfrm>
              <a:prstGeom prst="rect">
                <a:avLst/>
              </a:prstGeom>
              <a:blipFill>
                <a:blip r:embed="rId31"/>
                <a:stretch>
                  <a:fillRect l="-9524" r="-7937" b="-833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7" name="Рисунок 66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57903">
            <a:off x="4099233" y="3693176"/>
            <a:ext cx="2199600" cy="36157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/>
              <p:cNvSpPr txBox="1"/>
              <p:nvPr/>
            </p:nvSpPr>
            <p:spPr>
              <a:xfrm rot="2121696">
                <a:off x="4705719" y="3335694"/>
                <a:ext cx="803105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400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5 см 7 мм</m:t>
                      </m:r>
                    </m:oMath>
                  </m:oMathPara>
                </a14:m>
                <a:endParaRPr lang="ru-RU" sz="1400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68" name="TextBox 6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121696">
                <a:off x="4705719" y="3335694"/>
                <a:ext cx="803105" cy="215444"/>
              </a:xfrm>
              <a:prstGeom prst="rect">
                <a:avLst/>
              </a:prstGeom>
              <a:blipFill>
                <a:blip r:embed="rId32"/>
                <a:stretch>
                  <a:fillRect l="-4651" t="-943" b="-188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9" name="Рисунок 68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007">
            <a:off x="4400191" y="3204743"/>
            <a:ext cx="2199600" cy="36157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Box 69"/>
              <p:cNvSpPr txBox="1"/>
              <p:nvPr/>
            </p:nvSpPr>
            <p:spPr>
              <a:xfrm rot="259451">
                <a:off x="4640813" y="2962975"/>
                <a:ext cx="803105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400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6 см 6 мм</m:t>
                      </m:r>
                    </m:oMath>
                  </m:oMathPara>
                </a14:m>
                <a:endParaRPr lang="ru-RU" sz="1400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70" name="TextBox 6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59451">
                <a:off x="4640813" y="2962975"/>
                <a:ext cx="803105" cy="215444"/>
              </a:xfrm>
              <a:prstGeom prst="rect">
                <a:avLst/>
              </a:prstGeom>
              <a:blipFill>
                <a:blip r:embed="rId33"/>
                <a:stretch>
                  <a:fillRect l="-4444" r="-148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7" name="Рисунок 46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93500" y="2572200"/>
            <a:ext cx="1494139" cy="3599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536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5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5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750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800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8500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9000"/>
                            </p:stCondLst>
                            <p:childTnLst>
                              <p:par>
                                <p:cTn id="8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9500"/>
                            </p:stCondLst>
                            <p:childTnLst>
                              <p:par>
                                <p:cTn id="8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500"/>
                            </p:stCondLst>
                            <p:childTnLst>
                              <p:par>
                                <p:cTn id="9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1000"/>
                            </p:stCondLst>
                            <p:childTnLst>
                              <p:par>
                                <p:cTn id="9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500"/>
                            </p:stCondLst>
                            <p:childTnLst>
                              <p:par>
                                <p:cTn id="1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2500"/>
                            </p:stCondLst>
                            <p:childTnLst>
                              <p:par>
                                <p:cTn id="1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/>
      <p:bldP spid="95" grpId="0"/>
      <p:bldP spid="58" grpId="0"/>
      <p:bldP spid="60" grpId="0"/>
      <p:bldP spid="62" grpId="0"/>
      <p:bldP spid="64" grpId="0"/>
      <p:bldP spid="66" grpId="0"/>
      <p:bldP spid="68" grpId="0"/>
      <p:bldP spid="7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>
            <a:off x="-89541" y="0"/>
            <a:ext cx="9233541" cy="5144400"/>
            <a:chOff x="-89541" y="0"/>
            <a:chExt cx="9233541" cy="5144400"/>
          </a:xfrm>
        </p:grpSpPr>
        <p:grpSp>
          <p:nvGrpSpPr>
            <p:cNvPr id="10" name="Группа 9"/>
            <p:cNvGrpSpPr/>
            <p:nvPr/>
          </p:nvGrpSpPr>
          <p:grpSpPr>
            <a:xfrm>
              <a:off x="-89541" y="0"/>
              <a:ext cx="9233541" cy="5144400"/>
              <a:chOff x="-89541" y="0"/>
              <a:chExt cx="9233541" cy="5144400"/>
            </a:xfrm>
          </p:grpSpPr>
          <p:pic>
            <p:nvPicPr>
              <p:cNvPr id="22" name="Рисунок 21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89541" y="0"/>
                <a:ext cx="9233541" cy="5144400"/>
              </a:xfrm>
              <a:prstGeom prst="rect">
                <a:avLst/>
              </a:prstGeom>
            </p:spPr>
          </p:pic>
          <p:sp>
            <p:nvSpPr>
              <p:cNvPr id="23" name="Овал 22"/>
              <p:cNvSpPr/>
              <p:nvPr/>
            </p:nvSpPr>
            <p:spPr>
              <a:xfrm>
                <a:off x="5820283" y="1243584"/>
                <a:ext cx="73152" cy="7315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" name="Овал 23"/>
              <p:cNvSpPr/>
              <p:nvPr/>
            </p:nvSpPr>
            <p:spPr>
              <a:xfrm>
                <a:off x="4489781" y="2170789"/>
                <a:ext cx="73152" cy="7315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" name="Овал 24"/>
              <p:cNvSpPr/>
              <p:nvPr/>
            </p:nvSpPr>
            <p:spPr>
              <a:xfrm>
                <a:off x="5464841" y="3004138"/>
                <a:ext cx="73152" cy="7315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" name="Овал 25"/>
              <p:cNvSpPr/>
              <p:nvPr/>
            </p:nvSpPr>
            <p:spPr>
              <a:xfrm>
                <a:off x="5880446" y="1166439"/>
                <a:ext cx="73152" cy="7315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" name="Овал 26"/>
              <p:cNvSpPr/>
              <p:nvPr/>
            </p:nvSpPr>
            <p:spPr>
              <a:xfrm>
                <a:off x="6671867" y="1306023"/>
                <a:ext cx="73152" cy="7315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" name="Овал 27"/>
              <p:cNvSpPr/>
              <p:nvPr/>
            </p:nvSpPr>
            <p:spPr>
              <a:xfrm>
                <a:off x="5820283" y="1592406"/>
                <a:ext cx="73152" cy="7315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" name="Овал 28"/>
              <p:cNvSpPr/>
              <p:nvPr/>
            </p:nvSpPr>
            <p:spPr>
              <a:xfrm>
                <a:off x="7150786" y="3077290"/>
                <a:ext cx="73152" cy="7315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" name="Овал 30"/>
              <p:cNvSpPr/>
              <p:nvPr/>
            </p:nvSpPr>
            <p:spPr>
              <a:xfrm>
                <a:off x="6423908" y="3778330"/>
                <a:ext cx="73152" cy="7315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" name="Овал 31"/>
              <p:cNvSpPr/>
              <p:nvPr/>
            </p:nvSpPr>
            <p:spPr>
              <a:xfrm>
                <a:off x="5395232" y="3778330"/>
                <a:ext cx="73152" cy="7315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" name="Овал 32"/>
              <p:cNvSpPr/>
              <p:nvPr/>
            </p:nvSpPr>
            <p:spPr>
              <a:xfrm>
                <a:off x="4445882" y="3077290"/>
                <a:ext cx="73152" cy="7315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" name="Овал 33"/>
              <p:cNvSpPr/>
              <p:nvPr/>
            </p:nvSpPr>
            <p:spPr>
              <a:xfrm>
                <a:off x="5820283" y="3193017"/>
                <a:ext cx="73152" cy="7315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5" name="TextBox 34"/>
                  <p:cNvSpPr txBox="1"/>
                  <p:nvPr/>
                </p:nvSpPr>
                <p:spPr>
                  <a:xfrm>
                    <a:off x="5680822" y="1162445"/>
                    <a:ext cx="139461" cy="20774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oMath>
                      </m:oMathPara>
                    </a14:m>
                    <a:endParaRPr lang="ru-RU" dirty="0"/>
                  </a:p>
                </p:txBody>
              </p:sp>
            </mc:Choice>
            <mc:Fallback xmlns="">
              <p:sp>
                <p:nvSpPr>
                  <p:cNvPr id="119" name="TextBox 11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680822" y="1162445"/>
                    <a:ext cx="139461" cy="207749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26087" r="-30435" b="-8824"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6" name="TextBox 35"/>
                  <p:cNvSpPr txBox="1"/>
                  <p:nvPr/>
                </p:nvSpPr>
                <p:spPr>
                  <a:xfrm>
                    <a:off x="4345729" y="2077627"/>
                    <a:ext cx="139461" cy="20774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oMath>
                      </m:oMathPara>
                    </a14:m>
                    <a:endParaRPr lang="ru-RU" dirty="0"/>
                  </a:p>
                </p:txBody>
              </p:sp>
            </mc:Choice>
            <mc:Fallback xmlns="">
              <p:sp>
                <p:nvSpPr>
                  <p:cNvPr id="120" name="TextBox 11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345729" y="2077627"/>
                    <a:ext cx="139461" cy="207749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26087" r="-30435" b="-8824"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7" name="TextBox 36"/>
                  <p:cNvSpPr txBox="1"/>
                  <p:nvPr/>
                </p:nvSpPr>
                <p:spPr>
                  <a:xfrm>
                    <a:off x="5538371" y="2934358"/>
                    <a:ext cx="139461" cy="20774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oMath>
                      </m:oMathPara>
                    </a14:m>
                    <a:endParaRPr lang="ru-RU" dirty="0"/>
                  </a:p>
                </p:txBody>
              </p:sp>
            </mc:Choice>
            <mc:Fallback xmlns="">
              <p:sp>
                <p:nvSpPr>
                  <p:cNvPr id="121" name="TextBox 12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538371" y="2934358"/>
                    <a:ext cx="139461" cy="207749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l="-27273" r="-36364" b="-8824"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8" name="TextBox 37"/>
                  <p:cNvSpPr txBox="1"/>
                  <p:nvPr/>
                </p:nvSpPr>
                <p:spPr>
                  <a:xfrm>
                    <a:off x="5846254" y="952367"/>
                    <a:ext cx="139461" cy="20774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oMath>
                      </m:oMathPara>
                    </a14:m>
                    <a:endParaRPr lang="ru-RU" dirty="0"/>
                  </a:p>
                </p:txBody>
              </p:sp>
            </mc:Choice>
            <mc:Fallback xmlns="">
              <p:sp>
                <p:nvSpPr>
                  <p:cNvPr id="122" name="TextBox 12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46254" y="952367"/>
                    <a:ext cx="139461" cy="207749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l="-26087" r="-30435" b="-8824"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9" name="TextBox 38"/>
                  <p:cNvSpPr txBox="1"/>
                  <p:nvPr/>
                </p:nvSpPr>
                <p:spPr>
                  <a:xfrm>
                    <a:off x="6769777" y="1238724"/>
                    <a:ext cx="139461" cy="20774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oMath>
                      </m:oMathPara>
                    </a14:m>
                    <a:endParaRPr lang="ru-RU" dirty="0"/>
                  </a:p>
                </p:txBody>
              </p:sp>
            </mc:Choice>
            <mc:Fallback xmlns="">
              <p:sp>
                <p:nvSpPr>
                  <p:cNvPr id="123" name="TextBox 12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769777" y="1238724"/>
                    <a:ext cx="139461" cy="207749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l="-31818" r="-36364" b="-11765"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0" name="TextBox 39"/>
                  <p:cNvSpPr txBox="1"/>
                  <p:nvPr/>
                </p:nvSpPr>
                <p:spPr>
                  <a:xfrm>
                    <a:off x="5950627" y="1602900"/>
                    <a:ext cx="139461" cy="20774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oMath>
                      </m:oMathPara>
                    </a14:m>
                    <a:endParaRPr lang="ru-RU" dirty="0"/>
                  </a:p>
                </p:txBody>
              </p:sp>
            </mc:Choice>
            <mc:Fallback xmlns="">
              <p:sp>
                <p:nvSpPr>
                  <p:cNvPr id="124" name="TextBox 12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950627" y="1602900"/>
                    <a:ext cx="139461" cy="207749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l="-26087" r="-30435" b="-8824"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1" name="TextBox 40"/>
                  <p:cNvSpPr txBox="1"/>
                  <p:nvPr/>
                </p:nvSpPr>
                <p:spPr>
                  <a:xfrm>
                    <a:off x="5697615" y="3009991"/>
                    <a:ext cx="139461" cy="20774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oMath>
                      </m:oMathPara>
                    </a14:m>
                    <a:endParaRPr lang="ru-RU" dirty="0"/>
                  </a:p>
                </p:txBody>
              </p:sp>
            </mc:Choice>
            <mc:Fallback xmlns="">
              <p:sp>
                <p:nvSpPr>
                  <p:cNvPr id="125" name="TextBox 12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697615" y="3009991"/>
                    <a:ext cx="139461" cy="207749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l="-26087" r="-30435" b="-8824"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2" name="TextBox 41"/>
                  <p:cNvSpPr txBox="1"/>
                  <p:nvPr/>
                </p:nvSpPr>
                <p:spPr>
                  <a:xfrm>
                    <a:off x="7118702" y="2854543"/>
                    <a:ext cx="139461" cy="20774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oMath>
                      </m:oMathPara>
                    </a14:m>
                    <a:endParaRPr lang="ru-RU" dirty="0"/>
                  </a:p>
                </p:txBody>
              </p:sp>
            </mc:Choice>
            <mc:Fallback xmlns="">
              <p:sp>
                <p:nvSpPr>
                  <p:cNvPr id="126" name="TextBox 12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118702" y="2854543"/>
                    <a:ext cx="139461" cy="207749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l="-26087" r="-30435" b="-8824"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3" name="TextBox 42"/>
                  <p:cNvSpPr txBox="1"/>
                  <p:nvPr/>
                </p:nvSpPr>
                <p:spPr>
                  <a:xfrm>
                    <a:off x="6547950" y="3670092"/>
                    <a:ext cx="139462" cy="20774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oMath>
                      </m:oMathPara>
                    </a14:m>
                    <a:endParaRPr lang="ru-RU" dirty="0"/>
                  </a:p>
                </p:txBody>
              </p:sp>
            </mc:Choice>
            <mc:Fallback xmlns="">
              <p:sp>
                <p:nvSpPr>
                  <p:cNvPr id="127" name="TextBox 12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547950" y="3670092"/>
                    <a:ext cx="139462" cy="207749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 l="-26087" r="-30435" b="-8824"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4" name="TextBox 43"/>
                  <p:cNvSpPr txBox="1"/>
                  <p:nvPr/>
                </p:nvSpPr>
                <p:spPr>
                  <a:xfrm>
                    <a:off x="5097335" y="3670091"/>
                    <a:ext cx="235642" cy="20774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oMath>
                      </m:oMathPara>
                    </a14:m>
                    <a:endParaRPr lang="ru-RU" dirty="0"/>
                  </a:p>
                </p:txBody>
              </p:sp>
            </mc:Choice>
            <mc:Fallback xmlns="">
              <p:sp>
                <p:nvSpPr>
                  <p:cNvPr id="128" name="TextBox 12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097335" y="3670091"/>
                    <a:ext cx="235642" cy="207749"/>
                  </a:xfrm>
                  <a:prstGeom prst="rect">
                    <a:avLst/>
                  </a:prstGeom>
                  <a:blipFill>
                    <a:blip r:embed="rId14"/>
                    <a:stretch>
                      <a:fillRect l="-15385" r="-17949" b="-8824"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5" name="TextBox 44"/>
                  <p:cNvSpPr txBox="1"/>
                  <p:nvPr/>
                </p:nvSpPr>
                <p:spPr>
                  <a:xfrm>
                    <a:off x="4162403" y="3009990"/>
                    <a:ext cx="235642" cy="20774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11</m:t>
                          </m:r>
                        </m:oMath>
                      </m:oMathPara>
                    </a14:m>
                    <a:endParaRPr lang="ru-RU" dirty="0"/>
                  </a:p>
                </p:txBody>
              </p:sp>
            </mc:Choice>
            <mc:Fallback xmlns="">
              <p:sp>
                <p:nvSpPr>
                  <p:cNvPr id="129" name="TextBox 12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162403" y="3009990"/>
                    <a:ext cx="235642" cy="207749"/>
                  </a:xfrm>
                  <a:prstGeom prst="rect">
                    <a:avLst/>
                  </a:prstGeom>
                  <a:blipFill>
                    <a:blip r:embed="rId15"/>
                    <a:stretch>
                      <a:fillRect l="-15789" r="-21053" b="-8824"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6" name="TextBox 45"/>
                  <p:cNvSpPr txBox="1"/>
                  <p:nvPr/>
                </p:nvSpPr>
                <p:spPr>
                  <a:xfrm>
                    <a:off x="5743666" y="3302019"/>
                    <a:ext cx="235642" cy="20774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oMath>
                      </m:oMathPara>
                    </a14:m>
                    <a:endParaRPr lang="ru-RU" dirty="0"/>
                  </a:p>
                </p:txBody>
              </p:sp>
            </mc:Choice>
            <mc:Fallback xmlns="">
              <p:sp>
                <p:nvSpPr>
                  <p:cNvPr id="130" name="TextBox 12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743666" y="3302019"/>
                    <a:ext cx="235642" cy="207749"/>
                  </a:xfrm>
                  <a:prstGeom prst="rect">
                    <a:avLst/>
                  </a:prstGeom>
                  <a:blipFill>
                    <a:blip r:embed="rId16"/>
                    <a:stretch>
                      <a:fillRect l="-15385" r="-17949" b="-8824"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11" name="Прямая соединительная линия 10"/>
            <p:cNvCxnSpPr>
              <a:stCxn id="23" idx="3"/>
              <a:endCxn id="24" idx="7"/>
            </p:cNvCxnSpPr>
            <p:nvPr/>
          </p:nvCxnSpPr>
          <p:spPr>
            <a:xfrm flipH="1">
              <a:off x="4552220" y="1306023"/>
              <a:ext cx="1278776" cy="87547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/>
            <p:cNvCxnSpPr>
              <a:stCxn id="25" idx="2"/>
              <a:endCxn id="24" idx="5"/>
            </p:cNvCxnSpPr>
            <p:nvPr/>
          </p:nvCxnSpPr>
          <p:spPr>
            <a:xfrm flipH="1" flipV="1">
              <a:off x="4552220" y="2233228"/>
              <a:ext cx="912621" cy="80748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>
              <a:stCxn id="25" idx="7"/>
              <a:endCxn id="26" idx="4"/>
            </p:cNvCxnSpPr>
            <p:nvPr/>
          </p:nvCxnSpPr>
          <p:spPr>
            <a:xfrm flipV="1">
              <a:off x="5527280" y="1239591"/>
              <a:ext cx="389742" cy="177526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/>
            <p:cNvCxnSpPr>
              <a:stCxn id="27" idx="1"/>
              <a:endCxn id="26" idx="6"/>
            </p:cNvCxnSpPr>
            <p:nvPr/>
          </p:nvCxnSpPr>
          <p:spPr>
            <a:xfrm flipH="1" flipV="1">
              <a:off x="5953598" y="1203015"/>
              <a:ext cx="728982" cy="11372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Прямая соединительная линия 14"/>
            <p:cNvCxnSpPr>
              <a:stCxn id="27" idx="3"/>
              <a:endCxn id="28" idx="6"/>
            </p:cNvCxnSpPr>
            <p:nvPr/>
          </p:nvCxnSpPr>
          <p:spPr>
            <a:xfrm flipH="1">
              <a:off x="5893435" y="1368462"/>
              <a:ext cx="789145" cy="26052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>
              <a:stCxn id="34" idx="0"/>
              <a:endCxn id="28" idx="4"/>
            </p:cNvCxnSpPr>
            <p:nvPr/>
          </p:nvCxnSpPr>
          <p:spPr>
            <a:xfrm flipV="1">
              <a:off x="5856859" y="1665558"/>
              <a:ext cx="0" cy="152745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>
              <a:stCxn id="34" idx="6"/>
              <a:endCxn id="29" idx="2"/>
            </p:cNvCxnSpPr>
            <p:nvPr/>
          </p:nvCxnSpPr>
          <p:spPr>
            <a:xfrm flipV="1">
              <a:off x="5893435" y="3113866"/>
              <a:ext cx="1257351" cy="11572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>
              <a:stCxn id="31" idx="7"/>
              <a:endCxn id="29" idx="3"/>
            </p:cNvCxnSpPr>
            <p:nvPr/>
          </p:nvCxnSpPr>
          <p:spPr>
            <a:xfrm flipV="1">
              <a:off x="6486347" y="3139729"/>
              <a:ext cx="675152" cy="64931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>
              <a:stCxn id="31" idx="2"/>
              <a:endCxn id="32" idx="6"/>
            </p:cNvCxnSpPr>
            <p:nvPr/>
          </p:nvCxnSpPr>
          <p:spPr>
            <a:xfrm flipH="1">
              <a:off x="5468384" y="3814906"/>
              <a:ext cx="955524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>
              <a:stCxn id="33" idx="5"/>
              <a:endCxn id="32" idx="1"/>
            </p:cNvCxnSpPr>
            <p:nvPr/>
          </p:nvCxnSpPr>
          <p:spPr>
            <a:xfrm>
              <a:off x="4508321" y="3139729"/>
              <a:ext cx="897624" cy="64931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>
              <a:stCxn id="33" idx="6"/>
              <a:endCxn id="34" idx="6"/>
            </p:cNvCxnSpPr>
            <p:nvPr/>
          </p:nvCxnSpPr>
          <p:spPr>
            <a:xfrm>
              <a:off x="4519034" y="3113866"/>
              <a:ext cx="1374401" cy="11572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7" name="Рисунок 4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535" y="2572200"/>
            <a:ext cx="1553373" cy="3599997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93500" y="2572200"/>
            <a:ext cx="1494139" cy="35999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/>
              <p:cNvSpPr txBox="1"/>
              <p:nvPr/>
            </p:nvSpPr>
            <p:spPr>
              <a:xfrm rot="19484647">
                <a:off x="5000049" y="1499293"/>
                <a:ext cx="383118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400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8 см</m:t>
                      </m:r>
                    </m:oMath>
                  </m:oMathPara>
                </a14:m>
                <a:endParaRPr lang="ru-RU" sz="1400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49" name="TextBox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9484647">
                <a:off x="5000049" y="1499293"/>
                <a:ext cx="383118" cy="215444"/>
              </a:xfrm>
              <a:prstGeom prst="rect">
                <a:avLst/>
              </a:prstGeom>
              <a:blipFill>
                <a:blip r:embed="rId20"/>
                <a:stretch>
                  <a:fillRect l="-2740" r="-4110" b="-757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/>
              <p:cNvSpPr txBox="1"/>
              <p:nvPr/>
            </p:nvSpPr>
            <p:spPr>
              <a:xfrm rot="2506598">
                <a:off x="4678064" y="2430532"/>
                <a:ext cx="803105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400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6 см 3 мм</m:t>
                      </m:r>
                    </m:oMath>
                  </m:oMathPara>
                </a14:m>
                <a:endParaRPr lang="ru-RU" sz="1400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50" name="TextBox 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506598">
                <a:off x="4678064" y="2430532"/>
                <a:ext cx="803105" cy="215444"/>
              </a:xfrm>
              <a:prstGeom prst="rect">
                <a:avLst/>
              </a:prstGeom>
              <a:blipFill>
                <a:blip r:embed="rId21"/>
                <a:stretch>
                  <a:fillRect l="-4878" t="-870" b="-173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/>
              <p:cNvSpPr txBox="1"/>
              <p:nvPr/>
            </p:nvSpPr>
            <p:spPr>
              <a:xfrm rot="16953259">
                <a:off x="5199092" y="2007186"/>
                <a:ext cx="803105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400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8 см 8 мм</m:t>
                      </m:r>
                    </m:oMath>
                  </m:oMathPara>
                </a14:m>
                <a:endParaRPr lang="ru-RU" sz="1400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51" name="TextBox 5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953259">
                <a:off x="5199092" y="2007186"/>
                <a:ext cx="803105" cy="215444"/>
              </a:xfrm>
              <a:prstGeom prst="rect">
                <a:avLst/>
              </a:prstGeom>
              <a:blipFill>
                <a:blip r:embed="rId22"/>
                <a:stretch>
                  <a:fillRect t="-725" b="-362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/>
              <p:cNvSpPr txBox="1"/>
              <p:nvPr/>
            </p:nvSpPr>
            <p:spPr>
              <a:xfrm rot="20511567">
                <a:off x="6075397" y="1451226"/>
                <a:ext cx="803105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400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4 см 5 мм</m:t>
                      </m:r>
                    </m:oMath>
                  </m:oMathPara>
                </a14:m>
                <a:endParaRPr lang="ru-RU" sz="1400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53" name="TextBox 5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0511567">
                <a:off x="6075397" y="1451226"/>
                <a:ext cx="803105" cy="215444"/>
              </a:xfrm>
              <a:prstGeom prst="rect">
                <a:avLst/>
              </a:prstGeom>
              <a:blipFill>
                <a:blip r:embed="rId23"/>
                <a:stretch>
                  <a:fillRect l="-2920" r="-2190" b="-394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/>
              <p:cNvSpPr txBox="1"/>
              <p:nvPr/>
            </p:nvSpPr>
            <p:spPr>
              <a:xfrm rot="16200000">
                <a:off x="5609280" y="2288239"/>
                <a:ext cx="803105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400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7 см 9 мм</m:t>
                      </m:r>
                    </m:oMath>
                  </m:oMathPara>
                </a14:m>
                <a:endParaRPr lang="ru-RU" sz="1400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54" name="TextBox 5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5609280" y="2288239"/>
                <a:ext cx="803105" cy="215444"/>
              </a:xfrm>
              <a:prstGeom prst="rect">
                <a:avLst/>
              </a:prstGeom>
              <a:blipFill>
                <a:blip r:embed="rId24"/>
                <a:stretch>
                  <a:fillRect t="-3030" r="-5556" b="-454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/>
              <p:cNvSpPr txBox="1"/>
              <p:nvPr/>
            </p:nvSpPr>
            <p:spPr>
              <a:xfrm rot="21262543">
                <a:off x="6216127" y="2944570"/>
                <a:ext cx="803105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400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6 см 5 мм</m:t>
                      </m:r>
                    </m:oMath>
                  </m:oMathPara>
                </a14:m>
                <a:endParaRPr lang="ru-RU" sz="1400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55" name="TextBox 5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1262543">
                <a:off x="6216127" y="2944570"/>
                <a:ext cx="803105" cy="215444"/>
              </a:xfrm>
              <a:prstGeom prst="rect">
                <a:avLst/>
              </a:prstGeom>
              <a:blipFill>
                <a:blip r:embed="rId25"/>
                <a:stretch>
                  <a:fillRect l="-3704" r="-2963" b="-612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/>
              <p:cNvSpPr txBox="1"/>
              <p:nvPr/>
            </p:nvSpPr>
            <p:spPr>
              <a:xfrm rot="19057583">
                <a:off x="6507404" y="3310046"/>
                <a:ext cx="383118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400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5 см</m:t>
                      </m:r>
                    </m:oMath>
                  </m:oMathPara>
                </a14:m>
                <a:endParaRPr lang="ru-RU" sz="1400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56" name="TextBox 5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9057583">
                <a:off x="6507404" y="3310046"/>
                <a:ext cx="383118" cy="215444"/>
              </a:xfrm>
              <a:prstGeom prst="rect">
                <a:avLst/>
              </a:prstGeom>
              <a:blipFill>
                <a:blip r:embed="rId26"/>
                <a:stretch>
                  <a:fillRect l="-2778" r="-2778" b="-869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/>
              <p:cNvSpPr txBox="1"/>
              <p:nvPr/>
            </p:nvSpPr>
            <p:spPr>
              <a:xfrm>
                <a:off x="5755818" y="3616289"/>
                <a:ext cx="383118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400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5 см</m:t>
                      </m:r>
                    </m:oMath>
                  </m:oMathPara>
                </a14:m>
                <a:endParaRPr lang="ru-RU" sz="1400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57" name="TextBox 5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5818" y="3616289"/>
                <a:ext cx="383118" cy="215444"/>
              </a:xfrm>
              <a:prstGeom prst="rect">
                <a:avLst/>
              </a:prstGeom>
              <a:blipFill>
                <a:blip r:embed="rId27"/>
                <a:stretch>
                  <a:fillRect l="-9524" r="-7937" b="-833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/>
              <p:cNvSpPr txBox="1"/>
              <p:nvPr/>
            </p:nvSpPr>
            <p:spPr>
              <a:xfrm rot="2121696">
                <a:off x="4705719" y="3335694"/>
                <a:ext cx="803105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400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5 см 7 мм</m:t>
                      </m:r>
                    </m:oMath>
                  </m:oMathPara>
                </a14:m>
                <a:endParaRPr lang="ru-RU" sz="1400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58" name="TextBox 5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121696">
                <a:off x="4705719" y="3335694"/>
                <a:ext cx="803105" cy="215444"/>
              </a:xfrm>
              <a:prstGeom prst="rect">
                <a:avLst/>
              </a:prstGeom>
              <a:blipFill>
                <a:blip r:embed="rId28"/>
                <a:stretch>
                  <a:fillRect l="-4651" t="-943" b="-188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/>
              <p:cNvSpPr txBox="1"/>
              <p:nvPr/>
            </p:nvSpPr>
            <p:spPr>
              <a:xfrm rot="259451">
                <a:off x="4640813" y="2962975"/>
                <a:ext cx="803105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400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6 см 6 мм</m:t>
                      </m:r>
                    </m:oMath>
                  </m:oMathPara>
                </a14:m>
                <a:endParaRPr lang="ru-RU" sz="1400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59" name="TextBox 5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59451">
                <a:off x="4640813" y="2962975"/>
                <a:ext cx="803105" cy="215444"/>
              </a:xfrm>
              <a:prstGeom prst="rect">
                <a:avLst/>
              </a:prstGeom>
              <a:blipFill>
                <a:blip r:embed="rId29"/>
                <a:stretch>
                  <a:fillRect l="-4444" r="-148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/>
              <p:cNvSpPr txBox="1"/>
              <p:nvPr/>
            </p:nvSpPr>
            <p:spPr>
              <a:xfrm>
                <a:off x="371062" y="768653"/>
                <a:ext cx="3679739" cy="1154546"/>
              </a:xfrm>
              <a:prstGeom prst="wedgeRoundRectCallout">
                <a:avLst>
                  <a:gd name="adj1" fmla="val 20251"/>
                  <a:gd name="adj2" fmla="val 87071"/>
                  <a:gd name="adj3" fmla="val 16667"/>
                </a:avLst>
              </a:prstGeom>
              <a:solidFill>
                <a:schemeClr val="bg1"/>
              </a:solidFill>
              <a:ln>
                <a:solidFill>
                  <a:srgbClr val="FFC000"/>
                </a:solidFill>
              </a:ln>
            </p:spPr>
            <p:txBody>
              <a:bodyPr wrap="square" lIns="180000" tIns="90000" rIns="180000" bIns="9000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4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8 см+6 см 3 мм+8 см 8 мм+4 см+</m:t>
                      </m:r>
                    </m:oMath>
                  </m:oMathPara>
                </a14:m>
                <a:endParaRPr lang="ru-RU" sz="1400" b="0" dirty="0" smtClean="0">
                  <a:solidFill>
                    <a:schemeClr val="tx1"/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+ 4 см 5 мм+7 см 9 мм+6 см 5 мм+</m:t>
                      </m:r>
                    </m:oMath>
                  </m:oMathPara>
                </a14:m>
                <a:endParaRPr lang="ru-RU" sz="1400" b="0" dirty="0" smtClean="0">
                  <a:solidFill>
                    <a:schemeClr val="tx1"/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+ 5 см+5 см+5 см 7 мм+6 см 6 мм=</m:t>
                      </m:r>
                    </m:oMath>
                  </m:oMathPara>
                </a14:m>
                <a:endParaRPr lang="ru-RU" sz="1400" b="0" dirty="0" smtClean="0">
                  <a:solidFill>
                    <a:schemeClr val="tx1"/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=68 см 3 мм</m:t>
                      </m:r>
                    </m:oMath>
                  </m:oMathPara>
                </a14:m>
                <a:endParaRPr lang="ru-RU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0" name="TextBox 5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062" y="768653"/>
                <a:ext cx="3679739" cy="1154546"/>
              </a:xfrm>
              <a:prstGeom prst="wedgeRoundRectCallout">
                <a:avLst>
                  <a:gd name="adj1" fmla="val 20251"/>
                  <a:gd name="adj2" fmla="val 87071"/>
                  <a:gd name="adj3" fmla="val 16667"/>
                </a:avLst>
              </a:prstGeom>
              <a:blipFill>
                <a:blip r:embed="rId30"/>
                <a:stretch>
                  <a:fillRect/>
                </a:stretch>
              </a:blipFill>
              <a:ln>
                <a:solidFill>
                  <a:srgbClr val="FFC000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/>
              <p:cNvSpPr txBox="1"/>
              <p:nvPr/>
            </p:nvSpPr>
            <p:spPr>
              <a:xfrm rot="696807">
                <a:off x="6158671" y="1038580"/>
                <a:ext cx="383118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400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4 см</m:t>
                      </m:r>
                    </m:oMath>
                  </m:oMathPara>
                </a14:m>
                <a:endParaRPr lang="ru-RU" sz="1400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61" name="TextBox 6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696807">
                <a:off x="6158671" y="1038580"/>
                <a:ext cx="383118" cy="215444"/>
              </a:xfrm>
              <a:prstGeom prst="rect">
                <a:avLst/>
              </a:prstGeom>
              <a:blipFill>
                <a:blip r:embed="rId31"/>
                <a:stretch>
                  <a:fillRect l="-8571" r="-1429" b="-208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25912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/>
          <p:cNvSpPr txBox="1"/>
          <p:nvPr/>
        </p:nvSpPr>
        <p:spPr>
          <a:xfrm>
            <a:off x="358774" y="361950"/>
            <a:ext cx="4392613" cy="1392909"/>
          </a:xfrm>
          <a:prstGeom prst="wedgeRoundRectCallout">
            <a:avLst>
              <a:gd name="adj1" fmla="val -26079"/>
              <a:gd name="adj2" fmla="val 65343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В повседневной жизни вы часто встречаетесь и с другими измерительными приборами, которые тоже имеют шкалы, </a:t>
            </a:r>
            <a:r>
              <a:rPr lang="ru-RU" sz="1400" dirty="0" smtClean="0"/>
              <a:t>правда, </a:t>
            </a:r>
            <a:r>
              <a:rPr lang="ru-RU" sz="1400" dirty="0"/>
              <a:t>немного другой </a:t>
            </a:r>
            <a:r>
              <a:rPr lang="ru-RU" sz="1400" dirty="0" smtClean="0"/>
              <a:t>формы. </a:t>
            </a:r>
          </a:p>
          <a:p>
            <a:pPr algn="ctr"/>
            <a:r>
              <a:rPr lang="ru-RU" sz="1400" dirty="0" smtClean="0"/>
              <a:t>Может, </a:t>
            </a:r>
            <a:r>
              <a:rPr lang="ru-RU" sz="1400" dirty="0"/>
              <a:t>вы сможете их назвать?</a:t>
            </a:r>
            <a:endParaRPr lang="ru-RU" sz="1400" dirty="0" smtClean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34881" y="1541550"/>
            <a:ext cx="1344726" cy="324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87188" y="1296252"/>
            <a:ext cx="1398037" cy="3240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828" y="2208575"/>
            <a:ext cx="2700000" cy="27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052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34881" y="1541550"/>
            <a:ext cx="1344726" cy="3240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87188" y="1296252"/>
            <a:ext cx="1398037" cy="3240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291263" y="361950"/>
            <a:ext cx="2493962" cy="677820"/>
          </a:xfrm>
          <a:prstGeom prst="wedgeRoundRectCallout">
            <a:avLst>
              <a:gd name="adj1" fmla="val 23953"/>
              <a:gd name="adj2" fmla="val 70964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Комнатный </a:t>
            </a:r>
            <a:r>
              <a:rPr lang="ru-RU" sz="1400" dirty="0" smtClean="0"/>
              <a:t>термометр, </a:t>
            </a:r>
          </a:p>
          <a:p>
            <a:pPr algn="ctr"/>
            <a:r>
              <a:rPr lang="ru-RU" sz="1400" dirty="0" smtClean="0"/>
              <a:t>циферблат часов.</a:t>
            </a:r>
          </a:p>
        </p:txBody>
      </p:sp>
      <p:pic>
        <p:nvPicPr>
          <p:cNvPr id="17" name="Picture 2" descr="http://www.belmarsuperstore.com/wp-content/uploads/2016/11/Cool-Thermometer-Clipart-Picture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4920"/>
            <a:ext cx="1284499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750" y="265387"/>
            <a:ext cx="1800000" cy="180000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828" y="2208575"/>
            <a:ext cx="2700000" cy="27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22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34881" y="1541550"/>
            <a:ext cx="1344726" cy="3240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87188" y="1296252"/>
            <a:ext cx="1398037" cy="3240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291263" y="361950"/>
            <a:ext cx="2493962" cy="677820"/>
          </a:xfrm>
          <a:prstGeom prst="wedgeRoundRectCallout">
            <a:avLst>
              <a:gd name="adj1" fmla="val -32572"/>
              <a:gd name="adj2" fmla="val 96258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Спидометр </a:t>
            </a:r>
            <a:r>
              <a:rPr lang="ru-RU" sz="1400" dirty="0" smtClean="0"/>
              <a:t>автомобиля,</a:t>
            </a:r>
          </a:p>
          <a:p>
            <a:pPr algn="ctr"/>
            <a:r>
              <a:rPr lang="ru-RU" sz="1400" dirty="0" smtClean="0"/>
              <a:t>весы</a:t>
            </a:r>
            <a:r>
              <a:rPr lang="ru-RU" sz="1400" dirty="0"/>
              <a:t>.</a:t>
            </a:r>
            <a:endParaRPr lang="ru-RU" sz="1400" dirty="0" smtClean="0"/>
          </a:p>
        </p:txBody>
      </p:sp>
      <p:pic>
        <p:nvPicPr>
          <p:cNvPr id="13" name="Picture 2" descr="http://www.belmarsuperstore.com/wp-content/uploads/2016/11/Cool-Thermometer-Clipart-Picture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4920"/>
            <a:ext cx="1284499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750" y="265387"/>
            <a:ext cx="1800000" cy="1800000"/>
          </a:xfrm>
          <a:prstGeom prst="rect">
            <a:avLst/>
          </a:prstGeom>
        </p:spPr>
      </p:pic>
      <p:pic>
        <p:nvPicPr>
          <p:cNvPr id="15362" name="Picture 2" descr="http://a298.phobos.apple.com/us/r30/Purple/v4/50/56/7e/50567e17-8478-bd43-f20e-7de9b22bfc9e/mzl.tkuhdicy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8550" y="361950"/>
            <a:ext cx="1633904" cy="163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21345" y="370202"/>
            <a:ext cx="1617400" cy="161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2515377" y="2558897"/>
            <a:ext cx="3009853" cy="1392909"/>
          </a:xfrm>
          <a:prstGeom prst="wedgeRoundRectCallout">
            <a:avLst>
              <a:gd name="adj1" fmla="val -56143"/>
              <a:gd name="adj2" fmla="val -988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Молодцы!</a:t>
            </a:r>
          </a:p>
          <a:p>
            <a:pPr algn="ctr"/>
            <a:r>
              <a:rPr lang="ru-RU" sz="1400" dirty="0"/>
              <a:t>А </a:t>
            </a:r>
            <a:r>
              <a:rPr lang="ru-RU" sz="1400" dirty="0" smtClean="0"/>
              <a:t>может, </a:t>
            </a:r>
            <a:r>
              <a:rPr lang="ru-RU" sz="1400" dirty="0"/>
              <a:t>вы сможете назвать цены деления перечисленных измерительных приборов?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828" y="2208575"/>
            <a:ext cx="2700000" cy="27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696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15313" y="1181550"/>
            <a:ext cx="1553374" cy="360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6073381" y="363960"/>
                <a:ext cx="2695306" cy="705629"/>
              </a:xfrm>
              <a:prstGeom prst="wedgeRoundRectCallout">
                <a:avLst>
                  <a:gd name="adj1" fmla="val -4301"/>
                  <a:gd name="adj2" fmla="val 97608"/>
                  <a:gd name="adj3" fmla="val 16667"/>
                </a:avLst>
              </a:prstGeom>
              <a:solidFill>
                <a:schemeClr val="bg1"/>
              </a:solidFill>
              <a:ln>
                <a:solidFill>
                  <a:srgbClr val="FFC000"/>
                </a:solidFill>
              </a:ln>
            </p:spPr>
            <p:txBody>
              <a:bodyPr wrap="square" lIns="180000" tIns="90000" rIns="180000" bIns="90000" rtlCol="0">
                <a:spAutoFit/>
              </a:bodyPr>
              <a:lstStyle/>
              <a:p>
                <a:pPr algn="ctr"/>
                <a:r>
                  <a:rPr lang="ru-RU" sz="1400" dirty="0"/>
                  <a:t>У комнатного термометра </a:t>
                </a:r>
                <a:r>
                  <a:rPr lang="ru-RU" sz="1400" dirty="0" smtClean="0">
                    <a:solidFill>
                      <a:srgbClr val="FFC000"/>
                    </a:solidFill>
                  </a:rPr>
                  <a:t>цена деления – </a:t>
                </a:r>
                <a14:m>
                  <m:oMath xmlns:m="http://schemas.openxmlformats.org/officeDocument/2006/math">
                    <m:r>
                      <a:rPr lang="ru-RU" sz="1600" i="1" dirty="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ru-RU" sz="1600" i="1" dirty="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℃</m:t>
                    </m:r>
                  </m:oMath>
                </a14:m>
                <a:r>
                  <a:rPr lang="ru-RU" sz="1400" dirty="0" smtClean="0"/>
                  <a:t>.</a:t>
                </a: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3381" y="363960"/>
                <a:ext cx="2695306" cy="705629"/>
              </a:xfrm>
              <a:prstGeom prst="wedgeRoundRectCallout">
                <a:avLst>
                  <a:gd name="adj1" fmla="val -4301"/>
                  <a:gd name="adj2" fmla="val 97608"/>
                  <a:gd name="adj3" fmla="val 16667"/>
                </a:avLst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rgbClr val="FFC000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2" descr="http://www.belmarsuperstore.com/wp-content/uploads/2016/11/Cool-Thermometer-Clipart-Picture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422" y="252000"/>
            <a:ext cx="3399728" cy="4764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828" y="2208575"/>
            <a:ext cx="2700000" cy="27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954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15313" y="1181550"/>
            <a:ext cx="1553374" cy="3600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273281" y="349289"/>
            <a:ext cx="3495406" cy="677820"/>
          </a:xfrm>
          <a:prstGeom prst="wedgeRoundRectCallout">
            <a:avLst>
              <a:gd name="adj1" fmla="val -417"/>
              <a:gd name="adj2" fmla="val 87827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 smtClean="0"/>
              <a:t>А вот </a:t>
            </a:r>
            <a:r>
              <a:rPr lang="ru-RU" sz="1400" dirty="0"/>
              <a:t>у циферблата часов не знаю, как </a:t>
            </a:r>
            <a:r>
              <a:rPr lang="ru-RU" sz="1400" dirty="0" smtClean="0"/>
              <a:t>понять, </a:t>
            </a:r>
            <a:r>
              <a:rPr lang="ru-RU" sz="1400" dirty="0"/>
              <a:t>какая цена </a:t>
            </a:r>
            <a:r>
              <a:rPr lang="ru-RU" sz="1400" dirty="0" smtClean="0"/>
              <a:t>деления.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2173" y="688199"/>
            <a:ext cx="3778717" cy="377871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58775" y="723458"/>
            <a:ext cx="2570163" cy="916183"/>
          </a:xfrm>
          <a:prstGeom prst="wedgeRoundRectCallout">
            <a:avLst>
              <a:gd name="adj1" fmla="val -19454"/>
              <a:gd name="adj2" fmla="val 80687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У циферблата часов несколько шкал, каждая со своей ценой </a:t>
            </a:r>
            <a:r>
              <a:rPr lang="ru-RU" sz="1400" dirty="0" smtClean="0"/>
              <a:t>деления.</a:t>
            </a:r>
            <a:endParaRPr lang="ru-RU" sz="1400" dirty="0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828" y="2208575"/>
            <a:ext cx="2700000" cy="27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452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358774" y="371033"/>
                <a:ext cx="5318125" cy="1742509"/>
              </a:xfrm>
              <a:prstGeom prst="wedgeRoundRectCallout">
                <a:avLst>
                  <a:gd name="adj1" fmla="val -26676"/>
                  <a:gd name="adj2" fmla="val 62321"/>
                  <a:gd name="adj3" fmla="val 16667"/>
                </a:avLst>
              </a:prstGeom>
              <a:solidFill>
                <a:schemeClr val="bg1"/>
              </a:solidFill>
              <a:ln>
                <a:solidFill>
                  <a:srgbClr val="FFC000"/>
                </a:solidFill>
              </a:ln>
            </p:spPr>
            <p:txBody>
              <a:bodyPr wrap="square" lIns="180000" tIns="90000" rIns="180000" bIns="90000" rtlCol="0">
                <a:spAutoFit/>
              </a:bodyPr>
              <a:lstStyle/>
              <a:p>
                <a:pPr algn="ctr"/>
                <a:r>
                  <a:rPr lang="ru-RU" sz="1400" dirty="0" smtClean="0"/>
                  <a:t>На </a:t>
                </a:r>
                <a:r>
                  <a:rPr lang="ru-RU" sz="1400" dirty="0"/>
                  <a:t>циферблате вся окружность разделена </a:t>
                </a:r>
                <a:r>
                  <a:rPr lang="ru-RU" sz="1400" dirty="0" smtClean="0"/>
                  <a:t/>
                </a:r>
                <a:br>
                  <a:rPr lang="ru-RU" sz="1400" dirty="0" smtClean="0"/>
                </a:br>
                <a:r>
                  <a:rPr lang="ru-RU" sz="1400" dirty="0" smtClean="0"/>
                  <a:t>на </a:t>
                </a:r>
                <a14:m>
                  <m:oMath xmlns:m="http://schemas.openxmlformats.org/officeDocument/2006/math">
                    <m:r>
                      <a:rPr lang="ru-RU" sz="1600" i="1" dirty="0" smtClean="0">
                        <a:latin typeface="Cambria Math" panose="02040503050406030204" pitchFamily="18" charset="0"/>
                      </a:rPr>
                      <m:t>12</m:t>
                    </m:r>
                  </m:oMath>
                </a14:m>
                <a:r>
                  <a:rPr lang="ru-RU" sz="1400" dirty="0"/>
                  <a:t> больших делений. </a:t>
                </a:r>
                <a:endParaRPr lang="ru-RU" sz="1400" dirty="0" smtClean="0"/>
              </a:p>
              <a:p>
                <a:pPr algn="ctr"/>
                <a:r>
                  <a:rPr lang="ru-RU" sz="1400" dirty="0" smtClean="0"/>
                  <a:t>Одно </a:t>
                </a:r>
                <a:r>
                  <a:rPr lang="ru-RU" sz="1400" dirty="0"/>
                  <a:t>деление соответствует </a:t>
                </a:r>
                <a14:m>
                  <m:oMath xmlns:m="http://schemas.openxmlformats.org/officeDocument/2006/math">
                    <m:r>
                      <a:rPr lang="ru-RU" sz="1600" i="1" dirty="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ru-RU" sz="1400" dirty="0" smtClean="0">
                    <a:solidFill>
                      <a:srgbClr val="FFC000"/>
                    </a:solidFill>
                  </a:rPr>
                  <a:t> </a:t>
                </a:r>
                <a:r>
                  <a:rPr lang="ru-RU" sz="1400" dirty="0">
                    <a:solidFill>
                      <a:srgbClr val="FFC000"/>
                    </a:solidFill>
                  </a:rPr>
                  <a:t>часу</a:t>
                </a:r>
                <a:r>
                  <a:rPr lang="ru-RU" sz="1400" dirty="0"/>
                  <a:t>. </a:t>
                </a:r>
                <a:endParaRPr lang="ru-RU" sz="1400" dirty="0" smtClean="0"/>
              </a:p>
              <a:p>
                <a:pPr algn="ctr"/>
                <a:r>
                  <a:rPr lang="ru-RU" sz="1400" dirty="0" smtClean="0"/>
                  <a:t>Кроме </a:t>
                </a:r>
                <a:r>
                  <a:rPr lang="ru-RU" sz="1400" dirty="0"/>
                  <a:t>того, циферблат часов разделён </a:t>
                </a:r>
                <a:r>
                  <a:rPr lang="ru-RU" sz="1400" dirty="0" smtClean="0"/>
                  <a:t/>
                </a:r>
                <a:br>
                  <a:rPr lang="ru-RU" sz="1400" dirty="0" smtClean="0"/>
                </a:br>
                <a:r>
                  <a:rPr lang="ru-RU" sz="1400" dirty="0" smtClean="0"/>
                  <a:t>на </a:t>
                </a:r>
                <a14:m>
                  <m:oMath xmlns:m="http://schemas.openxmlformats.org/officeDocument/2006/math">
                    <m:r>
                      <a:rPr lang="ru-RU" sz="1600" i="1" dirty="0" smtClean="0">
                        <a:latin typeface="Cambria Math" panose="02040503050406030204" pitchFamily="18" charset="0"/>
                      </a:rPr>
                      <m:t>60</m:t>
                    </m:r>
                  </m:oMath>
                </a14:m>
                <a:r>
                  <a:rPr lang="ru-RU" sz="1400" dirty="0"/>
                  <a:t> маленьких делений. </a:t>
                </a:r>
                <a:endParaRPr lang="ru-RU" sz="1400" dirty="0" smtClean="0"/>
              </a:p>
              <a:p>
                <a:pPr algn="ctr"/>
                <a:r>
                  <a:rPr lang="ru-RU" sz="1400" dirty="0" smtClean="0"/>
                  <a:t>Одно </a:t>
                </a:r>
                <a:r>
                  <a:rPr lang="ru-RU" sz="1400" dirty="0"/>
                  <a:t>такое маленькое деление соответствует </a:t>
                </a:r>
                <a14:m>
                  <m:oMath xmlns:m="http://schemas.openxmlformats.org/officeDocument/2006/math">
                    <m:r>
                      <a:rPr lang="ru-RU" sz="1600" i="1" dirty="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ru-RU" sz="1400" dirty="0" smtClean="0">
                    <a:solidFill>
                      <a:srgbClr val="FFC000"/>
                    </a:solidFill>
                  </a:rPr>
                  <a:t> </a:t>
                </a:r>
                <a:r>
                  <a:rPr lang="ru-RU" sz="1400" dirty="0">
                    <a:solidFill>
                      <a:srgbClr val="FFC000"/>
                    </a:solidFill>
                  </a:rPr>
                  <a:t>минуте</a:t>
                </a:r>
                <a:r>
                  <a:rPr lang="ru-RU" sz="1400" dirty="0"/>
                  <a:t>.</a:t>
                </a: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4" y="371033"/>
                <a:ext cx="5318125" cy="1742509"/>
              </a:xfrm>
              <a:prstGeom prst="wedgeRoundRectCallout">
                <a:avLst>
                  <a:gd name="adj1" fmla="val -26676"/>
                  <a:gd name="adj2" fmla="val 62321"/>
                  <a:gd name="adj3" fmla="val 16667"/>
                </a:avLst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rgbClr val="FFC000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828" y="2208575"/>
            <a:ext cx="2700000" cy="2700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2173" y="688199"/>
            <a:ext cx="3778717" cy="3778717"/>
          </a:xfrm>
          <a:prstGeom prst="rect">
            <a:avLst/>
          </a:prstGeom>
        </p:spPr>
      </p:pic>
      <p:grpSp>
        <p:nvGrpSpPr>
          <p:cNvPr id="26" name="Группа 25"/>
          <p:cNvGrpSpPr/>
          <p:nvPr/>
        </p:nvGrpSpPr>
        <p:grpSpPr>
          <a:xfrm>
            <a:off x="5771588" y="1157769"/>
            <a:ext cx="2854887" cy="2839575"/>
            <a:chOff x="3006163" y="1162049"/>
            <a:chExt cx="2854887" cy="2839575"/>
          </a:xfrm>
        </p:grpSpPr>
        <p:cxnSp>
          <p:nvCxnSpPr>
            <p:cNvPr id="3" name="Прямая соединительная линия 2"/>
            <p:cNvCxnSpPr/>
            <p:nvPr/>
          </p:nvCxnSpPr>
          <p:spPr>
            <a:xfrm>
              <a:off x="4440239" y="1162049"/>
              <a:ext cx="0" cy="144000"/>
            </a:xfrm>
            <a:prstGeom prst="line">
              <a:avLst/>
            </a:prstGeom>
            <a:ln w="571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/>
            <p:nvPr/>
          </p:nvCxnSpPr>
          <p:spPr>
            <a:xfrm>
              <a:off x="4440239" y="3857624"/>
              <a:ext cx="0" cy="144000"/>
            </a:xfrm>
            <a:prstGeom prst="line">
              <a:avLst/>
            </a:prstGeom>
            <a:ln w="571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/>
            <p:cNvCxnSpPr/>
            <p:nvPr/>
          </p:nvCxnSpPr>
          <p:spPr>
            <a:xfrm rot="5400000" flipH="1">
              <a:off x="5789050" y="2512217"/>
              <a:ext cx="0" cy="144000"/>
            </a:xfrm>
            <a:prstGeom prst="line">
              <a:avLst/>
            </a:prstGeom>
            <a:ln w="571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 rot="5400000" flipH="1">
              <a:off x="3078163" y="2512779"/>
              <a:ext cx="0" cy="144000"/>
            </a:xfrm>
            <a:prstGeom prst="line">
              <a:avLst/>
            </a:prstGeom>
            <a:ln w="571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 flipH="1">
              <a:off x="5083968" y="1354932"/>
              <a:ext cx="69057" cy="111918"/>
            </a:xfrm>
            <a:prstGeom prst="line">
              <a:avLst/>
            </a:prstGeom>
            <a:ln w="571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>
              <a:off x="3729036" y="1354932"/>
              <a:ext cx="69057" cy="111918"/>
            </a:xfrm>
            <a:prstGeom prst="line">
              <a:avLst/>
            </a:prstGeom>
            <a:ln w="571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flipH="1" flipV="1">
              <a:off x="5083968" y="3698323"/>
              <a:ext cx="69057" cy="111918"/>
            </a:xfrm>
            <a:prstGeom prst="line">
              <a:avLst/>
            </a:prstGeom>
            <a:ln w="571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 flipV="1">
              <a:off x="3729036" y="3698323"/>
              <a:ext cx="69057" cy="111918"/>
            </a:xfrm>
            <a:prstGeom prst="line">
              <a:avLst/>
            </a:prstGeom>
            <a:ln w="571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 flipV="1">
              <a:off x="3212306" y="3228975"/>
              <a:ext cx="107157" cy="64294"/>
            </a:xfrm>
            <a:prstGeom prst="line">
              <a:avLst/>
            </a:prstGeom>
            <a:ln w="571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единительная линия 22"/>
            <p:cNvCxnSpPr/>
            <p:nvPr/>
          </p:nvCxnSpPr>
          <p:spPr>
            <a:xfrm flipH="1" flipV="1">
              <a:off x="5562173" y="3225935"/>
              <a:ext cx="107157" cy="64294"/>
            </a:xfrm>
            <a:prstGeom prst="line">
              <a:avLst/>
            </a:prstGeom>
            <a:ln w="571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Прямая соединительная линия 23"/>
            <p:cNvCxnSpPr/>
            <p:nvPr/>
          </p:nvCxnSpPr>
          <p:spPr>
            <a:xfrm flipH="1">
              <a:off x="5559365" y="1876481"/>
              <a:ext cx="107157" cy="64294"/>
            </a:xfrm>
            <a:prstGeom prst="line">
              <a:avLst/>
            </a:prstGeom>
            <a:ln w="571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единительная линия 24"/>
            <p:cNvCxnSpPr/>
            <p:nvPr/>
          </p:nvCxnSpPr>
          <p:spPr>
            <a:xfrm>
              <a:off x="3212306" y="1876481"/>
              <a:ext cx="107157" cy="64294"/>
            </a:xfrm>
            <a:prstGeom prst="line">
              <a:avLst/>
            </a:prstGeom>
            <a:ln w="571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Круговая 26"/>
          <p:cNvSpPr/>
          <p:nvPr/>
        </p:nvSpPr>
        <p:spPr>
          <a:xfrm>
            <a:off x="5709892" y="1157769"/>
            <a:ext cx="2991543" cy="2984499"/>
          </a:xfrm>
          <a:prstGeom prst="pie">
            <a:avLst>
              <a:gd name="adj1" fmla="val 16188549"/>
              <a:gd name="adj2" fmla="val 17978454"/>
            </a:avLst>
          </a:prstGeom>
          <a:solidFill>
            <a:srgbClr val="FFC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grpSp>
        <p:nvGrpSpPr>
          <p:cNvPr id="103" name="Группа 102"/>
          <p:cNvGrpSpPr/>
          <p:nvPr/>
        </p:nvGrpSpPr>
        <p:grpSpPr>
          <a:xfrm>
            <a:off x="5771588" y="1155002"/>
            <a:ext cx="2854888" cy="2841572"/>
            <a:chOff x="3006163" y="1157769"/>
            <a:chExt cx="2854888" cy="2841572"/>
          </a:xfrm>
        </p:grpSpPr>
        <p:cxnSp>
          <p:nvCxnSpPr>
            <p:cNvPr id="29" name="Прямая соединительная линия 28"/>
            <p:cNvCxnSpPr/>
            <p:nvPr/>
          </p:nvCxnSpPr>
          <p:spPr>
            <a:xfrm>
              <a:off x="4440239" y="1157769"/>
              <a:ext cx="0" cy="144000"/>
            </a:xfrm>
            <a:prstGeom prst="line">
              <a:avLst/>
            </a:prstGeom>
            <a:ln w="571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Прямая соединительная линия 29"/>
            <p:cNvCxnSpPr/>
            <p:nvPr/>
          </p:nvCxnSpPr>
          <p:spPr>
            <a:xfrm>
              <a:off x="4440239" y="3853344"/>
              <a:ext cx="0" cy="144000"/>
            </a:xfrm>
            <a:prstGeom prst="line">
              <a:avLst/>
            </a:prstGeom>
            <a:ln w="571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Прямая соединительная линия 30"/>
            <p:cNvCxnSpPr/>
            <p:nvPr/>
          </p:nvCxnSpPr>
          <p:spPr>
            <a:xfrm rot="5400000" flipH="1">
              <a:off x="5789050" y="2507937"/>
              <a:ext cx="0" cy="144000"/>
            </a:xfrm>
            <a:prstGeom prst="line">
              <a:avLst/>
            </a:prstGeom>
            <a:ln w="571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Прямая соединительная линия 31"/>
            <p:cNvCxnSpPr/>
            <p:nvPr/>
          </p:nvCxnSpPr>
          <p:spPr>
            <a:xfrm rot="5400000" flipH="1">
              <a:off x="3078163" y="2508499"/>
              <a:ext cx="0" cy="144000"/>
            </a:xfrm>
            <a:prstGeom prst="line">
              <a:avLst/>
            </a:prstGeom>
            <a:ln w="571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Прямая соединительная линия 32"/>
            <p:cNvCxnSpPr/>
            <p:nvPr/>
          </p:nvCxnSpPr>
          <p:spPr>
            <a:xfrm flipH="1">
              <a:off x="5083968" y="1350652"/>
              <a:ext cx="69057" cy="111918"/>
            </a:xfrm>
            <a:prstGeom prst="line">
              <a:avLst/>
            </a:prstGeom>
            <a:ln w="571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Прямая соединительная линия 33"/>
            <p:cNvCxnSpPr/>
            <p:nvPr/>
          </p:nvCxnSpPr>
          <p:spPr>
            <a:xfrm>
              <a:off x="3729036" y="1350652"/>
              <a:ext cx="69057" cy="111918"/>
            </a:xfrm>
            <a:prstGeom prst="line">
              <a:avLst/>
            </a:prstGeom>
            <a:ln w="571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Прямая соединительная линия 34"/>
            <p:cNvCxnSpPr/>
            <p:nvPr/>
          </p:nvCxnSpPr>
          <p:spPr>
            <a:xfrm flipH="1" flipV="1">
              <a:off x="5083968" y="3694043"/>
              <a:ext cx="69057" cy="111918"/>
            </a:xfrm>
            <a:prstGeom prst="line">
              <a:avLst/>
            </a:prstGeom>
            <a:ln w="571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Прямая соединительная линия 35"/>
            <p:cNvCxnSpPr/>
            <p:nvPr/>
          </p:nvCxnSpPr>
          <p:spPr>
            <a:xfrm flipV="1">
              <a:off x="3729036" y="3694043"/>
              <a:ext cx="69057" cy="111918"/>
            </a:xfrm>
            <a:prstGeom prst="line">
              <a:avLst/>
            </a:prstGeom>
            <a:ln w="571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flipV="1">
              <a:off x="3212306" y="3224695"/>
              <a:ext cx="107157" cy="64294"/>
            </a:xfrm>
            <a:prstGeom prst="line">
              <a:avLst/>
            </a:prstGeom>
            <a:ln w="571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Прямая соединительная линия 37"/>
            <p:cNvCxnSpPr/>
            <p:nvPr/>
          </p:nvCxnSpPr>
          <p:spPr>
            <a:xfrm flipH="1" flipV="1">
              <a:off x="5562173" y="3221655"/>
              <a:ext cx="107157" cy="64294"/>
            </a:xfrm>
            <a:prstGeom prst="line">
              <a:avLst/>
            </a:prstGeom>
            <a:ln w="571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Прямая соединительная линия 38"/>
            <p:cNvCxnSpPr/>
            <p:nvPr/>
          </p:nvCxnSpPr>
          <p:spPr>
            <a:xfrm flipH="1">
              <a:off x="5559365" y="1872201"/>
              <a:ext cx="107157" cy="64294"/>
            </a:xfrm>
            <a:prstGeom prst="line">
              <a:avLst/>
            </a:prstGeom>
            <a:ln w="571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Прямая соединительная линия 39"/>
            <p:cNvCxnSpPr/>
            <p:nvPr/>
          </p:nvCxnSpPr>
          <p:spPr>
            <a:xfrm>
              <a:off x="3212306" y="1872201"/>
              <a:ext cx="107157" cy="64294"/>
            </a:xfrm>
            <a:prstGeom prst="line">
              <a:avLst/>
            </a:prstGeom>
            <a:ln w="571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Прямая соединительная линия 40"/>
            <p:cNvCxnSpPr/>
            <p:nvPr/>
          </p:nvCxnSpPr>
          <p:spPr>
            <a:xfrm flipH="1">
              <a:off x="4571531" y="1170287"/>
              <a:ext cx="25401" cy="131482"/>
            </a:xfrm>
            <a:prstGeom prst="line">
              <a:avLst/>
            </a:prstGeom>
            <a:ln w="571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Прямая соединительная линия 42"/>
            <p:cNvCxnSpPr/>
            <p:nvPr/>
          </p:nvCxnSpPr>
          <p:spPr>
            <a:xfrm flipH="1">
              <a:off x="4708833" y="1191010"/>
              <a:ext cx="25401" cy="131482"/>
            </a:xfrm>
            <a:prstGeom prst="line">
              <a:avLst/>
            </a:prstGeom>
            <a:ln w="571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Прямая соединительная линия 43"/>
            <p:cNvCxnSpPr/>
            <p:nvPr/>
          </p:nvCxnSpPr>
          <p:spPr>
            <a:xfrm flipH="1">
              <a:off x="4840534" y="1229769"/>
              <a:ext cx="49981" cy="120883"/>
            </a:xfrm>
            <a:prstGeom prst="line">
              <a:avLst/>
            </a:prstGeom>
            <a:ln w="571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Прямая соединительная линия 45"/>
            <p:cNvCxnSpPr/>
            <p:nvPr/>
          </p:nvCxnSpPr>
          <p:spPr>
            <a:xfrm flipH="1">
              <a:off x="4971789" y="1295013"/>
              <a:ext cx="50429" cy="111598"/>
            </a:xfrm>
            <a:prstGeom prst="line">
              <a:avLst/>
            </a:prstGeom>
            <a:ln w="571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Прямая соединительная линия 48"/>
            <p:cNvCxnSpPr/>
            <p:nvPr/>
          </p:nvCxnSpPr>
          <p:spPr>
            <a:xfrm>
              <a:off x="4290098" y="1177043"/>
              <a:ext cx="25401" cy="131482"/>
            </a:xfrm>
            <a:prstGeom prst="line">
              <a:avLst/>
            </a:prstGeom>
            <a:ln w="571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Прямая соединительная линия 49"/>
            <p:cNvCxnSpPr/>
            <p:nvPr/>
          </p:nvCxnSpPr>
          <p:spPr>
            <a:xfrm>
              <a:off x="4145804" y="1204522"/>
              <a:ext cx="25401" cy="131482"/>
            </a:xfrm>
            <a:prstGeom prst="line">
              <a:avLst/>
            </a:prstGeom>
            <a:ln w="571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Прямая соединительная линия 50"/>
            <p:cNvCxnSpPr/>
            <p:nvPr/>
          </p:nvCxnSpPr>
          <p:spPr>
            <a:xfrm>
              <a:off x="3996513" y="1243281"/>
              <a:ext cx="49981" cy="120883"/>
            </a:xfrm>
            <a:prstGeom prst="line">
              <a:avLst/>
            </a:prstGeom>
            <a:ln w="571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Прямая соединительная линия 51"/>
            <p:cNvCxnSpPr/>
            <p:nvPr/>
          </p:nvCxnSpPr>
          <p:spPr>
            <a:xfrm>
              <a:off x="3860050" y="1290210"/>
              <a:ext cx="50429" cy="111598"/>
            </a:xfrm>
            <a:prstGeom prst="line">
              <a:avLst/>
            </a:prstGeom>
            <a:ln w="571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Прямая соединительная линия 52"/>
            <p:cNvCxnSpPr/>
            <p:nvPr/>
          </p:nvCxnSpPr>
          <p:spPr>
            <a:xfrm flipH="1" flipV="1">
              <a:off x="4571531" y="3861103"/>
              <a:ext cx="25401" cy="131482"/>
            </a:xfrm>
            <a:prstGeom prst="line">
              <a:avLst/>
            </a:prstGeom>
            <a:ln w="571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Прямая соединительная линия 53"/>
            <p:cNvCxnSpPr/>
            <p:nvPr/>
          </p:nvCxnSpPr>
          <p:spPr>
            <a:xfrm flipH="1" flipV="1">
              <a:off x="4712792" y="3836157"/>
              <a:ext cx="25401" cy="131482"/>
            </a:xfrm>
            <a:prstGeom prst="line">
              <a:avLst/>
            </a:prstGeom>
            <a:ln w="571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Прямая соединительная линия 54"/>
            <p:cNvCxnSpPr/>
            <p:nvPr/>
          </p:nvCxnSpPr>
          <p:spPr>
            <a:xfrm flipH="1" flipV="1">
              <a:off x="4833546" y="3805961"/>
              <a:ext cx="49981" cy="120883"/>
            </a:xfrm>
            <a:prstGeom prst="line">
              <a:avLst/>
            </a:prstGeom>
            <a:ln w="571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Прямая соединительная линия 55"/>
            <p:cNvCxnSpPr/>
            <p:nvPr/>
          </p:nvCxnSpPr>
          <p:spPr>
            <a:xfrm flipH="1" flipV="1">
              <a:off x="4973476" y="3775007"/>
              <a:ext cx="50429" cy="111598"/>
            </a:xfrm>
            <a:prstGeom prst="line">
              <a:avLst/>
            </a:prstGeom>
            <a:ln w="571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Прямая соединительная линия 56"/>
            <p:cNvCxnSpPr/>
            <p:nvPr/>
          </p:nvCxnSpPr>
          <p:spPr>
            <a:xfrm flipV="1">
              <a:off x="4290098" y="3867859"/>
              <a:ext cx="25401" cy="131482"/>
            </a:xfrm>
            <a:prstGeom prst="line">
              <a:avLst/>
            </a:prstGeom>
            <a:ln w="571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Прямая соединительная линия 57"/>
            <p:cNvCxnSpPr/>
            <p:nvPr/>
          </p:nvCxnSpPr>
          <p:spPr>
            <a:xfrm flipV="1">
              <a:off x="4149763" y="3849669"/>
              <a:ext cx="25401" cy="131482"/>
            </a:xfrm>
            <a:prstGeom prst="line">
              <a:avLst/>
            </a:prstGeom>
            <a:ln w="571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Прямая соединительная линия 58"/>
            <p:cNvCxnSpPr/>
            <p:nvPr/>
          </p:nvCxnSpPr>
          <p:spPr>
            <a:xfrm flipV="1">
              <a:off x="3989525" y="3819473"/>
              <a:ext cx="49981" cy="120883"/>
            </a:xfrm>
            <a:prstGeom prst="line">
              <a:avLst/>
            </a:prstGeom>
            <a:ln w="571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Прямая соединительная линия 59"/>
            <p:cNvCxnSpPr/>
            <p:nvPr/>
          </p:nvCxnSpPr>
          <p:spPr>
            <a:xfrm flipV="1">
              <a:off x="3861737" y="3770204"/>
              <a:ext cx="50429" cy="111598"/>
            </a:xfrm>
            <a:prstGeom prst="line">
              <a:avLst/>
            </a:prstGeom>
            <a:ln w="571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Прямая соединительная линия 60"/>
            <p:cNvCxnSpPr/>
            <p:nvPr/>
          </p:nvCxnSpPr>
          <p:spPr>
            <a:xfrm>
              <a:off x="3607184" y="1448281"/>
              <a:ext cx="81123" cy="89253"/>
            </a:xfrm>
            <a:prstGeom prst="line">
              <a:avLst/>
            </a:prstGeom>
            <a:ln w="571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Прямая соединительная линия 65"/>
            <p:cNvCxnSpPr/>
            <p:nvPr/>
          </p:nvCxnSpPr>
          <p:spPr>
            <a:xfrm>
              <a:off x="3492490" y="1537534"/>
              <a:ext cx="81123" cy="89253"/>
            </a:xfrm>
            <a:prstGeom prst="line">
              <a:avLst/>
            </a:prstGeom>
            <a:ln w="571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Прямая соединительная линия 66"/>
            <p:cNvCxnSpPr/>
            <p:nvPr/>
          </p:nvCxnSpPr>
          <p:spPr>
            <a:xfrm>
              <a:off x="3395118" y="1629148"/>
              <a:ext cx="81123" cy="89253"/>
            </a:xfrm>
            <a:prstGeom prst="line">
              <a:avLst/>
            </a:prstGeom>
            <a:ln w="571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Прямая соединительная линия 67"/>
            <p:cNvCxnSpPr/>
            <p:nvPr/>
          </p:nvCxnSpPr>
          <p:spPr>
            <a:xfrm>
              <a:off x="3294064" y="1752772"/>
              <a:ext cx="107555" cy="85617"/>
            </a:xfrm>
            <a:prstGeom prst="line">
              <a:avLst/>
            </a:prstGeom>
            <a:ln w="571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Прямая соединительная линия 69"/>
            <p:cNvCxnSpPr/>
            <p:nvPr/>
          </p:nvCxnSpPr>
          <p:spPr>
            <a:xfrm flipH="1">
              <a:off x="5192486" y="1447790"/>
              <a:ext cx="81123" cy="89253"/>
            </a:xfrm>
            <a:prstGeom prst="line">
              <a:avLst/>
            </a:prstGeom>
            <a:ln w="571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Прямая соединительная линия 70"/>
            <p:cNvCxnSpPr/>
            <p:nvPr/>
          </p:nvCxnSpPr>
          <p:spPr>
            <a:xfrm flipH="1">
              <a:off x="5313418" y="1538053"/>
              <a:ext cx="81123" cy="89253"/>
            </a:xfrm>
            <a:prstGeom prst="line">
              <a:avLst/>
            </a:prstGeom>
            <a:ln w="571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Прямая соединительная линия 71"/>
            <p:cNvCxnSpPr/>
            <p:nvPr/>
          </p:nvCxnSpPr>
          <p:spPr>
            <a:xfrm flipH="1">
              <a:off x="5404289" y="1629148"/>
              <a:ext cx="81123" cy="89253"/>
            </a:xfrm>
            <a:prstGeom prst="line">
              <a:avLst/>
            </a:prstGeom>
            <a:ln w="571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Прямая соединительная линия 72"/>
            <p:cNvCxnSpPr/>
            <p:nvPr/>
          </p:nvCxnSpPr>
          <p:spPr>
            <a:xfrm flipH="1">
              <a:off x="5485412" y="1752771"/>
              <a:ext cx="107555" cy="85617"/>
            </a:xfrm>
            <a:prstGeom prst="line">
              <a:avLst/>
            </a:prstGeom>
            <a:ln w="571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Прямая соединительная линия 73"/>
            <p:cNvCxnSpPr/>
            <p:nvPr/>
          </p:nvCxnSpPr>
          <p:spPr>
            <a:xfrm flipV="1">
              <a:off x="3616038" y="3643527"/>
              <a:ext cx="81123" cy="89253"/>
            </a:xfrm>
            <a:prstGeom prst="line">
              <a:avLst/>
            </a:prstGeom>
            <a:ln w="571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Прямая соединительная линия 74"/>
            <p:cNvCxnSpPr/>
            <p:nvPr/>
          </p:nvCxnSpPr>
          <p:spPr>
            <a:xfrm flipV="1">
              <a:off x="3490395" y="3542494"/>
              <a:ext cx="81123" cy="89253"/>
            </a:xfrm>
            <a:prstGeom prst="line">
              <a:avLst/>
            </a:prstGeom>
            <a:ln w="571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Прямая соединительная линия 75"/>
            <p:cNvCxnSpPr/>
            <p:nvPr/>
          </p:nvCxnSpPr>
          <p:spPr>
            <a:xfrm flipV="1">
              <a:off x="3401619" y="3453016"/>
              <a:ext cx="81123" cy="89253"/>
            </a:xfrm>
            <a:prstGeom prst="line">
              <a:avLst/>
            </a:prstGeom>
            <a:ln w="571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Прямая соединительная линия 76"/>
            <p:cNvCxnSpPr/>
            <p:nvPr/>
          </p:nvCxnSpPr>
          <p:spPr>
            <a:xfrm flipV="1">
              <a:off x="3284538" y="3342974"/>
              <a:ext cx="107555" cy="85617"/>
            </a:xfrm>
            <a:prstGeom prst="line">
              <a:avLst/>
            </a:prstGeom>
            <a:ln w="571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Прямая соединительная линия 77"/>
            <p:cNvCxnSpPr/>
            <p:nvPr/>
          </p:nvCxnSpPr>
          <p:spPr>
            <a:xfrm flipH="1" flipV="1">
              <a:off x="5201340" y="3643036"/>
              <a:ext cx="81123" cy="89253"/>
            </a:xfrm>
            <a:prstGeom prst="line">
              <a:avLst/>
            </a:prstGeom>
            <a:ln w="571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Прямая соединительная линия 78"/>
            <p:cNvCxnSpPr/>
            <p:nvPr/>
          </p:nvCxnSpPr>
          <p:spPr>
            <a:xfrm flipH="1" flipV="1">
              <a:off x="5311323" y="3543013"/>
              <a:ext cx="81123" cy="89253"/>
            </a:xfrm>
            <a:prstGeom prst="line">
              <a:avLst/>
            </a:prstGeom>
            <a:ln w="571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Прямая соединительная линия 79"/>
            <p:cNvCxnSpPr/>
            <p:nvPr/>
          </p:nvCxnSpPr>
          <p:spPr>
            <a:xfrm flipH="1" flipV="1">
              <a:off x="5410790" y="3453016"/>
              <a:ext cx="81123" cy="89253"/>
            </a:xfrm>
            <a:prstGeom prst="line">
              <a:avLst/>
            </a:prstGeom>
            <a:ln w="571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Прямая соединительная линия 80"/>
            <p:cNvCxnSpPr/>
            <p:nvPr/>
          </p:nvCxnSpPr>
          <p:spPr>
            <a:xfrm flipH="1" flipV="1">
              <a:off x="5475886" y="3342973"/>
              <a:ext cx="107555" cy="85617"/>
            </a:xfrm>
            <a:prstGeom prst="line">
              <a:avLst/>
            </a:prstGeom>
            <a:ln w="571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Прямая соединительная линия 81"/>
            <p:cNvCxnSpPr/>
            <p:nvPr/>
          </p:nvCxnSpPr>
          <p:spPr>
            <a:xfrm flipH="1">
              <a:off x="5611864" y="2000617"/>
              <a:ext cx="114712" cy="63076"/>
            </a:xfrm>
            <a:prstGeom prst="line">
              <a:avLst/>
            </a:prstGeom>
            <a:ln w="571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Прямая соединительная линия 83"/>
            <p:cNvCxnSpPr/>
            <p:nvPr/>
          </p:nvCxnSpPr>
          <p:spPr>
            <a:xfrm flipH="1">
              <a:off x="5659694" y="2142592"/>
              <a:ext cx="129356" cy="57612"/>
            </a:xfrm>
            <a:prstGeom prst="line">
              <a:avLst/>
            </a:prstGeom>
            <a:ln w="571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Прямая соединительная линия 85"/>
            <p:cNvCxnSpPr/>
            <p:nvPr/>
          </p:nvCxnSpPr>
          <p:spPr>
            <a:xfrm flipH="1">
              <a:off x="5706910" y="2273404"/>
              <a:ext cx="129356" cy="57612"/>
            </a:xfrm>
            <a:prstGeom prst="line">
              <a:avLst/>
            </a:prstGeom>
            <a:ln w="571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Прямая соединительная линия 86"/>
            <p:cNvCxnSpPr/>
            <p:nvPr/>
          </p:nvCxnSpPr>
          <p:spPr>
            <a:xfrm flipH="1">
              <a:off x="5724372" y="2426670"/>
              <a:ext cx="136679" cy="22455"/>
            </a:xfrm>
            <a:prstGeom prst="line">
              <a:avLst/>
            </a:prstGeom>
            <a:ln w="571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Прямая соединительная линия 89"/>
            <p:cNvCxnSpPr/>
            <p:nvPr/>
          </p:nvCxnSpPr>
          <p:spPr>
            <a:xfrm>
              <a:off x="3149136" y="2005308"/>
              <a:ext cx="114712" cy="63076"/>
            </a:xfrm>
            <a:prstGeom prst="line">
              <a:avLst/>
            </a:prstGeom>
            <a:ln w="571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Прямая соединительная линия 90"/>
            <p:cNvCxnSpPr/>
            <p:nvPr/>
          </p:nvCxnSpPr>
          <p:spPr>
            <a:xfrm>
              <a:off x="3089480" y="2135938"/>
              <a:ext cx="129356" cy="57612"/>
            </a:xfrm>
            <a:prstGeom prst="line">
              <a:avLst/>
            </a:prstGeom>
            <a:ln w="571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Прямая соединительная линия 91"/>
            <p:cNvCxnSpPr/>
            <p:nvPr/>
          </p:nvCxnSpPr>
          <p:spPr>
            <a:xfrm>
              <a:off x="3044924" y="2281352"/>
              <a:ext cx="129356" cy="57612"/>
            </a:xfrm>
            <a:prstGeom prst="line">
              <a:avLst/>
            </a:prstGeom>
            <a:ln w="571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Прямая соединительная линия 92"/>
            <p:cNvCxnSpPr/>
            <p:nvPr/>
          </p:nvCxnSpPr>
          <p:spPr>
            <a:xfrm>
              <a:off x="3026246" y="2435085"/>
              <a:ext cx="136679" cy="22455"/>
            </a:xfrm>
            <a:prstGeom prst="line">
              <a:avLst/>
            </a:prstGeom>
            <a:ln w="571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Прямая соединительная линия 93"/>
            <p:cNvCxnSpPr/>
            <p:nvPr/>
          </p:nvCxnSpPr>
          <p:spPr>
            <a:xfrm flipH="1" flipV="1">
              <a:off x="5723519" y="2721331"/>
              <a:ext cx="120069" cy="15331"/>
            </a:xfrm>
            <a:prstGeom prst="line">
              <a:avLst/>
            </a:prstGeom>
            <a:ln w="571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Прямая соединительная линия 94"/>
            <p:cNvCxnSpPr/>
            <p:nvPr/>
          </p:nvCxnSpPr>
          <p:spPr>
            <a:xfrm flipH="1" flipV="1">
              <a:off x="5621260" y="3114054"/>
              <a:ext cx="129356" cy="57612"/>
            </a:xfrm>
            <a:prstGeom prst="line">
              <a:avLst/>
            </a:prstGeom>
            <a:ln w="571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Прямая соединительная линия 95"/>
            <p:cNvCxnSpPr/>
            <p:nvPr/>
          </p:nvCxnSpPr>
          <p:spPr>
            <a:xfrm flipH="1" flipV="1">
              <a:off x="5702124" y="2839638"/>
              <a:ext cx="129356" cy="57612"/>
            </a:xfrm>
            <a:prstGeom prst="line">
              <a:avLst/>
            </a:prstGeom>
            <a:ln w="571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Прямая соединительная линия 96"/>
            <p:cNvCxnSpPr/>
            <p:nvPr/>
          </p:nvCxnSpPr>
          <p:spPr>
            <a:xfrm flipH="1" flipV="1">
              <a:off x="5676103" y="2996574"/>
              <a:ext cx="136679" cy="22455"/>
            </a:xfrm>
            <a:prstGeom prst="line">
              <a:avLst/>
            </a:prstGeom>
            <a:ln w="571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Прямая соединительная линия 97"/>
            <p:cNvCxnSpPr/>
            <p:nvPr/>
          </p:nvCxnSpPr>
          <p:spPr>
            <a:xfrm flipV="1">
              <a:off x="3154316" y="3101927"/>
              <a:ext cx="114712" cy="63076"/>
            </a:xfrm>
            <a:prstGeom prst="line">
              <a:avLst/>
            </a:prstGeom>
            <a:ln w="571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Прямая соединительная линия 98"/>
            <p:cNvCxnSpPr/>
            <p:nvPr/>
          </p:nvCxnSpPr>
          <p:spPr>
            <a:xfrm flipV="1">
              <a:off x="3093253" y="2967768"/>
              <a:ext cx="129356" cy="57612"/>
            </a:xfrm>
            <a:prstGeom prst="line">
              <a:avLst/>
            </a:prstGeom>
            <a:ln w="571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Прямая соединительная линия 99"/>
            <p:cNvCxnSpPr/>
            <p:nvPr/>
          </p:nvCxnSpPr>
          <p:spPr>
            <a:xfrm flipV="1">
              <a:off x="3040138" y="2847586"/>
              <a:ext cx="129356" cy="57612"/>
            </a:xfrm>
            <a:prstGeom prst="line">
              <a:avLst/>
            </a:prstGeom>
            <a:ln w="571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Прямая соединительная линия 100"/>
            <p:cNvCxnSpPr/>
            <p:nvPr/>
          </p:nvCxnSpPr>
          <p:spPr>
            <a:xfrm flipV="1">
              <a:off x="3021252" y="2725435"/>
              <a:ext cx="136679" cy="22455"/>
            </a:xfrm>
            <a:prstGeom prst="line">
              <a:avLst/>
            </a:prstGeom>
            <a:ln w="571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4" name="Круговая 103"/>
          <p:cNvSpPr/>
          <p:nvPr/>
        </p:nvSpPr>
        <p:spPr>
          <a:xfrm>
            <a:off x="5700940" y="1157768"/>
            <a:ext cx="2991543" cy="2984499"/>
          </a:xfrm>
          <a:prstGeom prst="pie">
            <a:avLst>
              <a:gd name="adj1" fmla="val 16188549"/>
              <a:gd name="adj2" fmla="val 16616858"/>
            </a:avLst>
          </a:prstGeom>
          <a:solidFill>
            <a:srgbClr val="FFC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307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5679E-6 L 0.30313 0.0006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56" y="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7" grpId="0" animBg="1"/>
      <p:bldP spid="27" grpId="1" animBg="1"/>
      <p:bldP spid="10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Группа 70"/>
          <p:cNvGrpSpPr/>
          <p:nvPr/>
        </p:nvGrpSpPr>
        <p:grpSpPr>
          <a:xfrm>
            <a:off x="-89541" y="0"/>
            <a:ext cx="9233541" cy="5144400"/>
            <a:chOff x="-89541" y="0"/>
            <a:chExt cx="9233541" cy="5144400"/>
          </a:xfrm>
        </p:grpSpPr>
        <p:pic>
          <p:nvPicPr>
            <p:cNvPr id="72" name="Рисунок 7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9541" y="0"/>
              <a:ext cx="9233541" cy="5144400"/>
            </a:xfrm>
            <a:prstGeom prst="rect">
              <a:avLst/>
            </a:prstGeom>
          </p:spPr>
        </p:pic>
        <p:sp>
          <p:nvSpPr>
            <p:cNvPr id="73" name="Овал 72"/>
            <p:cNvSpPr/>
            <p:nvPr/>
          </p:nvSpPr>
          <p:spPr>
            <a:xfrm>
              <a:off x="5820283" y="1243584"/>
              <a:ext cx="73152" cy="73152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4" name="Овал 73"/>
            <p:cNvSpPr/>
            <p:nvPr/>
          </p:nvSpPr>
          <p:spPr>
            <a:xfrm>
              <a:off x="4489781" y="2170789"/>
              <a:ext cx="73152" cy="73152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5" name="Овал 74"/>
            <p:cNvSpPr/>
            <p:nvPr/>
          </p:nvSpPr>
          <p:spPr>
            <a:xfrm>
              <a:off x="5464841" y="3004138"/>
              <a:ext cx="73152" cy="73152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6" name="Овал 75"/>
            <p:cNvSpPr/>
            <p:nvPr/>
          </p:nvSpPr>
          <p:spPr>
            <a:xfrm>
              <a:off x="5880446" y="1166439"/>
              <a:ext cx="73152" cy="73152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7" name="Овал 76"/>
            <p:cNvSpPr/>
            <p:nvPr/>
          </p:nvSpPr>
          <p:spPr>
            <a:xfrm>
              <a:off x="6671867" y="1306023"/>
              <a:ext cx="73152" cy="73152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8" name="Овал 77"/>
            <p:cNvSpPr/>
            <p:nvPr/>
          </p:nvSpPr>
          <p:spPr>
            <a:xfrm>
              <a:off x="5820283" y="1592406"/>
              <a:ext cx="73152" cy="73152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9" name="Овал 78"/>
            <p:cNvSpPr/>
            <p:nvPr/>
          </p:nvSpPr>
          <p:spPr>
            <a:xfrm>
              <a:off x="7150786" y="3077290"/>
              <a:ext cx="73152" cy="73152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0" name="Овал 79"/>
            <p:cNvSpPr/>
            <p:nvPr/>
          </p:nvSpPr>
          <p:spPr>
            <a:xfrm>
              <a:off x="6423908" y="3778330"/>
              <a:ext cx="73152" cy="73152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1" name="Овал 80"/>
            <p:cNvSpPr/>
            <p:nvPr/>
          </p:nvSpPr>
          <p:spPr>
            <a:xfrm>
              <a:off x="5395232" y="3778330"/>
              <a:ext cx="73152" cy="73152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2" name="Овал 81"/>
            <p:cNvSpPr/>
            <p:nvPr/>
          </p:nvSpPr>
          <p:spPr>
            <a:xfrm>
              <a:off x="4445882" y="3077290"/>
              <a:ext cx="73152" cy="73152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3" name="Овал 82"/>
            <p:cNvSpPr/>
            <p:nvPr/>
          </p:nvSpPr>
          <p:spPr>
            <a:xfrm>
              <a:off x="5820283" y="3193017"/>
              <a:ext cx="73152" cy="73152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4" name="TextBox 83"/>
                <p:cNvSpPr txBox="1"/>
                <p:nvPr/>
              </p:nvSpPr>
              <p:spPr>
                <a:xfrm>
                  <a:off x="5680822" y="1162445"/>
                  <a:ext cx="139461" cy="20774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ru-RU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ru-RU" dirty="0"/>
                </a:p>
              </p:txBody>
            </p:sp>
          </mc:Choice>
          <mc:Fallback xmlns="">
            <p:sp>
              <p:nvSpPr>
                <p:cNvPr id="84" name="TextBox 8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80822" y="1162445"/>
                  <a:ext cx="139461" cy="207749"/>
                </a:xfrm>
                <a:prstGeom prst="rect">
                  <a:avLst/>
                </a:prstGeom>
                <a:blipFill>
                  <a:blip r:embed="rId4"/>
                  <a:stretch>
                    <a:fillRect l="-26087" r="-30435" b="-8824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5" name="TextBox 84"/>
                <p:cNvSpPr txBox="1"/>
                <p:nvPr/>
              </p:nvSpPr>
              <p:spPr>
                <a:xfrm>
                  <a:off x="4345729" y="2077627"/>
                  <a:ext cx="139461" cy="20774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ru-RU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ru-RU" dirty="0"/>
                </a:p>
              </p:txBody>
            </p:sp>
          </mc:Choice>
          <mc:Fallback xmlns="">
            <p:sp>
              <p:nvSpPr>
                <p:cNvPr id="85" name="TextBox 8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45729" y="2077627"/>
                  <a:ext cx="139461" cy="207749"/>
                </a:xfrm>
                <a:prstGeom prst="rect">
                  <a:avLst/>
                </a:prstGeom>
                <a:blipFill>
                  <a:blip r:embed="rId5"/>
                  <a:stretch>
                    <a:fillRect l="-26087" r="-30435" b="-8824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6" name="TextBox 85"/>
                <p:cNvSpPr txBox="1"/>
                <p:nvPr/>
              </p:nvSpPr>
              <p:spPr>
                <a:xfrm>
                  <a:off x="5538371" y="2934358"/>
                  <a:ext cx="139461" cy="20774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ru-RU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lang="ru-RU" dirty="0"/>
                </a:p>
              </p:txBody>
            </p:sp>
          </mc:Choice>
          <mc:Fallback xmlns="">
            <p:sp>
              <p:nvSpPr>
                <p:cNvPr id="86" name="TextBox 8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38371" y="2934358"/>
                  <a:ext cx="139461" cy="207749"/>
                </a:xfrm>
                <a:prstGeom prst="rect">
                  <a:avLst/>
                </a:prstGeom>
                <a:blipFill>
                  <a:blip r:embed="rId6"/>
                  <a:stretch>
                    <a:fillRect l="-27273" r="-36364" b="-8824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7" name="TextBox 86"/>
                <p:cNvSpPr txBox="1"/>
                <p:nvPr/>
              </p:nvSpPr>
              <p:spPr>
                <a:xfrm>
                  <a:off x="5846254" y="952367"/>
                  <a:ext cx="139461" cy="20774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ru-RU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oMath>
                    </m:oMathPara>
                  </a14:m>
                  <a:endParaRPr lang="ru-RU" dirty="0"/>
                </a:p>
              </p:txBody>
            </p:sp>
          </mc:Choice>
          <mc:Fallback xmlns="">
            <p:sp>
              <p:nvSpPr>
                <p:cNvPr id="87" name="TextBox 8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46254" y="952367"/>
                  <a:ext cx="139461" cy="207749"/>
                </a:xfrm>
                <a:prstGeom prst="rect">
                  <a:avLst/>
                </a:prstGeom>
                <a:blipFill>
                  <a:blip r:embed="rId7"/>
                  <a:stretch>
                    <a:fillRect l="-26087" r="-30435" b="-8824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8" name="TextBox 87"/>
                <p:cNvSpPr txBox="1"/>
                <p:nvPr/>
              </p:nvSpPr>
              <p:spPr>
                <a:xfrm>
                  <a:off x="6769777" y="1238724"/>
                  <a:ext cx="139461" cy="20774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ru-RU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oMath>
                    </m:oMathPara>
                  </a14:m>
                  <a:endParaRPr lang="ru-RU" dirty="0"/>
                </a:p>
              </p:txBody>
            </p:sp>
          </mc:Choice>
          <mc:Fallback xmlns="">
            <p:sp>
              <p:nvSpPr>
                <p:cNvPr id="88" name="TextBox 8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69777" y="1238724"/>
                  <a:ext cx="139461" cy="207749"/>
                </a:xfrm>
                <a:prstGeom prst="rect">
                  <a:avLst/>
                </a:prstGeom>
                <a:blipFill>
                  <a:blip r:embed="rId8"/>
                  <a:stretch>
                    <a:fillRect l="-31818" r="-36364" b="-11765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9" name="TextBox 88"/>
                <p:cNvSpPr txBox="1"/>
                <p:nvPr/>
              </p:nvSpPr>
              <p:spPr>
                <a:xfrm>
                  <a:off x="5950627" y="1602900"/>
                  <a:ext cx="139461" cy="20774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ru-RU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oMath>
                    </m:oMathPara>
                  </a14:m>
                  <a:endParaRPr lang="ru-RU" dirty="0"/>
                </a:p>
              </p:txBody>
            </p:sp>
          </mc:Choice>
          <mc:Fallback xmlns="">
            <p:sp>
              <p:nvSpPr>
                <p:cNvPr id="89" name="TextBox 8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50627" y="1602900"/>
                  <a:ext cx="139461" cy="207749"/>
                </a:xfrm>
                <a:prstGeom prst="rect">
                  <a:avLst/>
                </a:prstGeom>
                <a:blipFill>
                  <a:blip r:embed="rId9"/>
                  <a:stretch>
                    <a:fillRect l="-26087" r="-30435" b="-8824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0" name="TextBox 89"/>
                <p:cNvSpPr txBox="1"/>
                <p:nvPr/>
              </p:nvSpPr>
              <p:spPr>
                <a:xfrm>
                  <a:off x="5697615" y="3009991"/>
                  <a:ext cx="139461" cy="20774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ru-RU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oMath>
                    </m:oMathPara>
                  </a14:m>
                  <a:endParaRPr lang="ru-RU" dirty="0"/>
                </a:p>
              </p:txBody>
            </p:sp>
          </mc:Choice>
          <mc:Fallback xmlns="">
            <p:sp>
              <p:nvSpPr>
                <p:cNvPr id="90" name="TextBox 8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97615" y="3009991"/>
                  <a:ext cx="139461" cy="207749"/>
                </a:xfrm>
                <a:prstGeom prst="rect">
                  <a:avLst/>
                </a:prstGeom>
                <a:blipFill>
                  <a:blip r:embed="rId10"/>
                  <a:stretch>
                    <a:fillRect l="-26087" r="-30435" b="-8824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1" name="TextBox 90"/>
                <p:cNvSpPr txBox="1"/>
                <p:nvPr/>
              </p:nvSpPr>
              <p:spPr>
                <a:xfrm>
                  <a:off x="7118702" y="2854543"/>
                  <a:ext cx="139461" cy="20774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ru-RU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oMath>
                    </m:oMathPara>
                  </a14:m>
                  <a:endParaRPr lang="ru-RU" dirty="0"/>
                </a:p>
              </p:txBody>
            </p:sp>
          </mc:Choice>
          <mc:Fallback xmlns="">
            <p:sp>
              <p:nvSpPr>
                <p:cNvPr id="91" name="TextBox 9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18702" y="2854543"/>
                  <a:ext cx="139461" cy="207749"/>
                </a:xfrm>
                <a:prstGeom prst="rect">
                  <a:avLst/>
                </a:prstGeom>
                <a:blipFill>
                  <a:blip r:embed="rId11"/>
                  <a:stretch>
                    <a:fillRect l="-26087" r="-30435" b="-8824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2" name="TextBox 91"/>
                <p:cNvSpPr txBox="1"/>
                <p:nvPr/>
              </p:nvSpPr>
              <p:spPr>
                <a:xfrm>
                  <a:off x="6547950" y="3670092"/>
                  <a:ext cx="139462" cy="20774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ru-RU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oMath>
                    </m:oMathPara>
                  </a14:m>
                  <a:endParaRPr lang="ru-RU" dirty="0"/>
                </a:p>
              </p:txBody>
            </p:sp>
          </mc:Choice>
          <mc:Fallback xmlns="">
            <p:sp>
              <p:nvSpPr>
                <p:cNvPr id="92" name="TextBox 9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47950" y="3670092"/>
                  <a:ext cx="139462" cy="207749"/>
                </a:xfrm>
                <a:prstGeom prst="rect">
                  <a:avLst/>
                </a:prstGeom>
                <a:blipFill>
                  <a:blip r:embed="rId12"/>
                  <a:stretch>
                    <a:fillRect l="-26087" r="-30435" b="-8824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3" name="TextBox 92"/>
                <p:cNvSpPr txBox="1"/>
                <p:nvPr/>
              </p:nvSpPr>
              <p:spPr>
                <a:xfrm>
                  <a:off x="5097335" y="3670091"/>
                  <a:ext cx="235642" cy="20774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ru-RU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oMath>
                    </m:oMathPara>
                  </a14:m>
                  <a:endParaRPr lang="ru-RU" dirty="0"/>
                </a:p>
              </p:txBody>
            </p:sp>
          </mc:Choice>
          <mc:Fallback xmlns="">
            <p:sp>
              <p:nvSpPr>
                <p:cNvPr id="93" name="TextBox 9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97335" y="3670091"/>
                  <a:ext cx="235642" cy="207749"/>
                </a:xfrm>
                <a:prstGeom prst="rect">
                  <a:avLst/>
                </a:prstGeom>
                <a:blipFill>
                  <a:blip r:embed="rId13"/>
                  <a:stretch>
                    <a:fillRect l="-15385" r="-17949" b="-8824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4" name="TextBox 93"/>
                <p:cNvSpPr txBox="1"/>
                <p:nvPr/>
              </p:nvSpPr>
              <p:spPr>
                <a:xfrm>
                  <a:off x="4162403" y="3009990"/>
                  <a:ext cx="235642" cy="20774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ru-RU" b="0" i="1" smtClean="0">
                            <a:latin typeface="Cambria Math" panose="02040503050406030204" pitchFamily="18" charset="0"/>
                          </a:rPr>
                          <m:t>11</m:t>
                        </m:r>
                      </m:oMath>
                    </m:oMathPara>
                  </a14:m>
                  <a:endParaRPr lang="ru-RU" dirty="0"/>
                </a:p>
              </p:txBody>
            </p:sp>
          </mc:Choice>
          <mc:Fallback xmlns="">
            <p:sp>
              <p:nvSpPr>
                <p:cNvPr id="94" name="TextBox 9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62403" y="3009990"/>
                  <a:ext cx="235642" cy="207749"/>
                </a:xfrm>
                <a:prstGeom prst="rect">
                  <a:avLst/>
                </a:prstGeom>
                <a:blipFill>
                  <a:blip r:embed="rId14"/>
                  <a:stretch>
                    <a:fillRect l="-15789" r="-21053" b="-8824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5" name="TextBox 94"/>
                <p:cNvSpPr txBox="1"/>
                <p:nvPr/>
              </p:nvSpPr>
              <p:spPr>
                <a:xfrm>
                  <a:off x="5743666" y="3302019"/>
                  <a:ext cx="235642" cy="20774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ru-RU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oMath>
                    </m:oMathPara>
                  </a14:m>
                  <a:endParaRPr lang="ru-RU" dirty="0"/>
                </a:p>
              </p:txBody>
            </p:sp>
          </mc:Choice>
          <mc:Fallback xmlns="">
            <p:sp>
              <p:nvSpPr>
                <p:cNvPr id="95" name="TextBox 9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43666" y="3302019"/>
                  <a:ext cx="235642" cy="207749"/>
                </a:xfrm>
                <a:prstGeom prst="rect">
                  <a:avLst/>
                </a:prstGeom>
                <a:blipFill>
                  <a:blip r:embed="rId15"/>
                  <a:stretch>
                    <a:fillRect l="-15385" r="-17949" b="-8824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40" name="Рисунок 3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93500" y="2572200"/>
            <a:ext cx="1494140" cy="3599998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590" y="2572198"/>
            <a:ext cx="1553374" cy="3600000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4087367" y="4060721"/>
            <a:ext cx="3306133" cy="916183"/>
          </a:xfrm>
          <a:prstGeom prst="wedgeRoundRectCallout">
            <a:avLst>
              <a:gd name="adj1" fmla="val 56340"/>
              <a:gd name="adj2" fmla="val -66870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Нам </a:t>
            </a:r>
            <a:r>
              <a:rPr lang="ru-RU" sz="1400" dirty="0" smtClean="0"/>
              <a:t>задали </a:t>
            </a:r>
            <a:r>
              <a:rPr lang="ru-RU" sz="1400" dirty="0"/>
              <a:t>нарисовать картинку по </a:t>
            </a:r>
            <a:r>
              <a:rPr lang="ru-RU" sz="1400" dirty="0" smtClean="0"/>
              <a:t>точкам и найти </a:t>
            </a:r>
            <a:r>
              <a:rPr lang="ru-RU" sz="1400" dirty="0"/>
              <a:t>сумму длин всех получившихся </a:t>
            </a:r>
            <a:r>
              <a:rPr lang="ru-RU" sz="1400" dirty="0" smtClean="0"/>
              <a:t>отрезков.</a:t>
            </a:r>
            <a:endParaRPr lang="ru-RU" sz="1400" dirty="0"/>
          </a:p>
        </p:txBody>
      </p:sp>
      <p:sp>
        <p:nvSpPr>
          <p:cNvPr id="43" name="TextBox 42"/>
          <p:cNvSpPr txBox="1"/>
          <p:nvPr/>
        </p:nvSpPr>
        <p:spPr>
          <a:xfrm>
            <a:off x="1399952" y="1448126"/>
            <a:ext cx="2546671" cy="677820"/>
          </a:xfrm>
          <a:prstGeom prst="wedgeRoundRectCallout">
            <a:avLst>
              <a:gd name="adj1" fmla="val -6477"/>
              <a:gd name="adj2" fmla="val 98873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Это интересно! </a:t>
            </a:r>
            <a:endParaRPr lang="ru-RU" sz="1400" dirty="0" smtClean="0"/>
          </a:p>
          <a:p>
            <a:pPr algn="ctr"/>
            <a:r>
              <a:rPr lang="ru-RU" sz="1400" dirty="0" smtClean="0"/>
              <a:t>Давай </a:t>
            </a:r>
            <a:r>
              <a:rPr lang="ru-RU" sz="1400" dirty="0"/>
              <a:t>рисовать </a:t>
            </a:r>
            <a:r>
              <a:rPr lang="ru-RU" sz="1400" dirty="0" smtClean="0"/>
              <a:t>вместе.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254578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44930" y="1181550"/>
            <a:ext cx="1494140" cy="360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5440680" y="361949"/>
                <a:ext cx="3344545" cy="705629"/>
              </a:xfrm>
              <a:prstGeom prst="wedgeRoundRectCallout">
                <a:avLst>
                  <a:gd name="adj1" fmla="val -2127"/>
                  <a:gd name="adj2" fmla="val 85435"/>
                  <a:gd name="adj3" fmla="val 16667"/>
                </a:avLst>
              </a:prstGeom>
              <a:solidFill>
                <a:schemeClr val="bg1"/>
              </a:solidFill>
              <a:ln>
                <a:solidFill>
                  <a:srgbClr val="FFC000"/>
                </a:solidFill>
              </a:ln>
            </p:spPr>
            <p:txBody>
              <a:bodyPr wrap="square" lIns="180000" tIns="90000" rIns="180000" bIns="90000" rtlCol="0">
                <a:spAutoFit/>
              </a:bodyPr>
              <a:lstStyle/>
              <a:p>
                <a:pPr algn="ctr"/>
                <a:r>
                  <a:rPr lang="ru-RU" sz="1400" dirty="0" smtClean="0"/>
                  <a:t>Значит, у спидометра автомобиля цена деления шкалы </a:t>
                </a:r>
                <a14:m>
                  <m:oMath xmlns:m="http://schemas.openxmlformats.org/officeDocument/2006/math">
                    <m:r>
                      <a:rPr lang="ru-RU" sz="1600" b="0" i="1" dirty="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20 км/ч</m:t>
                    </m:r>
                  </m:oMath>
                </a14:m>
                <a:r>
                  <a:rPr lang="ru-RU" sz="1400" dirty="0" smtClean="0"/>
                  <a:t>?</a:t>
                </a: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0680" y="361949"/>
                <a:ext cx="3344545" cy="705629"/>
              </a:xfrm>
              <a:prstGeom prst="wedgeRoundRectCallout">
                <a:avLst>
                  <a:gd name="adj1" fmla="val -2127"/>
                  <a:gd name="adj2" fmla="val 85435"/>
                  <a:gd name="adj3" fmla="val 16667"/>
                </a:avLst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rgbClr val="FFC000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828" y="2208575"/>
            <a:ext cx="2700000" cy="2700000"/>
          </a:xfrm>
          <a:prstGeom prst="rect">
            <a:avLst/>
          </a:prstGeom>
        </p:spPr>
      </p:pic>
      <p:pic>
        <p:nvPicPr>
          <p:cNvPr id="8" name="Picture 2" descr="http://a298.phobos.apple.com/us/r30/Purple/v4/50/56/7e/50567e17-8478-bd43-f20e-7de9b22bfc9e/mzl.tkuhdicy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9988" y="810004"/>
            <a:ext cx="3528000" cy="35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2897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44930" y="1181550"/>
            <a:ext cx="1494140" cy="360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6976872" y="361950"/>
                <a:ext cx="1808353" cy="705629"/>
              </a:xfrm>
              <a:prstGeom prst="wedgeRoundRectCallout">
                <a:avLst>
                  <a:gd name="adj1" fmla="val -13155"/>
                  <a:gd name="adj2" fmla="val 70637"/>
                  <a:gd name="adj3" fmla="val 16667"/>
                </a:avLst>
              </a:prstGeom>
              <a:solidFill>
                <a:schemeClr val="bg1"/>
              </a:solidFill>
              <a:ln>
                <a:solidFill>
                  <a:srgbClr val="FFC000"/>
                </a:solidFill>
              </a:ln>
            </p:spPr>
            <p:txBody>
              <a:bodyPr wrap="square" lIns="180000" tIns="90000" rIns="180000" bIns="90000" rtlCol="0">
                <a:spAutoFit/>
              </a:bodyPr>
              <a:lstStyle/>
              <a:p>
                <a:pPr algn="ctr"/>
                <a:r>
                  <a:rPr lang="ru-RU" sz="1400" dirty="0" smtClean="0"/>
                  <a:t>А </a:t>
                </a:r>
                <a:r>
                  <a:rPr lang="ru-RU" sz="1400" dirty="0"/>
                  <a:t>у весов цена деления </a:t>
                </a:r>
                <a14:m>
                  <m:oMath xmlns:m="http://schemas.openxmlformats.org/officeDocument/2006/math">
                    <m:r>
                      <a:rPr lang="ru-RU" sz="1600" i="1" dirty="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10 г</m:t>
                    </m:r>
                  </m:oMath>
                </a14:m>
                <a:r>
                  <a:rPr lang="ru-RU" sz="1400" dirty="0" smtClean="0"/>
                  <a:t>?</a:t>
                </a: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6872" y="361950"/>
                <a:ext cx="1808353" cy="705629"/>
              </a:xfrm>
              <a:prstGeom prst="wedgeRoundRectCallout">
                <a:avLst>
                  <a:gd name="adj1" fmla="val -13155"/>
                  <a:gd name="adj2" fmla="val 70637"/>
                  <a:gd name="adj3" fmla="val 16667"/>
                </a:avLst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rgbClr val="FFC000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828" y="2208575"/>
            <a:ext cx="2700000" cy="2700000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13993" y="361951"/>
            <a:ext cx="4419600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58775" y="1546418"/>
            <a:ext cx="1443881" cy="439457"/>
          </a:xfrm>
          <a:prstGeom prst="wedgeRoundRectCallout">
            <a:avLst>
              <a:gd name="adj1" fmla="val -19454"/>
              <a:gd name="adj2" fmla="val 80687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 smtClean="0"/>
              <a:t>Правильно!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464494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://tonnasamogona.ru/wp-content/uploads/2016/01/3023628-poster-p-therm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99" y="0"/>
            <a:ext cx="9145599" cy="514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5861050" y="0"/>
            <a:ext cx="2924175" cy="1588806"/>
          </a:xfrm>
          <a:prstGeom prst="rect">
            <a:avLst/>
          </a:prstGeom>
          <a:solidFill>
            <a:srgbClr val="FFC000">
              <a:alpha val="70000"/>
            </a:srgbClr>
          </a:solidFill>
        </p:spPr>
        <p:txBody>
          <a:bodyPr wrap="square" lIns="360000" tIns="360000" rIns="360000" bIns="360000" rtlCol="0">
            <a:spAutoFit/>
          </a:bodyPr>
          <a:lstStyle/>
          <a:p>
            <a:pPr algn="ctr"/>
            <a:r>
              <a:rPr lang="ru-RU" sz="1400" dirty="0" smtClean="0"/>
              <a:t>Измерительные </a:t>
            </a:r>
            <a:r>
              <a:rPr lang="ru-RU" sz="1400" dirty="0"/>
              <a:t>приборы создают специально обученные </a:t>
            </a:r>
            <a:r>
              <a:rPr lang="ru-RU" sz="1400" dirty="0" smtClean="0"/>
              <a:t>люди – конструкторы.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421710729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http://www.theswexperts.com/wp-content/uploads/2015/05/latency-clock-oct20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546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6919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34881" y="1541551"/>
            <a:ext cx="1344726" cy="323999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87188" y="1296252"/>
            <a:ext cx="1398036" cy="32400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350785" y="2703458"/>
            <a:ext cx="3227055" cy="677820"/>
          </a:xfrm>
          <a:prstGeom prst="wedgeRoundRectCallout">
            <a:avLst>
              <a:gd name="adj1" fmla="val -56143"/>
              <a:gd name="adj2" fmla="val -988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Да</a:t>
            </a:r>
            <a:r>
              <a:rPr lang="ru-RU" sz="1400" dirty="0" smtClean="0"/>
              <a:t>! </a:t>
            </a:r>
          </a:p>
          <a:p>
            <a:pPr algn="ctr"/>
            <a:r>
              <a:rPr lang="ru-RU" sz="1400" dirty="0" smtClean="0"/>
              <a:t>Сейчас </a:t>
            </a:r>
            <a:r>
              <a:rPr lang="ru-RU" sz="1400" dirty="0"/>
              <a:t>мы её </a:t>
            </a:r>
            <a:r>
              <a:rPr lang="ru-RU" sz="1400" dirty="0" smtClean="0"/>
              <a:t>построим вместе.</a:t>
            </a:r>
            <a:endParaRPr lang="ru-RU" sz="1400" dirty="0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828" y="2208575"/>
            <a:ext cx="2700000" cy="2700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451134" y="361950"/>
            <a:ext cx="4334091" cy="776227"/>
          </a:xfrm>
          <a:custGeom>
            <a:avLst/>
            <a:gdLst>
              <a:gd name="connsiteX0" fmla="*/ 0 w 2818991"/>
              <a:gd name="connsiteY0" fmla="*/ 112972 h 677820"/>
              <a:gd name="connsiteX1" fmla="*/ 112972 w 2818991"/>
              <a:gd name="connsiteY1" fmla="*/ 0 h 677820"/>
              <a:gd name="connsiteX2" fmla="*/ 469832 w 2818991"/>
              <a:gd name="connsiteY2" fmla="*/ 0 h 677820"/>
              <a:gd name="connsiteX3" fmla="*/ 469832 w 2818991"/>
              <a:gd name="connsiteY3" fmla="*/ 0 h 677820"/>
              <a:gd name="connsiteX4" fmla="*/ 1174580 w 2818991"/>
              <a:gd name="connsiteY4" fmla="*/ 0 h 677820"/>
              <a:gd name="connsiteX5" fmla="*/ 2706019 w 2818991"/>
              <a:gd name="connsiteY5" fmla="*/ 0 h 677820"/>
              <a:gd name="connsiteX6" fmla="*/ 2818991 w 2818991"/>
              <a:gd name="connsiteY6" fmla="*/ 112972 h 677820"/>
              <a:gd name="connsiteX7" fmla="*/ 2818991 w 2818991"/>
              <a:gd name="connsiteY7" fmla="*/ 395395 h 677820"/>
              <a:gd name="connsiteX8" fmla="*/ 2818991 w 2818991"/>
              <a:gd name="connsiteY8" fmla="*/ 395395 h 677820"/>
              <a:gd name="connsiteX9" fmla="*/ 2818991 w 2818991"/>
              <a:gd name="connsiteY9" fmla="*/ 564850 h 677820"/>
              <a:gd name="connsiteX10" fmla="*/ 2818991 w 2818991"/>
              <a:gd name="connsiteY10" fmla="*/ 564848 h 677820"/>
              <a:gd name="connsiteX11" fmla="*/ 2706019 w 2818991"/>
              <a:gd name="connsiteY11" fmla="*/ 677820 h 677820"/>
              <a:gd name="connsiteX12" fmla="*/ 1174580 w 2818991"/>
              <a:gd name="connsiteY12" fmla="*/ 677820 h 677820"/>
              <a:gd name="connsiteX13" fmla="*/ 1361291 w 2818991"/>
              <a:gd name="connsiteY13" fmla="*/ 837223 h 677820"/>
              <a:gd name="connsiteX14" fmla="*/ 469832 w 2818991"/>
              <a:gd name="connsiteY14" fmla="*/ 677820 h 677820"/>
              <a:gd name="connsiteX15" fmla="*/ 112972 w 2818991"/>
              <a:gd name="connsiteY15" fmla="*/ 677820 h 677820"/>
              <a:gd name="connsiteX16" fmla="*/ 0 w 2818991"/>
              <a:gd name="connsiteY16" fmla="*/ 564848 h 677820"/>
              <a:gd name="connsiteX17" fmla="*/ 0 w 2818991"/>
              <a:gd name="connsiteY17" fmla="*/ 564850 h 677820"/>
              <a:gd name="connsiteX18" fmla="*/ 0 w 2818991"/>
              <a:gd name="connsiteY18" fmla="*/ 395395 h 677820"/>
              <a:gd name="connsiteX19" fmla="*/ 0 w 2818991"/>
              <a:gd name="connsiteY19" fmla="*/ 395395 h 677820"/>
              <a:gd name="connsiteX20" fmla="*/ 0 w 2818991"/>
              <a:gd name="connsiteY20" fmla="*/ 112972 h 677820"/>
              <a:gd name="connsiteX0" fmla="*/ 0 w 2818991"/>
              <a:gd name="connsiteY0" fmla="*/ 112972 h 837223"/>
              <a:gd name="connsiteX1" fmla="*/ 112972 w 2818991"/>
              <a:gd name="connsiteY1" fmla="*/ 0 h 837223"/>
              <a:gd name="connsiteX2" fmla="*/ 469832 w 2818991"/>
              <a:gd name="connsiteY2" fmla="*/ 0 h 837223"/>
              <a:gd name="connsiteX3" fmla="*/ 469832 w 2818991"/>
              <a:gd name="connsiteY3" fmla="*/ 0 h 837223"/>
              <a:gd name="connsiteX4" fmla="*/ 1174580 w 2818991"/>
              <a:gd name="connsiteY4" fmla="*/ 0 h 837223"/>
              <a:gd name="connsiteX5" fmla="*/ 2706019 w 2818991"/>
              <a:gd name="connsiteY5" fmla="*/ 0 h 837223"/>
              <a:gd name="connsiteX6" fmla="*/ 2818991 w 2818991"/>
              <a:gd name="connsiteY6" fmla="*/ 112972 h 837223"/>
              <a:gd name="connsiteX7" fmla="*/ 2818991 w 2818991"/>
              <a:gd name="connsiteY7" fmla="*/ 395395 h 837223"/>
              <a:gd name="connsiteX8" fmla="*/ 2818991 w 2818991"/>
              <a:gd name="connsiteY8" fmla="*/ 395395 h 837223"/>
              <a:gd name="connsiteX9" fmla="*/ 2818991 w 2818991"/>
              <a:gd name="connsiteY9" fmla="*/ 564850 h 837223"/>
              <a:gd name="connsiteX10" fmla="*/ 2818991 w 2818991"/>
              <a:gd name="connsiteY10" fmla="*/ 564848 h 837223"/>
              <a:gd name="connsiteX11" fmla="*/ 2706019 w 2818991"/>
              <a:gd name="connsiteY11" fmla="*/ 677820 h 837223"/>
              <a:gd name="connsiteX12" fmla="*/ 1962232 w 2818991"/>
              <a:gd name="connsiteY12" fmla="*/ 668767 h 837223"/>
              <a:gd name="connsiteX13" fmla="*/ 1361291 w 2818991"/>
              <a:gd name="connsiteY13" fmla="*/ 837223 h 837223"/>
              <a:gd name="connsiteX14" fmla="*/ 469832 w 2818991"/>
              <a:gd name="connsiteY14" fmla="*/ 677820 h 837223"/>
              <a:gd name="connsiteX15" fmla="*/ 112972 w 2818991"/>
              <a:gd name="connsiteY15" fmla="*/ 677820 h 837223"/>
              <a:gd name="connsiteX16" fmla="*/ 0 w 2818991"/>
              <a:gd name="connsiteY16" fmla="*/ 564848 h 837223"/>
              <a:gd name="connsiteX17" fmla="*/ 0 w 2818991"/>
              <a:gd name="connsiteY17" fmla="*/ 564850 h 837223"/>
              <a:gd name="connsiteX18" fmla="*/ 0 w 2818991"/>
              <a:gd name="connsiteY18" fmla="*/ 395395 h 837223"/>
              <a:gd name="connsiteX19" fmla="*/ 0 w 2818991"/>
              <a:gd name="connsiteY19" fmla="*/ 395395 h 837223"/>
              <a:gd name="connsiteX20" fmla="*/ 0 w 2818991"/>
              <a:gd name="connsiteY20" fmla="*/ 112972 h 837223"/>
              <a:gd name="connsiteX0" fmla="*/ 0 w 2818991"/>
              <a:gd name="connsiteY0" fmla="*/ 112972 h 837223"/>
              <a:gd name="connsiteX1" fmla="*/ 112972 w 2818991"/>
              <a:gd name="connsiteY1" fmla="*/ 0 h 837223"/>
              <a:gd name="connsiteX2" fmla="*/ 469832 w 2818991"/>
              <a:gd name="connsiteY2" fmla="*/ 0 h 837223"/>
              <a:gd name="connsiteX3" fmla="*/ 469832 w 2818991"/>
              <a:gd name="connsiteY3" fmla="*/ 0 h 837223"/>
              <a:gd name="connsiteX4" fmla="*/ 1174580 w 2818991"/>
              <a:gd name="connsiteY4" fmla="*/ 0 h 837223"/>
              <a:gd name="connsiteX5" fmla="*/ 2706019 w 2818991"/>
              <a:gd name="connsiteY5" fmla="*/ 0 h 837223"/>
              <a:gd name="connsiteX6" fmla="*/ 2818991 w 2818991"/>
              <a:gd name="connsiteY6" fmla="*/ 112972 h 837223"/>
              <a:gd name="connsiteX7" fmla="*/ 2818991 w 2818991"/>
              <a:gd name="connsiteY7" fmla="*/ 395395 h 837223"/>
              <a:gd name="connsiteX8" fmla="*/ 2818991 w 2818991"/>
              <a:gd name="connsiteY8" fmla="*/ 395395 h 837223"/>
              <a:gd name="connsiteX9" fmla="*/ 2818991 w 2818991"/>
              <a:gd name="connsiteY9" fmla="*/ 564850 h 837223"/>
              <a:gd name="connsiteX10" fmla="*/ 2818991 w 2818991"/>
              <a:gd name="connsiteY10" fmla="*/ 564848 h 837223"/>
              <a:gd name="connsiteX11" fmla="*/ 2706019 w 2818991"/>
              <a:gd name="connsiteY11" fmla="*/ 677820 h 837223"/>
              <a:gd name="connsiteX12" fmla="*/ 1962232 w 2818991"/>
              <a:gd name="connsiteY12" fmla="*/ 668767 h 837223"/>
              <a:gd name="connsiteX13" fmla="*/ 1361291 w 2818991"/>
              <a:gd name="connsiteY13" fmla="*/ 837223 h 837223"/>
              <a:gd name="connsiteX14" fmla="*/ 795757 w 2818991"/>
              <a:gd name="connsiteY14" fmla="*/ 686873 h 837223"/>
              <a:gd name="connsiteX15" fmla="*/ 112972 w 2818991"/>
              <a:gd name="connsiteY15" fmla="*/ 677820 h 837223"/>
              <a:gd name="connsiteX16" fmla="*/ 0 w 2818991"/>
              <a:gd name="connsiteY16" fmla="*/ 564848 h 837223"/>
              <a:gd name="connsiteX17" fmla="*/ 0 w 2818991"/>
              <a:gd name="connsiteY17" fmla="*/ 564850 h 837223"/>
              <a:gd name="connsiteX18" fmla="*/ 0 w 2818991"/>
              <a:gd name="connsiteY18" fmla="*/ 395395 h 837223"/>
              <a:gd name="connsiteX19" fmla="*/ 0 w 2818991"/>
              <a:gd name="connsiteY19" fmla="*/ 395395 h 837223"/>
              <a:gd name="connsiteX20" fmla="*/ 0 w 2818991"/>
              <a:gd name="connsiteY20" fmla="*/ 112972 h 837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818991" h="837223">
                <a:moveTo>
                  <a:pt x="0" y="112972"/>
                </a:moveTo>
                <a:cubicBezTo>
                  <a:pt x="0" y="50579"/>
                  <a:pt x="50579" y="0"/>
                  <a:pt x="112972" y="0"/>
                </a:cubicBezTo>
                <a:lnTo>
                  <a:pt x="469832" y="0"/>
                </a:lnTo>
                <a:lnTo>
                  <a:pt x="469832" y="0"/>
                </a:lnTo>
                <a:lnTo>
                  <a:pt x="1174580" y="0"/>
                </a:lnTo>
                <a:lnTo>
                  <a:pt x="2706019" y="0"/>
                </a:lnTo>
                <a:cubicBezTo>
                  <a:pt x="2768412" y="0"/>
                  <a:pt x="2818991" y="50579"/>
                  <a:pt x="2818991" y="112972"/>
                </a:cubicBezTo>
                <a:lnTo>
                  <a:pt x="2818991" y="395395"/>
                </a:lnTo>
                <a:lnTo>
                  <a:pt x="2818991" y="395395"/>
                </a:lnTo>
                <a:lnTo>
                  <a:pt x="2818991" y="564850"/>
                </a:lnTo>
                <a:lnTo>
                  <a:pt x="2818991" y="564848"/>
                </a:lnTo>
                <a:cubicBezTo>
                  <a:pt x="2818991" y="627241"/>
                  <a:pt x="2768412" y="677820"/>
                  <a:pt x="2706019" y="677820"/>
                </a:cubicBezTo>
                <a:lnTo>
                  <a:pt x="1962232" y="668767"/>
                </a:lnTo>
                <a:lnTo>
                  <a:pt x="1361291" y="837223"/>
                </a:lnTo>
                <a:lnTo>
                  <a:pt x="795757" y="686873"/>
                </a:lnTo>
                <a:lnTo>
                  <a:pt x="112972" y="677820"/>
                </a:lnTo>
                <a:cubicBezTo>
                  <a:pt x="50579" y="677820"/>
                  <a:pt x="0" y="627241"/>
                  <a:pt x="0" y="564848"/>
                </a:cubicBezTo>
                <a:lnTo>
                  <a:pt x="0" y="564850"/>
                </a:lnTo>
                <a:lnTo>
                  <a:pt x="0" y="395395"/>
                </a:lnTo>
                <a:lnTo>
                  <a:pt x="0" y="395395"/>
                </a:lnTo>
                <a:lnTo>
                  <a:pt x="0" y="112972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lIns="180000" tIns="90000" rIns="180000" bIns="252000" rtlCol="0">
            <a:spAutoFit/>
          </a:bodyPr>
          <a:lstStyle/>
          <a:p>
            <a:pPr algn="ctr"/>
            <a:r>
              <a:rPr lang="ru-RU" sz="1400" dirty="0"/>
              <a:t>Ого! </a:t>
            </a:r>
            <a:endParaRPr lang="ru-RU" sz="1400" dirty="0" smtClean="0"/>
          </a:p>
          <a:p>
            <a:pPr algn="ctr"/>
            <a:r>
              <a:rPr lang="ru-RU" sz="1400" dirty="0" smtClean="0"/>
              <a:t>А </a:t>
            </a:r>
            <a:r>
              <a:rPr lang="ru-RU" sz="1400" dirty="0"/>
              <a:t>ты можешь построить </a:t>
            </a:r>
            <a:r>
              <a:rPr lang="ru-RU" sz="1400" dirty="0" smtClean="0"/>
              <a:t>бесконечную </a:t>
            </a:r>
            <a:r>
              <a:rPr lang="ru-RU" sz="1400" dirty="0"/>
              <a:t>шкалу?</a:t>
            </a:r>
            <a:endParaRPr lang="ru-RU" sz="1400" dirty="0" smtClean="0"/>
          </a:p>
        </p:txBody>
      </p:sp>
    </p:spTree>
    <p:extLst>
      <p:ext uri="{BB962C8B-B14F-4D97-AF65-F5344CB8AC3E}">
        <p14:creationId xmlns:p14="http://schemas.microsoft.com/office/powerpoint/2010/main" val="3103852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928378"/>
              </p:ext>
            </p:extLst>
          </p:nvPr>
        </p:nvGraphicFramePr>
        <p:xfrm>
          <a:off x="358775" y="278550"/>
          <a:ext cx="8426448" cy="4586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11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cxnSp>
        <p:nvCxnSpPr>
          <p:cNvPr id="18" name="Прямая соединительная линия 17"/>
          <p:cNvCxnSpPr/>
          <p:nvPr/>
        </p:nvCxnSpPr>
        <p:spPr>
          <a:xfrm flipV="1">
            <a:off x="722376" y="1344168"/>
            <a:ext cx="770839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510549" y="838618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+mj-lt"/>
              </a:rPr>
              <a:t>О</a:t>
            </a:r>
            <a:endParaRPr lang="ru-RU" sz="2400" dirty="0">
              <a:latin typeface="+mj-lt"/>
            </a:endParaRPr>
          </a:p>
        </p:txBody>
      </p:sp>
      <p:sp>
        <p:nvSpPr>
          <p:cNvPr id="23" name="Овал 22"/>
          <p:cNvSpPr/>
          <p:nvPr/>
        </p:nvSpPr>
        <p:spPr>
          <a:xfrm>
            <a:off x="673482" y="1300283"/>
            <a:ext cx="72000" cy="72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Box 24"/>
          <p:cNvSpPr txBox="1"/>
          <p:nvPr/>
        </p:nvSpPr>
        <p:spPr>
          <a:xfrm>
            <a:off x="8023284" y="838617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+mj-lt"/>
              </a:rPr>
              <a:t>Х</a:t>
            </a:r>
            <a:endParaRPr lang="ru-RU" sz="2400" dirty="0">
              <a:latin typeface="+mj-lt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65591" y="838618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+mj-lt"/>
              </a:rPr>
              <a:t>А</a:t>
            </a:r>
            <a:endParaRPr lang="ru-RU" sz="2400"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626927" y="1490273"/>
                <a:ext cx="165109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6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927" y="1490273"/>
                <a:ext cx="165109" cy="246221"/>
              </a:xfrm>
              <a:prstGeom prst="rect">
                <a:avLst/>
              </a:prstGeom>
              <a:blipFill>
                <a:blip r:embed="rId4"/>
                <a:stretch>
                  <a:fillRect l="-29630" r="-22222" b="-731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986778" y="1490272"/>
                <a:ext cx="165109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600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6778" y="1490272"/>
                <a:ext cx="165109" cy="246221"/>
              </a:xfrm>
              <a:prstGeom prst="rect">
                <a:avLst/>
              </a:prstGeom>
              <a:blipFill>
                <a:blip r:embed="rId5"/>
                <a:stretch>
                  <a:fillRect l="-29630" r="-22222" b="-731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3465720" y="3234341"/>
                <a:ext cx="3107754" cy="999610"/>
              </a:xfrm>
              <a:prstGeom prst="wedgeRoundRectCallout">
                <a:avLst>
                  <a:gd name="adj1" fmla="val 58026"/>
                  <a:gd name="adj2" fmla="val 14407"/>
                  <a:gd name="adj3" fmla="val 16667"/>
                </a:avLst>
              </a:prstGeom>
              <a:solidFill>
                <a:schemeClr val="bg1"/>
              </a:solidFill>
              <a:ln>
                <a:solidFill>
                  <a:srgbClr val="FFC000"/>
                </a:solidFill>
              </a:ln>
            </p:spPr>
            <p:txBody>
              <a:bodyPr wrap="square" lIns="180000" tIns="90000" rIns="180000" bIns="90000" rtlCol="0">
                <a:spAutoFit/>
              </a:bodyPr>
              <a:lstStyle/>
              <a:p>
                <a:pPr algn="ctr"/>
                <a:r>
                  <a:rPr lang="ru-RU" sz="1400" dirty="0" smtClean="0"/>
                  <a:t>Принято говорить, что </a:t>
                </a:r>
                <a:br>
                  <a:rPr lang="ru-RU" sz="1400" dirty="0" smtClean="0"/>
                </a:br>
                <a:r>
                  <a:rPr lang="ru-RU" sz="1400" dirty="0" smtClean="0"/>
                  <a:t>точке </a:t>
                </a:r>
                <a14:m>
                  <m:oMath xmlns:m="http://schemas.openxmlformats.org/officeDocument/2006/math">
                    <m:r>
                      <a:rPr lang="en-US" sz="1600" b="0" i="1" dirty="0" smtClean="0">
                        <a:latin typeface="Cambria Math" panose="02040503050406030204" pitchFamily="18" charset="0"/>
                      </a:rPr>
                      <m:t>𝑂</m:t>
                    </m:r>
                  </m:oMath>
                </a14:m>
                <a:r>
                  <a:rPr lang="ru-RU" sz="1400" dirty="0"/>
                  <a:t> соответствует число </a:t>
                </a:r>
                <a14:m>
                  <m:oMath xmlns:m="http://schemas.openxmlformats.org/officeDocument/2006/math">
                    <m:r>
                      <a:rPr lang="ru-RU" sz="1600" i="1" dirty="0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ru-RU" sz="1400" dirty="0" smtClean="0"/>
                  <a:t>, </a:t>
                </a:r>
                <a:r>
                  <a:rPr lang="ru-RU" sz="1400" dirty="0"/>
                  <a:t>а точке </a:t>
                </a:r>
                <a14:m>
                  <m:oMath xmlns:m="http://schemas.openxmlformats.org/officeDocument/2006/math">
                    <m:r>
                      <a:rPr lang="en-US" sz="1600" b="0" i="1" dirty="0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ru-RU" sz="1400" dirty="0"/>
                  <a:t> – число </a:t>
                </a:r>
                <a14:m>
                  <m:oMath xmlns:m="http://schemas.openxmlformats.org/officeDocument/2006/math">
                    <m:r>
                      <a:rPr lang="ru-RU" sz="1600" i="1" dirty="0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ru-RU" sz="1400" dirty="0" smtClean="0"/>
                  <a:t>.</a:t>
                </a:r>
                <a:endParaRPr lang="ru-RU" sz="1400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65720" y="3234341"/>
                <a:ext cx="3107754" cy="999610"/>
              </a:xfrm>
              <a:prstGeom prst="wedgeRoundRectCallout">
                <a:avLst>
                  <a:gd name="adj1" fmla="val 58026"/>
                  <a:gd name="adj2" fmla="val 14407"/>
                  <a:gd name="adj3" fmla="val 16667"/>
                </a:avLst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rgbClr val="FFC000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9" name="Рисунок 3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73474" y="2490153"/>
            <a:ext cx="2398957" cy="2880000"/>
          </a:xfrm>
          <a:prstGeom prst="rect">
            <a:avLst/>
          </a:prstGeom>
        </p:spPr>
      </p:pic>
      <p:cxnSp>
        <p:nvCxnSpPr>
          <p:cNvPr id="3" name="Прямая соединительная линия 2"/>
          <p:cNvCxnSpPr/>
          <p:nvPr/>
        </p:nvCxnSpPr>
        <p:spPr>
          <a:xfrm>
            <a:off x="1061101" y="1249405"/>
            <a:ext cx="0" cy="18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Овал 30"/>
          <p:cNvSpPr/>
          <p:nvPr/>
        </p:nvSpPr>
        <p:spPr>
          <a:xfrm>
            <a:off x="1028524" y="1300283"/>
            <a:ext cx="72000" cy="72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1007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3" grpId="0" animBg="1"/>
      <p:bldP spid="25" grpId="0"/>
      <p:bldP spid="30" grpId="0"/>
      <p:bldP spid="7" grpId="0"/>
      <p:bldP spid="36" grpId="0"/>
      <p:bldP spid="38" grpId="0" animBg="1"/>
      <p:bldP spid="3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Таблица 16"/>
          <p:cNvGraphicFramePr>
            <a:graphicFrameLocks noGrp="1"/>
          </p:cNvGraphicFramePr>
          <p:nvPr>
            <p:extLst/>
          </p:nvPr>
        </p:nvGraphicFramePr>
        <p:xfrm>
          <a:off x="358775" y="278550"/>
          <a:ext cx="8426448" cy="4586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11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cxnSp>
        <p:nvCxnSpPr>
          <p:cNvPr id="18" name="Прямая соединительная линия 17"/>
          <p:cNvCxnSpPr/>
          <p:nvPr/>
        </p:nvCxnSpPr>
        <p:spPr>
          <a:xfrm flipV="1">
            <a:off x="722376" y="1344168"/>
            <a:ext cx="770839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510549" y="838618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+mj-lt"/>
              </a:rPr>
              <a:t>О</a:t>
            </a:r>
            <a:endParaRPr lang="ru-RU" sz="2400" dirty="0">
              <a:latin typeface="+mj-lt"/>
            </a:endParaRPr>
          </a:p>
        </p:txBody>
      </p:sp>
      <p:sp>
        <p:nvSpPr>
          <p:cNvPr id="23" name="Овал 22"/>
          <p:cNvSpPr/>
          <p:nvPr/>
        </p:nvSpPr>
        <p:spPr>
          <a:xfrm>
            <a:off x="673482" y="1300283"/>
            <a:ext cx="72000" cy="72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Box 24"/>
          <p:cNvSpPr txBox="1"/>
          <p:nvPr/>
        </p:nvSpPr>
        <p:spPr>
          <a:xfrm>
            <a:off x="8023284" y="838617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+mj-lt"/>
              </a:rPr>
              <a:t>Х</a:t>
            </a:r>
            <a:endParaRPr lang="ru-RU" sz="2400" dirty="0">
              <a:latin typeface="+mj-lt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65591" y="838618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+mj-lt"/>
              </a:rPr>
              <a:t>А</a:t>
            </a:r>
            <a:endParaRPr lang="ru-RU" sz="2400"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626927" y="1490273"/>
                <a:ext cx="165109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6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927" y="1490273"/>
                <a:ext cx="165109" cy="246221"/>
              </a:xfrm>
              <a:prstGeom prst="rect">
                <a:avLst/>
              </a:prstGeom>
              <a:blipFill>
                <a:blip r:embed="rId4"/>
                <a:stretch>
                  <a:fillRect l="-29630" r="-22222" b="-731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986778" y="1490272"/>
                <a:ext cx="165109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600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6778" y="1490272"/>
                <a:ext cx="165109" cy="246221"/>
              </a:xfrm>
              <a:prstGeom prst="rect">
                <a:avLst/>
              </a:prstGeom>
              <a:blipFill>
                <a:blip r:embed="rId5"/>
                <a:stretch>
                  <a:fillRect l="-29630" r="-22222" b="-731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9" name="Рисунок 3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73474" y="2490153"/>
            <a:ext cx="2398957" cy="2880000"/>
          </a:xfrm>
          <a:prstGeom prst="rect">
            <a:avLst/>
          </a:prstGeom>
        </p:spPr>
      </p:pic>
      <p:cxnSp>
        <p:nvCxnSpPr>
          <p:cNvPr id="3" name="Прямая соединительная линия 2"/>
          <p:cNvCxnSpPr/>
          <p:nvPr/>
        </p:nvCxnSpPr>
        <p:spPr>
          <a:xfrm>
            <a:off x="745482" y="1343787"/>
            <a:ext cx="289364" cy="0"/>
          </a:xfrm>
          <a:prstGeom prst="line">
            <a:avLst/>
          </a:prstGeom>
          <a:ln w="19050">
            <a:solidFill>
              <a:srgbClr val="FFC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569315" y="1761948"/>
                <a:ext cx="704295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𝑂𝐴</m:t>
                      </m:r>
                      <m:r>
                        <a:rPr lang="en-US" sz="1600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ru-RU" sz="1600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315" y="1761948"/>
                <a:ext cx="704295" cy="246221"/>
              </a:xfrm>
              <a:prstGeom prst="rect">
                <a:avLst/>
              </a:prstGeom>
              <a:blipFill>
                <a:blip r:embed="rId7"/>
                <a:stretch>
                  <a:fillRect l="-5172" r="-5172" b="-10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3465720" y="3234341"/>
                <a:ext cx="3107754" cy="733438"/>
              </a:xfrm>
              <a:prstGeom prst="wedgeRoundRectCallout">
                <a:avLst>
                  <a:gd name="adj1" fmla="val 58026"/>
                  <a:gd name="adj2" fmla="val 14407"/>
                  <a:gd name="adj3" fmla="val 16667"/>
                </a:avLst>
              </a:prstGeom>
              <a:solidFill>
                <a:schemeClr val="bg1"/>
              </a:solidFill>
              <a:ln>
                <a:solidFill>
                  <a:srgbClr val="FFC000"/>
                </a:solidFill>
              </a:ln>
            </p:spPr>
            <p:txBody>
              <a:bodyPr wrap="square" lIns="180000" tIns="90000" rIns="180000" bIns="90000" rtlCol="0">
                <a:spAutoFit/>
              </a:bodyPr>
              <a:lstStyle/>
              <a:p>
                <a:pPr algn="ctr"/>
                <a:r>
                  <a:rPr lang="ru-RU" sz="1400" dirty="0" smtClean="0"/>
                  <a:t>Мы </a:t>
                </a:r>
                <a:r>
                  <a:rPr lang="ru-RU" sz="1400" dirty="0"/>
                  <a:t>получили отрезок </a:t>
                </a:r>
                <a14:m>
                  <m:oMath xmlns:m="http://schemas.openxmlformats.org/officeDocument/2006/math">
                    <m:r>
                      <a:rPr lang="en-US" sz="16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𝑂𝐴</m:t>
                    </m:r>
                  </m:oMath>
                </a14:m>
                <a:r>
                  <a:rPr lang="ru-RU" sz="1400" dirty="0"/>
                  <a:t>, его длину будем считать равной </a:t>
                </a:r>
                <a14:m>
                  <m:oMath xmlns:m="http://schemas.openxmlformats.org/officeDocument/2006/math">
                    <m:r>
                      <a:rPr lang="ru-RU" sz="1600" i="1" dirty="0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ru-RU" sz="1400" dirty="0" smtClean="0"/>
                  <a:t>.</a:t>
                </a:r>
                <a:endParaRPr lang="ru-RU" sz="1400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65720" y="3234341"/>
                <a:ext cx="3107754" cy="733438"/>
              </a:xfrm>
              <a:prstGeom prst="wedgeRoundRectCallout">
                <a:avLst>
                  <a:gd name="adj1" fmla="val 58026"/>
                  <a:gd name="adj2" fmla="val 14407"/>
                  <a:gd name="adj3" fmla="val 16667"/>
                </a:avLst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rgbClr val="FFC000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Прямая соединительная линия 20"/>
          <p:cNvCxnSpPr/>
          <p:nvPr/>
        </p:nvCxnSpPr>
        <p:spPr>
          <a:xfrm>
            <a:off x="1061101" y="1249405"/>
            <a:ext cx="0" cy="18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Овал 30"/>
          <p:cNvSpPr/>
          <p:nvPr/>
        </p:nvSpPr>
        <p:spPr>
          <a:xfrm>
            <a:off x="1028524" y="1300283"/>
            <a:ext cx="72000" cy="72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2994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Таблица 16"/>
          <p:cNvGraphicFramePr>
            <a:graphicFrameLocks noGrp="1"/>
          </p:cNvGraphicFramePr>
          <p:nvPr>
            <p:extLst/>
          </p:nvPr>
        </p:nvGraphicFramePr>
        <p:xfrm>
          <a:off x="358775" y="278550"/>
          <a:ext cx="8426448" cy="4586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11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cxnSp>
        <p:nvCxnSpPr>
          <p:cNvPr id="18" name="Прямая соединительная линия 17"/>
          <p:cNvCxnSpPr/>
          <p:nvPr/>
        </p:nvCxnSpPr>
        <p:spPr>
          <a:xfrm flipV="1">
            <a:off x="722376" y="1344168"/>
            <a:ext cx="770839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510549" y="838618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+mj-lt"/>
              </a:rPr>
              <a:t>О</a:t>
            </a:r>
            <a:endParaRPr lang="ru-RU" sz="2400" dirty="0">
              <a:latin typeface="+mj-lt"/>
            </a:endParaRPr>
          </a:p>
        </p:txBody>
      </p:sp>
      <p:sp>
        <p:nvSpPr>
          <p:cNvPr id="23" name="Овал 22"/>
          <p:cNvSpPr/>
          <p:nvPr/>
        </p:nvSpPr>
        <p:spPr>
          <a:xfrm>
            <a:off x="673482" y="1300283"/>
            <a:ext cx="72000" cy="72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Box 24"/>
          <p:cNvSpPr txBox="1"/>
          <p:nvPr/>
        </p:nvSpPr>
        <p:spPr>
          <a:xfrm>
            <a:off x="8023284" y="838617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+mj-lt"/>
              </a:rPr>
              <a:t>Х</a:t>
            </a:r>
            <a:endParaRPr lang="ru-RU" sz="2400" dirty="0">
              <a:latin typeface="+mj-lt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65591" y="838618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+mj-lt"/>
              </a:rPr>
              <a:t>А</a:t>
            </a:r>
            <a:endParaRPr lang="ru-RU" sz="2400"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626927" y="1490273"/>
                <a:ext cx="165109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6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927" y="1490273"/>
                <a:ext cx="165109" cy="246221"/>
              </a:xfrm>
              <a:prstGeom prst="rect">
                <a:avLst/>
              </a:prstGeom>
              <a:blipFill>
                <a:blip r:embed="rId4"/>
                <a:stretch>
                  <a:fillRect l="-29630" r="-22222" b="-731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986778" y="1490272"/>
                <a:ext cx="165109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600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6778" y="1490272"/>
                <a:ext cx="165109" cy="246221"/>
              </a:xfrm>
              <a:prstGeom prst="rect">
                <a:avLst/>
              </a:prstGeom>
              <a:blipFill>
                <a:blip r:embed="rId5"/>
                <a:stretch>
                  <a:fillRect l="-29630" r="-22222" b="-731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9" name="Рисунок 3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73474" y="2490153"/>
            <a:ext cx="2398957" cy="2880000"/>
          </a:xfrm>
          <a:prstGeom prst="rect">
            <a:avLst/>
          </a:prstGeom>
        </p:spPr>
      </p:pic>
      <p:cxnSp>
        <p:nvCxnSpPr>
          <p:cNvPr id="3" name="Прямая соединительная линия 2"/>
          <p:cNvCxnSpPr/>
          <p:nvPr/>
        </p:nvCxnSpPr>
        <p:spPr>
          <a:xfrm>
            <a:off x="745482" y="1343787"/>
            <a:ext cx="289364" cy="0"/>
          </a:xfrm>
          <a:prstGeom prst="line">
            <a:avLst/>
          </a:prstGeom>
          <a:ln w="19050">
            <a:solidFill>
              <a:srgbClr val="FFC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1100524" y="1343787"/>
            <a:ext cx="289364" cy="0"/>
          </a:xfrm>
          <a:prstGeom prst="line">
            <a:avLst/>
          </a:prstGeom>
          <a:ln w="19050">
            <a:solidFill>
              <a:srgbClr val="FFC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220633" y="838237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+mj-lt"/>
              </a:rPr>
              <a:t>В</a:t>
            </a:r>
            <a:endParaRPr lang="ru-RU" sz="2400"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1320648" y="1490272"/>
                <a:ext cx="165109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600" b="0" i="1" smtClean="0"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0648" y="1490272"/>
                <a:ext cx="165109" cy="246221"/>
              </a:xfrm>
              <a:prstGeom prst="rect">
                <a:avLst/>
              </a:prstGeom>
              <a:blipFill>
                <a:blip r:embed="rId8"/>
                <a:stretch>
                  <a:fillRect l="-29630" r="-22222" b="-731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Прямая соединительная линия 26"/>
          <p:cNvCxnSpPr/>
          <p:nvPr/>
        </p:nvCxnSpPr>
        <p:spPr>
          <a:xfrm>
            <a:off x="1447492" y="1343787"/>
            <a:ext cx="289364" cy="0"/>
          </a:xfrm>
          <a:prstGeom prst="line">
            <a:avLst/>
          </a:prstGeom>
          <a:ln w="19050">
            <a:solidFill>
              <a:srgbClr val="FFC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1567601" y="838237"/>
            <a:ext cx="3850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+mj-lt"/>
              </a:rPr>
              <a:t>С</a:t>
            </a:r>
            <a:endParaRPr lang="ru-RU" sz="2400"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1675905" y="1490272"/>
                <a:ext cx="165109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600" b="0" i="1" smtClean="0"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5905" y="1490272"/>
                <a:ext cx="165109" cy="246221"/>
              </a:xfrm>
              <a:prstGeom prst="rect">
                <a:avLst/>
              </a:prstGeom>
              <a:blipFill>
                <a:blip r:embed="rId9"/>
                <a:stretch>
                  <a:fillRect l="-29630" r="-22222" b="-731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4" name="Прямая соединительная линия 33"/>
          <p:cNvCxnSpPr/>
          <p:nvPr/>
        </p:nvCxnSpPr>
        <p:spPr>
          <a:xfrm>
            <a:off x="1788138" y="1343787"/>
            <a:ext cx="289364" cy="0"/>
          </a:xfrm>
          <a:prstGeom prst="line">
            <a:avLst/>
          </a:prstGeom>
          <a:ln w="19050">
            <a:solidFill>
              <a:srgbClr val="FFC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1908247" y="838237"/>
            <a:ext cx="4187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D</a:t>
            </a:r>
            <a:endParaRPr lang="ru-RU" sz="2400" dirty="0">
              <a:latin typeface="+mj-lt"/>
            </a:endParaRPr>
          </a:p>
        </p:txBody>
      </p:sp>
      <p:cxnSp>
        <p:nvCxnSpPr>
          <p:cNvPr id="38" name="Прямая соединительная линия 37"/>
          <p:cNvCxnSpPr/>
          <p:nvPr/>
        </p:nvCxnSpPr>
        <p:spPr>
          <a:xfrm>
            <a:off x="2134933" y="1343787"/>
            <a:ext cx="289364" cy="0"/>
          </a:xfrm>
          <a:prstGeom prst="line">
            <a:avLst/>
          </a:prstGeom>
          <a:ln w="19050">
            <a:solidFill>
              <a:srgbClr val="FFC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2255042" y="838237"/>
            <a:ext cx="3866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E</a:t>
            </a:r>
            <a:endParaRPr lang="ru-RU" sz="2400" dirty="0">
              <a:latin typeface="+mj-lt"/>
            </a:endParaRPr>
          </a:p>
        </p:txBody>
      </p:sp>
      <p:cxnSp>
        <p:nvCxnSpPr>
          <p:cNvPr id="42" name="Прямая соединительная линия 41"/>
          <p:cNvCxnSpPr/>
          <p:nvPr/>
        </p:nvCxnSpPr>
        <p:spPr>
          <a:xfrm>
            <a:off x="2480910" y="1343787"/>
            <a:ext cx="289364" cy="0"/>
          </a:xfrm>
          <a:prstGeom prst="line">
            <a:avLst/>
          </a:prstGeom>
          <a:ln w="19050">
            <a:solidFill>
              <a:srgbClr val="FFC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2601019" y="838237"/>
            <a:ext cx="3866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F</a:t>
            </a:r>
            <a:endParaRPr lang="ru-RU" sz="2400"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/>
              <p:cNvSpPr txBox="1"/>
              <p:nvPr/>
            </p:nvSpPr>
            <p:spPr>
              <a:xfrm>
                <a:off x="2031162" y="1490272"/>
                <a:ext cx="165109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45" name="TextBox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1162" y="1490272"/>
                <a:ext cx="165109" cy="246221"/>
              </a:xfrm>
              <a:prstGeom prst="rect">
                <a:avLst/>
              </a:prstGeom>
              <a:blipFill>
                <a:blip r:embed="rId10"/>
                <a:stretch>
                  <a:fillRect l="-25926" r="-25926" b="-731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/>
              <p:cNvSpPr txBox="1"/>
              <p:nvPr/>
            </p:nvSpPr>
            <p:spPr>
              <a:xfrm>
                <a:off x="2365032" y="1490272"/>
                <a:ext cx="165109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46" name="TextBox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5032" y="1490272"/>
                <a:ext cx="165109" cy="246221"/>
              </a:xfrm>
              <a:prstGeom prst="rect">
                <a:avLst/>
              </a:prstGeom>
              <a:blipFill>
                <a:blip r:embed="rId11"/>
                <a:stretch>
                  <a:fillRect l="-29630" r="-25926" b="-731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/>
              <p:cNvSpPr txBox="1"/>
              <p:nvPr/>
            </p:nvSpPr>
            <p:spPr>
              <a:xfrm>
                <a:off x="2720289" y="1490272"/>
                <a:ext cx="165109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47" name="TextBox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0289" y="1490272"/>
                <a:ext cx="165109" cy="246221"/>
              </a:xfrm>
              <a:prstGeom prst="rect">
                <a:avLst/>
              </a:prstGeom>
              <a:blipFill>
                <a:blip r:embed="rId12"/>
                <a:stretch>
                  <a:fillRect l="-25926" r="-25926" b="-731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8" name="Рисунок 4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34" y="2791905"/>
            <a:ext cx="1344726" cy="3240000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014" y="2791924"/>
            <a:ext cx="1398037" cy="3240000"/>
          </a:xfrm>
          <a:prstGeom prst="rect">
            <a:avLst/>
          </a:prstGeom>
        </p:spPr>
      </p:pic>
      <p:sp>
        <p:nvSpPr>
          <p:cNvPr id="50" name="TextBox 49"/>
          <p:cNvSpPr txBox="1"/>
          <p:nvPr/>
        </p:nvSpPr>
        <p:spPr>
          <a:xfrm>
            <a:off x="519039" y="2059183"/>
            <a:ext cx="2643949" cy="776227"/>
          </a:xfrm>
          <a:custGeom>
            <a:avLst/>
            <a:gdLst>
              <a:gd name="connsiteX0" fmla="*/ 0 w 2818991"/>
              <a:gd name="connsiteY0" fmla="*/ 112972 h 677820"/>
              <a:gd name="connsiteX1" fmla="*/ 112972 w 2818991"/>
              <a:gd name="connsiteY1" fmla="*/ 0 h 677820"/>
              <a:gd name="connsiteX2" fmla="*/ 469832 w 2818991"/>
              <a:gd name="connsiteY2" fmla="*/ 0 h 677820"/>
              <a:gd name="connsiteX3" fmla="*/ 469832 w 2818991"/>
              <a:gd name="connsiteY3" fmla="*/ 0 h 677820"/>
              <a:gd name="connsiteX4" fmla="*/ 1174580 w 2818991"/>
              <a:gd name="connsiteY4" fmla="*/ 0 h 677820"/>
              <a:gd name="connsiteX5" fmla="*/ 2706019 w 2818991"/>
              <a:gd name="connsiteY5" fmla="*/ 0 h 677820"/>
              <a:gd name="connsiteX6" fmla="*/ 2818991 w 2818991"/>
              <a:gd name="connsiteY6" fmla="*/ 112972 h 677820"/>
              <a:gd name="connsiteX7" fmla="*/ 2818991 w 2818991"/>
              <a:gd name="connsiteY7" fmla="*/ 395395 h 677820"/>
              <a:gd name="connsiteX8" fmla="*/ 2818991 w 2818991"/>
              <a:gd name="connsiteY8" fmla="*/ 395395 h 677820"/>
              <a:gd name="connsiteX9" fmla="*/ 2818991 w 2818991"/>
              <a:gd name="connsiteY9" fmla="*/ 564850 h 677820"/>
              <a:gd name="connsiteX10" fmla="*/ 2818991 w 2818991"/>
              <a:gd name="connsiteY10" fmla="*/ 564848 h 677820"/>
              <a:gd name="connsiteX11" fmla="*/ 2706019 w 2818991"/>
              <a:gd name="connsiteY11" fmla="*/ 677820 h 677820"/>
              <a:gd name="connsiteX12" fmla="*/ 1174580 w 2818991"/>
              <a:gd name="connsiteY12" fmla="*/ 677820 h 677820"/>
              <a:gd name="connsiteX13" fmla="*/ 1361291 w 2818991"/>
              <a:gd name="connsiteY13" fmla="*/ 837223 h 677820"/>
              <a:gd name="connsiteX14" fmla="*/ 469832 w 2818991"/>
              <a:gd name="connsiteY14" fmla="*/ 677820 h 677820"/>
              <a:gd name="connsiteX15" fmla="*/ 112972 w 2818991"/>
              <a:gd name="connsiteY15" fmla="*/ 677820 h 677820"/>
              <a:gd name="connsiteX16" fmla="*/ 0 w 2818991"/>
              <a:gd name="connsiteY16" fmla="*/ 564848 h 677820"/>
              <a:gd name="connsiteX17" fmla="*/ 0 w 2818991"/>
              <a:gd name="connsiteY17" fmla="*/ 564850 h 677820"/>
              <a:gd name="connsiteX18" fmla="*/ 0 w 2818991"/>
              <a:gd name="connsiteY18" fmla="*/ 395395 h 677820"/>
              <a:gd name="connsiteX19" fmla="*/ 0 w 2818991"/>
              <a:gd name="connsiteY19" fmla="*/ 395395 h 677820"/>
              <a:gd name="connsiteX20" fmla="*/ 0 w 2818991"/>
              <a:gd name="connsiteY20" fmla="*/ 112972 h 677820"/>
              <a:gd name="connsiteX0" fmla="*/ 0 w 2818991"/>
              <a:gd name="connsiteY0" fmla="*/ 112972 h 837223"/>
              <a:gd name="connsiteX1" fmla="*/ 112972 w 2818991"/>
              <a:gd name="connsiteY1" fmla="*/ 0 h 837223"/>
              <a:gd name="connsiteX2" fmla="*/ 469832 w 2818991"/>
              <a:gd name="connsiteY2" fmla="*/ 0 h 837223"/>
              <a:gd name="connsiteX3" fmla="*/ 469832 w 2818991"/>
              <a:gd name="connsiteY3" fmla="*/ 0 h 837223"/>
              <a:gd name="connsiteX4" fmla="*/ 1174580 w 2818991"/>
              <a:gd name="connsiteY4" fmla="*/ 0 h 837223"/>
              <a:gd name="connsiteX5" fmla="*/ 2706019 w 2818991"/>
              <a:gd name="connsiteY5" fmla="*/ 0 h 837223"/>
              <a:gd name="connsiteX6" fmla="*/ 2818991 w 2818991"/>
              <a:gd name="connsiteY6" fmla="*/ 112972 h 837223"/>
              <a:gd name="connsiteX7" fmla="*/ 2818991 w 2818991"/>
              <a:gd name="connsiteY7" fmla="*/ 395395 h 837223"/>
              <a:gd name="connsiteX8" fmla="*/ 2818991 w 2818991"/>
              <a:gd name="connsiteY8" fmla="*/ 395395 h 837223"/>
              <a:gd name="connsiteX9" fmla="*/ 2818991 w 2818991"/>
              <a:gd name="connsiteY9" fmla="*/ 564850 h 837223"/>
              <a:gd name="connsiteX10" fmla="*/ 2818991 w 2818991"/>
              <a:gd name="connsiteY10" fmla="*/ 564848 h 837223"/>
              <a:gd name="connsiteX11" fmla="*/ 2706019 w 2818991"/>
              <a:gd name="connsiteY11" fmla="*/ 677820 h 837223"/>
              <a:gd name="connsiteX12" fmla="*/ 1962232 w 2818991"/>
              <a:gd name="connsiteY12" fmla="*/ 668767 h 837223"/>
              <a:gd name="connsiteX13" fmla="*/ 1361291 w 2818991"/>
              <a:gd name="connsiteY13" fmla="*/ 837223 h 837223"/>
              <a:gd name="connsiteX14" fmla="*/ 469832 w 2818991"/>
              <a:gd name="connsiteY14" fmla="*/ 677820 h 837223"/>
              <a:gd name="connsiteX15" fmla="*/ 112972 w 2818991"/>
              <a:gd name="connsiteY15" fmla="*/ 677820 h 837223"/>
              <a:gd name="connsiteX16" fmla="*/ 0 w 2818991"/>
              <a:gd name="connsiteY16" fmla="*/ 564848 h 837223"/>
              <a:gd name="connsiteX17" fmla="*/ 0 w 2818991"/>
              <a:gd name="connsiteY17" fmla="*/ 564850 h 837223"/>
              <a:gd name="connsiteX18" fmla="*/ 0 w 2818991"/>
              <a:gd name="connsiteY18" fmla="*/ 395395 h 837223"/>
              <a:gd name="connsiteX19" fmla="*/ 0 w 2818991"/>
              <a:gd name="connsiteY19" fmla="*/ 395395 h 837223"/>
              <a:gd name="connsiteX20" fmla="*/ 0 w 2818991"/>
              <a:gd name="connsiteY20" fmla="*/ 112972 h 837223"/>
              <a:gd name="connsiteX0" fmla="*/ 0 w 2818991"/>
              <a:gd name="connsiteY0" fmla="*/ 112972 h 837223"/>
              <a:gd name="connsiteX1" fmla="*/ 112972 w 2818991"/>
              <a:gd name="connsiteY1" fmla="*/ 0 h 837223"/>
              <a:gd name="connsiteX2" fmla="*/ 469832 w 2818991"/>
              <a:gd name="connsiteY2" fmla="*/ 0 h 837223"/>
              <a:gd name="connsiteX3" fmla="*/ 469832 w 2818991"/>
              <a:gd name="connsiteY3" fmla="*/ 0 h 837223"/>
              <a:gd name="connsiteX4" fmla="*/ 1174580 w 2818991"/>
              <a:gd name="connsiteY4" fmla="*/ 0 h 837223"/>
              <a:gd name="connsiteX5" fmla="*/ 2706019 w 2818991"/>
              <a:gd name="connsiteY5" fmla="*/ 0 h 837223"/>
              <a:gd name="connsiteX6" fmla="*/ 2818991 w 2818991"/>
              <a:gd name="connsiteY6" fmla="*/ 112972 h 837223"/>
              <a:gd name="connsiteX7" fmla="*/ 2818991 w 2818991"/>
              <a:gd name="connsiteY7" fmla="*/ 395395 h 837223"/>
              <a:gd name="connsiteX8" fmla="*/ 2818991 w 2818991"/>
              <a:gd name="connsiteY8" fmla="*/ 395395 h 837223"/>
              <a:gd name="connsiteX9" fmla="*/ 2818991 w 2818991"/>
              <a:gd name="connsiteY9" fmla="*/ 564850 h 837223"/>
              <a:gd name="connsiteX10" fmla="*/ 2818991 w 2818991"/>
              <a:gd name="connsiteY10" fmla="*/ 564848 h 837223"/>
              <a:gd name="connsiteX11" fmla="*/ 2706019 w 2818991"/>
              <a:gd name="connsiteY11" fmla="*/ 677820 h 837223"/>
              <a:gd name="connsiteX12" fmla="*/ 1962232 w 2818991"/>
              <a:gd name="connsiteY12" fmla="*/ 668767 h 837223"/>
              <a:gd name="connsiteX13" fmla="*/ 1361291 w 2818991"/>
              <a:gd name="connsiteY13" fmla="*/ 837223 h 837223"/>
              <a:gd name="connsiteX14" fmla="*/ 795757 w 2818991"/>
              <a:gd name="connsiteY14" fmla="*/ 686873 h 837223"/>
              <a:gd name="connsiteX15" fmla="*/ 112972 w 2818991"/>
              <a:gd name="connsiteY15" fmla="*/ 677820 h 837223"/>
              <a:gd name="connsiteX16" fmla="*/ 0 w 2818991"/>
              <a:gd name="connsiteY16" fmla="*/ 564848 h 837223"/>
              <a:gd name="connsiteX17" fmla="*/ 0 w 2818991"/>
              <a:gd name="connsiteY17" fmla="*/ 564850 h 837223"/>
              <a:gd name="connsiteX18" fmla="*/ 0 w 2818991"/>
              <a:gd name="connsiteY18" fmla="*/ 395395 h 837223"/>
              <a:gd name="connsiteX19" fmla="*/ 0 w 2818991"/>
              <a:gd name="connsiteY19" fmla="*/ 395395 h 837223"/>
              <a:gd name="connsiteX20" fmla="*/ 0 w 2818991"/>
              <a:gd name="connsiteY20" fmla="*/ 112972 h 837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818991" h="837223">
                <a:moveTo>
                  <a:pt x="0" y="112972"/>
                </a:moveTo>
                <a:cubicBezTo>
                  <a:pt x="0" y="50579"/>
                  <a:pt x="50579" y="0"/>
                  <a:pt x="112972" y="0"/>
                </a:cubicBezTo>
                <a:lnTo>
                  <a:pt x="469832" y="0"/>
                </a:lnTo>
                <a:lnTo>
                  <a:pt x="469832" y="0"/>
                </a:lnTo>
                <a:lnTo>
                  <a:pt x="1174580" y="0"/>
                </a:lnTo>
                <a:lnTo>
                  <a:pt x="2706019" y="0"/>
                </a:lnTo>
                <a:cubicBezTo>
                  <a:pt x="2768412" y="0"/>
                  <a:pt x="2818991" y="50579"/>
                  <a:pt x="2818991" y="112972"/>
                </a:cubicBezTo>
                <a:lnTo>
                  <a:pt x="2818991" y="395395"/>
                </a:lnTo>
                <a:lnTo>
                  <a:pt x="2818991" y="395395"/>
                </a:lnTo>
                <a:lnTo>
                  <a:pt x="2818991" y="564850"/>
                </a:lnTo>
                <a:lnTo>
                  <a:pt x="2818991" y="564848"/>
                </a:lnTo>
                <a:cubicBezTo>
                  <a:pt x="2818991" y="627241"/>
                  <a:pt x="2768412" y="677820"/>
                  <a:pt x="2706019" y="677820"/>
                </a:cubicBezTo>
                <a:lnTo>
                  <a:pt x="1962232" y="668767"/>
                </a:lnTo>
                <a:lnTo>
                  <a:pt x="1361291" y="837223"/>
                </a:lnTo>
                <a:lnTo>
                  <a:pt x="795757" y="686873"/>
                </a:lnTo>
                <a:lnTo>
                  <a:pt x="112972" y="677820"/>
                </a:lnTo>
                <a:cubicBezTo>
                  <a:pt x="50579" y="677820"/>
                  <a:pt x="0" y="627241"/>
                  <a:pt x="0" y="564848"/>
                </a:cubicBezTo>
                <a:lnTo>
                  <a:pt x="0" y="564850"/>
                </a:lnTo>
                <a:lnTo>
                  <a:pt x="0" y="395395"/>
                </a:lnTo>
                <a:lnTo>
                  <a:pt x="0" y="395395"/>
                </a:lnTo>
                <a:lnTo>
                  <a:pt x="0" y="112972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lIns="180000" tIns="90000" rIns="180000" bIns="252000" rtlCol="0">
            <a:spAutoFit/>
          </a:bodyPr>
          <a:lstStyle/>
          <a:p>
            <a:pPr algn="ctr"/>
            <a:r>
              <a:rPr lang="ru-RU" sz="1400" dirty="0"/>
              <a:t>А сколько раз мы сможем проделывать эти шаги?</a:t>
            </a:r>
            <a:endParaRPr lang="ru-RU" sz="1400" dirty="0" smtClean="0"/>
          </a:p>
        </p:txBody>
      </p:sp>
      <p:sp>
        <p:nvSpPr>
          <p:cNvPr id="51" name="TextBox 50"/>
          <p:cNvSpPr txBox="1"/>
          <p:nvPr/>
        </p:nvSpPr>
        <p:spPr>
          <a:xfrm>
            <a:off x="3579069" y="2059183"/>
            <a:ext cx="3107754" cy="1392909"/>
          </a:xfrm>
          <a:prstGeom prst="wedgeRoundRectCallout">
            <a:avLst>
              <a:gd name="adj1" fmla="val 48022"/>
              <a:gd name="adj2" fmla="val 69550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Мы с вами знаем, что луч бесконечен, значит, мысленно этот процесс мы можем повторить бесконечное количество раз.</a:t>
            </a:r>
            <a:endParaRPr lang="ru-RU" sz="1400" dirty="0">
              <a:solidFill>
                <a:srgbClr val="FFC000"/>
              </a:solidFill>
            </a:endParaRPr>
          </a:p>
        </p:txBody>
      </p:sp>
      <p:cxnSp>
        <p:nvCxnSpPr>
          <p:cNvPr id="52" name="Прямая соединительная линия 51"/>
          <p:cNvCxnSpPr/>
          <p:nvPr/>
        </p:nvCxnSpPr>
        <p:spPr>
          <a:xfrm>
            <a:off x="1061101" y="1249405"/>
            <a:ext cx="0" cy="18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Овал 30"/>
          <p:cNvSpPr/>
          <p:nvPr/>
        </p:nvSpPr>
        <p:spPr>
          <a:xfrm>
            <a:off x="1028524" y="1300283"/>
            <a:ext cx="72000" cy="72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3" name="Прямая соединительная линия 52"/>
          <p:cNvCxnSpPr/>
          <p:nvPr/>
        </p:nvCxnSpPr>
        <p:spPr>
          <a:xfrm>
            <a:off x="1413526" y="1249405"/>
            <a:ext cx="0" cy="18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Овал 21"/>
          <p:cNvSpPr/>
          <p:nvPr/>
        </p:nvSpPr>
        <p:spPr>
          <a:xfrm>
            <a:off x="1375492" y="1300282"/>
            <a:ext cx="72000" cy="72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4" name="Прямая соединительная линия 53"/>
          <p:cNvCxnSpPr/>
          <p:nvPr/>
        </p:nvCxnSpPr>
        <p:spPr>
          <a:xfrm>
            <a:off x="1758807" y="1253787"/>
            <a:ext cx="0" cy="18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Овал 27"/>
          <p:cNvSpPr/>
          <p:nvPr/>
        </p:nvSpPr>
        <p:spPr>
          <a:xfrm>
            <a:off x="1722460" y="1300282"/>
            <a:ext cx="72000" cy="72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5" name="Прямая соединительная линия 54"/>
          <p:cNvCxnSpPr/>
          <p:nvPr/>
        </p:nvCxnSpPr>
        <p:spPr>
          <a:xfrm>
            <a:off x="2113613" y="1254469"/>
            <a:ext cx="0" cy="18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Овал 34"/>
          <p:cNvSpPr/>
          <p:nvPr/>
        </p:nvSpPr>
        <p:spPr>
          <a:xfrm>
            <a:off x="2077392" y="1300282"/>
            <a:ext cx="72000" cy="72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6" name="Прямая соединительная линия 55"/>
          <p:cNvCxnSpPr/>
          <p:nvPr/>
        </p:nvCxnSpPr>
        <p:spPr>
          <a:xfrm>
            <a:off x="2463657" y="1253787"/>
            <a:ext cx="0" cy="18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Овал 39"/>
          <p:cNvSpPr/>
          <p:nvPr/>
        </p:nvSpPr>
        <p:spPr>
          <a:xfrm>
            <a:off x="2428949" y="1300282"/>
            <a:ext cx="72000" cy="72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7" name="Прямая соединительная линия 56"/>
          <p:cNvCxnSpPr/>
          <p:nvPr/>
        </p:nvCxnSpPr>
        <p:spPr>
          <a:xfrm>
            <a:off x="2811319" y="1256931"/>
            <a:ext cx="0" cy="18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Овал 42"/>
          <p:cNvSpPr/>
          <p:nvPr/>
        </p:nvSpPr>
        <p:spPr>
          <a:xfrm>
            <a:off x="2774926" y="1300282"/>
            <a:ext cx="72000" cy="72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8043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0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2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7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2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6" grpId="0"/>
      <p:bldP spid="29" grpId="0"/>
      <p:bldP spid="32" grpId="0"/>
      <p:bldP spid="37" grpId="0"/>
      <p:bldP spid="41" grpId="0"/>
      <p:bldP spid="44" grpId="0"/>
      <p:bldP spid="45" grpId="0"/>
      <p:bldP spid="46" grpId="0"/>
      <p:bldP spid="47" grpId="0"/>
      <p:bldP spid="50" grpId="0" animBg="1"/>
      <p:bldP spid="51" grpId="0" animBg="1"/>
      <p:bldP spid="22" grpId="0" animBg="1"/>
      <p:bldP spid="28" grpId="0" animBg="1"/>
      <p:bldP spid="35" grpId="0" animBg="1"/>
      <p:bldP spid="40" grpId="0" animBg="1"/>
      <p:bldP spid="4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Таблица 16"/>
          <p:cNvGraphicFramePr>
            <a:graphicFrameLocks noGrp="1"/>
          </p:cNvGraphicFramePr>
          <p:nvPr>
            <p:extLst/>
          </p:nvPr>
        </p:nvGraphicFramePr>
        <p:xfrm>
          <a:off x="358775" y="278550"/>
          <a:ext cx="8426448" cy="4586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11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cxnSp>
        <p:nvCxnSpPr>
          <p:cNvPr id="18" name="Прямая соединительная линия 17"/>
          <p:cNvCxnSpPr/>
          <p:nvPr/>
        </p:nvCxnSpPr>
        <p:spPr>
          <a:xfrm flipV="1">
            <a:off x="722376" y="1344168"/>
            <a:ext cx="770839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510549" y="838618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+mj-lt"/>
              </a:rPr>
              <a:t>О</a:t>
            </a:r>
            <a:endParaRPr lang="ru-RU" sz="2400" dirty="0">
              <a:latin typeface="+mj-l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023284" y="838617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+mj-lt"/>
              </a:rPr>
              <a:t>Х</a:t>
            </a:r>
            <a:endParaRPr lang="ru-RU" sz="2400" dirty="0">
              <a:latin typeface="+mj-lt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65591" y="838618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+mj-lt"/>
              </a:rPr>
              <a:t>А</a:t>
            </a:r>
            <a:endParaRPr lang="ru-RU" sz="2400"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626927" y="1490273"/>
                <a:ext cx="165109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6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927" y="1490273"/>
                <a:ext cx="165109" cy="246221"/>
              </a:xfrm>
              <a:prstGeom prst="rect">
                <a:avLst/>
              </a:prstGeom>
              <a:blipFill>
                <a:blip r:embed="rId4"/>
                <a:stretch>
                  <a:fillRect l="-29630" r="-22222" b="-731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986778" y="1490272"/>
                <a:ext cx="165109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600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6778" y="1490272"/>
                <a:ext cx="165109" cy="246221"/>
              </a:xfrm>
              <a:prstGeom prst="rect">
                <a:avLst/>
              </a:prstGeom>
              <a:blipFill>
                <a:blip r:embed="rId5"/>
                <a:stretch>
                  <a:fillRect l="-29630" r="-22222" b="-731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9" name="Рисунок 3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73474" y="2490153"/>
            <a:ext cx="2398957" cy="2880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220633" y="838237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+mj-lt"/>
              </a:rPr>
              <a:t>В</a:t>
            </a:r>
            <a:endParaRPr lang="ru-RU" sz="2400"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1320648" y="1490272"/>
                <a:ext cx="165109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600" b="0" i="1" smtClean="0"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0648" y="1490272"/>
                <a:ext cx="165109" cy="246221"/>
              </a:xfrm>
              <a:prstGeom prst="rect">
                <a:avLst/>
              </a:prstGeom>
              <a:blipFill>
                <a:blip r:embed="rId7"/>
                <a:stretch>
                  <a:fillRect l="-29630" r="-22222" b="-731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/>
          <p:cNvSpPr txBox="1"/>
          <p:nvPr/>
        </p:nvSpPr>
        <p:spPr>
          <a:xfrm>
            <a:off x="1567601" y="838237"/>
            <a:ext cx="3850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+mj-lt"/>
              </a:rPr>
              <a:t>С</a:t>
            </a:r>
            <a:endParaRPr lang="ru-RU" sz="2400"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1675905" y="1490272"/>
                <a:ext cx="165109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600" b="0" i="1" smtClean="0"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5905" y="1490272"/>
                <a:ext cx="165109" cy="246221"/>
              </a:xfrm>
              <a:prstGeom prst="rect">
                <a:avLst/>
              </a:prstGeom>
              <a:blipFill>
                <a:blip r:embed="rId8"/>
                <a:stretch>
                  <a:fillRect l="-29630" r="-22222" b="-731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Box 36"/>
          <p:cNvSpPr txBox="1"/>
          <p:nvPr/>
        </p:nvSpPr>
        <p:spPr>
          <a:xfrm>
            <a:off x="1908247" y="838237"/>
            <a:ext cx="4187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D</a:t>
            </a:r>
            <a:endParaRPr lang="ru-RU" sz="2400" dirty="0">
              <a:latin typeface="+mj-lt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255042" y="838237"/>
            <a:ext cx="3866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E</a:t>
            </a:r>
            <a:endParaRPr lang="ru-RU" sz="2400" dirty="0">
              <a:latin typeface="+mj-lt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601019" y="838237"/>
            <a:ext cx="3866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F</a:t>
            </a:r>
            <a:endParaRPr lang="ru-RU" sz="2400"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/>
              <p:cNvSpPr txBox="1"/>
              <p:nvPr/>
            </p:nvSpPr>
            <p:spPr>
              <a:xfrm>
                <a:off x="2031162" y="1490272"/>
                <a:ext cx="165109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45" name="TextBox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1162" y="1490272"/>
                <a:ext cx="165109" cy="246221"/>
              </a:xfrm>
              <a:prstGeom prst="rect">
                <a:avLst/>
              </a:prstGeom>
              <a:blipFill>
                <a:blip r:embed="rId9"/>
                <a:stretch>
                  <a:fillRect l="-25926" r="-25926" b="-731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/>
              <p:cNvSpPr txBox="1"/>
              <p:nvPr/>
            </p:nvSpPr>
            <p:spPr>
              <a:xfrm>
                <a:off x="2365032" y="1490272"/>
                <a:ext cx="165109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46" name="TextBox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5032" y="1490272"/>
                <a:ext cx="165109" cy="246221"/>
              </a:xfrm>
              <a:prstGeom prst="rect">
                <a:avLst/>
              </a:prstGeom>
              <a:blipFill>
                <a:blip r:embed="rId10"/>
                <a:stretch>
                  <a:fillRect l="-29630" r="-25926" b="-731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/>
              <p:cNvSpPr txBox="1"/>
              <p:nvPr/>
            </p:nvSpPr>
            <p:spPr>
              <a:xfrm>
                <a:off x="2720289" y="1490272"/>
                <a:ext cx="165109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47" name="TextBox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0289" y="1490272"/>
                <a:ext cx="165109" cy="246221"/>
              </a:xfrm>
              <a:prstGeom prst="rect">
                <a:avLst/>
              </a:prstGeom>
              <a:blipFill>
                <a:blip r:embed="rId11"/>
                <a:stretch>
                  <a:fillRect l="-25926" r="-25926" b="-731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8" name="Рисунок 4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34" y="2791905"/>
            <a:ext cx="1344726" cy="3240000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014" y="2791924"/>
            <a:ext cx="1398037" cy="3240000"/>
          </a:xfrm>
          <a:prstGeom prst="rect">
            <a:avLst/>
          </a:prstGeom>
        </p:spPr>
      </p:pic>
      <p:sp>
        <p:nvSpPr>
          <p:cNvPr id="50" name="TextBox 49"/>
          <p:cNvSpPr txBox="1"/>
          <p:nvPr/>
        </p:nvSpPr>
        <p:spPr>
          <a:xfrm>
            <a:off x="857367" y="2059183"/>
            <a:ext cx="1736003" cy="560783"/>
          </a:xfrm>
          <a:custGeom>
            <a:avLst/>
            <a:gdLst>
              <a:gd name="connsiteX0" fmla="*/ 0 w 2818991"/>
              <a:gd name="connsiteY0" fmla="*/ 112972 h 677820"/>
              <a:gd name="connsiteX1" fmla="*/ 112972 w 2818991"/>
              <a:gd name="connsiteY1" fmla="*/ 0 h 677820"/>
              <a:gd name="connsiteX2" fmla="*/ 469832 w 2818991"/>
              <a:gd name="connsiteY2" fmla="*/ 0 h 677820"/>
              <a:gd name="connsiteX3" fmla="*/ 469832 w 2818991"/>
              <a:gd name="connsiteY3" fmla="*/ 0 h 677820"/>
              <a:gd name="connsiteX4" fmla="*/ 1174580 w 2818991"/>
              <a:gd name="connsiteY4" fmla="*/ 0 h 677820"/>
              <a:gd name="connsiteX5" fmla="*/ 2706019 w 2818991"/>
              <a:gd name="connsiteY5" fmla="*/ 0 h 677820"/>
              <a:gd name="connsiteX6" fmla="*/ 2818991 w 2818991"/>
              <a:gd name="connsiteY6" fmla="*/ 112972 h 677820"/>
              <a:gd name="connsiteX7" fmla="*/ 2818991 w 2818991"/>
              <a:gd name="connsiteY7" fmla="*/ 395395 h 677820"/>
              <a:gd name="connsiteX8" fmla="*/ 2818991 w 2818991"/>
              <a:gd name="connsiteY8" fmla="*/ 395395 h 677820"/>
              <a:gd name="connsiteX9" fmla="*/ 2818991 w 2818991"/>
              <a:gd name="connsiteY9" fmla="*/ 564850 h 677820"/>
              <a:gd name="connsiteX10" fmla="*/ 2818991 w 2818991"/>
              <a:gd name="connsiteY10" fmla="*/ 564848 h 677820"/>
              <a:gd name="connsiteX11" fmla="*/ 2706019 w 2818991"/>
              <a:gd name="connsiteY11" fmla="*/ 677820 h 677820"/>
              <a:gd name="connsiteX12" fmla="*/ 1174580 w 2818991"/>
              <a:gd name="connsiteY12" fmla="*/ 677820 h 677820"/>
              <a:gd name="connsiteX13" fmla="*/ 1361291 w 2818991"/>
              <a:gd name="connsiteY13" fmla="*/ 837223 h 677820"/>
              <a:gd name="connsiteX14" fmla="*/ 469832 w 2818991"/>
              <a:gd name="connsiteY14" fmla="*/ 677820 h 677820"/>
              <a:gd name="connsiteX15" fmla="*/ 112972 w 2818991"/>
              <a:gd name="connsiteY15" fmla="*/ 677820 h 677820"/>
              <a:gd name="connsiteX16" fmla="*/ 0 w 2818991"/>
              <a:gd name="connsiteY16" fmla="*/ 564848 h 677820"/>
              <a:gd name="connsiteX17" fmla="*/ 0 w 2818991"/>
              <a:gd name="connsiteY17" fmla="*/ 564850 h 677820"/>
              <a:gd name="connsiteX18" fmla="*/ 0 w 2818991"/>
              <a:gd name="connsiteY18" fmla="*/ 395395 h 677820"/>
              <a:gd name="connsiteX19" fmla="*/ 0 w 2818991"/>
              <a:gd name="connsiteY19" fmla="*/ 395395 h 677820"/>
              <a:gd name="connsiteX20" fmla="*/ 0 w 2818991"/>
              <a:gd name="connsiteY20" fmla="*/ 112972 h 677820"/>
              <a:gd name="connsiteX0" fmla="*/ 0 w 2818991"/>
              <a:gd name="connsiteY0" fmla="*/ 112972 h 837223"/>
              <a:gd name="connsiteX1" fmla="*/ 112972 w 2818991"/>
              <a:gd name="connsiteY1" fmla="*/ 0 h 837223"/>
              <a:gd name="connsiteX2" fmla="*/ 469832 w 2818991"/>
              <a:gd name="connsiteY2" fmla="*/ 0 h 837223"/>
              <a:gd name="connsiteX3" fmla="*/ 469832 w 2818991"/>
              <a:gd name="connsiteY3" fmla="*/ 0 h 837223"/>
              <a:gd name="connsiteX4" fmla="*/ 1174580 w 2818991"/>
              <a:gd name="connsiteY4" fmla="*/ 0 h 837223"/>
              <a:gd name="connsiteX5" fmla="*/ 2706019 w 2818991"/>
              <a:gd name="connsiteY5" fmla="*/ 0 h 837223"/>
              <a:gd name="connsiteX6" fmla="*/ 2818991 w 2818991"/>
              <a:gd name="connsiteY6" fmla="*/ 112972 h 837223"/>
              <a:gd name="connsiteX7" fmla="*/ 2818991 w 2818991"/>
              <a:gd name="connsiteY7" fmla="*/ 395395 h 837223"/>
              <a:gd name="connsiteX8" fmla="*/ 2818991 w 2818991"/>
              <a:gd name="connsiteY8" fmla="*/ 395395 h 837223"/>
              <a:gd name="connsiteX9" fmla="*/ 2818991 w 2818991"/>
              <a:gd name="connsiteY9" fmla="*/ 564850 h 837223"/>
              <a:gd name="connsiteX10" fmla="*/ 2818991 w 2818991"/>
              <a:gd name="connsiteY10" fmla="*/ 564848 h 837223"/>
              <a:gd name="connsiteX11" fmla="*/ 2706019 w 2818991"/>
              <a:gd name="connsiteY11" fmla="*/ 677820 h 837223"/>
              <a:gd name="connsiteX12" fmla="*/ 1962232 w 2818991"/>
              <a:gd name="connsiteY12" fmla="*/ 668767 h 837223"/>
              <a:gd name="connsiteX13" fmla="*/ 1361291 w 2818991"/>
              <a:gd name="connsiteY13" fmla="*/ 837223 h 837223"/>
              <a:gd name="connsiteX14" fmla="*/ 469832 w 2818991"/>
              <a:gd name="connsiteY14" fmla="*/ 677820 h 837223"/>
              <a:gd name="connsiteX15" fmla="*/ 112972 w 2818991"/>
              <a:gd name="connsiteY15" fmla="*/ 677820 h 837223"/>
              <a:gd name="connsiteX16" fmla="*/ 0 w 2818991"/>
              <a:gd name="connsiteY16" fmla="*/ 564848 h 837223"/>
              <a:gd name="connsiteX17" fmla="*/ 0 w 2818991"/>
              <a:gd name="connsiteY17" fmla="*/ 564850 h 837223"/>
              <a:gd name="connsiteX18" fmla="*/ 0 w 2818991"/>
              <a:gd name="connsiteY18" fmla="*/ 395395 h 837223"/>
              <a:gd name="connsiteX19" fmla="*/ 0 w 2818991"/>
              <a:gd name="connsiteY19" fmla="*/ 395395 h 837223"/>
              <a:gd name="connsiteX20" fmla="*/ 0 w 2818991"/>
              <a:gd name="connsiteY20" fmla="*/ 112972 h 837223"/>
              <a:gd name="connsiteX0" fmla="*/ 0 w 2818991"/>
              <a:gd name="connsiteY0" fmla="*/ 112972 h 837223"/>
              <a:gd name="connsiteX1" fmla="*/ 112972 w 2818991"/>
              <a:gd name="connsiteY1" fmla="*/ 0 h 837223"/>
              <a:gd name="connsiteX2" fmla="*/ 469832 w 2818991"/>
              <a:gd name="connsiteY2" fmla="*/ 0 h 837223"/>
              <a:gd name="connsiteX3" fmla="*/ 469832 w 2818991"/>
              <a:gd name="connsiteY3" fmla="*/ 0 h 837223"/>
              <a:gd name="connsiteX4" fmla="*/ 1174580 w 2818991"/>
              <a:gd name="connsiteY4" fmla="*/ 0 h 837223"/>
              <a:gd name="connsiteX5" fmla="*/ 2706019 w 2818991"/>
              <a:gd name="connsiteY5" fmla="*/ 0 h 837223"/>
              <a:gd name="connsiteX6" fmla="*/ 2818991 w 2818991"/>
              <a:gd name="connsiteY6" fmla="*/ 112972 h 837223"/>
              <a:gd name="connsiteX7" fmla="*/ 2818991 w 2818991"/>
              <a:gd name="connsiteY7" fmla="*/ 395395 h 837223"/>
              <a:gd name="connsiteX8" fmla="*/ 2818991 w 2818991"/>
              <a:gd name="connsiteY8" fmla="*/ 395395 h 837223"/>
              <a:gd name="connsiteX9" fmla="*/ 2818991 w 2818991"/>
              <a:gd name="connsiteY9" fmla="*/ 564850 h 837223"/>
              <a:gd name="connsiteX10" fmla="*/ 2818991 w 2818991"/>
              <a:gd name="connsiteY10" fmla="*/ 564848 h 837223"/>
              <a:gd name="connsiteX11" fmla="*/ 2706019 w 2818991"/>
              <a:gd name="connsiteY11" fmla="*/ 677820 h 837223"/>
              <a:gd name="connsiteX12" fmla="*/ 1962232 w 2818991"/>
              <a:gd name="connsiteY12" fmla="*/ 668767 h 837223"/>
              <a:gd name="connsiteX13" fmla="*/ 1361291 w 2818991"/>
              <a:gd name="connsiteY13" fmla="*/ 837223 h 837223"/>
              <a:gd name="connsiteX14" fmla="*/ 795757 w 2818991"/>
              <a:gd name="connsiteY14" fmla="*/ 686873 h 837223"/>
              <a:gd name="connsiteX15" fmla="*/ 112972 w 2818991"/>
              <a:gd name="connsiteY15" fmla="*/ 677820 h 837223"/>
              <a:gd name="connsiteX16" fmla="*/ 0 w 2818991"/>
              <a:gd name="connsiteY16" fmla="*/ 564848 h 837223"/>
              <a:gd name="connsiteX17" fmla="*/ 0 w 2818991"/>
              <a:gd name="connsiteY17" fmla="*/ 564850 h 837223"/>
              <a:gd name="connsiteX18" fmla="*/ 0 w 2818991"/>
              <a:gd name="connsiteY18" fmla="*/ 395395 h 837223"/>
              <a:gd name="connsiteX19" fmla="*/ 0 w 2818991"/>
              <a:gd name="connsiteY19" fmla="*/ 395395 h 837223"/>
              <a:gd name="connsiteX20" fmla="*/ 0 w 2818991"/>
              <a:gd name="connsiteY20" fmla="*/ 112972 h 837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818991" h="837223">
                <a:moveTo>
                  <a:pt x="0" y="112972"/>
                </a:moveTo>
                <a:cubicBezTo>
                  <a:pt x="0" y="50579"/>
                  <a:pt x="50579" y="0"/>
                  <a:pt x="112972" y="0"/>
                </a:cubicBezTo>
                <a:lnTo>
                  <a:pt x="469832" y="0"/>
                </a:lnTo>
                <a:lnTo>
                  <a:pt x="469832" y="0"/>
                </a:lnTo>
                <a:lnTo>
                  <a:pt x="1174580" y="0"/>
                </a:lnTo>
                <a:lnTo>
                  <a:pt x="2706019" y="0"/>
                </a:lnTo>
                <a:cubicBezTo>
                  <a:pt x="2768412" y="0"/>
                  <a:pt x="2818991" y="50579"/>
                  <a:pt x="2818991" y="112972"/>
                </a:cubicBezTo>
                <a:lnTo>
                  <a:pt x="2818991" y="395395"/>
                </a:lnTo>
                <a:lnTo>
                  <a:pt x="2818991" y="395395"/>
                </a:lnTo>
                <a:lnTo>
                  <a:pt x="2818991" y="564850"/>
                </a:lnTo>
                <a:lnTo>
                  <a:pt x="2818991" y="564848"/>
                </a:lnTo>
                <a:cubicBezTo>
                  <a:pt x="2818991" y="627241"/>
                  <a:pt x="2768412" y="677820"/>
                  <a:pt x="2706019" y="677820"/>
                </a:cubicBezTo>
                <a:lnTo>
                  <a:pt x="1962232" y="668767"/>
                </a:lnTo>
                <a:lnTo>
                  <a:pt x="1361291" y="837223"/>
                </a:lnTo>
                <a:lnTo>
                  <a:pt x="795757" y="686873"/>
                </a:lnTo>
                <a:lnTo>
                  <a:pt x="112972" y="677820"/>
                </a:lnTo>
                <a:cubicBezTo>
                  <a:pt x="50579" y="677820"/>
                  <a:pt x="0" y="627241"/>
                  <a:pt x="0" y="564848"/>
                </a:cubicBezTo>
                <a:lnTo>
                  <a:pt x="0" y="564850"/>
                </a:lnTo>
                <a:lnTo>
                  <a:pt x="0" y="395395"/>
                </a:lnTo>
                <a:lnTo>
                  <a:pt x="0" y="395395"/>
                </a:lnTo>
                <a:lnTo>
                  <a:pt x="0" y="112972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lIns="180000" tIns="90000" rIns="180000" bIns="252000" rtlCol="0">
            <a:spAutoFit/>
          </a:bodyPr>
          <a:lstStyle/>
          <a:p>
            <a:pPr algn="ctr"/>
            <a:r>
              <a:rPr lang="ru-RU" sz="1400" dirty="0"/>
              <a:t>Ого! Так просто!</a:t>
            </a:r>
            <a:endParaRPr lang="ru-RU" sz="1400" dirty="0" smtClean="0"/>
          </a:p>
        </p:txBody>
      </p:sp>
      <p:sp>
        <p:nvSpPr>
          <p:cNvPr id="51" name="TextBox 50"/>
          <p:cNvSpPr txBox="1"/>
          <p:nvPr/>
        </p:nvSpPr>
        <p:spPr>
          <a:xfrm>
            <a:off x="4358076" y="2008169"/>
            <a:ext cx="2215397" cy="916183"/>
          </a:xfrm>
          <a:prstGeom prst="wedgeRoundRectCallout">
            <a:avLst>
              <a:gd name="adj1" fmla="val 48022"/>
              <a:gd name="adj2" fmla="val 69550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Таким образом, мы с вами построили бесконечную шкалу.</a:t>
            </a:r>
            <a:endParaRPr lang="ru-RU" sz="1400" dirty="0">
              <a:solidFill>
                <a:srgbClr val="FFC000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2972492" y="837857"/>
            <a:ext cx="4138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G</a:t>
            </a:r>
            <a:endParaRPr lang="ru-RU" sz="2400"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/>
              <p:cNvSpPr txBox="1"/>
              <p:nvPr/>
            </p:nvSpPr>
            <p:spPr>
              <a:xfrm>
                <a:off x="3091762" y="1489892"/>
                <a:ext cx="165109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7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54" name="TextBox 5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1762" y="1489892"/>
                <a:ext cx="165109" cy="246221"/>
              </a:xfrm>
              <a:prstGeom prst="rect">
                <a:avLst/>
              </a:prstGeom>
              <a:blipFill>
                <a:blip r:embed="rId14"/>
                <a:stretch>
                  <a:fillRect l="-25926" r="-25926" b="-731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TextBox 55"/>
          <p:cNvSpPr txBox="1"/>
          <p:nvPr/>
        </p:nvSpPr>
        <p:spPr>
          <a:xfrm>
            <a:off x="3331303" y="837477"/>
            <a:ext cx="4395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H</a:t>
            </a:r>
            <a:endParaRPr lang="ru-RU" sz="2400"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/>
              <p:cNvSpPr txBox="1"/>
              <p:nvPr/>
            </p:nvSpPr>
            <p:spPr>
              <a:xfrm>
                <a:off x="3450573" y="1489512"/>
                <a:ext cx="165109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8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57" name="TextBox 5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0573" y="1489512"/>
                <a:ext cx="165109" cy="246221"/>
              </a:xfrm>
              <a:prstGeom prst="rect">
                <a:avLst/>
              </a:prstGeom>
              <a:blipFill>
                <a:blip r:embed="rId15"/>
                <a:stretch>
                  <a:fillRect l="-25926" r="-25926" b="-731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9" name="TextBox 58"/>
          <p:cNvSpPr txBox="1"/>
          <p:nvPr/>
        </p:nvSpPr>
        <p:spPr>
          <a:xfrm>
            <a:off x="3711146" y="837477"/>
            <a:ext cx="3097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j-lt"/>
              </a:rPr>
              <a:t>I</a:t>
            </a:r>
            <a:endParaRPr lang="ru-RU" sz="2400"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/>
              <p:cNvSpPr txBox="1"/>
              <p:nvPr/>
            </p:nvSpPr>
            <p:spPr>
              <a:xfrm>
                <a:off x="3795491" y="1489512"/>
                <a:ext cx="165109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9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60" name="TextBox 5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5491" y="1489512"/>
                <a:ext cx="165109" cy="246221"/>
              </a:xfrm>
              <a:prstGeom prst="rect">
                <a:avLst/>
              </a:prstGeom>
              <a:blipFill>
                <a:blip r:embed="rId16"/>
                <a:stretch>
                  <a:fillRect l="-29630" r="-22222" b="-731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2" name="TextBox 61"/>
          <p:cNvSpPr txBox="1"/>
          <p:nvPr/>
        </p:nvSpPr>
        <p:spPr>
          <a:xfrm>
            <a:off x="4017034" y="837477"/>
            <a:ext cx="4090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K</a:t>
            </a:r>
            <a:endParaRPr lang="ru-RU" sz="2400"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/>
              <p:cNvSpPr txBox="1"/>
              <p:nvPr/>
            </p:nvSpPr>
            <p:spPr>
              <a:xfrm>
                <a:off x="4079154" y="1489512"/>
                <a:ext cx="278923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10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63" name="TextBox 6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9154" y="1489512"/>
                <a:ext cx="278923" cy="246221"/>
              </a:xfrm>
              <a:prstGeom prst="rect">
                <a:avLst/>
              </a:prstGeom>
              <a:blipFill>
                <a:blip r:embed="rId17"/>
                <a:stretch>
                  <a:fillRect l="-15217" r="-13043" b="-731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4" name="Овал 63"/>
          <p:cNvSpPr/>
          <p:nvPr/>
        </p:nvSpPr>
        <p:spPr>
          <a:xfrm>
            <a:off x="673482" y="1300283"/>
            <a:ext cx="72000" cy="72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5" name="Прямая соединительная линия 64"/>
          <p:cNvCxnSpPr/>
          <p:nvPr/>
        </p:nvCxnSpPr>
        <p:spPr>
          <a:xfrm>
            <a:off x="1061101" y="1249405"/>
            <a:ext cx="0" cy="18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Овал 65"/>
          <p:cNvSpPr/>
          <p:nvPr/>
        </p:nvSpPr>
        <p:spPr>
          <a:xfrm>
            <a:off x="1028524" y="1300283"/>
            <a:ext cx="72000" cy="72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7" name="Прямая соединительная линия 66"/>
          <p:cNvCxnSpPr/>
          <p:nvPr/>
        </p:nvCxnSpPr>
        <p:spPr>
          <a:xfrm>
            <a:off x="1413526" y="1249405"/>
            <a:ext cx="0" cy="18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Овал 67"/>
          <p:cNvSpPr/>
          <p:nvPr/>
        </p:nvSpPr>
        <p:spPr>
          <a:xfrm>
            <a:off x="1375492" y="1300282"/>
            <a:ext cx="72000" cy="72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9" name="Прямая соединительная линия 68"/>
          <p:cNvCxnSpPr/>
          <p:nvPr/>
        </p:nvCxnSpPr>
        <p:spPr>
          <a:xfrm>
            <a:off x="1758807" y="1253787"/>
            <a:ext cx="0" cy="18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Овал 69"/>
          <p:cNvSpPr/>
          <p:nvPr/>
        </p:nvSpPr>
        <p:spPr>
          <a:xfrm>
            <a:off x="1722460" y="1300282"/>
            <a:ext cx="72000" cy="72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1" name="Прямая соединительная линия 70"/>
          <p:cNvCxnSpPr/>
          <p:nvPr/>
        </p:nvCxnSpPr>
        <p:spPr>
          <a:xfrm>
            <a:off x="2113613" y="1254469"/>
            <a:ext cx="0" cy="18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Овал 71"/>
          <p:cNvSpPr/>
          <p:nvPr/>
        </p:nvSpPr>
        <p:spPr>
          <a:xfrm>
            <a:off x="2077392" y="1300282"/>
            <a:ext cx="72000" cy="72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3" name="Прямая соединительная линия 72"/>
          <p:cNvCxnSpPr/>
          <p:nvPr/>
        </p:nvCxnSpPr>
        <p:spPr>
          <a:xfrm>
            <a:off x="2463657" y="1253787"/>
            <a:ext cx="0" cy="18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Овал 73"/>
          <p:cNvSpPr/>
          <p:nvPr/>
        </p:nvSpPr>
        <p:spPr>
          <a:xfrm>
            <a:off x="2428949" y="1300282"/>
            <a:ext cx="72000" cy="72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5" name="Прямая соединительная линия 74"/>
          <p:cNvCxnSpPr/>
          <p:nvPr/>
        </p:nvCxnSpPr>
        <p:spPr>
          <a:xfrm>
            <a:off x="2811319" y="1256931"/>
            <a:ext cx="0" cy="18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Овал 75"/>
          <p:cNvSpPr/>
          <p:nvPr/>
        </p:nvSpPr>
        <p:spPr>
          <a:xfrm>
            <a:off x="2774926" y="1300282"/>
            <a:ext cx="72000" cy="72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7" name="Прямая соединительная линия 76"/>
          <p:cNvCxnSpPr/>
          <p:nvPr/>
        </p:nvCxnSpPr>
        <p:spPr>
          <a:xfrm>
            <a:off x="3166126" y="1256931"/>
            <a:ext cx="0" cy="18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Овал 51"/>
          <p:cNvSpPr/>
          <p:nvPr/>
        </p:nvSpPr>
        <p:spPr>
          <a:xfrm>
            <a:off x="3127351" y="1299902"/>
            <a:ext cx="72000" cy="72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8" name="Прямая соединительная линия 77"/>
          <p:cNvCxnSpPr/>
          <p:nvPr/>
        </p:nvCxnSpPr>
        <p:spPr>
          <a:xfrm>
            <a:off x="3518551" y="1256931"/>
            <a:ext cx="0" cy="18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Овал 54"/>
          <p:cNvSpPr/>
          <p:nvPr/>
        </p:nvSpPr>
        <p:spPr>
          <a:xfrm>
            <a:off x="3486162" y="1299522"/>
            <a:ext cx="72000" cy="72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9" name="Прямая соединительная линия 78"/>
          <p:cNvCxnSpPr/>
          <p:nvPr/>
        </p:nvCxnSpPr>
        <p:spPr>
          <a:xfrm>
            <a:off x="3868595" y="1261615"/>
            <a:ext cx="0" cy="18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Овал 57"/>
          <p:cNvSpPr/>
          <p:nvPr/>
        </p:nvSpPr>
        <p:spPr>
          <a:xfrm>
            <a:off x="3831080" y="1299522"/>
            <a:ext cx="72000" cy="72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0" name="Прямая соединительная линия 79"/>
          <p:cNvCxnSpPr/>
          <p:nvPr/>
        </p:nvCxnSpPr>
        <p:spPr>
          <a:xfrm>
            <a:off x="4221019" y="1256931"/>
            <a:ext cx="0" cy="18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Овал 60"/>
          <p:cNvSpPr/>
          <p:nvPr/>
        </p:nvSpPr>
        <p:spPr>
          <a:xfrm>
            <a:off x="4184593" y="1299522"/>
            <a:ext cx="72000" cy="72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1" name="Прямая соединительная линия 80"/>
          <p:cNvCxnSpPr/>
          <p:nvPr/>
        </p:nvCxnSpPr>
        <p:spPr>
          <a:xfrm>
            <a:off x="4573444" y="1256931"/>
            <a:ext cx="0" cy="18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Прямая соединительная линия 81"/>
          <p:cNvCxnSpPr/>
          <p:nvPr/>
        </p:nvCxnSpPr>
        <p:spPr>
          <a:xfrm>
            <a:off x="4925869" y="1256931"/>
            <a:ext cx="0" cy="18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Прямая соединительная линия 82"/>
          <p:cNvCxnSpPr/>
          <p:nvPr/>
        </p:nvCxnSpPr>
        <p:spPr>
          <a:xfrm>
            <a:off x="5278294" y="1256931"/>
            <a:ext cx="0" cy="18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Прямая соединительная линия 83"/>
          <p:cNvCxnSpPr/>
          <p:nvPr/>
        </p:nvCxnSpPr>
        <p:spPr>
          <a:xfrm>
            <a:off x="5625956" y="1256931"/>
            <a:ext cx="0" cy="18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Прямая соединительная линия 84"/>
          <p:cNvCxnSpPr/>
          <p:nvPr/>
        </p:nvCxnSpPr>
        <p:spPr>
          <a:xfrm>
            <a:off x="5973619" y="1254168"/>
            <a:ext cx="0" cy="18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Прямая соединительная линия 85"/>
          <p:cNvCxnSpPr/>
          <p:nvPr/>
        </p:nvCxnSpPr>
        <p:spPr>
          <a:xfrm>
            <a:off x="6330806" y="1249405"/>
            <a:ext cx="0" cy="18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Прямая соединительная линия 86"/>
          <p:cNvCxnSpPr/>
          <p:nvPr/>
        </p:nvCxnSpPr>
        <p:spPr>
          <a:xfrm>
            <a:off x="6683231" y="1244564"/>
            <a:ext cx="0" cy="18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Прямая соединительная линия 87"/>
          <p:cNvCxnSpPr/>
          <p:nvPr/>
        </p:nvCxnSpPr>
        <p:spPr>
          <a:xfrm>
            <a:off x="7035656" y="1254168"/>
            <a:ext cx="0" cy="18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Прямая соединительная линия 88"/>
          <p:cNvCxnSpPr/>
          <p:nvPr/>
        </p:nvCxnSpPr>
        <p:spPr>
          <a:xfrm>
            <a:off x="7388081" y="1254168"/>
            <a:ext cx="0" cy="18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Прямая соединительная линия 89"/>
          <p:cNvCxnSpPr/>
          <p:nvPr/>
        </p:nvCxnSpPr>
        <p:spPr>
          <a:xfrm>
            <a:off x="7740506" y="1254168"/>
            <a:ext cx="0" cy="18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Прямая соединительная линия 90"/>
          <p:cNvCxnSpPr/>
          <p:nvPr/>
        </p:nvCxnSpPr>
        <p:spPr>
          <a:xfrm>
            <a:off x="8088168" y="1254168"/>
            <a:ext cx="0" cy="18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4617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0"/>
                            </p:stCondLst>
                            <p:childTnLst>
                              <p:par>
                                <p:cTn id="24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6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9" dur="7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250"/>
                            </p:stCondLst>
                            <p:childTnLst>
                              <p:par>
                                <p:cTn id="50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2" dur="7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1" grpId="0" animBg="1"/>
      <p:bldP spid="53" grpId="0"/>
      <p:bldP spid="54" grpId="0"/>
      <p:bldP spid="56" grpId="0"/>
      <p:bldP spid="57" grpId="0"/>
      <p:bldP spid="59" grpId="0"/>
      <p:bldP spid="60" grpId="0"/>
      <p:bldP spid="62" grpId="0"/>
      <p:bldP spid="63" grpId="0"/>
      <p:bldP spid="52" grpId="0" animBg="1"/>
      <p:bldP spid="55" grpId="0" animBg="1"/>
      <p:bldP spid="58" grpId="0" animBg="1"/>
      <p:bldP spid="61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cxnSp>
        <p:nvCxnSpPr>
          <p:cNvPr id="44" name="Прямая соединительная линия 43"/>
          <p:cNvCxnSpPr/>
          <p:nvPr/>
        </p:nvCxnSpPr>
        <p:spPr>
          <a:xfrm>
            <a:off x="1061101" y="4295500"/>
            <a:ext cx="0" cy="180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>
            <a:off x="1413526" y="4295500"/>
            <a:ext cx="0" cy="180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/>
          <p:cNvCxnSpPr/>
          <p:nvPr/>
        </p:nvCxnSpPr>
        <p:spPr>
          <a:xfrm>
            <a:off x="1758807" y="4299882"/>
            <a:ext cx="0" cy="180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/>
          <p:cNvCxnSpPr/>
          <p:nvPr/>
        </p:nvCxnSpPr>
        <p:spPr>
          <a:xfrm>
            <a:off x="2113613" y="4300564"/>
            <a:ext cx="0" cy="180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/>
          <p:cNvCxnSpPr/>
          <p:nvPr/>
        </p:nvCxnSpPr>
        <p:spPr>
          <a:xfrm>
            <a:off x="2463657" y="4299882"/>
            <a:ext cx="0" cy="180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/>
          <p:cNvCxnSpPr/>
          <p:nvPr/>
        </p:nvCxnSpPr>
        <p:spPr>
          <a:xfrm>
            <a:off x="2811319" y="4303026"/>
            <a:ext cx="0" cy="180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/>
          <p:cNvCxnSpPr/>
          <p:nvPr/>
        </p:nvCxnSpPr>
        <p:spPr>
          <a:xfrm>
            <a:off x="3166126" y="4303026"/>
            <a:ext cx="0" cy="180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/>
          <p:cNvCxnSpPr/>
          <p:nvPr/>
        </p:nvCxnSpPr>
        <p:spPr>
          <a:xfrm>
            <a:off x="3518551" y="4303026"/>
            <a:ext cx="0" cy="180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/>
          <p:cNvCxnSpPr/>
          <p:nvPr/>
        </p:nvCxnSpPr>
        <p:spPr>
          <a:xfrm>
            <a:off x="3868595" y="4307710"/>
            <a:ext cx="0" cy="180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/>
          <p:cNvCxnSpPr/>
          <p:nvPr/>
        </p:nvCxnSpPr>
        <p:spPr>
          <a:xfrm>
            <a:off x="4221019" y="4303026"/>
            <a:ext cx="0" cy="180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/>
          <p:cNvCxnSpPr/>
          <p:nvPr/>
        </p:nvCxnSpPr>
        <p:spPr>
          <a:xfrm>
            <a:off x="4573444" y="4303026"/>
            <a:ext cx="0" cy="180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/>
          <p:cNvCxnSpPr/>
          <p:nvPr/>
        </p:nvCxnSpPr>
        <p:spPr>
          <a:xfrm>
            <a:off x="4925869" y="4303026"/>
            <a:ext cx="0" cy="180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/>
          <p:cNvCxnSpPr/>
          <p:nvPr/>
        </p:nvCxnSpPr>
        <p:spPr>
          <a:xfrm>
            <a:off x="5278294" y="4303026"/>
            <a:ext cx="0" cy="180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единительная линия 56"/>
          <p:cNvCxnSpPr/>
          <p:nvPr/>
        </p:nvCxnSpPr>
        <p:spPr>
          <a:xfrm>
            <a:off x="5625956" y="4303026"/>
            <a:ext cx="0" cy="180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единительная линия 57"/>
          <p:cNvCxnSpPr/>
          <p:nvPr/>
        </p:nvCxnSpPr>
        <p:spPr>
          <a:xfrm>
            <a:off x="5973619" y="4300263"/>
            <a:ext cx="0" cy="180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единительная линия 58"/>
          <p:cNvCxnSpPr/>
          <p:nvPr/>
        </p:nvCxnSpPr>
        <p:spPr>
          <a:xfrm>
            <a:off x="6330806" y="4295500"/>
            <a:ext cx="0" cy="180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единительная линия 59"/>
          <p:cNvCxnSpPr/>
          <p:nvPr/>
        </p:nvCxnSpPr>
        <p:spPr>
          <a:xfrm>
            <a:off x="6683231" y="4290659"/>
            <a:ext cx="0" cy="180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единительная линия 60"/>
          <p:cNvCxnSpPr/>
          <p:nvPr/>
        </p:nvCxnSpPr>
        <p:spPr>
          <a:xfrm>
            <a:off x="7035656" y="4300263"/>
            <a:ext cx="0" cy="180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единительная линия 61"/>
          <p:cNvCxnSpPr/>
          <p:nvPr/>
        </p:nvCxnSpPr>
        <p:spPr>
          <a:xfrm>
            <a:off x="7388081" y="4300263"/>
            <a:ext cx="0" cy="180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единительная линия 62"/>
          <p:cNvCxnSpPr/>
          <p:nvPr/>
        </p:nvCxnSpPr>
        <p:spPr>
          <a:xfrm>
            <a:off x="7740506" y="4300263"/>
            <a:ext cx="0" cy="180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единительная линия 63"/>
          <p:cNvCxnSpPr/>
          <p:nvPr/>
        </p:nvCxnSpPr>
        <p:spPr>
          <a:xfrm>
            <a:off x="8088168" y="4300263"/>
            <a:ext cx="0" cy="180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149556" y="1106613"/>
                <a:ext cx="7747556" cy="25403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ru-RU" sz="1800" dirty="0" smtClean="0">
                    <a:solidFill>
                      <a:schemeClr val="bg1"/>
                    </a:solidFill>
                  </a:rPr>
                  <a:t>Бесконечную шкалу </a:t>
                </a:r>
                <a:r>
                  <a:rPr lang="ru-RU" sz="1800" dirty="0">
                    <a:solidFill>
                      <a:schemeClr val="bg1"/>
                    </a:solidFill>
                  </a:rPr>
                  <a:t>называют </a:t>
                </a:r>
                <a:r>
                  <a:rPr lang="ru-RU" sz="1800" dirty="0">
                    <a:solidFill>
                      <a:srgbClr val="FFC000"/>
                    </a:solidFill>
                  </a:rPr>
                  <a:t>координатным </a:t>
                </a:r>
                <a:r>
                  <a:rPr lang="ru-RU" sz="1800" dirty="0" smtClean="0">
                    <a:solidFill>
                      <a:srgbClr val="FFC000"/>
                    </a:solidFill>
                  </a:rPr>
                  <a:t>лучом</a:t>
                </a:r>
                <a:r>
                  <a:rPr lang="ru-RU" sz="1800" dirty="0" smtClean="0">
                    <a:solidFill>
                      <a:schemeClr val="bg1"/>
                    </a:solidFill>
                  </a:rPr>
                  <a:t>,</a:t>
                </a:r>
                <a:endParaRPr lang="en-US" sz="1800" dirty="0" smtClean="0">
                  <a:solidFill>
                    <a:schemeClr val="bg1"/>
                  </a:solidFill>
                </a:endParaRPr>
              </a:p>
              <a:p>
                <a:r>
                  <a:rPr lang="ru-RU" sz="1800" dirty="0" smtClean="0">
                    <a:solidFill>
                      <a:schemeClr val="bg1"/>
                    </a:solidFill>
                  </a:rPr>
                  <a:t>точку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𝑂</m:t>
                    </m:r>
                  </m:oMath>
                </a14:m>
                <a:r>
                  <a:rPr lang="ru-RU" sz="1800" dirty="0" smtClean="0">
                    <a:solidFill>
                      <a:schemeClr val="bg1"/>
                    </a:solidFill>
                  </a:rPr>
                  <a:t> </a:t>
                </a:r>
                <a:r>
                  <a:rPr lang="ru-RU" sz="1800" dirty="0">
                    <a:solidFill>
                      <a:schemeClr val="bg1"/>
                    </a:solidFill>
                  </a:rPr>
                  <a:t>– </a:t>
                </a:r>
                <a:r>
                  <a:rPr lang="ru-RU" sz="1800" dirty="0">
                    <a:solidFill>
                      <a:srgbClr val="FFC000"/>
                    </a:solidFill>
                  </a:rPr>
                  <a:t>началом отсчёта</a:t>
                </a:r>
                <a:r>
                  <a:rPr lang="ru-RU" sz="1800" dirty="0">
                    <a:solidFill>
                      <a:schemeClr val="bg1"/>
                    </a:solidFill>
                  </a:rPr>
                  <a:t>,</a:t>
                </a:r>
                <a:r>
                  <a:rPr lang="ru-RU" sz="1800" dirty="0">
                    <a:solidFill>
                      <a:srgbClr val="FFC000"/>
                    </a:solidFill>
                  </a:rPr>
                  <a:t> </a:t>
                </a:r>
                <a:endParaRPr lang="en-US" sz="1800" dirty="0" smtClean="0">
                  <a:solidFill>
                    <a:srgbClr val="FFC000"/>
                  </a:solidFill>
                </a:endParaRPr>
              </a:p>
              <a:p>
                <a:r>
                  <a:rPr lang="ru-RU" sz="1800" dirty="0" smtClean="0">
                    <a:solidFill>
                      <a:schemeClr val="bg1"/>
                    </a:solidFill>
                  </a:rPr>
                  <a:t>а </a:t>
                </a:r>
                <a:r>
                  <a:rPr lang="ru-RU" sz="1800" dirty="0">
                    <a:solidFill>
                      <a:schemeClr val="bg1"/>
                    </a:solidFill>
                  </a:rPr>
                  <a:t>отрезок – </a:t>
                </a:r>
                <a14:m>
                  <m:oMath xmlns:m="http://schemas.openxmlformats.org/officeDocument/2006/math">
                    <m:r>
                      <a:rPr lang="en-US" sz="20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sz="20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ru-RU" sz="1800" dirty="0">
                    <a:solidFill>
                      <a:schemeClr val="bg1"/>
                    </a:solidFill>
                  </a:rPr>
                  <a:t> – </a:t>
                </a:r>
                <a:r>
                  <a:rPr lang="ru-RU" sz="1800" dirty="0">
                    <a:solidFill>
                      <a:srgbClr val="FFC000"/>
                    </a:solidFill>
                  </a:rPr>
                  <a:t>единичным отрезком</a:t>
                </a:r>
                <a:r>
                  <a:rPr lang="ru-RU" sz="1800" dirty="0">
                    <a:solidFill>
                      <a:schemeClr val="bg1"/>
                    </a:solidFill>
                  </a:rPr>
                  <a:t> координатного луча. </a:t>
                </a:r>
                <a:endParaRPr lang="en-US" sz="1800" dirty="0" smtClean="0">
                  <a:solidFill>
                    <a:schemeClr val="bg1"/>
                  </a:solidFill>
                </a:endParaRPr>
              </a:p>
              <a:p>
                <a:endParaRPr lang="en-US" sz="1800" dirty="0" smtClean="0">
                  <a:solidFill>
                    <a:schemeClr val="bg1"/>
                  </a:solidFill>
                </a:endParaRPr>
              </a:p>
              <a:p>
                <a:r>
                  <a:rPr lang="ru-RU" sz="1800" dirty="0" smtClean="0">
                    <a:solidFill>
                      <a:schemeClr val="bg1"/>
                    </a:solidFill>
                  </a:rPr>
                  <a:t>В </a:t>
                </a:r>
                <a:r>
                  <a:rPr lang="ru-RU" sz="1800" dirty="0">
                    <a:solidFill>
                      <a:schemeClr val="bg1"/>
                    </a:solidFill>
                  </a:rPr>
                  <a:t>качестве единичного </a:t>
                </a:r>
                <a:r>
                  <a:rPr lang="ru-RU" sz="1800" dirty="0" smtClean="0">
                    <a:solidFill>
                      <a:schemeClr val="bg1"/>
                    </a:solidFill>
                  </a:rPr>
                  <a:t>отрезка можно </a:t>
                </a:r>
                <a:r>
                  <a:rPr lang="ru-RU" sz="1800" dirty="0">
                    <a:solidFill>
                      <a:schemeClr val="bg1"/>
                    </a:solidFill>
                  </a:rPr>
                  <a:t>выбрать отрезок любой длины. </a:t>
                </a:r>
                <a:endParaRPr lang="en-US" sz="1800" dirty="0" smtClean="0">
                  <a:solidFill>
                    <a:schemeClr val="bg1"/>
                  </a:solidFill>
                </a:endParaRPr>
              </a:p>
              <a:p>
                <a:endParaRPr lang="en-US" sz="1800" dirty="0" smtClean="0">
                  <a:solidFill>
                    <a:schemeClr val="bg1"/>
                  </a:solidFill>
                </a:endParaRPr>
              </a:p>
              <a:p>
                <a:r>
                  <a:rPr lang="ru-RU" sz="1800" dirty="0" smtClean="0">
                    <a:solidFill>
                      <a:schemeClr val="bg1"/>
                    </a:solidFill>
                  </a:rPr>
                  <a:t>Часто </a:t>
                </a:r>
                <a:r>
                  <a:rPr lang="ru-RU" sz="1800" dirty="0">
                    <a:solidFill>
                      <a:schemeClr val="bg1"/>
                    </a:solidFill>
                  </a:rPr>
                  <a:t>длину единичного отрезка выбирают такой, </a:t>
                </a:r>
                <a:r>
                  <a:rPr lang="en-US" sz="1800" dirty="0" smtClean="0">
                    <a:solidFill>
                      <a:schemeClr val="bg1"/>
                    </a:solidFill>
                  </a:rPr>
                  <a:t/>
                </a:r>
                <a:br>
                  <a:rPr lang="en-US" sz="1800" dirty="0" smtClean="0">
                    <a:solidFill>
                      <a:schemeClr val="bg1"/>
                    </a:solidFill>
                  </a:rPr>
                </a:br>
                <a:r>
                  <a:rPr lang="ru-RU" sz="1800" dirty="0" smtClean="0">
                    <a:solidFill>
                      <a:schemeClr val="bg1"/>
                    </a:solidFill>
                  </a:rPr>
                  <a:t>чтобы </a:t>
                </a:r>
                <a:r>
                  <a:rPr lang="ru-RU" sz="1800" dirty="0">
                    <a:solidFill>
                      <a:schemeClr val="bg1"/>
                    </a:solidFill>
                  </a:rPr>
                  <a:t>было возможно в пределах рисунка изобразить </a:t>
                </a:r>
                <a:r>
                  <a:rPr lang="en-US" sz="1800" dirty="0" smtClean="0">
                    <a:solidFill>
                      <a:schemeClr val="bg1"/>
                    </a:solidFill>
                  </a:rPr>
                  <a:t/>
                </a:r>
                <a:br>
                  <a:rPr lang="en-US" sz="1800" dirty="0" smtClean="0">
                    <a:solidFill>
                      <a:schemeClr val="bg1"/>
                    </a:solidFill>
                  </a:rPr>
                </a:br>
                <a:r>
                  <a:rPr lang="ru-RU" sz="1800" dirty="0" smtClean="0">
                    <a:solidFill>
                      <a:schemeClr val="bg1"/>
                    </a:solidFill>
                  </a:rPr>
                  <a:t>на </a:t>
                </a:r>
                <a:r>
                  <a:rPr lang="ru-RU" sz="1800" dirty="0">
                    <a:solidFill>
                      <a:schemeClr val="bg1"/>
                    </a:solidFill>
                  </a:rPr>
                  <a:t>координатном луче необходимые натуральные числа.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9556" y="1106613"/>
                <a:ext cx="7747556" cy="2540311"/>
              </a:xfrm>
              <a:prstGeom prst="rect">
                <a:avLst/>
              </a:prstGeom>
              <a:blipFill>
                <a:blip r:embed="rId5"/>
                <a:stretch>
                  <a:fillRect l="-1888" t="-2885" r="-1731" b="-480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367567" y="370742"/>
            <a:ext cx="2916971" cy="5232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3400" dirty="0" smtClean="0">
                <a:solidFill>
                  <a:srgbClr val="FFC000"/>
                </a:solidFill>
                <a:latin typeface="+mj-lt"/>
              </a:rPr>
              <a:t>Запомните!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 flipV="1">
            <a:off x="703326" y="4389120"/>
            <a:ext cx="7708392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10549" y="3883570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+mj-lt"/>
              </a:rPr>
              <a:t>О</a:t>
            </a:r>
            <a:endParaRPr lang="ru-RU" sz="2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673482" y="4345235"/>
            <a:ext cx="72000" cy="72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023284" y="3883569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+mj-lt"/>
              </a:rPr>
              <a:t>Х</a:t>
            </a:r>
            <a:endParaRPr lang="ru-RU" sz="2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65591" y="3883570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+mj-lt"/>
              </a:rPr>
              <a:t>А</a:t>
            </a:r>
            <a:endParaRPr lang="ru-RU" sz="2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1028524" y="4345235"/>
            <a:ext cx="72000" cy="72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626927" y="4535225"/>
                <a:ext cx="165109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ru-RU" sz="1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927" y="4535225"/>
                <a:ext cx="165109" cy="246221"/>
              </a:xfrm>
              <a:prstGeom prst="rect">
                <a:avLst/>
              </a:prstGeom>
              <a:blipFill>
                <a:blip r:embed="rId6"/>
                <a:stretch>
                  <a:fillRect l="-29630" r="-22222" b="-75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986778" y="4535224"/>
                <a:ext cx="165109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ru-RU" sz="1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6778" y="4535224"/>
                <a:ext cx="165109" cy="246221"/>
              </a:xfrm>
              <a:prstGeom prst="rect">
                <a:avLst/>
              </a:prstGeom>
              <a:blipFill>
                <a:blip r:embed="rId7"/>
                <a:stretch>
                  <a:fillRect l="-29630" r="-22222" b="-75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Овал 16"/>
          <p:cNvSpPr/>
          <p:nvPr/>
        </p:nvSpPr>
        <p:spPr>
          <a:xfrm>
            <a:off x="1375492" y="4345234"/>
            <a:ext cx="72000" cy="72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220633" y="3883189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+mj-lt"/>
              </a:rPr>
              <a:t>В</a:t>
            </a:r>
            <a:endParaRPr lang="ru-RU" sz="2400" dirty="0">
              <a:solidFill>
                <a:schemeClr val="bg1"/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1320648" y="4535224"/>
                <a:ext cx="165109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ru-RU" sz="1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0648" y="4535224"/>
                <a:ext cx="165109" cy="246221"/>
              </a:xfrm>
              <a:prstGeom prst="rect">
                <a:avLst/>
              </a:prstGeom>
              <a:blipFill>
                <a:blip r:embed="rId8"/>
                <a:stretch>
                  <a:fillRect l="-29630" r="-22222" b="-75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Овал 19"/>
          <p:cNvSpPr/>
          <p:nvPr/>
        </p:nvSpPr>
        <p:spPr>
          <a:xfrm>
            <a:off x="1722460" y="4345234"/>
            <a:ext cx="72000" cy="72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567601" y="3883189"/>
            <a:ext cx="3850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+mj-lt"/>
              </a:rPr>
              <a:t>С</a:t>
            </a:r>
            <a:endParaRPr lang="ru-RU" sz="2400" dirty="0">
              <a:solidFill>
                <a:schemeClr val="bg1"/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1675905" y="4535224"/>
                <a:ext cx="165109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ru-RU" sz="1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5905" y="4535224"/>
                <a:ext cx="165109" cy="246221"/>
              </a:xfrm>
              <a:prstGeom prst="rect">
                <a:avLst/>
              </a:prstGeom>
              <a:blipFill>
                <a:blip r:embed="rId9"/>
                <a:stretch>
                  <a:fillRect l="-29630" r="-22222" b="-75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Овал 22"/>
          <p:cNvSpPr/>
          <p:nvPr/>
        </p:nvSpPr>
        <p:spPr>
          <a:xfrm>
            <a:off x="2075806" y="4345234"/>
            <a:ext cx="72000" cy="72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908247" y="3883189"/>
            <a:ext cx="4187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+mj-lt"/>
              </a:rPr>
              <a:t>D</a:t>
            </a:r>
            <a:endParaRPr lang="ru-RU" sz="2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5" name="Овал 24"/>
          <p:cNvSpPr/>
          <p:nvPr/>
        </p:nvSpPr>
        <p:spPr>
          <a:xfrm>
            <a:off x="2422601" y="4345234"/>
            <a:ext cx="72000" cy="72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255042" y="3883189"/>
            <a:ext cx="3866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+mj-lt"/>
              </a:rPr>
              <a:t>E</a:t>
            </a:r>
            <a:endParaRPr lang="ru-RU" sz="2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7" name="Овал 26"/>
          <p:cNvSpPr/>
          <p:nvPr/>
        </p:nvSpPr>
        <p:spPr>
          <a:xfrm>
            <a:off x="2774928" y="4345234"/>
            <a:ext cx="72000" cy="72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601019" y="3883189"/>
            <a:ext cx="3866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+mj-lt"/>
              </a:rPr>
              <a:t>F</a:t>
            </a:r>
            <a:endParaRPr lang="ru-RU" sz="2400" dirty="0">
              <a:solidFill>
                <a:schemeClr val="bg1"/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2031162" y="4535224"/>
                <a:ext cx="165109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ru-RU" sz="1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1162" y="4535224"/>
                <a:ext cx="165109" cy="246221"/>
              </a:xfrm>
              <a:prstGeom prst="rect">
                <a:avLst/>
              </a:prstGeom>
              <a:blipFill>
                <a:blip r:embed="rId10"/>
                <a:stretch>
                  <a:fillRect l="-25926" r="-25926" b="-75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2365032" y="4535224"/>
                <a:ext cx="165109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ru-RU" sz="1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5032" y="4535224"/>
                <a:ext cx="165109" cy="246221"/>
              </a:xfrm>
              <a:prstGeom prst="rect">
                <a:avLst/>
              </a:prstGeom>
              <a:blipFill>
                <a:blip r:embed="rId11"/>
                <a:stretch>
                  <a:fillRect l="-29630" r="-25926" b="-10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2720289" y="4535224"/>
                <a:ext cx="165109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ru-RU" sz="1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0289" y="4535224"/>
                <a:ext cx="165109" cy="246221"/>
              </a:xfrm>
              <a:prstGeom prst="rect">
                <a:avLst/>
              </a:prstGeom>
              <a:blipFill>
                <a:blip r:embed="rId12"/>
                <a:stretch>
                  <a:fillRect l="-25926" r="-25926" b="-75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Овал 31"/>
          <p:cNvSpPr/>
          <p:nvPr/>
        </p:nvSpPr>
        <p:spPr>
          <a:xfrm>
            <a:off x="3133701" y="4344854"/>
            <a:ext cx="72000" cy="72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972492" y="3882809"/>
            <a:ext cx="4138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+mj-lt"/>
              </a:rPr>
              <a:t>G</a:t>
            </a:r>
            <a:endParaRPr lang="ru-RU" sz="2400" dirty="0">
              <a:solidFill>
                <a:schemeClr val="bg1"/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3091762" y="4534844"/>
                <a:ext cx="165109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7</m:t>
                      </m:r>
                    </m:oMath>
                  </m:oMathPara>
                </a14:m>
                <a:endParaRPr lang="ru-RU" sz="1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1762" y="4534844"/>
                <a:ext cx="165109" cy="246221"/>
              </a:xfrm>
              <a:prstGeom prst="rect">
                <a:avLst/>
              </a:prstGeom>
              <a:blipFill>
                <a:blip r:embed="rId13"/>
                <a:stretch>
                  <a:fillRect l="-25926" r="-25926" b="-75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Овал 34"/>
          <p:cNvSpPr/>
          <p:nvPr/>
        </p:nvSpPr>
        <p:spPr>
          <a:xfrm>
            <a:off x="3486162" y="4344474"/>
            <a:ext cx="72000" cy="72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331303" y="3882429"/>
            <a:ext cx="4395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+mj-lt"/>
              </a:rPr>
              <a:t>H</a:t>
            </a:r>
            <a:endParaRPr lang="ru-RU" sz="2400" dirty="0">
              <a:solidFill>
                <a:schemeClr val="bg1"/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3450573" y="4534464"/>
                <a:ext cx="165109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8</m:t>
                      </m:r>
                    </m:oMath>
                  </m:oMathPara>
                </a14:m>
                <a:endParaRPr lang="ru-RU" sz="1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0573" y="4534464"/>
                <a:ext cx="165109" cy="246221"/>
              </a:xfrm>
              <a:prstGeom prst="rect">
                <a:avLst/>
              </a:prstGeom>
              <a:blipFill>
                <a:blip r:embed="rId14"/>
                <a:stretch>
                  <a:fillRect l="-25926" r="-25926" b="-75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Овал 37"/>
          <p:cNvSpPr/>
          <p:nvPr/>
        </p:nvSpPr>
        <p:spPr>
          <a:xfrm>
            <a:off x="3831080" y="4344474"/>
            <a:ext cx="72000" cy="72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711146" y="3882429"/>
            <a:ext cx="3097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+mj-lt"/>
              </a:rPr>
              <a:t>I</a:t>
            </a:r>
            <a:endParaRPr lang="ru-RU" sz="2400" dirty="0">
              <a:solidFill>
                <a:schemeClr val="bg1"/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/>
              <p:cNvSpPr txBox="1"/>
              <p:nvPr/>
            </p:nvSpPr>
            <p:spPr>
              <a:xfrm>
                <a:off x="3795491" y="4534464"/>
                <a:ext cx="165109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9</m:t>
                      </m:r>
                    </m:oMath>
                  </m:oMathPara>
                </a14:m>
                <a:endParaRPr lang="ru-RU" sz="1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0" name="Text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5491" y="4534464"/>
                <a:ext cx="165109" cy="246221"/>
              </a:xfrm>
              <a:prstGeom prst="rect">
                <a:avLst/>
              </a:prstGeom>
              <a:blipFill>
                <a:blip r:embed="rId15"/>
                <a:stretch>
                  <a:fillRect l="-29630" r="-22222" b="-75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Овал 40"/>
          <p:cNvSpPr/>
          <p:nvPr/>
        </p:nvSpPr>
        <p:spPr>
          <a:xfrm>
            <a:off x="4190943" y="4344474"/>
            <a:ext cx="72000" cy="72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017034" y="3882429"/>
            <a:ext cx="4090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+mj-lt"/>
              </a:rPr>
              <a:t>K</a:t>
            </a:r>
            <a:endParaRPr lang="ru-RU" sz="2400" dirty="0">
              <a:solidFill>
                <a:schemeClr val="bg1"/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4079154" y="4534464"/>
                <a:ext cx="278923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10</m:t>
                      </m:r>
                    </m:oMath>
                  </m:oMathPara>
                </a14:m>
                <a:endParaRPr lang="ru-RU" sz="1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9154" y="4534464"/>
                <a:ext cx="278923" cy="246221"/>
              </a:xfrm>
              <a:prstGeom prst="rect">
                <a:avLst/>
              </a:prstGeom>
              <a:blipFill>
                <a:blip r:embed="rId16"/>
                <a:stretch>
                  <a:fillRect l="-15217" r="-13043" b="-75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61395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 animBg="1"/>
      <p:bldP spid="12" grpId="0"/>
      <p:bldP spid="13" grpId="0"/>
      <p:bldP spid="14" grpId="0" animBg="1"/>
      <p:bldP spid="15" grpId="0"/>
      <p:bldP spid="16" grpId="0"/>
      <p:bldP spid="17" grpId="0" animBg="1"/>
      <p:bldP spid="18" grpId="0"/>
      <p:bldP spid="19" grpId="0"/>
      <p:bldP spid="20" grpId="0" animBg="1"/>
      <p:bldP spid="21" grpId="0"/>
      <p:bldP spid="22" grpId="0"/>
      <p:bldP spid="23" grpId="0" animBg="1"/>
      <p:bldP spid="24" grpId="0"/>
      <p:bldP spid="25" grpId="0" animBg="1"/>
      <p:bldP spid="26" grpId="0"/>
      <p:bldP spid="27" grpId="0" animBg="1"/>
      <p:bldP spid="28" grpId="0"/>
      <p:bldP spid="29" grpId="0"/>
      <p:bldP spid="30" grpId="0"/>
      <p:bldP spid="31" grpId="0"/>
      <p:bldP spid="32" grpId="0" animBg="1"/>
      <p:bldP spid="33" grpId="0"/>
      <p:bldP spid="34" grpId="0"/>
      <p:bldP spid="35" grpId="0" animBg="1"/>
      <p:bldP spid="36" grpId="0"/>
      <p:bldP spid="37" grpId="0"/>
      <p:bldP spid="38" grpId="0" animBg="1"/>
      <p:bldP spid="39" grpId="0"/>
      <p:bldP spid="40" grpId="0"/>
      <p:bldP spid="41" grpId="0" animBg="1"/>
      <p:bldP spid="42" grpId="0"/>
      <p:bldP spid="4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" name="Группа 100"/>
          <p:cNvGrpSpPr/>
          <p:nvPr/>
        </p:nvGrpSpPr>
        <p:grpSpPr>
          <a:xfrm>
            <a:off x="-89541" y="0"/>
            <a:ext cx="9233541" cy="5144400"/>
            <a:chOff x="-89541" y="0"/>
            <a:chExt cx="9233541" cy="5144400"/>
          </a:xfrm>
        </p:grpSpPr>
        <p:pic>
          <p:nvPicPr>
            <p:cNvPr id="102" name="Рисунок 10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9541" y="0"/>
              <a:ext cx="9233541" cy="5144400"/>
            </a:xfrm>
            <a:prstGeom prst="rect">
              <a:avLst/>
            </a:prstGeom>
          </p:spPr>
        </p:pic>
        <p:sp>
          <p:nvSpPr>
            <p:cNvPr id="103" name="Овал 102"/>
            <p:cNvSpPr/>
            <p:nvPr/>
          </p:nvSpPr>
          <p:spPr>
            <a:xfrm>
              <a:off x="5820283" y="1243584"/>
              <a:ext cx="73152" cy="73152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4" name="Овал 103"/>
            <p:cNvSpPr/>
            <p:nvPr/>
          </p:nvSpPr>
          <p:spPr>
            <a:xfrm>
              <a:off x="4489781" y="2170789"/>
              <a:ext cx="73152" cy="73152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5" name="Овал 104"/>
            <p:cNvSpPr/>
            <p:nvPr/>
          </p:nvSpPr>
          <p:spPr>
            <a:xfrm>
              <a:off x="5464841" y="3004138"/>
              <a:ext cx="73152" cy="73152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6" name="Овал 105"/>
            <p:cNvSpPr/>
            <p:nvPr/>
          </p:nvSpPr>
          <p:spPr>
            <a:xfrm>
              <a:off x="5880446" y="1166439"/>
              <a:ext cx="73152" cy="73152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7" name="Овал 106"/>
            <p:cNvSpPr/>
            <p:nvPr/>
          </p:nvSpPr>
          <p:spPr>
            <a:xfrm>
              <a:off x="6671867" y="1306023"/>
              <a:ext cx="73152" cy="73152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8" name="Овал 107"/>
            <p:cNvSpPr/>
            <p:nvPr/>
          </p:nvSpPr>
          <p:spPr>
            <a:xfrm>
              <a:off x="5820283" y="1592406"/>
              <a:ext cx="73152" cy="73152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9" name="Овал 108"/>
            <p:cNvSpPr/>
            <p:nvPr/>
          </p:nvSpPr>
          <p:spPr>
            <a:xfrm>
              <a:off x="7150786" y="3077290"/>
              <a:ext cx="73152" cy="73152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0" name="Овал 109"/>
            <p:cNvSpPr/>
            <p:nvPr/>
          </p:nvSpPr>
          <p:spPr>
            <a:xfrm>
              <a:off x="6423908" y="3778330"/>
              <a:ext cx="73152" cy="73152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1" name="Овал 110"/>
            <p:cNvSpPr/>
            <p:nvPr/>
          </p:nvSpPr>
          <p:spPr>
            <a:xfrm>
              <a:off x="5395232" y="3778330"/>
              <a:ext cx="73152" cy="73152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2" name="Овал 111"/>
            <p:cNvSpPr/>
            <p:nvPr/>
          </p:nvSpPr>
          <p:spPr>
            <a:xfrm>
              <a:off x="4445882" y="3077290"/>
              <a:ext cx="73152" cy="73152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3" name="Овал 112"/>
            <p:cNvSpPr/>
            <p:nvPr/>
          </p:nvSpPr>
          <p:spPr>
            <a:xfrm>
              <a:off x="5820283" y="3193017"/>
              <a:ext cx="73152" cy="73152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4" name="TextBox 113"/>
                <p:cNvSpPr txBox="1"/>
                <p:nvPr/>
              </p:nvSpPr>
              <p:spPr>
                <a:xfrm>
                  <a:off x="5680822" y="1162445"/>
                  <a:ext cx="139461" cy="20774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ru-RU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ru-RU" dirty="0"/>
                </a:p>
              </p:txBody>
            </p:sp>
          </mc:Choice>
          <mc:Fallback xmlns="">
            <p:sp>
              <p:nvSpPr>
                <p:cNvPr id="114" name="TextBox 1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80822" y="1162445"/>
                  <a:ext cx="139461" cy="207749"/>
                </a:xfrm>
                <a:prstGeom prst="rect">
                  <a:avLst/>
                </a:prstGeom>
                <a:blipFill>
                  <a:blip r:embed="rId4"/>
                  <a:stretch>
                    <a:fillRect l="-26087" r="-30435" b="-8824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5" name="TextBox 114"/>
                <p:cNvSpPr txBox="1"/>
                <p:nvPr/>
              </p:nvSpPr>
              <p:spPr>
                <a:xfrm>
                  <a:off x="4345729" y="2077627"/>
                  <a:ext cx="139461" cy="20774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ru-RU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ru-RU" dirty="0"/>
                </a:p>
              </p:txBody>
            </p:sp>
          </mc:Choice>
          <mc:Fallback xmlns="">
            <p:sp>
              <p:nvSpPr>
                <p:cNvPr id="115" name="TextBox 1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45729" y="2077627"/>
                  <a:ext cx="139461" cy="207749"/>
                </a:xfrm>
                <a:prstGeom prst="rect">
                  <a:avLst/>
                </a:prstGeom>
                <a:blipFill>
                  <a:blip r:embed="rId5"/>
                  <a:stretch>
                    <a:fillRect l="-26087" r="-30435" b="-8824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6" name="TextBox 115"/>
                <p:cNvSpPr txBox="1"/>
                <p:nvPr/>
              </p:nvSpPr>
              <p:spPr>
                <a:xfrm>
                  <a:off x="5538371" y="2934358"/>
                  <a:ext cx="139461" cy="20774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ru-RU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lang="ru-RU" dirty="0"/>
                </a:p>
              </p:txBody>
            </p:sp>
          </mc:Choice>
          <mc:Fallback xmlns="">
            <p:sp>
              <p:nvSpPr>
                <p:cNvPr id="116" name="TextBox 1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38371" y="2934358"/>
                  <a:ext cx="139461" cy="207749"/>
                </a:xfrm>
                <a:prstGeom prst="rect">
                  <a:avLst/>
                </a:prstGeom>
                <a:blipFill>
                  <a:blip r:embed="rId6"/>
                  <a:stretch>
                    <a:fillRect l="-27273" r="-36364" b="-8824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7" name="TextBox 116"/>
                <p:cNvSpPr txBox="1"/>
                <p:nvPr/>
              </p:nvSpPr>
              <p:spPr>
                <a:xfrm>
                  <a:off x="5846254" y="952367"/>
                  <a:ext cx="139461" cy="20774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ru-RU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oMath>
                    </m:oMathPara>
                  </a14:m>
                  <a:endParaRPr lang="ru-RU" dirty="0"/>
                </a:p>
              </p:txBody>
            </p:sp>
          </mc:Choice>
          <mc:Fallback xmlns="">
            <p:sp>
              <p:nvSpPr>
                <p:cNvPr id="117" name="TextBox 1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46254" y="952367"/>
                  <a:ext cx="139461" cy="207749"/>
                </a:xfrm>
                <a:prstGeom prst="rect">
                  <a:avLst/>
                </a:prstGeom>
                <a:blipFill>
                  <a:blip r:embed="rId7"/>
                  <a:stretch>
                    <a:fillRect l="-26087" r="-30435" b="-8824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8" name="TextBox 117"/>
                <p:cNvSpPr txBox="1"/>
                <p:nvPr/>
              </p:nvSpPr>
              <p:spPr>
                <a:xfrm>
                  <a:off x="6769777" y="1238724"/>
                  <a:ext cx="139461" cy="20774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ru-RU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oMath>
                    </m:oMathPara>
                  </a14:m>
                  <a:endParaRPr lang="ru-RU" dirty="0"/>
                </a:p>
              </p:txBody>
            </p:sp>
          </mc:Choice>
          <mc:Fallback xmlns="">
            <p:sp>
              <p:nvSpPr>
                <p:cNvPr id="118" name="TextBox 1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69777" y="1238724"/>
                  <a:ext cx="139461" cy="207749"/>
                </a:xfrm>
                <a:prstGeom prst="rect">
                  <a:avLst/>
                </a:prstGeom>
                <a:blipFill>
                  <a:blip r:embed="rId8"/>
                  <a:stretch>
                    <a:fillRect l="-31818" r="-36364" b="-11765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9" name="TextBox 118"/>
                <p:cNvSpPr txBox="1"/>
                <p:nvPr/>
              </p:nvSpPr>
              <p:spPr>
                <a:xfrm>
                  <a:off x="5950627" y="1602900"/>
                  <a:ext cx="139461" cy="20774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ru-RU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oMath>
                    </m:oMathPara>
                  </a14:m>
                  <a:endParaRPr lang="ru-RU" dirty="0"/>
                </a:p>
              </p:txBody>
            </p:sp>
          </mc:Choice>
          <mc:Fallback xmlns="">
            <p:sp>
              <p:nvSpPr>
                <p:cNvPr id="119" name="TextBox 1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50627" y="1602900"/>
                  <a:ext cx="139461" cy="207749"/>
                </a:xfrm>
                <a:prstGeom prst="rect">
                  <a:avLst/>
                </a:prstGeom>
                <a:blipFill>
                  <a:blip r:embed="rId9"/>
                  <a:stretch>
                    <a:fillRect l="-26087" r="-30435" b="-8824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0" name="TextBox 119"/>
                <p:cNvSpPr txBox="1"/>
                <p:nvPr/>
              </p:nvSpPr>
              <p:spPr>
                <a:xfrm>
                  <a:off x="5697615" y="3009991"/>
                  <a:ext cx="139461" cy="20774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ru-RU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oMath>
                    </m:oMathPara>
                  </a14:m>
                  <a:endParaRPr lang="ru-RU" dirty="0"/>
                </a:p>
              </p:txBody>
            </p:sp>
          </mc:Choice>
          <mc:Fallback xmlns="">
            <p:sp>
              <p:nvSpPr>
                <p:cNvPr id="120" name="TextBox 1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97615" y="3009991"/>
                  <a:ext cx="139461" cy="207749"/>
                </a:xfrm>
                <a:prstGeom prst="rect">
                  <a:avLst/>
                </a:prstGeom>
                <a:blipFill>
                  <a:blip r:embed="rId10"/>
                  <a:stretch>
                    <a:fillRect l="-26087" r="-30435" b="-8824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1" name="TextBox 120"/>
                <p:cNvSpPr txBox="1"/>
                <p:nvPr/>
              </p:nvSpPr>
              <p:spPr>
                <a:xfrm>
                  <a:off x="7118702" y="2854543"/>
                  <a:ext cx="139461" cy="20774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ru-RU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oMath>
                    </m:oMathPara>
                  </a14:m>
                  <a:endParaRPr lang="ru-RU" dirty="0"/>
                </a:p>
              </p:txBody>
            </p:sp>
          </mc:Choice>
          <mc:Fallback xmlns="">
            <p:sp>
              <p:nvSpPr>
                <p:cNvPr id="121" name="TextBox 1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18702" y="2854543"/>
                  <a:ext cx="139461" cy="207749"/>
                </a:xfrm>
                <a:prstGeom prst="rect">
                  <a:avLst/>
                </a:prstGeom>
                <a:blipFill>
                  <a:blip r:embed="rId11"/>
                  <a:stretch>
                    <a:fillRect l="-26087" r="-30435" b="-8824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2" name="TextBox 121"/>
                <p:cNvSpPr txBox="1"/>
                <p:nvPr/>
              </p:nvSpPr>
              <p:spPr>
                <a:xfrm>
                  <a:off x="6547950" y="3670092"/>
                  <a:ext cx="139462" cy="20774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ru-RU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oMath>
                    </m:oMathPara>
                  </a14:m>
                  <a:endParaRPr lang="ru-RU" dirty="0"/>
                </a:p>
              </p:txBody>
            </p:sp>
          </mc:Choice>
          <mc:Fallback xmlns="">
            <p:sp>
              <p:nvSpPr>
                <p:cNvPr id="122" name="TextBox 12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47950" y="3670092"/>
                  <a:ext cx="139462" cy="207749"/>
                </a:xfrm>
                <a:prstGeom prst="rect">
                  <a:avLst/>
                </a:prstGeom>
                <a:blipFill>
                  <a:blip r:embed="rId12"/>
                  <a:stretch>
                    <a:fillRect l="-26087" r="-30435" b="-8824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3" name="TextBox 122"/>
                <p:cNvSpPr txBox="1"/>
                <p:nvPr/>
              </p:nvSpPr>
              <p:spPr>
                <a:xfrm>
                  <a:off x="5097335" y="3670091"/>
                  <a:ext cx="235642" cy="20774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ru-RU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oMath>
                    </m:oMathPara>
                  </a14:m>
                  <a:endParaRPr lang="ru-RU" dirty="0"/>
                </a:p>
              </p:txBody>
            </p:sp>
          </mc:Choice>
          <mc:Fallback xmlns="">
            <p:sp>
              <p:nvSpPr>
                <p:cNvPr id="123" name="TextBox 12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97335" y="3670091"/>
                  <a:ext cx="235642" cy="207749"/>
                </a:xfrm>
                <a:prstGeom prst="rect">
                  <a:avLst/>
                </a:prstGeom>
                <a:blipFill>
                  <a:blip r:embed="rId13"/>
                  <a:stretch>
                    <a:fillRect l="-15385" r="-17949" b="-8824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4" name="TextBox 123"/>
                <p:cNvSpPr txBox="1"/>
                <p:nvPr/>
              </p:nvSpPr>
              <p:spPr>
                <a:xfrm>
                  <a:off x="4162403" y="3009990"/>
                  <a:ext cx="235642" cy="20774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ru-RU" b="0" i="1" smtClean="0">
                            <a:latin typeface="Cambria Math" panose="02040503050406030204" pitchFamily="18" charset="0"/>
                          </a:rPr>
                          <m:t>11</m:t>
                        </m:r>
                      </m:oMath>
                    </m:oMathPara>
                  </a14:m>
                  <a:endParaRPr lang="ru-RU" dirty="0"/>
                </a:p>
              </p:txBody>
            </p:sp>
          </mc:Choice>
          <mc:Fallback xmlns="">
            <p:sp>
              <p:nvSpPr>
                <p:cNvPr id="124" name="TextBox 12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62403" y="3009990"/>
                  <a:ext cx="235642" cy="207749"/>
                </a:xfrm>
                <a:prstGeom prst="rect">
                  <a:avLst/>
                </a:prstGeom>
                <a:blipFill>
                  <a:blip r:embed="rId14"/>
                  <a:stretch>
                    <a:fillRect l="-15789" r="-21053" b="-8824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5" name="TextBox 124"/>
                <p:cNvSpPr txBox="1"/>
                <p:nvPr/>
              </p:nvSpPr>
              <p:spPr>
                <a:xfrm>
                  <a:off x="5743666" y="3302019"/>
                  <a:ext cx="235642" cy="20774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ru-RU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oMath>
                    </m:oMathPara>
                  </a14:m>
                  <a:endParaRPr lang="ru-RU" dirty="0"/>
                </a:p>
              </p:txBody>
            </p:sp>
          </mc:Choice>
          <mc:Fallback xmlns="">
            <p:sp>
              <p:nvSpPr>
                <p:cNvPr id="125" name="TextBox 12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43666" y="3302019"/>
                  <a:ext cx="235642" cy="207749"/>
                </a:xfrm>
                <a:prstGeom prst="rect">
                  <a:avLst/>
                </a:prstGeom>
                <a:blipFill>
                  <a:blip r:embed="rId15"/>
                  <a:stretch>
                    <a:fillRect l="-15385" r="-17949" b="-8824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42" name="Рисунок 4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93500" y="2572200"/>
            <a:ext cx="1494140" cy="3599998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590" y="2572198"/>
            <a:ext cx="1553374" cy="3600000"/>
          </a:xfrm>
          <a:prstGeom prst="rect">
            <a:avLst/>
          </a:prstGeom>
        </p:spPr>
      </p:pic>
      <p:sp>
        <p:nvSpPr>
          <p:cNvPr id="73" name="TextBox 72"/>
          <p:cNvSpPr txBox="1"/>
          <p:nvPr/>
        </p:nvSpPr>
        <p:spPr>
          <a:xfrm>
            <a:off x="6409944" y="4060721"/>
            <a:ext cx="983556" cy="439457"/>
          </a:xfrm>
          <a:prstGeom prst="wedgeRoundRectCallout">
            <a:avLst>
              <a:gd name="adj1" fmla="val 63777"/>
              <a:gd name="adj2" fmla="val -85597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 smtClean="0"/>
              <a:t>Давай!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737438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Таблица 16"/>
          <p:cNvGraphicFramePr>
            <a:graphicFrameLocks noGrp="1"/>
          </p:cNvGraphicFramePr>
          <p:nvPr>
            <p:extLst/>
          </p:nvPr>
        </p:nvGraphicFramePr>
        <p:xfrm>
          <a:off x="358775" y="278550"/>
          <a:ext cx="8426448" cy="4586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11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pic>
        <p:nvPicPr>
          <p:cNvPr id="39" name="Рисунок 3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73474" y="2490153"/>
            <a:ext cx="2398957" cy="2880000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34" y="2791905"/>
            <a:ext cx="1344726" cy="3240000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014" y="2791924"/>
            <a:ext cx="1398037" cy="324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/>
              <p:cNvSpPr txBox="1"/>
              <p:nvPr/>
            </p:nvSpPr>
            <p:spPr>
              <a:xfrm>
                <a:off x="358774" y="2059183"/>
                <a:ext cx="3127387" cy="585919"/>
              </a:xfrm>
              <a:custGeom>
                <a:avLst/>
                <a:gdLst>
                  <a:gd name="connsiteX0" fmla="*/ 0 w 2818991"/>
                  <a:gd name="connsiteY0" fmla="*/ 112972 h 677820"/>
                  <a:gd name="connsiteX1" fmla="*/ 112972 w 2818991"/>
                  <a:gd name="connsiteY1" fmla="*/ 0 h 677820"/>
                  <a:gd name="connsiteX2" fmla="*/ 469832 w 2818991"/>
                  <a:gd name="connsiteY2" fmla="*/ 0 h 677820"/>
                  <a:gd name="connsiteX3" fmla="*/ 469832 w 2818991"/>
                  <a:gd name="connsiteY3" fmla="*/ 0 h 677820"/>
                  <a:gd name="connsiteX4" fmla="*/ 1174580 w 2818991"/>
                  <a:gd name="connsiteY4" fmla="*/ 0 h 677820"/>
                  <a:gd name="connsiteX5" fmla="*/ 2706019 w 2818991"/>
                  <a:gd name="connsiteY5" fmla="*/ 0 h 677820"/>
                  <a:gd name="connsiteX6" fmla="*/ 2818991 w 2818991"/>
                  <a:gd name="connsiteY6" fmla="*/ 112972 h 677820"/>
                  <a:gd name="connsiteX7" fmla="*/ 2818991 w 2818991"/>
                  <a:gd name="connsiteY7" fmla="*/ 395395 h 677820"/>
                  <a:gd name="connsiteX8" fmla="*/ 2818991 w 2818991"/>
                  <a:gd name="connsiteY8" fmla="*/ 395395 h 677820"/>
                  <a:gd name="connsiteX9" fmla="*/ 2818991 w 2818991"/>
                  <a:gd name="connsiteY9" fmla="*/ 564850 h 677820"/>
                  <a:gd name="connsiteX10" fmla="*/ 2818991 w 2818991"/>
                  <a:gd name="connsiteY10" fmla="*/ 564848 h 677820"/>
                  <a:gd name="connsiteX11" fmla="*/ 2706019 w 2818991"/>
                  <a:gd name="connsiteY11" fmla="*/ 677820 h 677820"/>
                  <a:gd name="connsiteX12" fmla="*/ 1174580 w 2818991"/>
                  <a:gd name="connsiteY12" fmla="*/ 677820 h 677820"/>
                  <a:gd name="connsiteX13" fmla="*/ 1361291 w 2818991"/>
                  <a:gd name="connsiteY13" fmla="*/ 837223 h 677820"/>
                  <a:gd name="connsiteX14" fmla="*/ 469832 w 2818991"/>
                  <a:gd name="connsiteY14" fmla="*/ 677820 h 677820"/>
                  <a:gd name="connsiteX15" fmla="*/ 112972 w 2818991"/>
                  <a:gd name="connsiteY15" fmla="*/ 677820 h 677820"/>
                  <a:gd name="connsiteX16" fmla="*/ 0 w 2818991"/>
                  <a:gd name="connsiteY16" fmla="*/ 564848 h 677820"/>
                  <a:gd name="connsiteX17" fmla="*/ 0 w 2818991"/>
                  <a:gd name="connsiteY17" fmla="*/ 564850 h 677820"/>
                  <a:gd name="connsiteX18" fmla="*/ 0 w 2818991"/>
                  <a:gd name="connsiteY18" fmla="*/ 395395 h 677820"/>
                  <a:gd name="connsiteX19" fmla="*/ 0 w 2818991"/>
                  <a:gd name="connsiteY19" fmla="*/ 395395 h 677820"/>
                  <a:gd name="connsiteX20" fmla="*/ 0 w 2818991"/>
                  <a:gd name="connsiteY20" fmla="*/ 112972 h 677820"/>
                  <a:gd name="connsiteX0" fmla="*/ 0 w 2818991"/>
                  <a:gd name="connsiteY0" fmla="*/ 112972 h 837223"/>
                  <a:gd name="connsiteX1" fmla="*/ 112972 w 2818991"/>
                  <a:gd name="connsiteY1" fmla="*/ 0 h 837223"/>
                  <a:gd name="connsiteX2" fmla="*/ 469832 w 2818991"/>
                  <a:gd name="connsiteY2" fmla="*/ 0 h 837223"/>
                  <a:gd name="connsiteX3" fmla="*/ 469832 w 2818991"/>
                  <a:gd name="connsiteY3" fmla="*/ 0 h 837223"/>
                  <a:gd name="connsiteX4" fmla="*/ 1174580 w 2818991"/>
                  <a:gd name="connsiteY4" fmla="*/ 0 h 837223"/>
                  <a:gd name="connsiteX5" fmla="*/ 2706019 w 2818991"/>
                  <a:gd name="connsiteY5" fmla="*/ 0 h 837223"/>
                  <a:gd name="connsiteX6" fmla="*/ 2818991 w 2818991"/>
                  <a:gd name="connsiteY6" fmla="*/ 112972 h 837223"/>
                  <a:gd name="connsiteX7" fmla="*/ 2818991 w 2818991"/>
                  <a:gd name="connsiteY7" fmla="*/ 395395 h 837223"/>
                  <a:gd name="connsiteX8" fmla="*/ 2818991 w 2818991"/>
                  <a:gd name="connsiteY8" fmla="*/ 395395 h 837223"/>
                  <a:gd name="connsiteX9" fmla="*/ 2818991 w 2818991"/>
                  <a:gd name="connsiteY9" fmla="*/ 564850 h 837223"/>
                  <a:gd name="connsiteX10" fmla="*/ 2818991 w 2818991"/>
                  <a:gd name="connsiteY10" fmla="*/ 564848 h 837223"/>
                  <a:gd name="connsiteX11" fmla="*/ 2706019 w 2818991"/>
                  <a:gd name="connsiteY11" fmla="*/ 677820 h 837223"/>
                  <a:gd name="connsiteX12" fmla="*/ 1962232 w 2818991"/>
                  <a:gd name="connsiteY12" fmla="*/ 668767 h 837223"/>
                  <a:gd name="connsiteX13" fmla="*/ 1361291 w 2818991"/>
                  <a:gd name="connsiteY13" fmla="*/ 837223 h 837223"/>
                  <a:gd name="connsiteX14" fmla="*/ 469832 w 2818991"/>
                  <a:gd name="connsiteY14" fmla="*/ 677820 h 837223"/>
                  <a:gd name="connsiteX15" fmla="*/ 112972 w 2818991"/>
                  <a:gd name="connsiteY15" fmla="*/ 677820 h 837223"/>
                  <a:gd name="connsiteX16" fmla="*/ 0 w 2818991"/>
                  <a:gd name="connsiteY16" fmla="*/ 564848 h 837223"/>
                  <a:gd name="connsiteX17" fmla="*/ 0 w 2818991"/>
                  <a:gd name="connsiteY17" fmla="*/ 564850 h 837223"/>
                  <a:gd name="connsiteX18" fmla="*/ 0 w 2818991"/>
                  <a:gd name="connsiteY18" fmla="*/ 395395 h 837223"/>
                  <a:gd name="connsiteX19" fmla="*/ 0 w 2818991"/>
                  <a:gd name="connsiteY19" fmla="*/ 395395 h 837223"/>
                  <a:gd name="connsiteX20" fmla="*/ 0 w 2818991"/>
                  <a:gd name="connsiteY20" fmla="*/ 112972 h 837223"/>
                  <a:gd name="connsiteX0" fmla="*/ 0 w 2818991"/>
                  <a:gd name="connsiteY0" fmla="*/ 112972 h 837223"/>
                  <a:gd name="connsiteX1" fmla="*/ 112972 w 2818991"/>
                  <a:gd name="connsiteY1" fmla="*/ 0 h 837223"/>
                  <a:gd name="connsiteX2" fmla="*/ 469832 w 2818991"/>
                  <a:gd name="connsiteY2" fmla="*/ 0 h 837223"/>
                  <a:gd name="connsiteX3" fmla="*/ 469832 w 2818991"/>
                  <a:gd name="connsiteY3" fmla="*/ 0 h 837223"/>
                  <a:gd name="connsiteX4" fmla="*/ 1174580 w 2818991"/>
                  <a:gd name="connsiteY4" fmla="*/ 0 h 837223"/>
                  <a:gd name="connsiteX5" fmla="*/ 2706019 w 2818991"/>
                  <a:gd name="connsiteY5" fmla="*/ 0 h 837223"/>
                  <a:gd name="connsiteX6" fmla="*/ 2818991 w 2818991"/>
                  <a:gd name="connsiteY6" fmla="*/ 112972 h 837223"/>
                  <a:gd name="connsiteX7" fmla="*/ 2818991 w 2818991"/>
                  <a:gd name="connsiteY7" fmla="*/ 395395 h 837223"/>
                  <a:gd name="connsiteX8" fmla="*/ 2818991 w 2818991"/>
                  <a:gd name="connsiteY8" fmla="*/ 395395 h 837223"/>
                  <a:gd name="connsiteX9" fmla="*/ 2818991 w 2818991"/>
                  <a:gd name="connsiteY9" fmla="*/ 564850 h 837223"/>
                  <a:gd name="connsiteX10" fmla="*/ 2818991 w 2818991"/>
                  <a:gd name="connsiteY10" fmla="*/ 564848 h 837223"/>
                  <a:gd name="connsiteX11" fmla="*/ 2706019 w 2818991"/>
                  <a:gd name="connsiteY11" fmla="*/ 677820 h 837223"/>
                  <a:gd name="connsiteX12" fmla="*/ 1962232 w 2818991"/>
                  <a:gd name="connsiteY12" fmla="*/ 668767 h 837223"/>
                  <a:gd name="connsiteX13" fmla="*/ 1361291 w 2818991"/>
                  <a:gd name="connsiteY13" fmla="*/ 837223 h 837223"/>
                  <a:gd name="connsiteX14" fmla="*/ 795757 w 2818991"/>
                  <a:gd name="connsiteY14" fmla="*/ 686873 h 837223"/>
                  <a:gd name="connsiteX15" fmla="*/ 112972 w 2818991"/>
                  <a:gd name="connsiteY15" fmla="*/ 677820 h 837223"/>
                  <a:gd name="connsiteX16" fmla="*/ 0 w 2818991"/>
                  <a:gd name="connsiteY16" fmla="*/ 564848 h 837223"/>
                  <a:gd name="connsiteX17" fmla="*/ 0 w 2818991"/>
                  <a:gd name="connsiteY17" fmla="*/ 564850 h 837223"/>
                  <a:gd name="connsiteX18" fmla="*/ 0 w 2818991"/>
                  <a:gd name="connsiteY18" fmla="*/ 395395 h 837223"/>
                  <a:gd name="connsiteX19" fmla="*/ 0 w 2818991"/>
                  <a:gd name="connsiteY19" fmla="*/ 395395 h 837223"/>
                  <a:gd name="connsiteX20" fmla="*/ 0 w 2818991"/>
                  <a:gd name="connsiteY20" fmla="*/ 112972 h 837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818991" h="837223">
                    <a:moveTo>
                      <a:pt x="0" y="112972"/>
                    </a:moveTo>
                    <a:cubicBezTo>
                      <a:pt x="0" y="50579"/>
                      <a:pt x="50579" y="0"/>
                      <a:pt x="112972" y="0"/>
                    </a:cubicBezTo>
                    <a:lnTo>
                      <a:pt x="469832" y="0"/>
                    </a:lnTo>
                    <a:lnTo>
                      <a:pt x="469832" y="0"/>
                    </a:lnTo>
                    <a:lnTo>
                      <a:pt x="1174580" y="0"/>
                    </a:lnTo>
                    <a:lnTo>
                      <a:pt x="2706019" y="0"/>
                    </a:lnTo>
                    <a:cubicBezTo>
                      <a:pt x="2768412" y="0"/>
                      <a:pt x="2818991" y="50579"/>
                      <a:pt x="2818991" y="112972"/>
                    </a:cubicBezTo>
                    <a:lnTo>
                      <a:pt x="2818991" y="395395"/>
                    </a:lnTo>
                    <a:lnTo>
                      <a:pt x="2818991" y="395395"/>
                    </a:lnTo>
                    <a:lnTo>
                      <a:pt x="2818991" y="564850"/>
                    </a:lnTo>
                    <a:lnTo>
                      <a:pt x="2818991" y="564848"/>
                    </a:lnTo>
                    <a:cubicBezTo>
                      <a:pt x="2818991" y="627241"/>
                      <a:pt x="2768412" y="677820"/>
                      <a:pt x="2706019" y="677820"/>
                    </a:cubicBezTo>
                    <a:lnTo>
                      <a:pt x="1962232" y="668767"/>
                    </a:lnTo>
                    <a:lnTo>
                      <a:pt x="1361291" y="837223"/>
                    </a:lnTo>
                    <a:lnTo>
                      <a:pt x="795757" y="686873"/>
                    </a:lnTo>
                    <a:lnTo>
                      <a:pt x="112972" y="677820"/>
                    </a:lnTo>
                    <a:cubicBezTo>
                      <a:pt x="50579" y="677820"/>
                      <a:pt x="0" y="627241"/>
                      <a:pt x="0" y="564848"/>
                    </a:cubicBezTo>
                    <a:lnTo>
                      <a:pt x="0" y="564850"/>
                    </a:lnTo>
                    <a:lnTo>
                      <a:pt x="0" y="395395"/>
                    </a:lnTo>
                    <a:lnTo>
                      <a:pt x="0" y="395395"/>
                    </a:lnTo>
                    <a:lnTo>
                      <a:pt x="0" y="11297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FFC000"/>
                </a:solidFill>
              </a:ln>
            </p:spPr>
            <p:txBody>
              <a:bodyPr wrap="square" lIns="180000" tIns="90000" rIns="180000" bIns="252000" rtlCol="0">
                <a:spAutoFit/>
              </a:bodyPr>
              <a:lstStyle/>
              <a:p>
                <a:pPr algn="ctr"/>
                <a:r>
                  <a:rPr lang="ru-RU" sz="1400" dirty="0"/>
                  <a:t>Число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7</m:t>
                    </m:r>
                  </m:oMath>
                </a14:m>
                <a:r>
                  <a:rPr lang="ru-RU" sz="1400" dirty="0" smtClean="0"/>
                  <a:t> </a:t>
                </a:r>
                <a:r>
                  <a:rPr lang="ru-RU" sz="1400" dirty="0"/>
                  <a:t>соответствует точке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ru-RU" sz="1400" dirty="0" smtClean="0"/>
                  <a:t>.</a:t>
                </a:r>
              </a:p>
            </p:txBody>
          </p:sp>
        </mc:Choice>
        <mc:Fallback xmlns="">
          <p:sp>
            <p:nvSpPr>
              <p:cNvPr id="50" name="TextBox 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4" y="2059183"/>
                <a:ext cx="3127387" cy="585919"/>
              </a:xfrm>
              <a:custGeom>
                <a:avLst/>
                <a:gdLst>
                  <a:gd name="connsiteX0" fmla="*/ 0 w 2818991"/>
                  <a:gd name="connsiteY0" fmla="*/ 112972 h 677820"/>
                  <a:gd name="connsiteX1" fmla="*/ 112972 w 2818991"/>
                  <a:gd name="connsiteY1" fmla="*/ 0 h 677820"/>
                  <a:gd name="connsiteX2" fmla="*/ 469832 w 2818991"/>
                  <a:gd name="connsiteY2" fmla="*/ 0 h 677820"/>
                  <a:gd name="connsiteX3" fmla="*/ 469832 w 2818991"/>
                  <a:gd name="connsiteY3" fmla="*/ 0 h 677820"/>
                  <a:gd name="connsiteX4" fmla="*/ 1174580 w 2818991"/>
                  <a:gd name="connsiteY4" fmla="*/ 0 h 677820"/>
                  <a:gd name="connsiteX5" fmla="*/ 2706019 w 2818991"/>
                  <a:gd name="connsiteY5" fmla="*/ 0 h 677820"/>
                  <a:gd name="connsiteX6" fmla="*/ 2818991 w 2818991"/>
                  <a:gd name="connsiteY6" fmla="*/ 112972 h 677820"/>
                  <a:gd name="connsiteX7" fmla="*/ 2818991 w 2818991"/>
                  <a:gd name="connsiteY7" fmla="*/ 395395 h 677820"/>
                  <a:gd name="connsiteX8" fmla="*/ 2818991 w 2818991"/>
                  <a:gd name="connsiteY8" fmla="*/ 395395 h 677820"/>
                  <a:gd name="connsiteX9" fmla="*/ 2818991 w 2818991"/>
                  <a:gd name="connsiteY9" fmla="*/ 564850 h 677820"/>
                  <a:gd name="connsiteX10" fmla="*/ 2818991 w 2818991"/>
                  <a:gd name="connsiteY10" fmla="*/ 564848 h 677820"/>
                  <a:gd name="connsiteX11" fmla="*/ 2706019 w 2818991"/>
                  <a:gd name="connsiteY11" fmla="*/ 677820 h 677820"/>
                  <a:gd name="connsiteX12" fmla="*/ 1174580 w 2818991"/>
                  <a:gd name="connsiteY12" fmla="*/ 677820 h 677820"/>
                  <a:gd name="connsiteX13" fmla="*/ 1361291 w 2818991"/>
                  <a:gd name="connsiteY13" fmla="*/ 837223 h 677820"/>
                  <a:gd name="connsiteX14" fmla="*/ 469832 w 2818991"/>
                  <a:gd name="connsiteY14" fmla="*/ 677820 h 677820"/>
                  <a:gd name="connsiteX15" fmla="*/ 112972 w 2818991"/>
                  <a:gd name="connsiteY15" fmla="*/ 677820 h 677820"/>
                  <a:gd name="connsiteX16" fmla="*/ 0 w 2818991"/>
                  <a:gd name="connsiteY16" fmla="*/ 564848 h 677820"/>
                  <a:gd name="connsiteX17" fmla="*/ 0 w 2818991"/>
                  <a:gd name="connsiteY17" fmla="*/ 564850 h 677820"/>
                  <a:gd name="connsiteX18" fmla="*/ 0 w 2818991"/>
                  <a:gd name="connsiteY18" fmla="*/ 395395 h 677820"/>
                  <a:gd name="connsiteX19" fmla="*/ 0 w 2818991"/>
                  <a:gd name="connsiteY19" fmla="*/ 395395 h 677820"/>
                  <a:gd name="connsiteX20" fmla="*/ 0 w 2818991"/>
                  <a:gd name="connsiteY20" fmla="*/ 112972 h 677820"/>
                  <a:gd name="connsiteX0" fmla="*/ 0 w 2818991"/>
                  <a:gd name="connsiteY0" fmla="*/ 112972 h 837223"/>
                  <a:gd name="connsiteX1" fmla="*/ 112972 w 2818991"/>
                  <a:gd name="connsiteY1" fmla="*/ 0 h 837223"/>
                  <a:gd name="connsiteX2" fmla="*/ 469832 w 2818991"/>
                  <a:gd name="connsiteY2" fmla="*/ 0 h 837223"/>
                  <a:gd name="connsiteX3" fmla="*/ 469832 w 2818991"/>
                  <a:gd name="connsiteY3" fmla="*/ 0 h 837223"/>
                  <a:gd name="connsiteX4" fmla="*/ 1174580 w 2818991"/>
                  <a:gd name="connsiteY4" fmla="*/ 0 h 837223"/>
                  <a:gd name="connsiteX5" fmla="*/ 2706019 w 2818991"/>
                  <a:gd name="connsiteY5" fmla="*/ 0 h 837223"/>
                  <a:gd name="connsiteX6" fmla="*/ 2818991 w 2818991"/>
                  <a:gd name="connsiteY6" fmla="*/ 112972 h 837223"/>
                  <a:gd name="connsiteX7" fmla="*/ 2818991 w 2818991"/>
                  <a:gd name="connsiteY7" fmla="*/ 395395 h 837223"/>
                  <a:gd name="connsiteX8" fmla="*/ 2818991 w 2818991"/>
                  <a:gd name="connsiteY8" fmla="*/ 395395 h 837223"/>
                  <a:gd name="connsiteX9" fmla="*/ 2818991 w 2818991"/>
                  <a:gd name="connsiteY9" fmla="*/ 564850 h 837223"/>
                  <a:gd name="connsiteX10" fmla="*/ 2818991 w 2818991"/>
                  <a:gd name="connsiteY10" fmla="*/ 564848 h 837223"/>
                  <a:gd name="connsiteX11" fmla="*/ 2706019 w 2818991"/>
                  <a:gd name="connsiteY11" fmla="*/ 677820 h 837223"/>
                  <a:gd name="connsiteX12" fmla="*/ 1962232 w 2818991"/>
                  <a:gd name="connsiteY12" fmla="*/ 668767 h 837223"/>
                  <a:gd name="connsiteX13" fmla="*/ 1361291 w 2818991"/>
                  <a:gd name="connsiteY13" fmla="*/ 837223 h 837223"/>
                  <a:gd name="connsiteX14" fmla="*/ 469832 w 2818991"/>
                  <a:gd name="connsiteY14" fmla="*/ 677820 h 837223"/>
                  <a:gd name="connsiteX15" fmla="*/ 112972 w 2818991"/>
                  <a:gd name="connsiteY15" fmla="*/ 677820 h 837223"/>
                  <a:gd name="connsiteX16" fmla="*/ 0 w 2818991"/>
                  <a:gd name="connsiteY16" fmla="*/ 564848 h 837223"/>
                  <a:gd name="connsiteX17" fmla="*/ 0 w 2818991"/>
                  <a:gd name="connsiteY17" fmla="*/ 564850 h 837223"/>
                  <a:gd name="connsiteX18" fmla="*/ 0 w 2818991"/>
                  <a:gd name="connsiteY18" fmla="*/ 395395 h 837223"/>
                  <a:gd name="connsiteX19" fmla="*/ 0 w 2818991"/>
                  <a:gd name="connsiteY19" fmla="*/ 395395 h 837223"/>
                  <a:gd name="connsiteX20" fmla="*/ 0 w 2818991"/>
                  <a:gd name="connsiteY20" fmla="*/ 112972 h 837223"/>
                  <a:gd name="connsiteX0" fmla="*/ 0 w 2818991"/>
                  <a:gd name="connsiteY0" fmla="*/ 112972 h 837223"/>
                  <a:gd name="connsiteX1" fmla="*/ 112972 w 2818991"/>
                  <a:gd name="connsiteY1" fmla="*/ 0 h 837223"/>
                  <a:gd name="connsiteX2" fmla="*/ 469832 w 2818991"/>
                  <a:gd name="connsiteY2" fmla="*/ 0 h 837223"/>
                  <a:gd name="connsiteX3" fmla="*/ 469832 w 2818991"/>
                  <a:gd name="connsiteY3" fmla="*/ 0 h 837223"/>
                  <a:gd name="connsiteX4" fmla="*/ 1174580 w 2818991"/>
                  <a:gd name="connsiteY4" fmla="*/ 0 h 837223"/>
                  <a:gd name="connsiteX5" fmla="*/ 2706019 w 2818991"/>
                  <a:gd name="connsiteY5" fmla="*/ 0 h 837223"/>
                  <a:gd name="connsiteX6" fmla="*/ 2818991 w 2818991"/>
                  <a:gd name="connsiteY6" fmla="*/ 112972 h 837223"/>
                  <a:gd name="connsiteX7" fmla="*/ 2818991 w 2818991"/>
                  <a:gd name="connsiteY7" fmla="*/ 395395 h 837223"/>
                  <a:gd name="connsiteX8" fmla="*/ 2818991 w 2818991"/>
                  <a:gd name="connsiteY8" fmla="*/ 395395 h 837223"/>
                  <a:gd name="connsiteX9" fmla="*/ 2818991 w 2818991"/>
                  <a:gd name="connsiteY9" fmla="*/ 564850 h 837223"/>
                  <a:gd name="connsiteX10" fmla="*/ 2818991 w 2818991"/>
                  <a:gd name="connsiteY10" fmla="*/ 564848 h 837223"/>
                  <a:gd name="connsiteX11" fmla="*/ 2706019 w 2818991"/>
                  <a:gd name="connsiteY11" fmla="*/ 677820 h 837223"/>
                  <a:gd name="connsiteX12" fmla="*/ 1962232 w 2818991"/>
                  <a:gd name="connsiteY12" fmla="*/ 668767 h 837223"/>
                  <a:gd name="connsiteX13" fmla="*/ 1361291 w 2818991"/>
                  <a:gd name="connsiteY13" fmla="*/ 837223 h 837223"/>
                  <a:gd name="connsiteX14" fmla="*/ 795757 w 2818991"/>
                  <a:gd name="connsiteY14" fmla="*/ 686873 h 837223"/>
                  <a:gd name="connsiteX15" fmla="*/ 112972 w 2818991"/>
                  <a:gd name="connsiteY15" fmla="*/ 677820 h 837223"/>
                  <a:gd name="connsiteX16" fmla="*/ 0 w 2818991"/>
                  <a:gd name="connsiteY16" fmla="*/ 564848 h 837223"/>
                  <a:gd name="connsiteX17" fmla="*/ 0 w 2818991"/>
                  <a:gd name="connsiteY17" fmla="*/ 564850 h 837223"/>
                  <a:gd name="connsiteX18" fmla="*/ 0 w 2818991"/>
                  <a:gd name="connsiteY18" fmla="*/ 395395 h 837223"/>
                  <a:gd name="connsiteX19" fmla="*/ 0 w 2818991"/>
                  <a:gd name="connsiteY19" fmla="*/ 395395 h 837223"/>
                  <a:gd name="connsiteX20" fmla="*/ 0 w 2818991"/>
                  <a:gd name="connsiteY20" fmla="*/ 112972 h 837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818991" h="837223">
                    <a:moveTo>
                      <a:pt x="0" y="112972"/>
                    </a:moveTo>
                    <a:cubicBezTo>
                      <a:pt x="0" y="50579"/>
                      <a:pt x="50579" y="0"/>
                      <a:pt x="112972" y="0"/>
                    </a:cubicBezTo>
                    <a:lnTo>
                      <a:pt x="469832" y="0"/>
                    </a:lnTo>
                    <a:lnTo>
                      <a:pt x="469832" y="0"/>
                    </a:lnTo>
                    <a:lnTo>
                      <a:pt x="1174580" y="0"/>
                    </a:lnTo>
                    <a:lnTo>
                      <a:pt x="2706019" y="0"/>
                    </a:lnTo>
                    <a:cubicBezTo>
                      <a:pt x="2768412" y="0"/>
                      <a:pt x="2818991" y="50579"/>
                      <a:pt x="2818991" y="112972"/>
                    </a:cubicBezTo>
                    <a:lnTo>
                      <a:pt x="2818991" y="395395"/>
                    </a:lnTo>
                    <a:lnTo>
                      <a:pt x="2818991" y="395395"/>
                    </a:lnTo>
                    <a:lnTo>
                      <a:pt x="2818991" y="564850"/>
                    </a:lnTo>
                    <a:lnTo>
                      <a:pt x="2818991" y="564848"/>
                    </a:lnTo>
                    <a:cubicBezTo>
                      <a:pt x="2818991" y="627241"/>
                      <a:pt x="2768412" y="677820"/>
                      <a:pt x="2706019" y="677820"/>
                    </a:cubicBezTo>
                    <a:lnTo>
                      <a:pt x="1962232" y="668767"/>
                    </a:lnTo>
                    <a:lnTo>
                      <a:pt x="1361291" y="837223"/>
                    </a:lnTo>
                    <a:lnTo>
                      <a:pt x="795757" y="686873"/>
                    </a:lnTo>
                    <a:lnTo>
                      <a:pt x="112972" y="677820"/>
                    </a:lnTo>
                    <a:cubicBezTo>
                      <a:pt x="50579" y="677820"/>
                      <a:pt x="0" y="627241"/>
                      <a:pt x="0" y="564848"/>
                    </a:cubicBezTo>
                    <a:lnTo>
                      <a:pt x="0" y="564850"/>
                    </a:lnTo>
                    <a:lnTo>
                      <a:pt x="0" y="395395"/>
                    </a:lnTo>
                    <a:lnTo>
                      <a:pt x="0" y="395395"/>
                    </a:lnTo>
                    <a:lnTo>
                      <a:pt x="0" y="112972"/>
                    </a:lnTo>
                    <a:close/>
                  </a:path>
                </a:pathLst>
              </a:custGeom>
              <a:blipFill>
                <a:blip r:embed="rId7"/>
                <a:stretch>
                  <a:fillRect/>
                </a:stretch>
              </a:blipFill>
              <a:ln>
                <a:solidFill>
                  <a:srgbClr val="FFC000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/>
              <p:cNvSpPr txBox="1"/>
              <p:nvPr/>
            </p:nvSpPr>
            <p:spPr>
              <a:xfrm>
                <a:off x="4358077" y="2732679"/>
                <a:ext cx="2494319" cy="943992"/>
              </a:xfrm>
              <a:prstGeom prst="wedgeRoundRectCallout">
                <a:avLst>
                  <a:gd name="adj1" fmla="val 48022"/>
                  <a:gd name="adj2" fmla="val 69550"/>
                  <a:gd name="adj3" fmla="val 16667"/>
                </a:avLst>
              </a:prstGeom>
              <a:solidFill>
                <a:schemeClr val="bg1"/>
              </a:solidFill>
              <a:ln>
                <a:solidFill>
                  <a:srgbClr val="FFC000"/>
                </a:solidFill>
              </a:ln>
            </p:spPr>
            <p:txBody>
              <a:bodyPr wrap="square" lIns="180000" tIns="90000" rIns="180000" bIns="90000" rtlCol="0">
                <a:spAutoFit/>
              </a:bodyPr>
              <a:lstStyle/>
              <a:p>
                <a:pPr algn="ctr"/>
                <a:r>
                  <a:rPr lang="ru-RU" sz="1400" dirty="0"/>
                  <a:t>А вы сможете назвать то число, которое </a:t>
                </a:r>
                <a:r>
                  <a:rPr lang="ru-RU" sz="1400" dirty="0" smtClean="0"/>
                  <a:t>соответствует </a:t>
                </a:r>
                <a:r>
                  <a:rPr lang="ru-RU" sz="1400" dirty="0"/>
                  <a:t>точке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ru-RU" sz="1400" dirty="0" smtClean="0"/>
                  <a:t>?</a:t>
                </a:r>
                <a:endParaRPr lang="ru-RU" sz="1400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51" name="TextBox 5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8077" y="2732679"/>
                <a:ext cx="2494319" cy="943992"/>
              </a:xfrm>
              <a:prstGeom prst="wedgeRoundRectCallout">
                <a:avLst>
                  <a:gd name="adj1" fmla="val 48022"/>
                  <a:gd name="adj2" fmla="val 69550"/>
                  <a:gd name="adj3" fmla="val 16667"/>
                </a:avLst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rgbClr val="FFC000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4" name="Прямая соединительная линия 63"/>
          <p:cNvCxnSpPr/>
          <p:nvPr/>
        </p:nvCxnSpPr>
        <p:spPr>
          <a:xfrm flipV="1">
            <a:off x="722376" y="1344168"/>
            <a:ext cx="770839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>
          <a:xfrm>
            <a:off x="510549" y="838618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+mj-lt"/>
              </a:rPr>
              <a:t>О</a:t>
            </a:r>
            <a:endParaRPr lang="ru-RU" sz="2400" dirty="0">
              <a:latin typeface="+mj-lt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8023284" y="838617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+mj-lt"/>
              </a:rPr>
              <a:t>Х</a:t>
            </a:r>
            <a:endParaRPr lang="ru-RU" sz="2400" dirty="0">
              <a:latin typeface="+mj-lt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865591" y="838618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+mj-lt"/>
              </a:rPr>
              <a:t>А</a:t>
            </a:r>
            <a:endParaRPr lang="ru-RU" sz="2400"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/>
              <p:cNvSpPr txBox="1"/>
              <p:nvPr/>
            </p:nvSpPr>
            <p:spPr>
              <a:xfrm>
                <a:off x="626927" y="1490273"/>
                <a:ext cx="165109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6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68" name="TextBox 6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927" y="1490273"/>
                <a:ext cx="165109" cy="246221"/>
              </a:xfrm>
              <a:prstGeom prst="rect">
                <a:avLst/>
              </a:prstGeom>
              <a:blipFill>
                <a:blip r:embed="rId9"/>
                <a:stretch>
                  <a:fillRect l="-29630" r="-22222" b="-731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/>
              <p:cNvSpPr txBox="1"/>
              <p:nvPr/>
            </p:nvSpPr>
            <p:spPr>
              <a:xfrm>
                <a:off x="986778" y="1490272"/>
                <a:ext cx="165109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600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69" name="TextBox 6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6778" y="1490272"/>
                <a:ext cx="165109" cy="246221"/>
              </a:xfrm>
              <a:prstGeom prst="rect">
                <a:avLst/>
              </a:prstGeom>
              <a:blipFill>
                <a:blip r:embed="rId10"/>
                <a:stretch>
                  <a:fillRect l="-29630" r="-22222" b="-731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0" name="TextBox 69"/>
          <p:cNvSpPr txBox="1"/>
          <p:nvPr/>
        </p:nvSpPr>
        <p:spPr>
          <a:xfrm>
            <a:off x="1220633" y="838237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+mj-lt"/>
              </a:rPr>
              <a:t>В</a:t>
            </a:r>
            <a:endParaRPr lang="ru-RU" sz="2400"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Box 70"/>
              <p:cNvSpPr txBox="1"/>
              <p:nvPr/>
            </p:nvSpPr>
            <p:spPr>
              <a:xfrm>
                <a:off x="1320648" y="1490272"/>
                <a:ext cx="165109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600" b="0" i="1" smtClean="0"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71" name="TextBox 7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0648" y="1490272"/>
                <a:ext cx="165109" cy="246221"/>
              </a:xfrm>
              <a:prstGeom prst="rect">
                <a:avLst/>
              </a:prstGeom>
              <a:blipFill>
                <a:blip r:embed="rId11"/>
                <a:stretch>
                  <a:fillRect l="-29630" r="-22222" b="-731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2" name="TextBox 71"/>
          <p:cNvSpPr txBox="1"/>
          <p:nvPr/>
        </p:nvSpPr>
        <p:spPr>
          <a:xfrm>
            <a:off x="1567601" y="838237"/>
            <a:ext cx="3850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+mj-lt"/>
              </a:rPr>
              <a:t>С</a:t>
            </a:r>
            <a:endParaRPr lang="ru-RU" sz="2400"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3" name="TextBox 72"/>
              <p:cNvSpPr txBox="1"/>
              <p:nvPr/>
            </p:nvSpPr>
            <p:spPr>
              <a:xfrm>
                <a:off x="1675905" y="1490272"/>
                <a:ext cx="165109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600" b="0" i="1" smtClean="0"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73" name="TextBox 7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5905" y="1490272"/>
                <a:ext cx="165109" cy="246221"/>
              </a:xfrm>
              <a:prstGeom prst="rect">
                <a:avLst/>
              </a:prstGeom>
              <a:blipFill>
                <a:blip r:embed="rId12"/>
                <a:stretch>
                  <a:fillRect l="-29630" r="-22222" b="-731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4" name="TextBox 73"/>
          <p:cNvSpPr txBox="1"/>
          <p:nvPr/>
        </p:nvSpPr>
        <p:spPr>
          <a:xfrm>
            <a:off x="1908247" y="838237"/>
            <a:ext cx="4187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D</a:t>
            </a:r>
            <a:endParaRPr lang="ru-RU" sz="2400" dirty="0">
              <a:latin typeface="+mj-lt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2255042" y="838237"/>
            <a:ext cx="3866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E</a:t>
            </a:r>
            <a:endParaRPr lang="ru-RU" sz="2400" dirty="0">
              <a:latin typeface="+mj-lt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2601019" y="838237"/>
            <a:ext cx="3866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F</a:t>
            </a:r>
            <a:endParaRPr lang="ru-RU" sz="2400"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7" name="TextBox 76"/>
              <p:cNvSpPr txBox="1"/>
              <p:nvPr/>
            </p:nvSpPr>
            <p:spPr>
              <a:xfrm>
                <a:off x="2031162" y="1490272"/>
                <a:ext cx="165109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77" name="TextBox 7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1162" y="1490272"/>
                <a:ext cx="165109" cy="246221"/>
              </a:xfrm>
              <a:prstGeom prst="rect">
                <a:avLst/>
              </a:prstGeom>
              <a:blipFill>
                <a:blip r:embed="rId13"/>
                <a:stretch>
                  <a:fillRect l="-25926" r="-25926" b="-731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/>
              <p:cNvSpPr txBox="1"/>
              <p:nvPr/>
            </p:nvSpPr>
            <p:spPr>
              <a:xfrm>
                <a:off x="2365032" y="1490272"/>
                <a:ext cx="165109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78" name="TextBox 7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5032" y="1490272"/>
                <a:ext cx="165109" cy="246221"/>
              </a:xfrm>
              <a:prstGeom prst="rect">
                <a:avLst/>
              </a:prstGeom>
              <a:blipFill>
                <a:blip r:embed="rId14"/>
                <a:stretch>
                  <a:fillRect l="-29630" r="-25926" b="-731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9" name="TextBox 78"/>
              <p:cNvSpPr txBox="1"/>
              <p:nvPr/>
            </p:nvSpPr>
            <p:spPr>
              <a:xfrm>
                <a:off x="2720289" y="1490272"/>
                <a:ext cx="165109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79" name="TextBox 7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0289" y="1490272"/>
                <a:ext cx="165109" cy="246221"/>
              </a:xfrm>
              <a:prstGeom prst="rect">
                <a:avLst/>
              </a:prstGeom>
              <a:blipFill>
                <a:blip r:embed="rId15"/>
                <a:stretch>
                  <a:fillRect l="-25926" r="-25926" b="-731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0" name="TextBox 79"/>
          <p:cNvSpPr txBox="1"/>
          <p:nvPr/>
        </p:nvSpPr>
        <p:spPr>
          <a:xfrm>
            <a:off x="2972492" y="837857"/>
            <a:ext cx="4138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G</a:t>
            </a:r>
            <a:endParaRPr lang="ru-RU" sz="2400"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1" name="TextBox 80"/>
              <p:cNvSpPr txBox="1"/>
              <p:nvPr/>
            </p:nvSpPr>
            <p:spPr>
              <a:xfrm>
                <a:off x="3091762" y="1489892"/>
                <a:ext cx="165109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7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81" name="TextBox 8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1762" y="1489892"/>
                <a:ext cx="165109" cy="246221"/>
              </a:xfrm>
              <a:prstGeom prst="rect">
                <a:avLst/>
              </a:prstGeom>
              <a:blipFill>
                <a:blip r:embed="rId16"/>
                <a:stretch>
                  <a:fillRect l="-25926" r="-25926" b="-731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2" name="TextBox 81"/>
          <p:cNvSpPr txBox="1"/>
          <p:nvPr/>
        </p:nvSpPr>
        <p:spPr>
          <a:xfrm>
            <a:off x="3331303" y="837477"/>
            <a:ext cx="4395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H</a:t>
            </a:r>
            <a:endParaRPr lang="ru-RU" sz="2400"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3" name="TextBox 82"/>
              <p:cNvSpPr txBox="1"/>
              <p:nvPr/>
            </p:nvSpPr>
            <p:spPr>
              <a:xfrm>
                <a:off x="3450573" y="1489512"/>
                <a:ext cx="165109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8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83" name="TextBox 8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0573" y="1489512"/>
                <a:ext cx="165109" cy="246221"/>
              </a:xfrm>
              <a:prstGeom prst="rect">
                <a:avLst/>
              </a:prstGeom>
              <a:blipFill>
                <a:blip r:embed="rId17"/>
                <a:stretch>
                  <a:fillRect l="-25926" r="-25926" b="-731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4" name="TextBox 83"/>
          <p:cNvSpPr txBox="1"/>
          <p:nvPr/>
        </p:nvSpPr>
        <p:spPr>
          <a:xfrm>
            <a:off x="3711146" y="837477"/>
            <a:ext cx="3097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j-lt"/>
              </a:rPr>
              <a:t>I</a:t>
            </a:r>
            <a:endParaRPr lang="ru-RU" sz="2400"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5" name="TextBox 84"/>
              <p:cNvSpPr txBox="1"/>
              <p:nvPr/>
            </p:nvSpPr>
            <p:spPr>
              <a:xfrm>
                <a:off x="3795491" y="1489512"/>
                <a:ext cx="165109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9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85" name="TextBox 8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5491" y="1489512"/>
                <a:ext cx="165109" cy="246221"/>
              </a:xfrm>
              <a:prstGeom prst="rect">
                <a:avLst/>
              </a:prstGeom>
              <a:blipFill>
                <a:blip r:embed="rId18"/>
                <a:stretch>
                  <a:fillRect l="-29630" r="-22222" b="-731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6" name="TextBox 85"/>
          <p:cNvSpPr txBox="1"/>
          <p:nvPr/>
        </p:nvSpPr>
        <p:spPr>
          <a:xfrm>
            <a:off x="4017034" y="837477"/>
            <a:ext cx="4090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K</a:t>
            </a:r>
            <a:endParaRPr lang="ru-RU" sz="2400"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7" name="TextBox 86"/>
              <p:cNvSpPr txBox="1"/>
              <p:nvPr/>
            </p:nvSpPr>
            <p:spPr>
              <a:xfrm>
                <a:off x="4079154" y="1489512"/>
                <a:ext cx="278923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10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87" name="TextBox 8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9154" y="1489512"/>
                <a:ext cx="278923" cy="246221"/>
              </a:xfrm>
              <a:prstGeom prst="rect">
                <a:avLst/>
              </a:prstGeom>
              <a:blipFill>
                <a:blip r:embed="rId19"/>
                <a:stretch>
                  <a:fillRect l="-15217" r="-13043" b="-731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8" name="Овал 87"/>
          <p:cNvSpPr/>
          <p:nvPr/>
        </p:nvSpPr>
        <p:spPr>
          <a:xfrm>
            <a:off x="673482" y="1300283"/>
            <a:ext cx="72000" cy="72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9" name="Прямая соединительная линия 88"/>
          <p:cNvCxnSpPr/>
          <p:nvPr/>
        </p:nvCxnSpPr>
        <p:spPr>
          <a:xfrm>
            <a:off x="1061101" y="1249405"/>
            <a:ext cx="0" cy="18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Овал 89"/>
          <p:cNvSpPr/>
          <p:nvPr/>
        </p:nvSpPr>
        <p:spPr>
          <a:xfrm>
            <a:off x="1028524" y="1300283"/>
            <a:ext cx="72000" cy="72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1" name="Прямая соединительная линия 90"/>
          <p:cNvCxnSpPr/>
          <p:nvPr/>
        </p:nvCxnSpPr>
        <p:spPr>
          <a:xfrm>
            <a:off x="1413526" y="1249405"/>
            <a:ext cx="0" cy="18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Овал 91"/>
          <p:cNvSpPr/>
          <p:nvPr/>
        </p:nvSpPr>
        <p:spPr>
          <a:xfrm>
            <a:off x="1375492" y="1300282"/>
            <a:ext cx="72000" cy="72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3" name="Прямая соединительная линия 92"/>
          <p:cNvCxnSpPr/>
          <p:nvPr/>
        </p:nvCxnSpPr>
        <p:spPr>
          <a:xfrm>
            <a:off x="1758807" y="1253787"/>
            <a:ext cx="0" cy="18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Овал 93"/>
          <p:cNvSpPr/>
          <p:nvPr/>
        </p:nvSpPr>
        <p:spPr>
          <a:xfrm>
            <a:off x="1722460" y="1300282"/>
            <a:ext cx="72000" cy="72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5" name="Прямая соединительная линия 94"/>
          <p:cNvCxnSpPr/>
          <p:nvPr/>
        </p:nvCxnSpPr>
        <p:spPr>
          <a:xfrm>
            <a:off x="2113613" y="1254469"/>
            <a:ext cx="0" cy="18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Овал 95"/>
          <p:cNvSpPr/>
          <p:nvPr/>
        </p:nvSpPr>
        <p:spPr>
          <a:xfrm>
            <a:off x="2077392" y="1300282"/>
            <a:ext cx="72000" cy="72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7" name="Прямая соединительная линия 96"/>
          <p:cNvCxnSpPr/>
          <p:nvPr/>
        </p:nvCxnSpPr>
        <p:spPr>
          <a:xfrm>
            <a:off x="2463657" y="1253787"/>
            <a:ext cx="0" cy="18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Овал 97"/>
          <p:cNvSpPr/>
          <p:nvPr/>
        </p:nvSpPr>
        <p:spPr>
          <a:xfrm>
            <a:off x="2428949" y="1300282"/>
            <a:ext cx="72000" cy="72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9" name="Прямая соединительная линия 98"/>
          <p:cNvCxnSpPr/>
          <p:nvPr/>
        </p:nvCxnSpPr>
        <p:spPr>
          <a:xfrm>
            <a:off x="2811319" y="1256931"/>
            <a:ext cx="0" cy="18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Овал 99"/>
          <p:cNvSpPr/>
          <p:nvPr/>
        </p:nvSpPr>
        <p:spPr>
          <a:xfrm>
            <a:off x="2774926" y="1300282"/>
            <a:ext cx="72000" cy="72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01" name="Прямая соединительная линия 100"/>
          <p:cNvCxnSpPr/>
          <p:nvPr/>
        </p:nvCxnSpPr>
        <p:spPr>
          <a:xfrm>
            <a:off x="3166126" y="1256931"/>
            <a:ext cx="0" cy="18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Овал 101"/>
          <p:cNvSpPr/>
          <p:nvPr/>
        </p:nvSpPr>
        <p:spPr>
          <a:xfrm>
            <a:off x="3127351" y="1299902"/>
            <a:ext cx="72000" cy="72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03" name="Прямая соединительная линия 102"/>
          <p:cNvCxnSpPr/>
          <p:nvPr/>
        </p:nvCxnSpPr>
        <p:spPr>
          <a:xfrm>
            <a:off x="3518551" y="1256931"/>
            <a:ext cx="0" cy="18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Овал 103"/>
          <p:cNvSpPr/>
          <p:nvPr/>
        </p:nvSpPr>
        <p:spPr>
          <a:xfrm>
            <a:off x="3486162" y="1299522"/>
            <a:ext cx="72000" cy="72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05" name="Прямая соединительная линия 104"/>
          <p:cNvCxnSpPr/>
          <p:nvPr/>
        </p:nvCxnSpPr>
        <p:spPr>
          <a:xfrm>
            <a:off x="3868595" y="1261615"/>
            <a:ext cx="0" cy="18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Овал 105"/>
          <p:cNvSpPr/>
          <p:nvPr/>
        </p:nvSpPr>
        <p:spPr>
          <a:xfrm>
            <a:off x="3831080" y="1299522"/>
            <a:ext cx="72000" cy="72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07" name="Прямая соединительная линия 106"/>
          <p:cNvCxnSpPr/>
          <p:nvPr/>
        </p:nvCxnSpPr>
        <p:spPr>
          <a:xfrm>
            <a:off x="4221019" y="1256931"/>
            <a:ext cx="0" cy="18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Овал 107"/>
          <p:cNvSpPr/>
          <p:nvPr/>
        </p:nvSpPr>
        <p:spPr>
          <a:xfrm>
            <a:off x="4184593" y="1299522"/>
            <a:ext cx="72000" cy="72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09" name="Прямая соединительная линия 108"/>
          <p:cNvCxnSpPr/>
          <p:nvPr/>
        </p:nvCxnSpPr>
        <p:spPr>
          <a:xfrm>
            <a:off x="4573444" y="1256931"/>
            <a:ext cx="0" cy="18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Прямая соединительная линия 109"/>
          <p:cNvCxnSpPr/>
          <p:nvPr/>
        </p:nvCxnSpPr>
        <p:spPr>
          <a:xfrm>
            <a:off x="4925869" y="1256931"/>
            <a:ext cx="0" cy="18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Прямая соединительная линия 110"/>
          <p:cNvCxnSpPr/>
          <p:nvPr/>
        </p:nvCxnSpPr>
        <p:spPr>
          <a:xfrm>
            <a:off x="5278294" y="1256931"/>
            <a:ext cx="0" cy="18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Прямая соединительная линия 111"/>
          <p:cNvCxnSpPr/>
          <p:nvPr/>
        </p:nvCxnSpPr>
        <p:spPr>
          <a:xfrm>
            <a:off x="5625956" y="1256931"/>
            <a:ext cx="0" cy="18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Прямая соединительная линия 112"/>
          <p:cNvCxnSpPr/>
          <p:nvPr/>
        </p:nvCxnSpPr>
        <p:spPr>
          <a:xfrm>
            <a:off x="5973619" y="1254168"/>
            <a:ext cx="0" cy="18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Прямая соединительная линия 113"/>
          <p:cNvCxnSpPr/>
          <p:nvPr/>
        </p:nvCxnSpPr>
        <p:spPr>
          <a:xfrm>
            <a:off x="6330806" y="1249405"/>
            <a:ext cx="0" cy="18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Прямая соединительная линия 114"/>
          <p:cNvCxnSpPr/>
          <p:nvPr/>
        </p:nvCxnSpPr>
        <p:spPr>
          <a:xfrm>
            <a:off x="6683231" y="1244564"/>
            <a:ext cx="0" cy="18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Прямая соединительная линия 115"/>
          <p:cNvCxnSpPr/>
          <p:nvPr/>
        </p:nvCxnSpPr>
        <p:spPr>
          <a:xfrm>
            <a:off x="7035656" y="1254168"/>
            <a:ext cx="0" cy="18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Прямая соединительная линия 116"/>
          <p:cNvCxnSpPr/>
          <p:nvPr/>
        </p:nvCxnSpPr>
        <p:spPr>
          <a:xfrm>
            <a:off x="7388081" y="1254168"/>
            <a:ext cx="0" cy="18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Прямая соединительная линия 117"/>
          <p:cNvCxnSpPr/>
          <p:nvPr/>
        </p:nvCxnSpPr>
        <p:spPr>
          <a:xfrm>
            <a:off x="7740506" y="1254168"/>
            <a:ext cx="0" cy="18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Прямая соединительная линия 118"/>
          <p:cNvCxnSpPr/>
          <p:nvPr/>
        </p:nvCxnSpPr>
        <p:spPr>
          <a:xfrm>
            <a:off x="8088168" y="1254168"/>
            <a:ext cx="0" cy="18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4921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1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Таблица 16"/>
          <p:cNvGraphicFramePr>
            <a:graphicFrameLocks noGrp="1"/>
          </p:cNvGraphicFramePr>
          <p:nvPr>
            <p:extLst/>
          </p:nvPr>
        </p:nvGraphicFramePr>
        <p:xfrm>
          <a:off x="358775" y="278550"/>
          <a:ext cx="8426448" cy="4586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11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pic>
        <p:nvPicPr>
          <p:cNvPr id="39" name="Рисунок 3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73474" y="2490153"/>
            <a:ext cx="2398957" cy="2880000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34" y="2791905"/>
            <a:ext cx="1344726" cy="3240000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014" y="2791924"/>
            <a:ext cx="1398037" cy="324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/>
              <p:cNvSpPr txBox="1"/>
              <p:nvPr/>
            </p:nvSpPr>
            <p:spPr>
              <a:xfrm>
                <a:off x="3831080" y="3006999"/>
                <a:ext cx="3021316" cy="733438"/>
              </a:xfrm>
              <a:prstGeom prst="wedgeRoundRectCallout">
                <a:avLst>
                  <a:gd name="adj1" fmla="val 48022"/>
                  <a:gd name="adj2" fmla="val 69550"/>
                  <a:gd name="adj3" fmla="val 16667"/>
                </a:avLst>
              </a:prstGeom>
              <a:solidFill>
                <a:schemeClr val="bg1"/>
              </a:solidFill>
              <a:ln>
                <a:solidFill>
                  <a:srgbClr val="FFC000"/>
                </a:solidFill>
              </a:ln>
            </p:spPr>
            <p:txBody>
              <a:bodyPr wrap="square" lIns="180000" tIns="90000" rIns="180000" bIns="90000" rtlCol="0">
                <a:spAutoFit/>
              </a:bodyPr>
              <a:lstStyle/>
              <a:p>
                <a:pPr algn="ctr"/>
                <a:r>
                  <a:rPr lang="ru-RU" sz="1400" dirty="0"/>
                  <a:t>Говорят, что число </a:t>
                </a:r>
                <a14:m>
                  <m:oMath xmlns:m="http://schemas.openxmlformats.org/officeDocument/2006/math">
                    <m:r>
                      <a:rPr lang="en-US" sz="1600" i="1" dirty="0">
                        <a:latin typeface="Cambria Math" panose="02040503050406030204" pitchFamily="18" charset="0"/>
                      </a:rPr>
                      <m:t>7</m:t>
                    </m:r>
                  </m:oMath>
                </a14:m>
                <a:r>
                  <a:rPr lang="ru-RU" sz="1400" dirty="0"/>
                  <a:t> является </a:t>
                </a:r>
                <a:r>
                  <a:rPr lang="ru-RU" sz="1400" dirty="0">
                    <a:solidFill>
                      <a:srgbClr val="FFC000"/>
                    </a:solidFill>
                  </a:rPr>
                  <a:t>координатой</a:t>
                </a:r>
                <a:r>
                  <a:rPr lang="ru-RU" sz="1400" dirty="0"/>
                  <a:t> точки </a:t>
                </a:r>
                <a14:m>
                  <m:oMath xmlns:m="http://schemas.openxmlformats.org/officeDocument/2006/math">
                    <m:r>
                      <a:rPr lang="en-US" sz="1600" i="1" dirty="0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ru-RU" sz="1400" dirty="0" smtClean="0"/>
                  <a:t>.</a:t>
                </a:r>
                <a:endParaRPr lang="ru-RU" sz="1400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51" name="TextBox 5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1080" y="3006999"/>
                <a:ext cx="3021316" cy="733438"/>
              </a:xfrm>
              <a:prstGeom prst="wedgeRoundRectCallout">
                <a:avLst>
                  <a:gd name="adj1" fmla="val 48022"/>
                  <a:gd name="adj2" fmla="val 69550"/>
                  <a:gd name="adj3" fmla="val 16667"/>
                </a:avLst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rgbClr val="FFC000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5" name="Прямая соединительная линия 64"/>
          <p:cNvCxnSpPr/>
          <p:nvPr/>
        </p:nvCxnSpPr>
        <p:spPr>
          <a:xfrm flipV="1">
            <a:off x="722376" y="1344168"/>
            <a:ext cx="770839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/>
          <p:cNvSpPr txBox="1"/>
          <p:nvPr/>
        </p:nvSpPr>
        <p:spPr>
          <a:xfrm>
            <a:off x="510549" y="838618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+mj-lt"/>
              </a:rPr>
              <a:t>О</a:t>
            </a:r>
            <a:endParaRPr lang="ru-RU" sz="2400" dirty="0">
              <a:latin typeface="+mj-lt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8023284" y="838617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+mj-lt"/>
              </a:rPr>
              <a:t>Х</a:t>
            </a:r>
            <a:endParaRPr lang="ru-RU" sz="2400" dirty="0">
              <a:latin typeface="+mj-lt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865591" y="838618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+mj-lt"/>
              </a:rPr>
              <a:t>А</a:t>
            </a:r>
            <a:endParaRPr lang="ru-RU" sz="2400"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/>
              <p:cNvSpPr txBox="1"/>
              <p:nvPr/>
            </p:nvSpPr>
            <p:spPr>
              <a:xfrm>
                <a:off x="626927" y="1490273"/>
                <a:ext cx="165109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6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69" name="TextBox 6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927" y="1490273"/>
                <a:ext cx="165109" cy="246221"/>
              </a:xfrm>
              <a:prstGeom prst="rect">
                <a:avLst/>
              </a:prstGeom>
              <a:blipFill>
                <a:blip r:embed="rId8"/>
                <a:stretch>
                  <a:fillRect l="-29630" r="-22222" b="-731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Box 69"/>
              <p:cNvSpPr txBox="1"/>
              <p:nvPr/>
            </p:nvSpPr>
            <p:spPr>
              <a:xfrm>
                <a:off x="986778" y="1490272"/>
                <a:ext cx="165109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600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70" name="TextBox 6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6778" y="1490272"/>
                <a:ext cx="165109" cy="246221"/>
              </a:xfrm>
              <a:prstGeom prst="rect">
                <a:avLst/>
              </a:prstGeom>
              <a:blipFill>
                <a:blip r:embed="rId9"/>
                <a:stretch>
                  <a:fillRect l="-29630" r="-22222" b="-731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1" name="TextBox 70"/>
          <p:cNvSpPr txBox="1"/>
          <p:nvPr/>
        </p:nvSpPr>
        <p:spPr>
          <a:xfrm>
            <a:off x="1220633" y="838237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+mj-lt"/>
              </a:rPr>
              <a:t>В</a:t>
            </a:r>
            <a:endParaRPr lang="ru-RU" sz="2400"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2" name="TextBox 71"/>
              <p:cNvSpPr txBox="1"/>
              <p:nvPr/>
            </p:nvSpPr>
            <p:spPr>
              <a:xfrm>
                <a:off x="1320648" y="1490272"/>
                <a:ext cx="165109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600" b="0" i="1" smtClean="0"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72" name="TextBox 7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0648" y="1490272"/>
                <a:ext cx="165109" cy="246221"/>
              </a:xfrm>
              <a:prstGeom prst="rect">
                <a:avLst/>
              </a:prstGeom>
              <a:blipFill>
                <a:blip r:embed="rId10"/>
                <a:stretch>
                  <a:fillRect l="-29630" r="-22222" b="-731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3" name="TextBox 72"/>
          <p:cNvSpPr txBox="1"/>
          <p:nvPr/>
        </p:nvSpPr>
        <p:spPr>
          <a:xfrm>
            <a:off x="1567601" y="838237"/>
            <a:ext cx="3850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+mj-lt"/>
              </a:rPr>
              <a:t>С</a:t>
            </a:r>
            <a:endParaRPr lang="ru-RU" sz="2400"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TextBox 73"/>
              <p:cNvSpPr txBox="1"/>
              <p:nvPr/>
            </p:nvSpPr>
            <p:spPr>
              <a:xfrm>
                <a:off x="1675905" y="1490272"/>
                <a:ext cx="165109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600" b="0" i="1" smtClean="0"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74" name="TextBox 7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5905" y="1490272"/>
                <a:ext cx="165109" cy="246221"/>
              </a:xfrm>
              <a:prstGeom prst="rect">
                <a:avLst/>
              </a:prstGeom>
              <a:blipFill>
                <a:blip r:embed="rId11"/>
                <a:stretch>
                  <a:fillRect l="-29630" r="-22222" b="-731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5" name="TextBox 74"/>
          <p:cNvSpPr txBox="1"/>
          <p:nvPr/>
        </p:nvSpPr>
        <p:spPr>
          <a:xfrm>
            <a:off x="1908247" y="838237"/>
            <a:ext cx="4187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D</a:t>
            </a:r>
            <a:endParaRPr lang="ru-RU" sz="2400" dirty="0">
              <a:latin typeface="+mj-lt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2255042" y="838237"/>
            <a:ext cx="3866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E</a:t>
            </a:r>
            <a:endParaRPr lang="ru-RU" sz="2400" dirty="0">
              <a:latin typeface="+mj-lt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2601019" y="838237"/>
            <a:ext cx="3866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F</a:t>
            </a:r>
            <a:endParaRPr lang="ru-RU" sz="2400"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/>
              <p:cNvSpPr txBox="1"/>
              <p:nvPr/>
            </p:nvSpPr>
            <p:spPr>
              <a:xfrm>
                <a:off x="2031162" y="1490272"/>
                <a:ext cx="165109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78" name="TextBox 7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1162" y="1490272"/>
                <a:ext cx="165109" cy="246221"/>
              </a:xfrm>
              <a:prstGeom prst="rect">
                <a:avLst/>
              </a:prstGeom>
              <a:blipFill>
                <a:blip r:embed="rId12"/>
                <a:stretch>
                  <a:fillRect l="-25926" r="-25926" b="-731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9" name="TextBox 78"/>
              <p:cNvSpPr txBox="1"/>
              <p:nvPr/>
            </p:nvSpPr>
            <p:spPr>
              <a:xfrm>
                <a:off x="2365032" y="1490272"/>
                <a:ext cx="165109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79" name="TextBox 7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5032" y="1490272"/>
                <a:ext cx="165109" cy="246221"/>
              </a:xfrm>
              <a:prstGeom prst="rect">
                <a:avLst/>
              </a:prstGeom>
              <a:blipFill>
                <a:blip r:embed="rId13"/>
                <a:stretch>
                  <a:fillRect l="-29630" r="-25926" b="-731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0" name="TextBox 79"/>
              <p:cNvSpPr txBox="1"/>
              <p:nvPr/>
            </p:nvSpPr>
            <p:spPr>
              <a:xfrm>
                <a:off x="2720289" y="1490272"/>
                <a:ext cx="165109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80" name="TextBox 7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0289" y="1490272"/>
                <a:ext cx="165109" cy="246221"/>
              </a:xfrm>
              <a:prstGeom prst="rect">
                <a:avLst/>
              </a:prstGeom>
              <a:blipFill>
                <a:blip r:embed="rId14"/>
                <a:stretch>
                  <a:fillRect l="-25926" r="-25926" b="-731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1" name="TextBox 80"/>
          <p:cNvSpPr txBox="1"/>
          <p:nvPr/>
        </p:nvSpPr>
        <p:spPr>
          <a:xfrm>
            <a:off x="2972492" y="837857"/>
            <a:ext cx="4138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G</a:t>
            </a:r>
            <a:endParaRPr lang="ru-RU" sz="2400"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2" name="TextBox 81"/>
              <p:cNvSpPr txBox="1"/>
              <p:nvPr/>
            </p:nvSpPr>
            <p:spPr>
              <a:xfrm>
                <a:off x="3091762" y="1489892"/>
                <a:ext cx="165109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7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82" name="TextBox 8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1762" y="1489892"/>
                <a:ext cx="165109" cy="246221"/>
              </a:xfrm>
              <a:prstGeom prst="rect">
                <a:avLst/>
              </a:prstGeom>
              <a:blipFill>
                <a:blip r:embed="rId15"/>
                <a:stretch>
                  <a:fillRect l="-25926" r="-25926" b="-731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3" name="TextBox 82"/>
          <p:cNvSpPr txBox="1"/>
          <p:nvPr/>
        </p:nvSpPr>
        <p:spPr>
          <a:xfrm>
            <a:off x="3331303" y="837477"/>
            <a:ext cx="4395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H</a:t>
            </a:r>
            <a:endParaRPr lang="ru-RU" sz="2400"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4" name="TextBox 83"/>
              <p:cNvSpPr txBox="1"/>
              <p:nvPr/>
            </p:nvSpPr>
            <p:spPr>
              <a:xfrm>
                <a:off x="3450573" y="1489512"/>
                <a:ext cx="165109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8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84" name="TextBox 8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0573" y="1489512"/>
                <a:ext cx="165109" cy="246221"/>
              </a:xfrm>
              <a:prstGeom prst="rect">
                <a:avLst/>
              </a:prstGeom>
              <a:blipFill>
                <a:blip r:embed="rId16"/>
                <a:stretch>
                  <a:fillRect l="-25926" r="-25926" b="-731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5" name="TextBox 84"/>
          <p:cNvSpPr txBox="1"/>
          <p:nvPr/>
        </p:nvSpPr>
        <p:spPr>
          <a:xfrm>
            <a:off x="3711146" y="837477"/>
            <a:ext cx="3097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j-lt"/>
              </a:rPr>
              <a:t>I</a:t>
            </a:r>
            <a:endParaRPr lang="ru-RU" sz="2400"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6" name="TextBox 85"/>
              <p:cNvSpPr txBox="1"/>
              <p:nvPr/>
            </p:nvSpPr>
            <p:spPr>
              <a:xfrm>
                <a:off x="3795491" y="1489512"/>
                <a:ext cx="165109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9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86" name="TextBox 8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5491" y="1489512"/>
                <a:ext cx="165109" cy="246221"/>
              </a:xfrm>
              <a:prstGeom prst="rect">
                <a:avLst/>
              </a:prstGeom>
              <a:blipFill>
                <a:blip r:embed="rId17"/>
                <a:stretch>
                  <a:fillRect l="-29630" r="-22222" b="-731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7" name="TextBox 86"/>
          <p:cNvSpPr txBox="1"/>
          <p:nvPr/>
        </p:nvSpPr>
        <p:spPr>
          <a:xfrm>
            <a:off x="4017034" y="837477"/>
            <a:ext cx="4090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K</a:t>
            </a:r>
            <a:endParaRPr lang="ru-RU" sz="2400"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8" name="TextBox 87"/>
              <p:cNvSpPr txBox="1"/>
              <p:nvPr/>
            </p:nvSpPr>
            <p:spPr>
              <a:xfrm>
                <a:off x="4079154" y="1489512"/>
                <a:ext cx="278923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10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88" name="TextBox 8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9154" y="1489512"/>
                <a:ext cx="278923" cy="246221"/>
              </a:xfrm>
              <a:prstGeom prst="rect">
                <a:avLst/>
              </a:prstGeom>
              <a:blipFill>
                <a:blip r:embed="rId18"/>
                <a:stretch>
                  <a:fillRect l="-15217" r="-13043" b="-731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9" name="Овал 88"/>
          <p:cNvSpPr/>
          <p:nvPr/>
        </p:nvSpPr>
        <p:spPr>
          <a:xfrm>
            <a:off x="673482" y="1300283"/>
            <a:ext cx="72000" cy="72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0" name="Прямая соединительная линия 89"/>
          <p:cNvCxnSpPr/>
          <p:nvPr/>
        </p:nvCxnSpPr>
        <p:spPr>
          <a:xfrm>
            <a:off x="1061101" y="1249405"/>
            <a:ext cx="0" cy="18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Овал 90"/>
          <p:cNvSpPr/>
          <p:nvPr/>
        </p:nvSpPr>
        <p:spPr>
          <a:xfrm>
            <a:off x="1028524" y="1300283"/>
            <a:ext cx="72000" cy="72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2" name="Прямая соединительная линия 91"/>
          <p:cNvCxnSpPr/>
          <p:nvPr/>
        </p:nvCxnSpPr>
        <p:spPr>
          <a:xfrm>
            <a:off x="1413526" y="1249405"/>
            <a:ext cx="0" cy="18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Овал 92"/>
          <p:cNvSpPr/>
          <p:nvPr/>
        </p:nvSpPr>
        <p:spPr>
          <a:xfrm>
            <a:off x="1375492" y="1300282"/>
            <a:ext cx="72000" cy="72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4" name="Прямая соединительная линия 93"/>
          <p:cNvCxnSpPr/>
          <p:nvPr/>
        </p:nvCxnSpPr>
        <p:spPr>
          <a:xfrm>
            <a:off x="1758807" y="1253787"/>
            <a:ext cx="0" cy="18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Овал 94"/>
          <p:cNvSpPr/>
          <p:nvPr/>
        </p:nvSpPr>
        <p:spPr>
          <a:xfrm>
            <a:off x="1722460" y="1300282"/>
            <a:ext cx="72000" cy="72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6" name="Прямая соединительная линия 95"/>
          <p:cNvCxnSpPr/>
          <p:nvPr/>
        </p:nvCxnSpPr>
        <p:spPr>
          <a:xfrm>
            <a:off x="2113613" y="1254469"/>
            <a:ext cx="0" cy="18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Овал 96"/>
          <p:cNvSpPr/>
          <p:nvPr/>
        </p:nvSpPr>
        <p:spPr>
          <a:xfrm>
            <a:off x="2077392" y="1300282"/>
            <a:ext cx="72000" cy="72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8" name="Прямая соединительная линия 97"/>
          <p:cNvCxnSpPr/>
          <p:nvPr/>
        </p:nvCxnSpPr>
        <p:spPr>
          <a:xfrm>
            <a:off x="2463657" y="1253787"/>
            <a:ext cx="0" cy="18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Овал 98"/>
          <p:cNvSpPr/>
          <p:nvPr/>
        </p:nvSpPr>
        <p:spPr>
          <a:xfrm>
            <a:off x="2428949" y="1300282"/>
            <a:ext cx="72000" cy="72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00" name="Прямая соединительная линия 99"/>
          <p:cNvCxnSpPr/>
          <p:nvPr/>
        </p:nvCxnSpPr>
        <p:spPr>
          <a:xfrm>
            <a:off x="2811319" y="1256931"/>
            <a:ext cx="0" cy="18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Овал 100"/>
          <p:cNvSpPr/>
          <p:nvPr/>
        </p:nvSpPr>
        <p:spPr>
          <a:xfrm>
            <a:off x="2774926" y="1300282"/>
            <a:ext cx="72000" cy="72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02" name="Прямая соединительная линия 101"/>
          <p:cNvCxnSpPr/>
          <p:nvPr/>
        </p:nvCxnSpPr>
        <p:spPr>
          <a:xfrm>
            <a:off x="3166126" y="1256931"/>
            <a:ext cx="0" cy="18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Овал 102"/>
          <p:cNvSpPr/>
          <p:nvPr/>
        </p:nvSpPr>
        <p:spPr>
          <a:xfrm>
            <a:off x="3127351" y="1299902"/>
            <a:ext cx="72000" cy="72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04" name="Прямая соединительная линия 103"/>
          <p:cNvCxnSpPr/>
          <p:nvPr/>
        </p:nvCxnSpPr>
        <p:spPr>
          <a:xfrm>
            <a:off x="3518551" y="1256931"/>
            <a:ext cx="0" cy="18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Овал 104"/>
          <p:cNvSpPr/>
          <p:nvPr/>
        </p:nvSpPr>
        <p:spPr>
          <a:xfrm>
            <a:off x="3486162" y="1299522"/>
            <a:ext cx="72000" cy="72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06" name="Прямая соединительная линия 105"/>
          <p:cNvCxnSpPr/>
          <p:nvPr/>
        </p:nvCxnSpPr>
        <p:spPr>
          <a:xfrm>
            <a:off x="3868595" y="1261615"/>
            <a:ext cx="0" cy="18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Овал 106"/>
          <p:cNvSpPr/>
          <p:nvPr/>
        </p:nvSpPr>
        <p:spPr>
          <a:xfrm>
            <a:off x="3831080" y="1299522"/>
            <a:ext cx="72000" cy="72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08" name="Прямая соединительная линия 107"/>
          <p:cNvCxnSpPr/>
          <p:nvPr/>
        </p:nvCxnSpPr>
        <p:spPr>
          <a:xfrm>
            <a:off x="4221019" y="1256931"/>
            <a:ext cx="0" cy="18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Овал 108"/>
          <p:cNvSpPr/>
          <p:nvPr/>
        </p:nvSpPr>
        <p:spPr>
          <a:xfrm>
            <a:off x="4184593" y="1299522"/>
            <a:ext cx="72000" cy="72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10" name="Прямая соединительная линия 109"/>
          <p:cNvCxnSpPr/>
          <p:nvPr/>
        </p:nvCxnSpPr>
        <p:spPr>
          <a:xfrm>
            <a:off x="4573444" y="1256931"/>
            <a:ext cx="0" cy="18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Прямая соединительная линия 110"/>
          <p:cNvCxnSpPr/>
          <p:nvPr/>
        </p:nvCxnSpPr>
        <p:spPr>
          <a:xfrm>
            <a:off x="4925869" y="1256931"/>
            <a:ext cx="0" cy="18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Прямая соединительная линия 111"/>
          <p:cNvCxnSpPr/>
          <p:nvPr/>
        </p:nvCxnSpPr>
        <p:spPr>
          <a:xfrm>
            <a:off x="5278294" y="1256931"/>
            <a:ext cx="0" cy="18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Прямая соединительная линия 112"/>
          <p:cNvCxnSpPr/>
          <p:nvPr/>
        </p:nvCxnSpPr>
        <p:spPr>
          <a:xfrm>
            <a:off x="5625956" y="1256931"/>
            <a:ext cx="0" cy="18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Прямая соединительная линия 113"/>
          <p:cNvCxnSpPr/>
          <p:nvPr/>
        </p:nvCxnSpPr>
        <p:spPr>
          <a:xfrm>
            <a:off x="5973619" y="1254168"/>
            <a:ext cx="0" cy="18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Прямая соединительная линия 114"/>
          <p:cNvCxnSpPr/>
          <p:nvPr/>
        </p:nvCxnSpPr>
        <p:spPr>
          <a:xfrm>
            <a:off x="6330806" y="1249405"/>
            <a:ext cx="0" cy="18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Прямая соединительная линия 115"/>
          <p:cNvCxnSpPr/>
          <p:nvPr/>
        </p:nvCxnSpPr>
        <p:spPr>
          <a:xfrm>
            <a:off x="6683231" y="1244564"/>
            <a:ext cx="0" cy="18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Прямая соединительная линия 116"/>
          <p:cNvCxnSpPr/>
          <p:nvPr/>
        </p:nvCxnSpPr>
        <p:spPr>
          <a:xfrm>
            <a:off x="7035656" y="1254168"/>
            <a:ext cx="0" cy="18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Прямая соединительная линия 117"/>
          <p:cNvCxnSpPr/>
          <p:nvPr/>
        </p:nvCxnSpPr>
        <p:spPr>
          <a:xfrm>
            <a:off x="7388081" y="1254168"/>
            <a:ext cx="0" cy="18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Прямая соединительная линия 118"/>
          <p:cNvCxnSpPr/>
          <p:nvPr/>
        </p:nvCxnSpPr>
        <p:spPr>
          <a:xfrm>
            <a:off x="7740506" y="1254168"/>
            <a:ext cx="0" cy="18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Прямая соединительная линия 119"/>
          <p:cNvCxnSpPr/>
          <p:nvPr/>
        </p:nvCxnSpPr>
        <p:spPr>
          <a:xfrm>
            <a:off x="8088168" y="1254168"/>
            <a:ext cx="0" cy="18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1" name="TextBox 120"/>
              <p:cNvSpPr txBox="1"/>
              <p:nvPr/>
            </p:nvSpPr>
            <p:spPr>
              <a:xfrm>
                <a:off x="2880447" y="2038276"/>
                <a:ext cx="647677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000" dirty="0">
                          <a:latin typeface="Cambria Math" panose="02040503050406030204" pitchFamily="18" charset="0"/>
                        </a:rPr>
                        <m:t>𝐺</m:t>
                      </m:r>
                      <m:r>
                        <m:rPr>
                          <m:nor/>
                        </m:rPr>
                        <a:rPr lang="ru-RU" sz="2000" b="0" i="0" dirty="0" smtClean="0">
                          <a:latin typeface="Cambria Math" panose="02040503050406030204" pitchFamily="18" charset="0"/>
                        </a:rPr>
                        <m:t> (7)</m:t>
                      </m:r>
                    </m:oMath>
                  </m:oMathPara>
                </a14:m>
                <a:endParaRPr lang="ru-RU" sz="2000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121" name="TextBox 1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0447" y="2038276"/>
                <a:ext cx="647677" cy="307777"/>
              </a:xfrm>
              <a:prstGeom prst="rect">
                <a:avLst/>
              </a:prstGeom>
              <a:blipFill>
                <a:blip r:embed="rId19"/>
                <a:stretch>
                  <a:fillRect l="-8491" r="-13208" b="-3529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87556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121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1603475"/>
              </p:ext>
            </p:extLst>
          </p:nvPr>
        </p:nvGraphicFramePr>
        <p:xfrm>
          <a:off x="358775" y="278550"/>
          <a:ext cx="8426448" cy="4586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11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cxnSp>
        <p:nvCxnSpPr>
          <p:cNvPr id="67" name="Прямая соединительная линия 66"/>
          <p:cNvCxnSpPr/>
          <p:nvPr/>
        </p:nvCxnSpPr>
        <p:spPr>
          <a:xfrm flipV="1">
            <a:off x="722376" y="1344168"/>
            <a:ext cx="770839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Рисунок 3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73474" y="2490153"/>
            <a:ext cx="2398957" cy="2880000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34" y="2791905"/>
            <a:ext cx="1344726" cy="3240000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014" y="2791924"/>
            <a:ext cx="1398037" cy="3240000"/>
          </a:xfrm>
          <a:prstGeom prst="rect">
            <a:avLst/>
          </a:prstGeom>
        </p:spPr>
      </p:pic>
      <p:sp>
        <p:nvSpPr>
          <p:cNvPr id="51" name="TextBox 50"/>
          <p:cNvSpPr txBox="1"/>
          <p:nvPr/>
        </p:nvSpPr>
        <p:spPr>
          <a:xfrm>
            <a:off x="3762518" y="2427776"/>
            <a:ext cx="3141250" cy="1154546"/>
          </a:xfrm>
          <a:prstGeom prst="wedgeRoundRectCallout">
            <a:avLst>
              <a:gd name="adj1" fmla="val 48022"/>
              <a:gd name="adj2" fmla="val 69550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Координата точки показывает расстояние от начала луча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до </a:t>
            </a:r>
            <a:r>
              <a:rPr lang="ru-RU" sz="1400" dirty="0"/>
              <a:t>этой точки, измеренное единичным </a:t>
            </a:r>
            <a:r>
              <a:rPr lang="ru-RU" sz="1400" dirty="0" smtClean="0"/>
              <a:t>отрезком.</a:t>
            </a:r>
            <a:endParaRPr lang="ru-RU" sz="1400" dirty="0">
              <a:solidFill>
                <a:srgbClr val="FFC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Box 63"/>
              <p:cNvSpPr txBox="1"/>
              <p:nvPr/>
            </p:nvSpPr>
            <p:spPr>
              <a:xfrm>
                <a:off x="2880447" y="2038276"/>
                <a:ext cx="647677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000" dirty="0">
                          <a:latin typeface="Cambria Math" panose="02040503050406030204" pitchFamily="18" charset="0"/>
                        </a:rPr>
                        <m:t>𝐺</m:t>
                      </m:r>
                      <m:r>
                        <m:rPr>
                          <m:nor/>
                        </m:rPr>
                        <a:rPr lang="ru-RU" sz="2000" b="0" i="0" dirty="0" smtClean="0">
                          <a:latin typeface="Cambria Math" panose="02040503050406030204" pitchFamily="18" charset="0"/>
                        </a:rPr>
                        <m:t> (7)</m:t>
                      </m:r>
                    </m:oMath>
                  </m:oMathPara>
                </a14:m>
                <a:endParaRPr lang="ru-RU" sz="2000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64" name="TextBox 6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0447" y="2038276"/>
                <a:ext cx="647677" cy="307777"/>
              </a:xfrm>
              <a:prstGeom prst="rect">
                <a:avLst/>
              </a:prstGeom>
              <a:blipFill>
                <a:blip r:embed="rId7"/>
                <a:stretch>
                  <a:fillRect l="-8491" r="-13208" b="-3529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TextBox 64"/>
              <p:cNvSpPr txBox="1"/>
              <p:nvPr/>
            </p:nvSpPr>
            <p:spPr>
              <a:xfrm>
                <a:off x="2136817" y="2050541"/>
                <a:ext cx="689291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000" dirty="0" smtClean="0">
                          <a:latin typeface="Cambria Math" panose="02040503050406030204" pitchFamily="18" charset="0"/>
                        </a:rPr>
                        <m:t>E</m:t>
                      </m:r>
                      <m:r>
                        <m:rPr>
                          <m:nor/>
                        </m:rPr>
                        <a:rPr lang="en-US" sz="2000" b="0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ru-RU" sz="2000" b="0" i="0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nor/>
                        </m:rPr>
                        <a:rPr lang="en-US" sz="2000" b="0" i="0" dirty="0" smtClean="0">
                          <a:latin typeface="Cambria Math" panose="02040503050406030204" pitchFamily="18" charset="0"/>
                        </a:rPr>
                        <m:t>5</m:t>
                      </m:r>
                      <m:r>
                        <m:rPr>
                          <m:nor/>
                        </m:rPr>
                        <a:rPr lang="ru-RU" sz="2000" b="0" i="0" dirty="0" smtClean="0">
                          <a:latin typeface="Cambria Math" panose="02040503050406030204" pitchFamily="18" charset="0"/>
                        </a:rPr>
                        <m:t>);</m:t>
                      </m:r>
                    </m:oMath>
                  </m:oMathPara>
                </a14:m>
                <a:endParaRPr lang="ru-RU" sz="2000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65" name="TextBox 6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6817" y="2050541"/>
                <a:ext cx="689291" cy="307777"/>
              </a:xfrm>
              <a:prstGeom prst="rect">
                <a:avLst/>
              </a:prstGeom>
              <a:blipFill>
                <a:blip r:embed="rId8"/>
                <a:stretch>
                  <a:fillRect l="-7965" r="-12389" b="-3529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/>
              <p:cNvSpPr txBox="1"/>
              <p:nvPr/>
            </p:nvSpPr>
            <p:spPr>
              <a:xfrm>
                <a:off x="872017" y="1788234"/>
                <a:ext cx="1411348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𝑂𝐸</m:t>
                      </m:r>
                      <m:r>
                        <a:rPr lang="en-US" sz="1600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=5 ед.отр.</m:t>
                      </m:r>
                    </m:oMath>
                  </m:oMathPara>
                </a14:m>
                <a:endParaRPr lang="ru-RU" sz="1600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66" name="TextBox 6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2017" y="1788234"/>
                <a:ext cx="1411348" cy="246221"/>
              </a:xfrm>
              <a:prstGeom prst="rect">
                <a:avLst/>
              </a:prstGeom>
              <a:blipFill>
                <a:blip r:embed="rId9"/>
                <a:stretch>
                  <a:fillRect l="-2586" b="-2439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8" name="TextBox 67"/>
          <p:cNvSpPr txBox="1"/>
          <p:nvPr/>
        </p:nvSpPr>
        <p:spPr>
          <a:xfrm>
            <a:off x="510549" y="838618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+mj-lt"/>
              </a:rPr>
              <a:t>О</a:t>
            </a:r>
            <a:endParaRPr lang="ru-RU" sz="2400" dirty="0">
              <a:latin typeface="+mj-lt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8023284" y="838617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+mj-lt"/>
              </a:rPr>
              <a:t>Х</a:t>
            </a:r>
            <a:endParaRPr lang="ru-RU" sz="2400" dirty="0">
              <a:latin typeface="+mj-lt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865591" y="838618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+mj-lt"/>
              </a:rPr>
              <a:t>А</a:t>
            </a:r>
            <a:endParaRPr lang="ru-RU" sz="2400"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Box 70"/>
              <p:cNvSpPr txBox="1"/>
              <p:nvPr/>
            </p:nvSpPr>
            <p:spPr>
              <a:xfrm>
                <a:off x="626927" y="1490273"/>
                <a:ext cx="165109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6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71" name="TextBox 7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927" y="1490273"/>
                <a:ext cx="165109" cy="246221"/>
              </a:xfrm>
              <a:prstGeom prst="rect">
                <a:avLst/>
              </a:prstGeom>
              <a:blipFill>
                <a:blip r:embed="rId10"/>
                <a:stretch>
                  <a:fillRect l="-29630" r="-22222" b="-731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TextBox 71"/>
              <p:cNvSpPr txBox="1"/>
              <p:nvPr/>
            </p:nvSpPr>
            <p:spPr>
              <a:xfrm>
                <a:off x="986778" y="1490272"/>
                <a:ext cx="165109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600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72" name="TextBox 7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6778" y="1490272"/>
                <a:ext cx="165109" cy="246221"/>
              </a:xfrm>
              <a:prstGeom prst="rect">
                <a:avLst/>
              </a:prstGeom>
              <a:blipFill>
                <a:blip r:embed="rId11"/>
                <a:stretch>
                  <a:fillRect l="-29630" r="-22222" b="-731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3" name="TextBox 72"/>
          <p:cNvSpPr txBox="1"/>
          <p:nvPr/>
        </p:nvSpPr>
        <p:spPr>
          <a:xfrm>
            <a:off x="1220633" y="838237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+mj-lt"/>
              </a:rPr>
              <a:t>В</a:t>
            </a:r>
            <a:endParaRPr lang="ru-RU" sz="2400"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TextBox 73"/>
              <p:cNvSpPr txBox="1"/>
              <p:nvPr/>
            </p:nvSpPr>
            <p:spPr>
              <a:xfrm>
                <a:off x="1320648" y="1490272"/>
                <a:ext cx="165109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600" b="0" i="1" smtClean="0"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74" name="TextBox 7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0648" y="1490272"/>
                <a:ext cx="165109" cy="246221"/>
              </a:xfrm>
              <a:prstGeom prst="rect">
                <a:avLst/>
              </a:prstGeom>
              <a:blipFill>
                <a:blip r:embed="rId12"/>
                <a:stretch>
                  <a:fillRect l="-29630" r="-22222" b="-731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5" name="TextBox 74"/>
          <p:cNvSpPr txBox="1"/>
          <p:nvPr/>
        </p:nvSpPr>
        <p:spPr>
          <a:xfrm>
            <a:off x="1567601" y="838237"/>
            <a:ext cx="3850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+mj-lt"/>
              </a:rPr>
              <a:t>С</a:t>
            </a:r>
            <a:endParaRPr lang="ru-RU" sz="2400"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6" name="TextBox 75"/>
              <p:cNvSpPr txBox="1"/>
              <p:nvPr/>
            </p:nvSpPr>
            <p:spPr>
              <a:xfrm>
                <a:off x="1675905" y="1490272"/>
                <a:ext cx="165109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600" b="0" i="1" smtClean="0"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76" name="TextBox 7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5905" y="1490272"/>
                <a:ext cx="165109" cy="246221"/>
              </a:xfrm>
              <a:prstGeom prst="rect">
                <a:avLst/>
              </a:prstGeom>
              <a:blipFill>
                <a:blip r:embed="rId13"/>
                <a:stretch>
                  <a:fillRect l="-29630" r="-22222" b="-731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7" name="TextBox 76"/>
          <p:cNvSpPr txBox="1"/>
          <p:nvPr/>
        </p:nvSpPr>
        <p:spPr>
          <a:xfrm>
            <a:off x="1908247" y="838237"/>
            <a:ext cx="4187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D</a:t>
            </a:r>
            <a:endParaRPr lang="ru-RU" sz="2400" dirty="0">
              <a:latin typeface="+mj-lt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2255042" y="838237"/>
            <a:ext cx="3866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E</a:t>
            </a:r>
            <a:endParaRPr lang="ru-RU" sz="2400" dirty="0">
              <a:latin typeface="+mj-lt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2601019" y="838237"/>
            <a:ext cx="3866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F</a:t>
            </a:r>
            <a:endParaRPr lang="ru-RU" sz="2400"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0" name="TextBox 79"/>
              <p:cNvSpPr txBox="1"/>
              <p:nvPr/>
            </p:nvSpPr>
            <p:spPr>
              <a:xfrm>
                <a:off x="2031162" y="1490272"/>
                <a:ext cx="165109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80" name="TextBox 7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1162" y="1490272"/>
                <a:ext cx="165109" cy="246221"/>
              </a:xfrm>
              <a:prstGeom prst="rect">
                <a:avLst/>
              </a:prstGeom>
              <a:blipFill>
                <a:blip r:embed="rId14"/>
                <a:stretch>
                  <a:fillRect l="-25926" r="-25926" b="-731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1" name="TextBox 80"/>
              <p:cNvSpPr txBox="1"/>
              <p:nvPr/>
            </p:nvSpPr>
            <p:spPr>
              <a:xfrm>
                <a:off x="2365032" y="1490272"/>
                <a:ext cx="165109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81" name="TextBox 8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5032" y="1490272"/>
                <a:ext cx="165109" cy="246221"/>
              </a:xfrm>
              <a:prstGeom prst="rect">
                <a:avLst/>
              </a:prstGeom>
              <a:blipFill>
                <a:blip r:embed="rId15"/>
                <a:stretch>
                  <a:fillRect l="-29630" r="-25926" b="-731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2" name="TextBox 81"/>
              <p:cNvSpPr txBox="1"/>
              <p:nvPr/>
            </p:nvSpPr>
            <p:spPr>
              <a:xfrm>
                <a:off x="2720289" y="1490272"/>
                <a:ext cx="165109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82" name="TextBox 8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0289" y="1490272"/>
                <a:ext cx="165109" cy="246221"/>
              </a:xfrm>
              <a:prstGeom prst="rect">
                <a:avLst/>
              </a:prstGeom>
              <a:blipFill>
                <a:blip r:embed="rId16"/>
                <a:stretch>
                  <a:fillRect l="-25926" r="-25926" b="-731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3" name="TextBox 82"/>
          <p:cNvSpPr txBox="1"/>
          <p:nvPr/>
        </p:nvSpPr>
        <p:spPr>
          <a:xfrm>
            <a:off x="2972492" y="837857"/>
            <a:ext cx="4138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G</a:t>
            </a:r>
            <a:endParaRPr lang="ru-RU" sz="2400"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4" name="TextBox 83"/>
              <p:cNvSpPr txBox="1"/>
              <p:nvPr/>
            </p:nvSpPr>
            <p:spPr>
              <a:xfrm>
                <a:off x="3091762" y="1489892"/>
                <a:ext cx="165109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7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84" name="TextBox 8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1762" y="1489892"/>
                <a:ext cx="165109" cy="246221"/>
              </a:xfrm>
              <a:prstGeom prst="rect">
                <a:avLst/>
              </a:prstGeom>
              <a:blipFill>
                <a:blip r:embed="rId17"/>
                <a:stretch>
                  <a:fillRect l="-25926" r="-25926" b="-731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5" name="TextBox 84"/>
          <p:cNvSpPr txBox="1"/>
          <p:nvPr/>
        </p:nvSpPr>
        <p:spPr>
          <a:xfrm>
            <a:off x="3331303" y="837477"/>
            <a:ext cx="4395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H</a:t>
            </a:r>
            <a:endParaRPr lang="ru-RU" sz="2400"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6" name="TextBox 85"/>
              <p:cNvSpPr txBox="1"/>
              <p:nvPr/>
            </p:nvSpPr>
            <p:spPr>
              <a:xfrm>
                <a:off x="3450573" y="1489512"/>
                <a:ext cx="165109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8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86" name="TextBox 8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0573" y="1489512"/>
                <a:ext cx="165109" cy="246221"/>
              </a:xfrm>
              <a:prstGeom prst="rect">
                <a:avLst/>
              </a:prstGeom>
              <a:blipFill>
                <a:blip r:embed="rId18"/>
                <a:stretch>
                  <a:fillRect l="-25926" r="-25926" b="-731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7" name="TextBox 86"/>
          <p:cNvSpPr txBox="1"/>
          <p:nvPr/>
        </p:nvSpPr>
        <p:spPr>
          <a:xfrm>
            <a:off x="3711146" y="837477"/>
            <a:ext cx="3097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j-lt"/>
              </a:rPr>
              <a:t>I</a:t>
            </a:r>
            <a:endParaRPr lang="ru-RU" sz="2400"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8" name="TextBox 87"/>
              <p:cNvSpPr txBox="1"/>
              <p:nvPr/>
            </p:nvSpPr>
            <p:spPr>
              <a:xfrm>
                <a:off x="3795491" y="1489512"/>
                <a:ext cx="165109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9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88" name="TextBox 8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5491" y="1489512"/>
                <a:ext cx="165109" cy="246221"/>
              </a:xfrm>
              <a:prstGeom prst="rect">
                <a:avLst/>
              </a:prstGeom>
              <a:blipFill>
                <a:blip r:embed="rId19"/>
                <a:stretch>
                  <a:fillRect l="-29630" r="-22222" b="-731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9" name="TextBox 88"/>
          <p:cNvSpPr txBox="1"/>
          <p:nvPr/>
        </p:nvSpPr>
        <p:spPr>
          <a:xfrm>
            <a:off x="4017034" y="837477"/>
            <a:ext cx="4090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K</a:t>
            </a:r>
            <a:endParaRPr lang="ru-RU" sz="2400"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0" name="TextBox 89"/>
              <p:cNvSpPr txBox="1"/>
              <p:nvPr/>
            </p:nvSpPr>
            <p:spPr>
              <a:xfrm>
                <a:off x="4079154" y="1489512"/>
                <a:ext cx="278923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10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90" name="TextBox 8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9154" y="1489512"/>
                <a:ext cx="278923" cy="246221"/>
              </a:xfrm>
              <a:prstGeom prst="rect">
                <a:avLst/>
              </a:prstGeom>
              <a:blipFill>
                <a:blip r:embed="rId20"/>
                <a:stretch>
                  <a:fillRect l="-15217" r="-13043" b="-731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1" name="Овал 90"/>
          <p:cNvSpPr/>
          <p:nvPr/>
        </p:nvSpPr>
        <p:spPr>
          <a:xfrm>
            <a:off x="673482" y="1300283"/>
            <a:ext cx="72000" cy="72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2" name="Прямая соединительная линия 91"/>
          <p:cNvCxnSpPr/>
          <p:nvPr/>
        </p:nvCxnSpPr>
        <p:spPr>
          <a:xfrm>
            <a:off x="1061101" y="1249405"/>
            <a:ext cx="0" cy="18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Овал 92"/>
          <p:cNvSpPr/>
          <p:nvPr/>
        </p:nvSpPr>
        <p:spPr>
          <a:xfrm>
            <a:off x="1028524" y="1300283"/>
            <a:ext cx="72000" cy="72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4" name="Прямая соединительная линия 93"/>
          <p:cNvCxnSpPr/>
          <p:nvPr/>
        </p:nvCxnSpPr>
        <p:spPr>
          <a:xfrm>
            <a:off x="1413526" y="1249405"/>
            <a:ext cx="0" cy="18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Овал 94"/>
          <p:cNvSpPr/>
          <p:nvPr/>
        </p:nvSpPr>
        <p:spPr>
          <a:xfrm>
            <a:off x="1375492" y="1300282"/>
            <a:ext cx="72000" cy="72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6" name="Прямая соединительная линия 95"/>
          <p:cNvCxnSpPr/>
          <p:nvPr/>
        </p:nvCxnSpPr>
        <p:spPr>
          <a:xfrm>
            <a:off x="1758807" y="1253787"/>
            <a:ext cx="0" cy="18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Овал 96"/>
          <p:cNvSpPr/>
          <p:nvPr/>
        </p:nvSpPr>
        <p:spPr>
          <a:xfrm>
            <a:off x="1722460" y="1300282"/>
            <a:ext cx="72000" cy="72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8" name="Прямая соединительная линия 97"/>
          <p:cNvCxnSpPr/>
          <p:nvPr/>
        </p:nvCxnSpPr>
        <p:spPr>
          <a:xfrm>
            <a:off x="2113613" y="1254469"/>
            <a:ext cx="0" cy="18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Овал 98"/>
          <p:cNvSpPr/>
          <p:nvPr/>
        </p:nvSpPr>
        <p:spPr>
          <a:xfrm>
            <a:off x="2077392" y="1300282"/>
            <a:ext cx="72000" cy="72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00" name="Прямая соединительная линия 99"/>
          <p:cNvCxnSpPr/>
          <p:nvPr/>
        </p:nvCxnSpPr>
        <p:spPr>
          <a:xfrm>
            <a:off x="2463657" y="1253787"/>
            <a:ext cx="0" cy="18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Овал 100"/>
          <p:cNvSpPr/>
          <p:nvPr/>
        </p:nvSpPr>
        <p:spPr>
          <a:xfrm>
            <a:off x="2428949" y="1300282"/>
            <a:ext cx="72000" cy="72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02" name="Прямая соединительная линия 101"/>
          <p:cNvCxnSpPr/>
          <p:nvPr/>
        </p:nvCxnSpPr>
        <p:spPr>
          <a:xfrm>
            <a:off x="2811319" y="1256931"/>
            <a:ext cx="0" cy="18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Овал 102"/>
          <p:cNvSpPr/>
          <p:nvPr/>
        </p:nvSpPr>
        <p:spPr>
          <a:xfrm>
            <a:off x="2774926" y="1300282"/>
            <a:ext cx="72000" cy="72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04" name="Прямая соединительная линия 103"/>
          <p:cNvCxnSpPr/>
          <p:nvPr/>
        </p:nvCxnSpPr>
        <p:spPr>
          <a:xfrm>
            <a:off x="3166126" y="1256931"/>
            <a:ext cx="0" cy="18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Овал 104"/>
          <p:cNvSpPr/>
          <p:nvPr/>
        </p:nvSpPr>
        <p:spPr>
          <a:xfrm>
            <a:off x="3127351" y="1299902"/>
            <a:ext cx="72000" cy="72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06" name="Прямая соединительная линия 105"/>
          <p:cNvCxnSpPr/>
          <p:nvPr/>
        </p:nvCxnSpPr>
        <p:spPr>
          <a:xfrm>
            <a:off x="3518551" y="1256931"/>
            <a:ext cx="0" cy="18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Овал 106"/>
          <p:cNvSpPr/>
          <p:nvPr/>
        </p:nvSpPr>
        <p:spPr>
          <a:xfrm>
            <a:off x="3486162" y="1299522"/>
            <a:ext cx="72000" cy="72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08" name="Прямая соединительная линия 107"/>
          <p:cNvCxnSpPr/>
          <p:nvPr/>
        </p:nvCxnSpPr>
        <p:spPr>
          <a:xfrm>
            <a:off x="3868595" y="1261615"/>
            <a:ext cx="0" cy="18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Овал 108"/>
          <p:cNvSpPr/>
          <p:nvPr/>
        </p:nvSpPr>
        <p:spPr>
          <a:xfrm>
            <a:off x="3831080" y="1299522"/>
            <a:ext cx="72000" cy="72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10" name="Прямая соединительная линия 109"/>
          <p:cNvCxnSpPr/>
          <p:nvPr/>
        </p:nvCxnSpPr>
        <p:spPr>
          <a:xfrm>
            <a:off x="4221019" y="1256931"/>
            <a:ext cx="0" cy="18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Овал 110"/>
          <p:cNvSpPr/>
          <p:nvPr/>
        </p:nvSpPr>
        <p:spPr>
          <a:xfrm>
            <a:off x="4184593" y="1299522"/>
            <a:ext cx="72000" cy="72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12" name="Прямая соединительная линия 111"/>
          <p:cNvCxnSpPr/>
          <p:nvPr/>
        </p:nvCxnSpPr>
        <p:spPr>
          <a:xfrm>
            <a:off x="4573444" y="1256931"/>
            <a:ext cx="0" cy="18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Прямая соединительная линия 112"/>
          <p:cNvCxnSpPr/>
          <p:nvPr/>
        </p:nvCxnSpPr>
        <p:spPr>
          <a:xfrm>
            <a:off x="4925869" y="1256931"/>
            <a:ext cx="0" cy="18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Прямая соединительная линия 113"/>
          <p:cNvCxnSpPr/>
          <p:nvPr/>
        </p:nvCxnSpPr>
        <p:spPr>
          <a:xfrm>
            <a:off x="5278294" y="1256931"/>
            <a:ext cx="0" cy="18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Прямая соединительная линия 114"/>
          <p:cNvCxnSpPr/>
          <p:nvPr/>
        </p:nvCxnSpPr>
        <p:spPr>
          <a:xfrm>
            <a:off x="5625956" y="1256931"/>
            <a:ext cx="0" cy="18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Прямая соединительная линия 115"/>
          <p:cNvCxnSpPr/>
          <p:nvPr/>
        </p:nvCxnSpPr>
        <p:spPr>
          <a:xfrm>
            <a:off x="5973619" y="1254168"/>
            <a:ext cx="0" cy="18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Прямая соединительная линия 116"/>
          <p:cNvCxnSpPr/>
          <p:nvPr/>
        </p:nvCxnSpPr>
        <p:spPr>
          <a:xfrm>
            <a:off x="6330806" y="1249405"/>
            <a:ext cx="0" cy="18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Прямая соединительная линия 117"/>
          <p:cNvCxnSpPr/>
          <p:nvPr/>
        </p:nvCxnSpPr>
        <p:spPr>
          <a:xfrm>
            <a:off x="6683231" y="1244564"/>
            <a:ext cx="0" cy="18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Прямая соединительная линия 118"/>
          <p:cNvCxnSpPr/>
          <p:nvPr/>
        </p:nvCxnSpPr>
        <p:spPr>
          <a:xfrm>
            <a:off x="7035656" y="1254168"/>
            <a:ext cx="0" cy="18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Прямая соединительная линия 119"/>
          <p:cNvCxnSpPr/>
          <p:nvPr/>
        </p:nvCxnSpPr>
        <p:spPr>
          <a:xfrm>
            <a:off x="7388081" y="1254168"/>
            <a:ext cx="0" cy="18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Прямая соединительная линия 120"/>
          <p:cNvCxnSpPr/>
          <p:nvPr/>
        </p:nvCxnSpPr>
        <p:spPr>
          <a:xfrm>
            <a:off x="7740506" y="1254168"/>
            <a:ext cx="0" cy="18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Прямая соединительная линия 121"/>
          <p:cNvCxnSpPr/>
          <p:nvPr/>
        </p:nvCxnSpPr>
        <p:spPr>
          <a:xfrm>
            <a:off x="8088168" y="1254168"/>
            <a:ext cx="0" cy="18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Прямая соединительная линия 2"/>
          <p:cNvCxnSpPr/>
          <p:nvPr/>
        </p:nvCxnSpPr>
        <p:spPr>
          <a:xfrm flipV="1">
            <a:off x="745482" y="1342891"/>
            <a:ext cx="1664419" cy="1"/>
          </a:xfrm>
          <a:prstGeom prst="line">
            <a:avLst/>
          </a:prstGeom>
          <a:ln w="19050">
            <a:solidFill>
              <a:srgbClr val="FFC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7483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65" grpId="0"/>
      <p:bldP spid="6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58775" y="909934"/>
            <a:ext cx="403383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dirty="0" smtClean="0"/>
              <a:t>Назовите показания </a:t>
            </a:r>
            <a:r>
              <a:rPr lang="ru-RU" sz="1400" dirty="0"/>
              <a:t>изображённых измерительных приборов.</a:t>
            </a:r>
            <a:endParaRPr lang="ru-RU" sz="1400" dirty="0" smtClean="0"/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358774" y="1556502"/>
            <a:ext cx="4033839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58774" y="361950"/>
            <a:ext cx="403383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smtClean="0">
                <a:solidFill>
                  <a:srgbClr val="C00000"/>
                </a:solidFill>
                <a:latin typeface="+mj-lt"/>
              </a:rPr>
              <a:t>Задание № 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8775" y="1799026"/>
            <a:ext cx="257016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 smtClean="0"/>
              <a:t>Решение: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/>
              <p:cNvSpPr txBox="1"/>
              <p:nvPr/>
            </p:nvSpPr>
            <p:spPr>
              <a:xfrm>
                <a:off x="358776" y="2092945"/>
                <a:ext cx="4033837" cy="244528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ru-RU" sz="1400" dirty="0" smtClean="0"/>
                  <a:t>На </a:t>
                </a:r>
                <a:r>
                  <a:rPr lang="ru-RU" sz="1400" dirty="0"/>
                  <a:t>первом рисунке изображён </a:t>
                </a:r>
                <a:r>
                  <a:rPr lang="ru-RU" sz="1400" dirty="0" smtClean="0"/>
                  <a:t/>
                </a:r>
                <a:br>
                  <a:rPr lang="ru-RU" sz="1400" dirty="0" smtClean="0"/>
                </a:br>
                <a:r>
                  <a:rPr lang="ru-RU" sz="1400" dirty="0" smtClean="0"/>
                  <a:t>комнатный </a:t>
                </a:r>
                <a:r>
                  <a:rPr lang="ru-RU" sz="1400" dirty="0"/>
                  <a:t>термометр, </a:t>
                </a:r>
                <a:r>
                  <a:rPr lang="ru-RU" sz="1400" dirty="0" smtClean="0"/>
                  <a:t/>
                </a:r>
                <a:br>
                  <a:rPr lang="ru-RU" sz="1400" dirty="0" smtClean="0"/>
                </a:br>
                <a:r>
                  <a:rPr lang="ru-RU" sz="1400" dirty="0" smtClean="0"/>
                  <a:t>который </a:t>
                </a:r>
                <a:r>
                  <a:rPr lang="ru-RU" sz="1400" dirty="0"/>
                  <a:t>показывает температуру </a:t>
                </a:r>
                <a14:m>
                  <m:oMath xmlns:m="http://schemas.openxmlformats.org/officeDocument/2006/math">
                    <m:r>
                      <a:rPr lang="ru-RU" sz="1600" i="1" dirty="0" smtClean="0">
                        <a:latin typeface="Cambria Math" panose="02040503050406030204" pitchFamily="18" charset="0"/>
                      </a:rPr>
                      <m:t>31 </m:t>
                    </m:r>
                    <m:r>
                      <a:rPr lang="ru-RU" sz="16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℃</m:t>
                    </m:r>
                  </m:oMath>
                </a14:m>
                <a:r>
                  <a:rPr lang="ru-RU" sz="1400" dirty="0"/>
                  <a:t>. </a:t>
                </a:r>
                <a:endParaRPr lang="ru-RU" sz="1400" dirty="0" smtClean="0"/>
              </a:p>
              <a:p>
                <a:endParaRPr lang="ru-RU" sz="1400" dirty="0"/>
              </a:p>
              <a:p>
                <a:r>
                  <a:rPr lang="ru-RU" sz="1400" dirty="0" smtClean="0"/>
                  <a:t>На </a:t>
                </a:r>
                <a:r>
                  <a:rPr lang="ru-RU" sz="1400" dirty="0"/>
                  <a:t>втором рисунке изображены часы, </a:t>
                </a:r>
                <a:r>
                  <a:rPr lang="ru-RU" sz="1400" dirty="0" smtClean="0"/>
                  <a:t/>
                </a:r>
                <a:br>
                  <a:rPr lang="ru-RU" sz="1400" dirty="0" smtClean="0"/>
                </a:br>
                <a:r>
                  <a:rPr lang="ru-RU" sz="1400" dirty="0" smtClean="0"/>
                  <a:t>на </a:t>
                </a:r>
                <a:r>
                  <a:rPr lang="ru-RU" sz="1400" dirty="0"/>
                  <a:t>которых стрелки </a:t>
                </a:r>
                <a:r>
                  <a:rPr lang="ru-RU" sz="1400" dirty="0" smtClean="0"/>
                  <a:t/>
                </a:r>
                <a:br>
                  <a:rPr lang="ru-RU" sz="1400" dirty="0" smtClean="0"/>
                </a:br>
                <a:r>
                  <a:rPr lang="ru-RU" sz="1400" dirty="0" smtClean="0"/>
                  <a:t>показывают </a:t>
                </a:r>
                <a:r>
                  <a:rPr lang="ru-RU" sz="1400" dirty="0"/>
                  <a:t>время </a:t>
                </a:r>
                <a14:m>
                  <m:oMath xmlns:m="http://schemas.openxmlformats.org/officeDocument/2006/math">
                    <m:r>
                      <a:rPr lang="ru-RU" sz="1600" i="1" dirty="0" smtClean="0">
                        <a:latin typeface="Cambria Math" panose="02040503050406030204" pitchFamily="18" charset="0"/>
                      </a:rPr>
                      <m:t>12</m:t>
                    </m:r>
                  </m:oMath>
                </a14:m>
                <a:r>
                  <a:rPr lang="ru-RU" sz="1400" dirty="0"/>
                  <a:t> </a:t>
                </a:r>
                <a:r>
                  <a:rPr lang="ru-RU" sz="1400" dirty="0" smtClean="0"/>
                  <a:t>ч </a:t>
                </a:r>
                <a14:m>
                  <m:oMath xmlns:m="http://schemas.openxmlformats.org/officeDocument/2006/math">
                    <m:r>
                      <a:rPr lang="ru-RU" sz="1600" i="1" dirty="0" smtClean="0">
                        <a:latin typeface="Cambria Math" panose="02040503050406030204" pitchFamily="18" charset="0"/>
                      </a:rPr>
                      <m:t>5</m:t>
                    </m:r>
                  </m:oMath>
                </a14:m>
                <a:r>
                  <a:rPr lang="ru-RU" sz="1400" dirty="0"/>
                  <a:t> </a:t>
                </a:r>
                <a:r>
                  <a:rPr lang="ru-RU" sz="1400" dirty="0" smtClean="0"/>
                  <a:t>мин. </a:t>
                </a:r>
              </a:p>
              <a:p>
                <a:endParaRPr lang="ru-RU" sz="1400" dirty="0"/>
              </a:p>
              <a:p>
                <a:r>
                  <a:rPr lang="ru-RU" sz="1400" dirty="0" smtClean="0"/>
                  <a:t>И </a:t>
                </a:r>
                <a:r>
                  <a:rPr lang="ru-RU" sz="1400" dirty="0"/>
                  <a:t>на последнем рисунке изображён </a:t>
                </a:r>
                <a:r>
                  <a:rPr lang="ru-RU" sz="1400" dirty="0" smtClean="0"/>
                  <a:t/>
                </a:r>
                <a:br>
                  <a:rPr lang="ru-RU" sz="1400" dirty="0" smtClean="0"/>
                </a:br>
                <a:r>
                  <a:rPr lang="ru-RU" sz="1400" dirty="0" smtClean="0"/>
                  <a:t>спидометр </a:t>
                </a:r>
                <a:r>
                  <a:rPr lang="ru-RU" sz="1400" dirty="0"/>
                  <a:t>автомобиля, на котором стрелка указывает скорость </a:t>
                </a:r>
                <a14:m>
                  <m:oMath xmlns:m="http://schemas.openxmlformats.org/officeDocument/2006/math">
                    <m:r>
                      <a:rPr lang="ru-RU" sz="1600" i="1" dirty="0" smtClean="0">
                        <a:latin typeface="Cambria Math" panose="02040503050406030204" pitchFamily="18" charset="0"/>
                      </a:rPr>
                      <m:t>90</m:t>
                    </m:r>
                  </m:oMath>
                </a14:m>
                <a:r>
                  <a:rPr lang="ru-RU" sz="1400" dirty="0"/>
                  <a:t> </a:t>
                </a:r>
                <a:r>
                  <a:rPr lang="ru-RU" sz="1400" dirty="0" smtClean="0"/>
                  <a:t>км/ч.</a:t>
                </a:r>
                <a:endParaRPr lang="ru-RU" sz="1800" dirty="0"/>
              </a:p>
            </p:txBody>
          </p:sp>
        </mc:Choice>
        <mc:Fallback xmlns="">
          <p:sp>
            <p:nvSpPr>
              <p:cNvPr id="54" name="TextBox 5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6" y="2092945"/>
                <a:ext cx="4033837" cy="2445285"/>
              </a:xfrm>
              <a:prstGeom prst="rect">
                <a:avLst/>
              </a:prstGeom>
              <a:blipFill>
                <a:blip r:embed="rId4"/>
                <a:stretch>
                  <a:fillRect l="-2719" t="-2244" b="-349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2" descr="http://www.belmarsuperstore.com/wp-content/uploads/2016/11/Cool-Thermometer-Clipart-Picture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3110" y="216050"/>
            <a:ext cx="3399728" cy="4764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4651" y="252000"/>
            <a:ext cx="2340000" cy="2340000"/>
          </a:xfrm>
          <a:prstGeom prst="rect">
            <a:avLst/>
          </a:prstGeom>
        </p:spPr>
      </p:pic>
      <p:pic>
        <p:nvPicPr>
          <p:cNvPr id="21" name="Picture 2" descr="http://a298.phobos.apple.com/us/r30/Purple/v4/50/56/7e/50567e17-8478-bd43-f20e-7de9b22bfc9e/mzl.tkuhdicy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9691" y="2741126"/>
            <a:ext cx="2089920" cy="2089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125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  <p:bldP spid="1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Таблица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8307809"/>
              </p:ext>
            </p:extLst>
          </p:nvPr>
        </p:nvGraphicFramePr>
        <p:xfrm>
          <a:off x="358777" y="2311950"/>
          <a:ext cx="8426448" cy="24696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11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cxnSp>
        <p:nvCxnSpPr>
          <p:cNvPr id="124" name="Прямая соединительная линия 123"/>
          <p:cNvCxnSpPr/>
          <p:nvPr/>
        </p:nvCxnSpPr>
        <p:spPr>
          <a:xfrm>
            <a:off x="1061101" y="2913613"/>
            <a:ext cx="0" cy="18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Прямая соединительная линия 124"/>
          <p:cNvCxnSpPr/>
          <p:nvPr/>
        </p:nvCxnSpPr>
        <p:spPr>
          <a:xfrm>
            <a:off x="1413526" y="2913613"/>
            <a:ext cx="0" cy="18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Прямая соединительная линия 125"/>
          <p:cNvCxnSpPr/>
          <p:nvPr/>
        </p:nvCxnSpPr>
        <p:spPr>
          <a:xfrm>
            <a:off x="1758807" y="2917995"/>
            <a:ext cx="0" cy="18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Прямая соединительная линия 126"/>
          <p:cNvCxnSpPr/>
          <p:nvPr/>
        </p:nvCxnSpPr>
        <p:spPr>
          <a:xfrm>
            <a:off x="2113613" y="2918677"/>
            <a:ext cx="0" cy="18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Прямая соединительная линия 127"/>
          <p:cNvCxnSpPr/>
          <p:nvPr/>
        </p:nvCxnSpPr>
        <p:spPr>
          <a:xfrm>
            <a:off x="2463657" y="2917995"/>
            <a:ext cx="0" cy="18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Прямая соединительная линия 128"/>
          <p:cNvCxnSpPr/>
          <p:nvPr/>
        </p:nvCxnSpPr>
        <p:spPr>
          <a:xfrm>
            <a:off x="2811319" y="2921139"/>
            <a:ext cx="0" cy="18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Прямая соединительная линия 129"/>
          <p:cNvCxnSpPr/>
          <p:nvPr/>
        </p:nvCxnSpPr>
        <p:spPr>
          <a:xfrm>
            <a:off x="3166126" y="2921139"/>
            <a:ext cx="0" cy="18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Прямая соединительная линия 130"/>
          <p:cNvCxnSpPr/>
          <p:nvPr/>
        </p:nvCxnSpPr>
        <p:spPr>
          <a:xfrm>
            <a:off x="3518551" y="2921139"/>
            <a:ext cx="0" cy="18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Прямая соединительная линия 131"/>
          <p:cNvCxnSpPr/>
          <p:nvPr/>
        </p:nvCxnSpPr>
        <p:spPr>
          <a:xfrm>
            <a:off x="3868595" y="2925823"/>
            <a:ext cx="0" cy="18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Прямая соединительная линия 132"/>
          <p:cNvCxnSpPr/>
          <p:nvPr/>
        </p:nvCxnSpPr>
        <p:spPr>
          <a:xfrm>
            <a:off x="4221019" y="2921139"/>
            <a:ext cx="0" cy="18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Прямая соединительная линия 133"/>
          <p:cNvCxnSpPr/>
          <p:nvPr/>
        </p:nvCxnSpPr>
        <p:spPr>
          <a:xfrm>
            <a:off x="4573444" y="2921139"/>
            <a:ext cx="0" cy="18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Прямая соединительная линия 134"/>
          <p:cNvCxnSpPr/>
          <p:nvPr/>
        </p:nvCxnSpPr>
        <p:spPr>
          <a:xfrm>
            <a:off x="4925869" y="2921139"/>
            <a:ext cx="0" cy="18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Прямая соединительная линия 135"/>
          <p:cNvCxnSpPr/>
          <p:nvPr/>
        </p:nvCxnSpPr>
        <p:spPr>
          <a:xfrm>
            <a:off x="5278294" y="2921139"/>
            <a:ext cx="0" cy="18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Прямая соединительная линия 136"/>
          <p:cNvCxnSpPr/>
          <p:nvPr/>
        </p:nvCxnSpPr>
        <p:spPr>
          <a:xfrm>
            <a:off x="5625956" y="2921139"/>
            <a:ext cx="0" cy="18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Прямая соединительная линия 137"/>
          <p:cNvCxnSpPr/>
          <p:nvPr/>
        </p:nvCxnSpPr>
        <p:spPr>
          <a:xfrm>
            <a:off x="5973619" y="2918376"/>
            <a:ext cx="0" cy="18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Прямая соединительная линия 138"/>
          <p:cNvCxnSpPr/>
          <p:nvPr/>
        </p:nvCxnSpPr>
        <p:spPr>
          <a:xfrm>
            <a:off x="6330806" y="2913613"/>
            <a:ext cx="0" cy="18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Прямая соединительная линия 139"/>
          <p:cNvCxnSpPr/>
          <p:nvPr/>
        </p:nvCxnSpPr>
        <p:spPr>
          <a:xfrm>
            <a:off x="6683231" y="2908772"/>
            <a:ext cx="0" cy="18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Прямая соединительная линия 140"/>
          <p:cNvCxnSpPr/>
          <p:nvPr/>
        </p:nvCxnSpPr>
        <p:spPr>
          <a:xfrm>
            <a:off x="7035656" y="2918376"/>
            <a:ext cx="0" cy="18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Прямая соединительная линия 141"/>
          <p:cNvCxnSpPr/>
          <p:nvPr/>
        </p:nvCxnSpPr>
        <p:spPr>
          <a:xfrm>
            <a:off x="7388081" y="2918376"/>
            <a:ext cx="0" cy="18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Прямая соединительная линия 142"/>
          <p:cNvCxnSpPr/>
          <p:nvPr/>
        </p:nvCxnSpPr>
        <p:spPr>
          <a:xfrm>
            <a:off x="7740506" y="2918376"/>
            <a:ext cx="0" cy="18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Прямая соединительная линия 143"/>
          <p:cNvCxnSpPr/>
          <p:nvPr/>
        </p:nvCxnSpPr>
        <p:spPr>
          <a:xfrm>
            <a:off x="8088168" y="2918376"/>
            <a:ext cx="0" cy="18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58774" y="909934"/>
                <a:ext cx="5502275" cy="48115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ru-RU" sz="1400" dirty="0" smtClean="0"/>
                  <a:t>Назовите </a:t>
                </a:r>
                <a:r>
                  <a:rPr lang="ru-RU" sz="1400" dirty="0"/>
                  <a:t>координаты точек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ru-RU" sz="1400" dirty="0" smtClean="0"/>
                  <a:t>,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ru-RU" sz="1400" dirty="0" smtClean="0"/>
                  <a:t>,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ru-RU" sz="1400" dirty="0" smtClean="0"/>
                  <a:t>,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ru-RU" sz="1400" dirty="0" smtClean="0"/>
                  <a:t> </a:t>
                </a:r>
                <a:r>
                  <a:rPr lang="ru-RU" sz="1400" dirty="0"/>
                  <a:t>и отметьте </a:t>
                </a:r>
                <a:r>
                  <a:rPr lang="en-US" sz="1400" dirty="0" smtClean="0"/>
                  <a:t/>
                </a:r>
                <a:br>
                  <a:rPr lang="en-US" sz="1400" dirty="0" smtClean="0"/>
                </a:br>
                <a:r>
                  <a:rPr lang="ru-RU" sz="1400" dirty="0" smtClean="0"/>
                  <a:t>на </a:t>
                </a:r>
                <a:r>
                  <a:rPr lang="ru-RU" sz="1400" dirty="0"/>
                  <a:t>координатном луче </a:t>
                </a:r>
                <a:r>
                  <a:rPr lang="ru-RU" sz="1400" dirty="0" smtClean="0"/>
                  <a:t>точки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ru-RU" sz="1600" b="0" i="1" smtClean="0">
                        <a:latin typeface="Cambria Math" panose="02040503050406030204" pitchFamily="18" charset="0"/>
                      </a:rPr>
                      <m:t> (20)</m:t>
                    </m:r>
                  </m:oMath>
                </a14:m>
                <a:r>
                  <a:rPr lang="ru-RU" sz="1400" dirty="0" smtClean="0"/>
                  <a:t>,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𝐺</m:t>
                    </m:r>
                    <m:r>
                      <a:rPr lang="ru-RU" sz="1600" i="1">
                        <a:latin typeface="Cambria Math" panose="02040503050406030204" pitchFamily="18" charset="0"/>
                      </a:rPr>
                      <m:t> (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10</m:t>
                    </m:r>
                    <m:r>
                      <a:rPr lang="ru-RU" sz="1600" i="1">
                        <a:latin typeface="Cambria Math" panose="02040503050406030204" pitchFamily="18" charset="0"/>
                      </a:rPr>
                      <m:t>0)</m:t>
                    </m:r>
                  </m:oMath>
                </a14:m>
                <a:r>
                  <a:rPr lang="ru-RU" sz="1400" dirty="0" smtClean="0"/>
                  <a:t>,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ru-RU" sz="1600" i="1">
                        <a:latin typeface="Cambria Math" panose="02040503050406030204" pitchFamily="18" charset="0"/>
                      </a:rPr>
                      <m:t> (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75</m:t>
                    </m:r>
                    <m:r>
                      <a:rPr lang="ru-RU" sz="16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ru-RU" sz="1400" dirty="0" smtClean="0"/>
                  <a:t>.</a:t>
                </a: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4" y="909934"/>
                <a:ext cx="5502275" cy="481157"/>
              </a:xfrm>
              <a:prstGeom prst="rect">
                <a:avLst/>
              </a:prstGeom>
              <a:blipFill>
                <a:blip r:embed="rId3"/>
                <a:stretch>
                  <a:fillRect l="-1996" t="-6329" b="-2151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Прямая соединительная линия 11"/>
          <p:cNvCxnSpPr/>
          <p:nvPr/>
        </p:nvCxnSpPr>
        <p:spPr>
          <a:xfrm>
            <a:off x="358774" y="1580209"/>
            <a:ext cx="842645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58774" y="361950"/>
            <a:ext cx="403383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smtClean="0">
                <a:solidFill>
                  <a:srgbClr val="C00000"/>
                </a:solidFill>
                <a:latin typeface="+mj-lt"/>
              </a:rPr>
              <a:t>Задание № 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8775" y="1773607"/>
            <a:ext cx="257016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 smtClean="0"/>
              <a:t>Решение:</a:t>
            </a:r>
          </a:p>
        </p:txBody>
      </p:sp>
      <p:cxnSp>
        <p:nvCxnSpPr>
          <p:cNvPr id="73" name="Прямая соединительная линия 72"/>
          <p:cNvCxnSpPr/>
          <p:nvPr/>
        </p:nvCxnSpPr>
        <p:spPr>
          <a:xfrm flipV="1">
            <a:off x="722376" y="3018107"/>
            <a:ext cx="770839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/>
          <p:cNvSpPr txBox="1"/>
          <p:nvPr/>
        </p:nvSpPr>
        <p:spPr>
          <a:xfrm>
            <a:off x="510549" y="2512557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+mj-lt"/>
              </a:rPr>
              <a:t>О</a:t>
            </a:r>
            <a:endParaRPr lang="ru-RU" sz="2400" dirty="0">
              <a:latin typeface="+mj-lt"/>
            </a:endParaRPr>
          </a:p>
        </p:txBody>
      </p:sp>
      <p:sp>
        <p:nvSpPr>
          <p:cNvPr id="75" name="Овал 74"/>
          <p:cNvSpPr/>
          <p:nvPr/>
        </p:nvSpPr>
        <p:spPr>
          <a:xfrm>
            <a:off x="673482" y="2974222"/>
            <a:ext cx="72000" cy="72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6" name="TextBox 75"/>
          <p:cNvSpPr txBox="1"/>
          <p:nvPr/>
        </p:nvSpPr>
        <p:spPr>
          <a:xfrm>
            <a:off x="8023284" y="2512556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+mj-lt"/>
              </a:rPr>
              <a:t>Х</a:t>
            </a:r>
            <a:endParaRPr lang="ru-RU" sz="2400" dirty="0">
              <a:latin typeface="+mj-lt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865591" y="2512557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+mj-lt"/>
              </a:rPr>
              <a:t>А</a:t>
            </a:r>
            <a:endParaRPr lang="ru-RU" sz="2400" dirty="0">
              <a:latin typeface="+mj-lt"/>
            </a:endParaRPr>
          </a:p>
        </p:txBody>
      </p:sp>
      <p:sp>
        <p:nvSpPr>
          <p:cNvPr id="78" name="Овал 77"/>
          <p:cNvSpPr/>
          <p:nvPr/>
        </p:nvSpPr>
        <p:spPr>
          <a:xfrm>
            <a:off x="1028524" y="2974222"/>
            <a:ext cx="72000" cy="72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9" name="TextBox 78"/>
              <p:cNvSpPr txBox="1"/>
              <p:nvPr/>
            </p:nvSpPr>
            <p:spPr>
              <a:xfrm>
                <a:off x="626927" y="3164212"/>
                <a:ext cx="165109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6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79" name="TextBox 7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927" y="3164212"/>
                <a:ext cx="165109" cy="246221"/>
              </a:xfrm>
              <a:prstGeom prst="rect">
                <a:avLst/>
              </a:prstGeom>
              <a:blipFill>
                <a:blip r:embed="rId5"/>
                <a:stretch>
                  <a:fillRect l="-29630" r="-22222" b="-10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0" name="TextBox 79"/>
              <p:cNvSpPr txBox="1"/>
              <p:nvPr/>
            </p:nvSpPr>
            <p:spPr>
              <a:xfrm>
                <a:off x="904482" y="3164211"/>
                <a:ext cx="278923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600" b="0" i="1" smtClean="0">
                          <a:latin typeface="Cambria Math" panose="02040503050406030204" pitchFamily="18" charset="0"/>
                        </a:rPr>
                        <m:t>10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80" name="TextBox 7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4482" y="3164211"/>
                <a:ext cx="278923" cy="246221"/>
              </a:xfrm>
              <a:prstGeom prst="rect">
                <a:avLst/>
              </a:prstGeom>
              <a:blipFill>
                <a:blip r:embed="rId6"/>
                <a:stretch>
                  <a:fillRect l="-15217" r="-13043" b="-10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1" name="Овал 80"/>
          <p:cNvSpPr/>
          <p:nvPr/>
        </p:nvSpPr>
        <p:spPr>
          <a:xfrm>
            <a:off x="1375492" y="2974221"/>
            <a:ext cx="72000" cy="72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2" name="TextBox 81"/>
          <p:cNvSpPr txBox="1"/>
          <p:nvPr/>
        </p:nvSpPr>
        <p:spPr>
          <a:xfrm>
            <a:off x="1220633" y="2512176"/>
            <a:ext cx="3754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F</a:t>
            </a:r>
            <a:endParaRPr lang="ru-RU" sz="2400" dirty="0">
              <a:latin typeface="+mj-lt"/>
            </a:endParaRPr>
          </a:p>
        </p:txBody>
      </p:sp>
      <p:sp>
        <p:nvSpPr>
          <p:cNvPr id="84" name="Овал 83"/>
          <p:cNvSpPr/>
          <p:nvPr/>
        </p:nvSpPr>
        <p:spPr>
          <a:xfrm>
            <a:off x="1722460" y="2974221"/>
            <a:ext cx="72000" cy="72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5" name="TextBox 84"/>
          <p:cNvSpPr txBox="1"/>
          <p:nvPr/>
        </p:nvSpPr>
        <p:spPr>
          <a:xfrm>
            <a:off x="1567601" y="2512176"/>
            <a:ext cx="397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+mj-lt"/>
              </a:rPr>
              <a:t>Е</a:t>
            </a:r>
            <a:endParaRPr lang="ru-RU" sz="2400"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6" name="TextBox 85"/>
              <p:cNvSpPr txBox="1"/>
              <p:nvPr/>
            </p:nvSpPr>
            <p:spPr>
              <a:xfrm>
                <a:off x="1630185" y="3164211"/>
                <a:ext cx="278923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600" b="0" i="1" smtClean="0">
                          <a:latin typeface="Cambria Math" panose="02040503050406030204" pitchFamily="18" charset="0"/>
                        </a:rPr>
                        <m:t>30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86" name="TextBox 8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0185" y="3164211"/>
                <a:ext cx="278923" cy="246221"/>
              </a:xfrm>
              <a:prstGeom prst="rect">
                <a:avLst/>
              </a:prstGeom>
              <a:blipFill>
                <a:blip r:embed="rId7"/>
                <a:stretch>
                  <a:fillRect l="-15217" r="-13043" b="-10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8" name="TextBox 87"/>
          <p:cNvSpPr txBox="1"/>
          <p:nvPr/>
        </p:nvSpPr>
        <p:spPr>
          <a:xfrm>
            <a:off x="4706228" y="2511416"/>
            <a:ext cx="4187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D</a:t>
            </a:r>
            <a:endParaRPr lang="ru-RU" sz="2400" dirty="0">
              <a:latin typeface="+mj-lt"/>
            </a:endParaRPr>
          </a:p>
        </p:txBody>
      </p:sp>
      <p:sp>
        <p:nvSpPr>
          <p:cNvPr id="89" name="Овал 88"/>
          <p:cNvSpPr/>
          <p:nvPr/>
        </p:nvSpPr>
        <p:spPr>
          <a:xfrm>
            <a:off x="2428951" y="2974221"/>
            <a:ext cx="72000" cy="72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0" name="TextBox 89"/>
          <p:cNvSpPr txBox="1"/>
          <p:nvPr/>
        </p:nvSpPr>
        <p:spPr>
          <a:xfrm>
            <a:off x="2255042" y="2512176"/>
            <a:ext cx="3946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+mj-lt"/>
              </a:rPr>
              <a:t>В</a:t>
            </a:r>
            <a:endParaRPr lang="ru-RU" sz="2400"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4" name="TextBox 93"/>
              <p:cNvSpPr txBox="1"/>
              <p:nvPr/>
            </p:nvSpPr>
            <p:spPr>
              <a:xfrm>
                <a:off x="2328456" y="3164211"/>
                <a:ext cx="278923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ru-RU" sz="16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94" name="TextBox 9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8456" y="3164211"/>
                <a:ext cx="278923" cy="246221"/>
              </a:xfrm>
              <a:prstGeom prst="rect">
                <a:avLst/>
              </a:prstGeom>
              <a:blipFill>
                <a:blip r:embed="rId8"/>
                <a:stretch>
                  <a:fillRect l="-17391" r="-10870" b="-10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8" name="TextBox 97"/>
              <p:cNvSpPr txBox="1"/>
              <p:nvPr/>
            </p:nvSpPr>
            <p:spPr>
              <a:xfrm>
                <a:off x="5790723" y="3163450"/>
                <a:ext cx="392736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600" b="0" i="1" smtClean="0">
                          <a:latin typeface="Cambria Math" panose="02040503050406030204" pitchFamily="18" charset="0"/>
                        </a:rPr>
                        <m:t>150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98" name="TextBox 9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0723" y="3163450"/>
                <a:ext cx="392736" cy="246221"/>
              </a:xfrm>
              <a:prstGeom prst="rect">
                <a:avLst/>
              </a:prstGeom>
              <a:blipFill>
                <a:blip r:embed="rId9"/>
                <a:stretch>
                  <a:fillRect l="-12500" r="-10938" b="-10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0" name="TextBox 99"/>
          <p:cNvSpPr txBox="1"/>
          <p:nvPr/>
        </p:nvSpPr>
        <p:spPr>
          <a:xfrm>
            <a:off x="3142790" y="2510655"/>
            <a:ext cx="4395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H</a:t>
            </a:r>
            <a:endParaRPr lang="ru-RU" sz="2400"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1" name="TextBox 100"/>
              <p:cNvSpPr txBox="1"/>
              <p:nvPr/>
            </p:nvSpPr>
            <p:spPr>
              <a:xfrm>
                <a:off x="4717557" y="3163450"/>
                <a:ext cx="392736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600" b="0" i="1" smtClean="0">
                          <a:latin typeface="Cambria Math" panose="02040503050406030204" pitchFamily="18" charset="0"/>
                        </a:rPr>
                        <m:t>120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101" name="TextBox 10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7557" y="3163450"/>
                <a:ext cx="392736" cy="246221"/>
              </a:xfrm>
              <a:prstGeom prst="rect">
                <a:avLst/>
              </a:prstGeom>
              <a:blipFill>
                <a:blip r:embed="rId10"/>
                <a:stretch>
                  <a:fillRect l="-12500" r="-9375" b="-75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2" name="Овал 101"/>
          <p:cNvSpPr/>
          <p:nvPr/>
        </p:nvSpPr>
        <p:spPr>
          <a:xfrm>
            <a:off x="3831080" y="2973461"/>
            <a:ext cx="72000" cy="72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3" name="TextBox 102"/>
          <p:cNvSpPr txBox="1"/>
          <p:nvPr/>
        </p:nvSpPr>
        <p:spPr>
          <a:xfrm>
            <a:off x="3711146" y="2511416"/>
            <a:ext cx="3850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+mj-lt"/>
              </a:rPr>
              <a:t>С</a:t>
            </a:r>
            <a:endParaRPr lang="ru-RU" sz="2400"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4" name="TextBox 103"/>
              <p:cNvSpPr txBox="1"/>
              <p:nvPr/>
            </p:nvSpPr>
            <p:spPr>
              <a:xfrm>
                <a:off x="3731483" y="3163451"/>
                <a:ext cx="278923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9</m:t>
                      </m:r>
                      <m:r>
                        <a:rPr lang="ru-RU" sz="16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104" name="TextBox 10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1483" y="3163451"/>
                <a:ext cx="278923" cy="246221"/>
              </a:xfrm>
              <a:prstGeom prst="rect">
                <a:avLst/>
              </a:prstGeom>
              <a:blipFill>
                <a:blip r:embed="rId11"/>
                <a:stretch>
                  <a:fillRect l="-15217" r="-13043" b="-75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5" name="Овал 104"/>
          <p:cNvSpPr/>
          <p:nvPr/>
        </p:nvSpPr>
        <p:spPr>
          <a:xfrm>
            <a:off x="4184593" y="2973461"/>
            <a:ext cx="72000" cy="72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6" name="TextBox 105"/>
          <p:cNvSpPr txBox="1"/>
          <p:nvPr/>
        </p:nvSpPr>
        <p:spPr>
          <a:xfrm>
            <a:off x="4017034" y="2511416"/>
            <a:ext cx="4138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G</a:t>
            </a:r>
            <a:endParaRPr lang="ru-RU" sz="2400" dirty="0">
              <a:latin typeface="+mj-lt"/>
            </a:endParaRPr>
          </a:p>
        </p:txBody>
      </p:sp>
      <p:sp>
        <p:nvSpPr>
          <p:cNvPr id="110" name="Овал 109"/>
          <p:cNvSpPr/>
          <p:nvPr/>
        </p:nvSpPr>
        <p:spPr>
          <a:xfrm>
            <a:off x="4894583" y="2973081"/>
            <a:ext cx="72000" cy="72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Прямоугольник 2"/>
              <p:cNvSpPr/>
              <p:nvPr/>
            </p:nvSpPr>
            <p:spPr>
              <a:xfrm>
                <a:off x="538548" y="3723616"/>
                <a:ext cx="95077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ru-RU" sz="1800" i="1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ru-RU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ru-RU" sz="1800" i="1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  <m:r>
                        <a:rPr lang="ru-RU" sz="1800" b="0" i="1" smtClean="0">
                          <a:latin typeface="Cambria Math" panose="02040503050406030204" pitchFamily="18" charset="0"/>
                        </a:rPr>
                        <m:t>;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3" name="Прямоугольник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548" y="3723616"/>
                <a:ext cx="950773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0" name="Прямоугольник 119"/>
              <p:cNvSpPr/>
              <p:nvPr/>
            </p:nvSpPr>
            <p:spPr>
              <a:xfrm>
                <a:off x="1688797" y="3723616"/>
                <a:ext cx="96116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ru-RU" sz="1800" i="1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ru-RU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  <m:r>
                            <a:rPr lang="ru-RU" sz="1800" i="1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  <m:r>
                        <a:rPr lang="ru-RU" sz="1800" b="0" i="1" smtClean="0">
                          <a:latin typeface="Cambria Math" panose="02040503050406030204" pitchFamily="18" charset="0"/>
                        </a:rPr>
                        <m:t>;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120" name="Прямоугольник 1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8797" y="3723616"/>
                <a:ext cx="961161" cy="3693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1" name="Прямоугольник 120"/>
              <p:cNvSpPr/>
              <p:nvPr/>
            </p:nvSpPr>
            <p:spPr>
              <a:xfrm>
                <a:off x="2740891" y="3723616"/>
                <a:ext cx="95077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ru-RU" sz="1800" i="1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ru-RU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  <m:r>
                            <a:rPr lang="ru-RU" sz="1800" i="1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  <m:r>
                        <a:rPr lang="ru-RU" sz="1800" b="0" i="1" smtClean="0">
                          <a:latin typeface="Cambria Math" panose="02040503050406030204" pitchFamily="18" charset="0"/>
                        </a:rPr>
                        <m:t>;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121" name="Прямоугольник 1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0891" y="3723616"/>
                <a:ext cx="950773" cy="36933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2" name="Прямоугольник 121"/>
              <p:cNvSpPr/>
              <p:nvPr/>
            </p:nvSpPr>
            <p:spPr>
              <a:xfrm>
                <a:off x="3792617" y="3723616"/>
                <a:ext cx="108510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ru-RU" sz="1800" i="1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ru-RU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  <m:r>
                            <a:rPr lang="ru-RU" sz="1800" i="1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  <m:r>
                        <a:rPr lang="ru-RU" sz="1800" b="0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122" name="Прямоугольник 1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2617" y="3723616"/>
                <a:ext cx="1085105" cy="36933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3" name="Овал 122"/>
          <p:cNvSpPr/>
          <p:nvPr/>
        </p:nvSpPr>
        <p:spPr>
          <a:xfrm>
            <a:off x="3308820" y="2973470"/>
            <a:ext cx="72000" cy="72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3878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  <p:bldP spid="15" grpId="0"/>
      <p:bldP spid="74" grpId="0"/>
      <p:bldP spid="75" grpId="0" animBg="1"/>
      <p:bldP spid="76" grpId="0"/>
      <p:bldP spid="77" grpId="0"/>
      <p:bldP spid="78" grpId="0" animBg="1"/>
      <p:bldP spid="79" grpId="0"/>
      <p:bldP spid="80" grpId="0"/>
      <p:bldP spid="81" grpId="0" animBg="1"/>
      <p:bldP spid="82" grpId="0"/>
      <p:bldP spid="84" grpId="0" animBg="1"/>
      <p:bldP spid="85" grpId="0"/>
      <p:bldP spid="86" grpId="0"/>
      <p:bldP spid="88" grpId="0"/>
      <p:bldP spid="89" grpId="0" animBg="1"/>
      <p:bldP spid="90" grpId="0"/>
      <p:bldP spid="94" grpId="0"/>
      <p:bldP spid="98" grpId="0"/>
      <p:bldP spid="100" grpId="0"/>
      <p:bldP spid="101" grpId="0"/>
      <p:bldP spid="102" grpId="0" animBg="1"/>
      <p:bldP spid="103" grpId="0"/>
      <p:bldP spid="104" grpId="0"/>
      <p:bldP spid="105" grpId="0" animBg="1"/>
      <p:bldP spid="106" grpId="0"/>
      <p:bldP spid="110" grpId="0" animBg="1"/>
      <p:bldP spid="3" grpId="0"/>
      <p:bldP spid="120" grpId="0"/>
      <p:bldP spid="121" grpId="0"/>
      <p:bldP spid="122" grpId="0"/>
      <p:bldP spid="123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58774" y="875960"/>
            <a:ext cx="8426451" cy="25904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Font typeface="Arial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</a:rPr>
              <a:t>Расстояние между делениями на измерительных приборах </a:t>
            </a:r>
            <a:r>
              <a:rPr lang="ru-RU" sz="1600" dirty="0" smtClean="0">
                <a:solidFill>
                  <a:schemeClr val="bg1"/>
                </a:solidFill>
              </a:rPr>
              <a:t/>
            </a:r>
            <a:br>
              <a:rPr lang="ru-RU" sz="1600" dirty="0" smtClean="0">
                <a:solidFill>
                  <a:schemeClr val="bg1"/>
                </a:solidFill>
              </a:rPr>
            </a:br>
            <a:r>
              <a:rPr lang="ru-RU" sz="1600" dirty="0" smtClean="0">
                <a:solidFill>
                  <a:schemeClr val="bg1"/>
                </a:solidFill>
              </a:rPr>
              <a:t>называют </a:t>
            </a:r>
            <a:r>
              <a:rPr lang="ru-RU" sz="1600" dirty="0">
                <a:solidFill>
                  <a:srgbClr val="FFC000"/>
                </a:solidFill>
              </a:rPr>
              <a:t>ценой деления</a:t>
            </a:r>
            <a:r>
              <a:rPr lang="ru-RU" sz="1600" dirty="0">
                <a:solidFill>
                  <a:schemeClr val="bg1"/>
                </a:solidFill>
              </a:rPr>
              <a:t>.</a:t>
            </a:r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Font typeface="Arial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</a:rPr>
              <a:t>Все деления вместе с написанными числами образуют </a:t>
            </a:r>
            <a:r>
              <a:rPr lang="ru-RU" sz="1600" dirty="0">
                <a:solidFill>
                  <a:srgbClr val="FFC000"/>
                </a:solidFill>
              </a:rPr>
              <a:t>шкалу</a:t>
            </a:r>
            <a:r>
              <a:rPr lang="ru-RU" sz="1600" dirty="0">
                <a:solidFill>
                  <a:schemeClr val="bg1"/>
                </a:solidFill>
              </a:rPr>
              <a:t>.</a:t>
            </a:r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Font typeface="Arial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</a:rPr>
              <a:t>Бесконечную шкалу с выбранным началом отсчёта </a:t>
            </a:r>
            <a:r>
              <a:rPr lang="ru-RU" sz="1600" dirty="0" smtClean="0">
                <a:solidFill>
                  <a:schemeClr val="bg1"/>
                </a:solidFill>
              </a:rPr>
              <a:t/>
            </a:r>
            <a:br>
              <a:rPr lang="ru-RU" sz="1600" dirty="0" smtClean="0">
                <a:solidFill>
                  <a:schemeClr val="bg1"/>
                </a:solidFill>
              </a:rPr>
            </a:br>
            <a:r>
              <a:rPr lang="ru-RU" sz="1600" dirty="0" smtClean="0">
                <a:solidFill>
                  <a:schemeClr val="bg1"/>
                </a:solidFill>
              </a:rPr>
              <a:t>и </a:t>
            </a:r>
            <a:r>
              <a:rPr lang="ru-RU" sz="1600" dirty="0">
                <a:solidFill>
                  <a:schemeClr val="bg1"/>
                </a:solidFill>
              </a:rPr>
              <a:t>единичным отрезком называют </a:t>
            </a:r>
            <a:r>
              <a:rPr lang="ru-RU" sz="1600" dirty="0">
                <a:solidFill>
                  <a:srgbClr val="FFC000"/>
                </a:solidFill>
              </a:rPr>
              <a:t>координатным лучом</a:t>
            </a:r>
            <a:r>
              <a:rPr lang="ru-RU" sz="1600" dirty="0">
                <a:solidFill>
                  <a:schemeClr val="bg1"/>
                </a:solidFill>
              </a:rPr>
              <a:t>.</a:t>
            </a:r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Font typeface="Arial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</a:rPr>
              <a:t>В качестве единичного </a:t>
            </a:r>
            <a:r>
              <a:rPr lang="ru-RU" sz="1600" dirty="0" smtClean="0">
                <a:solidFill>
                  <a:schemeClr val="bg1"/>
                </a:solidFill>
              </a:rPr>
              <a:t>отрезка можно </a:t>
            </a:r>
            <a:r>
              <a:rPr lang="ru-RU" sz="1600" dirty="0">
                <a:solidFill>
                  <a:schemeClr val="bg1"/>
                </a:solidFill>
              </a:rPr>
              <a:t>выбрать отрезок любой длины.</a:t>
            </a:r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Font typeface="Arial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</a:rPr>
              <a:t>Каждая точка координатного луча имеет свою </a:t>
            </a:r>
            <a:r>
              <a:rPr lang="ru-RU" sz="1600" dirty="0">
                <a:solidFill>
                  <a:srgbClr val="FFC000"/>
                </a:solidFill>
              </a:rPr>
              <a:t>координату</a:t>
            </a:r>
            <a:r>
              <a:rPr lang="ru-RU" sz="1600" dirty="0">
                <a:solidFill>
                  <a:schemeClr val="bg1"/>
                </a:solidFill>
              </a:rPr>
              <a:t>.</a:t>
            </a:r>
            <a:endParaRPr lang="ru-RU" sz="1600" dirty="0" smtClean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8775" y="361950"/>
            <a:ext cx="842645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2400" smtClean="0">
                <a:solidFill>
                  <a:srgbClr val="FFC000"/>
                </a:solidFill>
                <a:latin typeface="+mj-lt"/>
              </a:rPr>
              <a:t>Итоги урока</a:t>
            </a:r>
          </a:p>
        </p:txBody>
      </p:sp>
    </p:spTree>
    <p:extLst>
      <p:ext uri="{BB962C8B-B14F-4D97-AF65-F5344CB8AC3E}">
        <p14:creationId xmlns:p14="http://schemas.microsoft.com/office/powerpoint/2010/main" val="3146464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>
            <a:off x="-89541" y="0"/>
            <a:ext cx="9233541" cy="5144400"/>
            <a:chOff x="-89541" y="0"/>
            <a:chExt cx="9233541" cy="5144400"/>
          </a:xfrm>
        </p:grpSpPr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9541" y="0"/>
              <a:ext cx="9233541" cy="5144400"/>
            </a:xfrm>
            <a:prstGeom prst="rect">
              <a:avLst/>
            </a:prstGeom>
          </p:spPr>
        </p:pic>
        <p:sp>
          <p:nvSpPr>
            <p:cNvPr id="17" name="Овал 16"/>
            <p:cNvSpPr/>
            <p:nvPr/>
          </p:nvSpPr>
          <p:spPr>
            <a:xfrm>
              <a:off x="5820283" y="1243584"/>
              <a:ext cx="73152" cy="73152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Овал 17"/>
            <p:cNvSpPr/>
            <p:nvPr/>
          </p:nvSpPr>
          <p:spPr>
            <a:xfrm>
              <a:off x="4489781" y="2170789"/>
              <a:ext cx="73152" cy="73152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Овал 18"/>
            <p:cNvSpPr/>
            <p:nvPr/>
          </p:nvSpPr>
          <p:spPr>
            <a:xfrm>
              <a:off x="5464841" y="3004138"/>
              <a:ext cx="73152" cy="73152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Овал 19"/>
            <p:cNvSpPr/>
            <p:nvPr/>
          </p:nvSpPr>
          <p:spPr>
            <a:xfrm>
              <a:off x="5880446" y="1166439"/>
              <a:ext cx="73152" cy="73152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Овал 21"/>
            <p:cNvSpPr/>
            <p:nvPr/>
          </p:nvSpPr>
          <p:spPr>
            <a:xfrm>
              <a:off x="6671867" y="1306023"/>
              <a:ext cx="73152" cy="73152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Овал 22"/>
            <p:cNvSpPr/>
            <p:nvPr/>
          </p:nvSpPr>
          <p:spPr>
            <a:xfrm>
              <a:off x="5820283" y="1592406"/>
              <a:ext cx="73152" cy="73152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Овал 23"/>
            <p:cNvSpPr/>
            <p:nvPr/>
          </p:nvSpPr>
          <p:spPr>
            <a:xfrm>
              <a:off x="7150786" y="3077290"/>
              <a:ext cx="73152" cy="73152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Овал 24"/>
            <p:cNvSpPr/>
            <p:nvPr/>
          </p:nvSpPr>
          <p:spPr>
            <a:xfrm>
              <a:off x="6423908" y="3778330"/>
              <a:ext cx="73152" cy="73152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Овал 25"/>
            <p:cNvSpPr/>
            <p:nvPr/>
          </p:nvSpPr>
          <p:spPr>
            <a:xfrm>
              <a:off x="5395232" y="3778330"/>
              <a:ext cx="73152" cy="73152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Овал 26"/>
            <p:cNvSpPr/>
            <p:nvPr/>
          </p:nvSpPr>
          <p:spPr>
            <a:xfrm>
              <a:off x="4445882" y="3077290"/>
              <a:ext cx="73152" cy="73152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Овал 27"/>
            <p:cNvSpPr/>
            <p:nvPr/>
          </p:nvSpPr>
          <p:spPr>
            <a:xfrm>
              <a:off x="5820283" y="3193017"/>
              <a:ext cx="73152" cy="73152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/>
                <p:cNvSpPr txBox="1"/>
                <p:nvPr/>
              </p:nvSpPr>
              <p:spPr>
                <a:xfrm>
                  <a:off x="5680822" y="1162445"/>
                  <a:ext cx="139461" cy="20774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ru-RU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ru-RU" dirty="0"/>
                </a:p>
              </p:txBody>
            </p:sp>
          </mc:Choice>
          <mc:Fallback xmlns="">
            <p:sp>
              <p:nvSpPr>
                <p:cNvPr id="29" name="TextBox 2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80822" y="1162445"/>
                  <a:ext cx="139461" cy="207749"/>
                </a:xfrm>
                <a:prstGeom prst="rect">
                  <a:avLst/>
                </a:prstGeom>
                <a:blipFill>
                  <a:blip r:embed="rId4"/>
                  <a:stretch>
                    <a:fillRect l="-26087" r="-30435" b="-8824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/>
                <p:cNvSpPr txBox="1"/>
                <p:nvPr/>
              </p:nvSpPr>
              <p:spPr>
                <a:xfrm>
                  <a:off x="4345729" y="2077627"/>
                  <a:ext cx="139461" cy="20774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ru-RU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ru-RU" dirty="0"/>
                </a:p>
              </p:txBody>
            </p:sp>
          </mc:Choice>
          <mc:Fallback xmlns="">
            <p:sp>
              <p:nvSpPr>
                <p:cNvPr id="30" name="TextBox 2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45729" y="2077627"/>
                  <a:ext cx="139461" cy="207749"/>
                </a:xfrm>
                <a:prstGeom prst="rect">
                  <a:avLst/>
                </a:prstGeom>
                <a:blipFill>
                  <a:blip r:embed="rId5"/>
                  <a:stretch>
                    <a:fillRect l="-26087" r="-30435" b="-8824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/>
                <p:cNvSpPr txBox="1"/>
                <p:nvPr/>
              </p:nvSpPr>
              <p:spPr>
                <a:xfrm>
                  <a:off x="5538371" y="2934358"/>
                  <a:ext cx="139461" cy="20774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ru-RU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lang="ru-RU" dirty="0"/>
                </a:p>
              </p:txBody>
            </p:sp>
          </mc:Choice>
          <mc:Fallback xmlns="">
            <p:sp>
              <p:nvSpPr>
                <p:cNvPr id="31" name="TextBox 3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38371" y="2934358"/>
                  <a:ext cx="139461" cy="207749"/>
                </a:xfrm>
                <a:prstGeom prst="rect">
                  <a:avLst/>
                </a:prstGeom>
                <a:blipFill>
                  <a:blip r:embed="rId6"/>
                  <a:stretch>
                    <a:fillRect l="-27273" r="-36364" b="-8824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/>
                <p:cNvSpPr txBox="1"/>
                <p:nvPr/>
              </p:nvSpPr>
              <p:spPr>
                <a:xfrm>
                  <a:off x="5846254" y="952367"/>
                  <a:ext cx="139461" cy="20774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ru-RU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oMath>
                    </m:oMathPara>
                  </a14:m>
                  <a:endParaRPr lang="ru-RU" dirty="0"/>
                </a:p>
              </p:txBody>
            </p:sp>
          </mc:Choice>
          <mc:Fallback xmlns="">
            <p:sp>
              <p:nvSpPr>
                <p:cNvPr id="32" name="TextBox 3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46254" y="952367"/>
                  <a:ext cx="139461" cy="207749"/>
                </a:xfrm>
                <a:prstGeom prst="rect">
                  <a:avLst/>
                </a:prstGeom>
                <a:blipFill>
                  <a:blip r:embed="rId7"/>
                  <a:stretch>
                    <a:fillRect l="-26087" r="-30435" b="-8824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/>
                <p:cNvSpPr txBox="1"/>
                <p:nvPr/>
              </p:nvSpPr>
              <p:spPr>
                <a:xfrm>
                  <a:off x="6769777" y="1238724"/>
                  <a:ext cx="139461" cy="20774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ru-RU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oMath>
                    </m:oMathPara>
                  </a14:m>
                  <a:endParaRPr lang="ru-RU" dirty="0"/>
                </a:p>
              </p:txBody>
            </p:sp>
          </mc:Choice>
          <mc:Fallback xmlns="">
            <p:sp>
              <p:nvSpPr>
                <p:cNvPr id="34" name="TextBox 3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69777" y="1238724"/>
                  <a:ext cx="139461" cy="207749"/>
                </a:xfrm>
                <a:prstGeom prst="rect">
                  <a:avLst/>
                </a:prstGeom>
                <a:blipFill>
                  <a:blip r:embed="rId8"/>
                  <a:stretch>
                    <a:fillRect l="-31818" r="-36364" b="-11765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/>
                <p:cNvSpPr txBox="1"/>
                <p:nvPr/>
              </p:nvSpPr>
              <p:spPr>
                <a:xfrm>
                  <a:off x="5950627" y="1602900"/>
                  <a:ext cx="139461" cy="20774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ru-RU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oMath>
                    </m:oMathPara>
                  </a14:m>
                  <a:endParaRPr lang="ru-RU" dirty="0"/>
                </a:p>
              </p:txBody>
            </p:sp>
          </mc:Choice>
          <mc:Fallback xmlns="">
            <p:sp>
              <p:nvSpPr>
                <p:cNvPr id="35" name="TextBox 3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50627" y="1602900"/>
                  <a:ext cx="139461" cy="207749"/>
                </a:xfrm>
                <a:prstGeom prst="rect">
                  <a:avLst/>
                </a:prstGeom>
                <a:blipFill>
                  <a:blip r:embed="rId9"/>
                  <a:stretch>
                    <a:fillRect l="-26087" r="-30435" b="-8824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/>
                <p:cNvSpPr txBox="1"/>
                <p:nvPr/>
              </p:nvSpPr>
              <p:spPr>
                <a:xfrm>
                  <a:off x="5697615" y="3009991"/>
                  <a:ext cx="139461" cy="20774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ru-RU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oMath>
                    </m:oMathPara>
                  </a14:m>
                  <a:endParaRPr lang="ru-RU" dirty="0"/>
                </a:p>
              </p:txBody>
            </p:sp>
          </mc:Choice>
          <mc:Fallback xmlns="">
            <p:sp>
              <p:nvSpPr>
                <p:cNvPr id="36" name="TextBox 3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97615" y="3009991"/>
                  <a:ext cx="139461" cy="207749"/>
                </a:xfrm>
                <a:prstGeom prst="rect">
                  <a:avLst/>
                </a:prstGeom>
                <a:blipFill>
                  <a:blip r:embed="rId10"/>
                  <a:stretch>
                    <a:fillRect l="-26087" r="-30435" b="-8824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/>
                <p:cNvSpPr txBox="1"/>
                <p:nvPr/>
              </p:nvSpPr>
              <p:spPr>
                <a:xfrm>
                  <a:off x="7118702" y="2854543"/>
                  <a:ext cx="139461" cy="20774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ru-RU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oMath>
                    </m:oMathPara>
                  </a14:m>
                  <a:endParaRPr lang="ru-RU" dirty="0"/>
                </a:p>
              </p:txBody>
            </p:sp>
          </mc:Choice>
          <mc:Fallback xmlns="">
            <p:sp>
              <p:nvSpPr>
                <p:cNvPr id="37" name="TextBox 3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18702" y="2854543"/>
                  <a:ext cx="139461" cy="207749"/>
                </a:xfrm>
                <a:prstGeom prst="rect">
                  <a:avLst/>
                </a:prstGeom>
                <a:blipFill>
                  <a:blip r:embed="rId11"/>
                  <a:stretch>
                    <a:fillRect l="-26087" r="-30435" b="-8824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/>
                <p:cNvSpPr txBox="1"/>
                <p:nvPr/>
              </p:nvSpPr>
              <p:spPr>
                <a:xfrm>
                  <a:off x="6547950" y="3670092"/>
                  <a:ext cx="139462" cy="20774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ru-RU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oMath>
                    </m:oMathPara>
                  </a14:m>
                  <a:endParaRPr lang="ru-RU" dirty="0"/>
                </a:p>
              </p:txBody>
            </p:sp>
          </mc:Choice>
          <mc:Fallback xmlns="">
            <p:sp>
              <p:nvSpPr>
                <p:cNvPr id="38" name="TextBox 3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47950" y="3670092"/>
                  <a:ext cx="139462" cy="207749"/>
                </a:xfrm>
                <a:prstGeom prst="rect">
                  <a:avLst/>
                </a:prstGeom>
                <a:blipFill>
                  <a:blip r:embed="rId12"/>
                  <a:stretch>
                    <a:fillRect l="-26087" r="-30435" b="-8824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/>
                <p:cNvSpPr txBox="1"/>
                <p:nvPr/>
              </p:nvSpPr>
              <p:spPr>
                <a:xfrm>
                  <a:off x="5097335" y="3670091"/>
                  <a:ext cx="235642" cy="20774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ru-RU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oMath>
                    </m:oMathPara>
                  </a14:m>
                  <a:endParaRPr lang="ru-RU" dirty="0"/>
                </a:p>
              </p:txBody>
            </p:sp>
          </mc:Choice>
          <mc:Fallback xmlns="">
            <p:sp>
              <p:nvSpPr>
                <p:cNvPr id="39" name="TextBox 3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97335" y="3670091"/>
                  <a:ext cx="235642" cy="207749"/>
                </a:xfrm>
                <a:prstGeom prst="rect">
                  <a:avLst/>
                </a:prstGeom>
                <a:blipFill>
                  <a:blip r:embed="rId13"/>
                  <a:stretch>
                    <a:fillRect l="-15385" r="-17949" b="-8824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/>
                <p:cNvSpPr txBox="1"/>
                <p:nvPr/>
              </p:nvSpPr>
              <p:spPr>
                <a:xfrm>
                  <a:off x="4162403" y="3009990"/>
                  <a:ext cx="235642" cy="20774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ru-RU" b="0" i="1" smtClean="0">
                            <a:latin typeface="Cambria Math" panose="02040503050406030204" pitchFamily="18" charset="0"/>
                          </a:rPr>
                          <m:t>11</m:t>
                        </m:r>
                      </m:oMath>
                    </m:oMathPara>
                  </a14:m>
                  <a:endParaRPr lang="ru-RU" dirty="0"/>
                </a:p>
              </p:txBody>
            </p:sp>
          </mc:Choice>
          <mc:Fallback xmlns="">
            <p:sp>
              <p:nvSpPr>
                <p:cNvPr id="40" name="TextBox 3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62403" y="3009990"/>
                  <a:ext cx="235642" cy="207749"/>
                </a:xfrm>
                <a:prstGeom prst="rect">
                  <a:avLst/>
                </a:prstGeom>
                <a:blipFill>
                  <a:blip r:embed="rId14"/>
                  <a:stretch>
                    <a:fillRect l="-15789" r="-21053" b="-8824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/>
                <p:cNvSpPr txBox="1"/>
                <p:nvPr/>
              </p:nvSpPr>
              <p:spPr>
                <a:xfrm>
                  <a:off x="5743666" y="3302019"/>
                  <a:ext cx="235642" cy="20774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ru-RU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oMath>
                    </m:oMathPara>
                  </a14:m>
                  <a:endParaRPr lang="ru-RU" dirty="0"/>
                </a:p>
              </p:txBody>
            </p:sp>
          </mc:Choice>
          <mc:Fallback xmlns="">
            <p:sp>
              <p:nvSpPr>
                <p:cNvPr id="41" name="TextBox 4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43666" y="3302019"/>
                  <a:ext cx="235642" cy="207749"/>
                </a:xfrm>
                <a:prstGeom prst="rect">
                  <a:avLst/>
                </a:prstGeom>
                <a:blipFill>
                  <a:blip r:embed="rId15"/>
                  <a:stretch>
                    <a:fillRect l="-15385" r="-17949" b="-8824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42" name="Рисунок 4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93500" y="2572200"/>
            <a:ext cx="1494140" cy="3599998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590" y="2572198"/>
            <a:ext cx="1553374" cy="3600000"/>
          </a:xfrm>
          <a:prstGeom prst="rect">
            <a:avLst/>
          </a:prstGeom>
        </p:spPr>
      </p:pic>
      <p:cxnSp>
        <p:nvCxnSpPr>
          <p:cNvPr id="3" name="Прямая соединительная линия 2"/>
          <p:cNvCxnSpPr>
            <a:stCxn id="17" idx="3"/>
            <a:endCxn id="18" idx="7"/>
          </p:cNvCxnSpPr>
          <p:nvPr/>
        </p:nvCxnSpPr>
        <p:spPr>
          <a:xfrm flipH="1">
            <a:off x="4552220" y="1306023"/>
            <a:ext cx="1278776" cy="87547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>
            <a:stCxn id="19" idx="2"/>
            <a:endCxn id="18" idx="5"/>
          </p:cNvCxnSpPr>
          <p:nvPr/>
        </p:nvCxnSpPr>
        <p:spPr>
          <a:xfrm flipH="1" flipV="1">
            <a:off x="4552220" y="2233228"/>
            <a:ext cx="912621" cy="80748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>
            <a:stCxn id="19" idx="7"/>
            <a:endCxn id="20" idx="4"/>
          </p:cNvCxnSpPr>
          <p:nvPr/>
        </p:nvCxnSpPr>
        <p:spPr>
          <a:xfrm flipV="1">
            <a:off x="5527280" y="1239591"/>
            <a:ext cx="389742" cy="177526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/>
          <p:cNvCxnSpPr>
            <a:stCxn id="22" idx="1"/>
            <a:endCxn id="20" idx="6"/>
          </p:cNvCxnSpPr>
          <p:nvPr/>
        </p:nvCxnSpPr>
        <p:spPr>
          <a:xfrm flipH="1" flipV="1">
            <a:off x="5953598" y="1203015"/>
            <a:ext cx="728982" cy="11372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/>
          <p:cNvCxnSpPr>
            <a:stCxn id="22" idx="3"/>
            <a:endCxn id="23" idx="6"/>
          </p:cNvCxnSpPr>
          <p:nvPr/>
        </p:nvCxnSpPr>
        <p:spPr>
          <a:xfrm flipH="1">
            <a:off x="5893435" y="1368462"/>
            <a:ext cx="789145" cy="26052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единительная линия 57"/>
          <p:cNvCxnSpPr>
            <a:stCxn id="28" idx="0"/>
            <a:endCxn id="23" idx="4"/>
          </p:cNvCxnSpPr>
          <p:nvPr/>
        </p:nvCxnSpPr>
        <p:spPr>
          <a:xfrm flipV="1">
            <a:off x="5856859" y="1665558"/>
            <a:ext cx="0" cy="152745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единительная линия 61"/>
          <p:cNvCxnSpPr>
            <a:stCxn id="28" idx="6"/>
            <a:endCxn id="24" idx="2"/>
          </p:cNvCxnSpPr>
          <p:nvPr/>
        </p:nvCxnSpPr>
        <p:spPr>
          <a:xfrm flipV="1">
            <a:off x="5893435" y="3113866"/>
            <a:ext cx="1257351" cy="11572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единительная линия 65"/>
          <p:cNvCxnSpPr>
            <a:stCxn id="25" idx="7"/>
            <a:endCxn id="24" idx="3"/>
          </p:cNvCxnSpPr>
          <p:nvPr/>
        </p:nvCxnSpPr>
        <p:spPr>
          <a:xfrm flipV="1">
            <a:off x="6486347" y="3139729"/>
            <a:ext cx="675152" cy="64931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Прямая соединительная линия 68"/>
          <p:cNvCxnSpPr>
            <a:stCxn id="25" idx="2"/>
            <a:endCxn id="26" idx="6"/>
          </p:cNvCxnSpPr>
          <p:nvPr/>
        </p:nvCxnSpPr>
        <p:spPr>
          <a:xfrm flipH="1">
            <a:off x="5468384" y="3814906"/>
            <a:ext cx="95552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Прямая соединительная линия 71"/>
          <p:cNvCxnSpPr>
            <a:stCxn id="27" idx="5"/>
            <a:endCxn id="26" idx="1"/>
          </p:cNvCxnSpPr>
          <p:nvPr/>
        </p:nvCxnSpPr>
        <p:spPr>
          <a:xfrm>
            <a:off x="4508321" y="3139729"/>
            <a:ext cx="897624" cy="64931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Прямая соединительная линия 74"/>
          <p:cNvCxnSpPr>
            <a:stCxn id="27" idx="6"/>
            <a:endCxn id="28" idx="6"/>
          </p:cNvCxnSpPr>
          <p:nvPr/>
        </p:nvCxnSpPr>
        <p:spPr>
          <a:xfrm>
            <a:off x="4519034" y="3113866"/>
            <a:ext cx="1374401" cy="11572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711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-89541" y="0"/>
            <a:ext cx="9233541" cy="5144400"/>
            <a:chOff x="-89541" y="0"/>
            <a:chExt cx="9233541" cy="5144400"/>
          </a:xfrm>
        </p:grpSpPr>
        <p:grpSp>
          <p:nvGrpSpPr>
            <p:cNvPr id="58" name="Группа 57"/>
            <p:cNvGrpSpPr/>
            <p:nvPr/>
          </p:nvGrpSpPr>
          <p:grpSpPr>
            <a:xfrm>
              <a:off x="-89541" y="0"/>
              <a:ext cx="9233541" cy="5144400"/>
              <a:chOff x="-89541" y="0"/>
              <a:chExt cx="9233541" cy="5144400"/>
            </a:xfrm>
          </p:grpSpPr>
          <p:pic>
            <p:nvPicPr>
              <p:cNvPr id="59" name="Рисунок 58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89541" y="0"/>
                <a:ext cx="9233541" cy="5144400"/>
              </a:xfrm>
              <a:prstGeom prst="rect">
                <a:avLst/>
              </a:prstGeom>
            </p:spPr>
          </p:pic>
          <p:sp>
            <p:nvSpPr>
              <p:cNvPr id="60" name="Овал 59"/>
              <p:cNvSpPr/>
              <p:nvPr/>
            </p:nvSpPr>
            <p:spPr>
              <a:xfrm>
                <a:off x="5820283" y="1243584"/>
                <a:ext cx="73152" cy="7315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1" name="Овал 60"/>
              <p:cNvSpPr/>
              <p:nvPr/>
            </p:nvSpPr>
            <p:spPr>
              <a:xfrm>
                <a:off x="4489781" y="2170789"/>
                <a:ext cx="73152" cy="7315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2" name="Овал 61"/>
              <p:cNvSpPr/>
              <p:nvPr/>
            </p:nvSpPr>
            <p:spPr>
              <a:xfrm>
                <a:off x="5464841" y="3004138"/>
                <a:ext cx="73152" cy="7315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3" name="Овал 62"/>
              <p:cNvSpPr/>
              <p:nvPr/>
            </p:nvSpPr>
            <p:spPr>
              <a:xfrm>
                <a:off x="5880446" y="1166439"/>
                <a:ext cx="73152" cy="7315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4" name="Овал 63"/>
              <p:cNvSpPr/>
              <p:nvPr/>
            </p:nvSpPr>
            <p:spPr>
              <a:xfrm>
                <a:off x="6671867" y="1306023"/>
                <a:ext cx="73152" cy="7315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5" name="Овал 64"/>
              <p:cNvSpPr/>
              <p:nvPr/>
            </p:nvSpPr>
            <p:spPr>
              <a:xfrm>
                <a:off x="5820283" y="1592406"/>
                <a:ext cx="73152" cy="7315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6" name="Овал 65"/>
              <p:cNvSpPr/>
              <p:nvPr/>
            </p:nvSpPr>
            <p:spPr>
              <a:xfrm>
                <a:off x="7150786" y="3077290"/>
                <a:ext cx="73152" cy="7315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7" name="Овал 66"/>
              <p:cNvSpPr/>
              <p:nvPr/>
            </p:nvSpPr>
            <p:spPr>
              <a:xfrm>
                <a:off x="6423908" y="3778330"/>
                <a:ext cx="73152" cy="7315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8" name="Овал 67"/>
              <p:cNvSpPr/>
              <p:nvPr/>
            </p:nvSpPr>
            <p:spPr>
              <a:xfrm>
                <a:off x="5395232" y="3778330"/>
                <a:ext cx="73152" cy="7315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9" name="Овал 68"/>
              <p:cNvSpPr/>
              <p:nvPr/>
            </p:nvSpPr>
            <p:spPr>
              <a:xfrm>
                <a:off x="4445882" y="3077290"/>
                <a:ext cx="73152" cy="7315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0" name="Овал 69"/>
              <p:cNvSpPr/>
              <p:nvPr/>
            </p:nvSpPr>
            <p:spPr>
              <a:xfrm>
                <a:off x="5820283" y="3193017"/>
                <a:ext cx="73152" cy="7315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1" name="TextBox 70"/>
                  <p:cNvSpPr txBox="1"/>
                  <p:nvPr/>
                </p:nvSpPr>
                <p:spPr>
                  <a:xfrm>
                    <a:off x="5680822" y="1162445"/>
                    <a:ext cx="139461" cy="20774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oMath>
                      </m:oMathPara>
                    </a14:m>
                    <a:endParaRPr lang="ru-RU" dirty="0"/>
                  </a:p>
                </p:txBody>
              </p:sp>
            </mc:Choice>
            <mc:Fallback xmlns="">
              <p:sp>
                <p:nvSpPr>
                  <p:cNvPr id="71" name="TextBox 7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680822" y="1162445"/>
                    <a:ext cx="139461" cy="207749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26087" r="-30435" b="-8824"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2" name="TextBox 71"/>
                  <p:cNvSpPr txBox="1"/>
                  <p:nvPr/>
                </p:nvSpPr>
                <p:spPr>
                  <a:xfrm>
                    <a:off x="4345729" y="2077627"/>
                    <a:ext cx="139461" cy="20774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oMath>
                      </m:oMathPara>
                    </a14:m>
                    <a:endParaRPr lang="ru-RU" dirty="0"/>
                  </a:p>
                </p:txBody>
              </p:sp>
            </mc:Choice>
            <mc:Fallback xmlns="">
              <p:sp>
                <p:nvSpPr>
                  <p:cNvPr id="72" name="TextBox 7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345729" y="2077627"/>
                    <a:ext cx="139461" cy="207749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26087" r="-30435" b="-8824"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3" name="TextBox 72"/>
                  <p:cNvSpPr txBox="1"/>
                  <p:nvPr/>
                </p:nvSpPr>
                <p:spPr>
                  <a:xfrm>
                    <a:off x="5538371" y="2934358"/>
                    <a:ext cx="139461" cy="20774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oMath>
                      </m:oMathPara>
                    </a14:m>
                    <a:endParaRPr lang="ru-RU" dirty="0"/>
                  </a:p>
                </p:txBody>
              </p:sp>
            </mc:Choice>
            <mc:Fallback xmlns="">
              <p:sp>
                <p:nvSpPr>
                  <p:cNvPr id="73" name="TextBox 7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538371" y="2934358"/>
                    <a:ext cx="139461" cy="207749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27273" r="-36364" b="-8824"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4" name="TextBox 73"/>
                  <p:cNvSpPr txBox="1"/>
                  <p:nvPr/>
                </p:nvSpPr>
                <p:spPr>
                  <a:xfrm>
                    <a:off x="5846254" y="952367"/>
                    <a:ext cx="139461" cy="20774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oMath>
                      </m:oMathPara>
                    </a14:m>
                    <a:endParaRPr lang="ru-RU" dirty="0"/>
                  </a:p>
                </p:txBody>
              </p:sp>
            </mc:Choice>
            <mc:Fallback xmlns="">
              <p:sp>
                <p:nvSpPr>
                  <p:cNvPr id="74" name="TextBox 7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46254" y="952367"/>
                    <a:ext cx="139461" cy="207749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l="-26087" r="-30435" b="-8824"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5" name="TextBox 74"/>
                  <p:cNvSpPr txBox="1"/>
                  <p:nvPr/>
                </p:nvSpPr>
                <p:spPr>
                  <a:xfrm>
                    <a:off x="6769777" y="1238724"/>
                    <a:ext cx="139461" cy="20774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oMath>
                      </m:oMathPara>
                    </a14:m>
                    <a:endParaRPr lang="ru-RU" dirty="0"/>
                  </a:p>
                </p:txBody>
              </p:sp>
            </mc:Choice>
            <mc:Fallback xmlns="">
              <p:sp>
                <p:nvSpPr>
                  <p:cNvPr id="75" name="TextBox 7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769777" y="1238724"/>
                    <a:ext cx="139461" cy="207749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l="-31818" r="-36364" b="-11765"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6" name="TextBox 75"/>
                  <p:cNvSpPr txBox="1"/>
                  <p:nvPr/>
                </p:nvSpPr>
                <p:spPr>
                  <a:xfrm>
                    <a:off x="5950627" y="1602900"/>
                    <a:ext cx="139461" cy="20774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oMath>
                      </m:oMathPara>
                    </a14:m>
                    <a:endParaRPr lang="ru-RU" dirty="0"/>
                  </a:p>
                </p:txBody>
              </p:sp>
            </mc:Choice>
            <mc:Fallback xmlns="">
              <p:sp>
                <p:nvSpPr>
                  <p:cNvPr id="76" name="TextBox 7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950627" y="1602900"/>
                    <a:ext cx="139461" cy="207749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l="-26087" r="-30435" b="-8824"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7" name="TextBox 76"/>
                  <p:cNvSpPr txBox="1"/>
                  <p:nvPr/>
                </p:nvSpPr>
                <p:spPr>
                  <a:xfrm>
                    <a:off x="5697615" y="3009991"/>
                    <a:ext cx="139461" cy="20774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oMath>
                      </m:oMathPara>
                    </a14:m>
                    <a:endParaRPr lang="ru-RU" dirty="0"/>
                  </a:p>
                </p:txBody>
              </p:sp>
            </mc:Choice>
            <mc:Fallback xmlns="">
              <p:sp>
                <p:nvSpPr>
                  <p:cNvPr id="77" name="TextBox 7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697615" y="3009991"/>
                    <a:ext cx="139461" cy="207749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l="-26087" r="-30435" b="-8824"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8" name="TextBox 77"/>
                  <p:cNvSpPr txBox="1"/>
                  <p:nvPr/>
                </p:nvSpPr>
                <p:spPr>
                  <a:xfrm>
                    <a:off x="7118702" y="2854543"/>
                    <a:ext cx="139461" cy="20774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oMath>
                      </m:oMathPara>
                    </a14:m>
                    <a:endParaRPr lang="ru-RU" dirty="0"/>
                  </a:p>
                </p:txBody>
              </p:sp>
            </mc:Choice>
            <mc:Fallback xmlns="">
              <p:sp>
                <p:nvSpPr>
                  <p:cNvPr id="78" name="TextBox 7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118702" y="2854543"/>
                    <a:ext cx="139461" cy="207749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l="-26087" r="-30435" b="-8824"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9" name="TextBox 78"/>
                  <p:cNvSpPr txBox="1"/>
                  <p:nvPr/>
                </p:nvSpPr>
                <p:spPr>
                  <a:xfrm>
                    <a:off x="6547950" y="3670092"/>
                    <a:ext cx="139462" cy="20774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oMath>
                      </m:oMathPara>
                    </a14:m>
                    <a:endParaRPr lang="ru-RU" dirty="0"/>
                  </a:p>
                </p:txBody>
              </p:sp>
            </mc:Choice>
            <mc:Fallback xmlns="">
              <p:sp>
                <p:nvSpPr>
                  <p:cNvPr id="79" name="TextBox 7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547950" y="3670092"/>
                    <a:ext cx="139462" cy="207749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l="-26087" r="-30435" b="-8824"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0" name="TextBox 79"/>
                  <p:cNvSpPr txBox="1"/>
                  <p:nvPr/>
                </p:nvSpPr>
                <p:spPr>
                  <a:xfrm>
                    <a:off x="5097335" y="3670091"/>
                    <a:ext cx="235642" cy="20774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oMath>
                      </m:oMathPara>
                    </a14:m>
                    <a:endParaRPr lang="ru-RU" dirty="0"/>
                  </a:p>
                </p:txBody>
              </p:sp>
            </mc:Choice>
            <mc:Fallback xmlns="">
              <p:sp>
                <p:nvSpPr>
                  <p:cNvPr id="80" name="TextBox 7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097335" y="3670091"/>
                    <a:ext cx="235642" cy="207749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 l="-15385" r="-17949" b="-8824"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1" name="TextBox 80"/>
                  <p:cNvSpPr txBox="1"/>
                  <p:nvPr/>
                </p:nvSpPr>
                <p:spPr>
                  <a:xfrm>
                    <a:off x="4162403" y="3009990"/>
                    <a:ext cx="235642" cy="20774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11</m:t>
                          </m:r>
                        </m:oMath>
                      </m:oMathPara>
                    </a14:m>
                    <a:endParaRPr lang="ru-RU" dirty="0"/>
                  </a:p>
                </p:txBody>
              </p:sp>
            </mc:Choice>
            <mc:Fallback xmlns="">
              <p:sp>
                <p:nvSpPr>
                  <p:cNvPr id="81" name="TextBox 8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162403" y="3009990"/>
                    <a:ext cx="235642" cy="207749"/>
                  </a:xfrm>
                  <a:prstGeom prst="rect">
                    <a:avLst/>
                  </a:prstGeom>
                  <a:blipFill>
                    <a:blip r:embed="rId14"/>
                    <a:stretch>
                      <a:fillRect l="-15789" r="-21053" b="-8824"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2" name="TextBox 81"/>
                  <p:cNvSpPr txBox="1"/>
                  <p:nvPr/>
                </p:nvSpPr>
                <p:spPr>
                  <a:xfrm>
                    <a:off x="5743666" y="3302019"/>
                    <a:ext cx="235642" cy="20774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oMath>
                      </m:oMathPara>
                    </a14:m>
                    <a:endParaRPr lang="ru-RU" dirty="0"/>
                  </a:p>
                </p:txBody>
              </p:sp>
            </mc:Choice>
            <mc:Fallback xmlns="">
              <p:sp>
                <p:nvSpPr>
                  <p:cNvPr id="82" name="TextBox 8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743666" y="3302019"/>
                    <a:ext cx="235642" cy="207749"/>
                  </a:xfrm>
                  <a:prstGeom prst="rect">
                    <a:avLst/>
                  </a:prstGeom>
                  <a:blipFill>
                    <a:blip r:embed="rId15"/>
                    <a:stretch>
                      <a:fillRect l="-15385" r="-17949" b="-8824"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83" name="Прямая соединительная линия 82"/>
            <p:cNvCxnSpPr>
              <a:stCxn id="60" idx="3"/>
              <a:endCxn id="61" idx="7"/>
            </p:cNvCxnSpPr>
            <p:nvPr/>
          </p:nvCxnSpPr>
          <p:spPr>
            <a:xfrm flipH="1">
              <a:off x="4552220" y="1306023"/>
              <a:ext cx="1278776" cy="87547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Прямая соединительная линия 83"/>
            <p:cNvCxnSpPr>
              <a:stCxn id="62" idx="2"/>
              <a:endCxn id="61" idx="5"/>
            </p:cNvCxnSpPr>
            <p:nvPr/>
          </p:nvCxnSpPr>
          <p:spPr>
            <a:xfrm flipH="1" flipV="1">
              <a:off x="4552220" y="2233228"/>
              <a:ext cx="912621" cy="80748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Прямая соединительная линия 84"/>
            <p:cNvCxnSpPr>
              <a:stCxn id="62" idx="7"/>
              <a:endCxn id="63" idx="4"/>
            </p:cNvCxnSpPr>
            <p:nvPr/>
          </p:nvCxnSpPr>
          <p:spPr>
            <a:xfrm flipV="1">
              <a:off x="5527280" y="1239591"/>
              <a:ext cx="389742" cy="177526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Прямая соединительная линия 85"/>
            <p:cNvCxnSpPr>
              <a:stCxn id="64" idx="1"/>
              <a:endCxn id="63" idx="6"/>
            </p:cNvCxnSpPr>
            <p:nvPr/>
          </p:nvCxnSpPr>
          <p:spPr>
            <a:xfrm flipH="1" flipV="1">
              <a:off x="5953598" y="1203015"/>
              <a:ext cx="728982" cy="11372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Прямая соединительная линия 86"/>
            <p:cNvCxnSpPr>
              <a:stCxn id="64" idx="3"/>
              <a:endCxn id="65" idx="6"/>
            </p:cNvCxnSpPr>
            <p:nvPr/>
          </p:nvCxnSpPr>
          <p:spPr>
            <a:xfrm flipH="1">
              <a:off x="5893435" y="1368462"/>
              <a:ext cx="789145" cy="26052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Прямая соединительная линия 87"/>
            <p:cNvCxnSpPr>
              <a:stCxn id="70" idx="0"/>
              <a:endCxn id="65" idx="4"/>
            </p:cNvCxnSpPr>
            <p:nvPr/>
          </p:nvCxnSpPr>
          <p:spPr>
            <a:xfrm flipV="1">
              <a:off x="5856859" y="1665558"/>
              <a:ext cx="0" cy="152745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Прямая соединительная линия 88"/>
            <p:cNvCxnSpPr>
              <a:stCxn id="70" idx="6"/>
              <a:endCxn id="66" idx="2"/>
            </p:cNvCxnSpPr>
            <p:nvPr/>
          </p:nvCxnSpPr>
          <p:spPr>
            <a:xfrm flipV="1">
              <a:off x="5893435" y="3113866"/>
              <a:ext cx="1257351" cy="11572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Прямая соединительная линия 89"/>
            <p:cNvCxnSpPr>
              <a:stCxn id="67" idx="7"/>
              <a:endCxn id="66" idx="3"/>
            </p:cNvCxnSpPr>
            <p:nvPr/>
          </p:nvCxnSpPr>
          <p:spPr>
            <a:xfrm flipV="1">
              <a:off x="6486347" y="3139729"/>
              <a:ext cx="675152" cy="64931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Прямая соединительная линия 90"/>
            <p:cNvCxnSpPr>
              <a:stCxn id="67" idx="2"/>
              <a:endCxn id="68" idx="6"/>
            </p:cNvCxnSpPr>
            <p:nvPr/>
          </p:nvCxnSpPr>
          <p:spPr>
            <a:xfrm flipH="1">
              <a:off x="5468384" y="3814906"/>
              <a:ext cx="955524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Прямая соединительная линия 91"/>
            <p:cNvCxnSpPr>
              <a:stCxn id="69" idx="5"/>
              <a:endCxn id="68" idx="1"/>
            </p:cNvCxnSpPr>
            <p:nvPr/>
          </p:nvCxnSpPr>
          <p:spPr>
            <a:xfrm>
              <a:off x="4508321" y="3139729"/>
              <a:ext cx="897624" cy="64931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Прямая соединительная линия 92"/>
            <p:cNvCxnSpPr>
              <a:stCxn id="69" idx="6"/>
              <a:endCxn id="70" idx="6"/>
            </p:cNvCxnSpPr>
            <p:nvPr/>
          </p:nvCxnSpPr>
          <p:spPr>
            <a:xfrm>
              <a:off x="4519034" y="3113866"/>
              <a:ext cx="1374401" cy="11572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4" name="TextBox 53"/>
          <p:cNvSpPr txBox="1"/>
          <p:nvPr/>
        </p:nvSpPr>
        <p:spPr>
          <a:xfrm>
            <a:off x="1810512" y="1448126"/>
            <a:ext cx="2136111" cy="677820"/>
          </a:xfrm>
          <a:prstGeom prst="wedgeRoundRectCallout">
            <a:avLst>
              <a:gd name="adj1" fmla="val -6477"/>
              <a:gd name="adj2" fmla="val 98873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 smtClean="0"/>
              <a:t>Смотри</a:t>
            </a:r>
            <a:r>
              <a:rPr lang="ru-RU" sz="1400" dirty="0"/>
              <a:t>, у нас же получился корабль!</a:t>
            </a:r>
          </a:p>
        </p:txBody>
      </p:sp>
      <p:pic>
        <p:nvPicPr>
          <p:cNvPr id="55" name="Рисунок 5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93500" y="2572200"/>
            <a:ext cx="1494139" cy="3599998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590" y="2572198"/>
            <a:ext cx="1553374" cy="3599999"/>
          </a:xfrm>
          <a:prstGeom prst="rect">
            <a:avLst/>
          </a:prstGeom>
        </p:spPr>
      </p:pic>
      <p:sp>
        <p:nvSpPr>
          <p:cNvPr id="57" name="TextBox 56"/>
          <p:cNvSpPr txBox="1"/>
          <p:nvPr/>
        </p:nvSpPr>
        <p:spPr>
          <a:xfrm>
            <a:off x="3749040" y="4060721"/>
            <a:ext cx="3644460" cy="916183"/>
          </a:xfrm>
          <a:prstGeom prst="wedgeRoundRectCallout">
            <a:avLst>
              <a:gd name="adj1" fmla="val 54205"/>
              <a:gd name="adj2" fmla="val -81605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Точно! </a:t>
            </a:r>
            <a:endParaRPr lang="ru-RU" sz="1400" dirty="0" smtClean="0"/>
          </a:p>
          <a:p>
            <a:pPr algn="ctr"/>
            <a:r>
              <a:rPr lang="ru-RU" sz="1400" dirty="0" smtClean="0"/>
              <a:t>Но </a:t>
            </a:r>
            <a:r>
              <a:rPr lang="ru-RU" sz="1400" dirty="0"/>
              <a:t>нам ещё нужно вычислить сумму </a:t>
            </a:r>
            <a:r>
              <a:rPr lang="ru-RU" sz="1400" dirty="0" smtClean="0"/>
              <a:t>длин всех </a:t>
            </a:r>
            <a:r>
              <a:rPr lang="ru-RU" sz="1400" dirty="0"/>
              <a:t>получившихся отрезков.</a:t>
            </a:r>
          </a:p>
        </p:txBody>
      </p:sp>
    </p:spTree>
    <p:extLst>
      <p:ext uri="{BB962C8B-B14F-4D97-AF65-F5344CB8AC3E}">
        <p14:creationId xmlns:p14="http://schemas.microsoft.com/office/powerpoint/2010/main" val="370404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" name="Группа 93"/>
          <p:cNvGrpSpPr/>
          <p:nvPr/>
        </p:nvGrpSpPr>
        <p:grpSpPr>
          <a:xfrm>
            <a:off x="-89541" y="0"/>
            <a:ext cx="9233541" cy="5144400"/>
            <a:chOff x="-89541" y="0"/>
            <a:chExt cx="9233541" cy="5144400"/>
          </a:xfrm>
        </p:grpSpPr>
        <p:grpSp>
          <p:nvGrpSpPr>
            <p:cNvPr id="95" name="Группа 94"/>
            <p:cNvGrpSpPr/>
            <p:nvPr/>
          </p:nvGrpSpPr>
          <p:grpSpPr>
            <a:xfrm>
              <a:off x="-89541" y="0"/>
              <a:ext cx="9233541" cy="5144400"/>
              <a:chOff x="-89541" y="0"/>
              <a:chExt cx="9233541" cy="5144400"/>
            </a:xfrm>
          </p:grpSpPr>
          <p:pic>
            <p:nvPicPr>
              <p:cNvPr id="107" name="Рисунок 106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89541" y="0"/>
                <a:ext cx="9233541" cy="5144400"/>
              </a:xfrm>
              <a:prstGeom prst="rect">
                <a:avLst/>
              </a:prstGeom>
            </p:spPr>
          </p:pic>
          <p:sp>
            <p:nvSpPr>
              <p:cNvPr id="108" name="Овал 107"/>
              <p:cNvSpPr/>
              <p:nvPr/>
            </p:nvSpPr>
            <p:spPr>
              <a:xfrm>
                <a:off x="5820283" y="1243584"/>
                <a:ext cx="73152" cy="7315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9" name="Овал 108"/>
              <p:cNvSpPr/>
              <p:nvPr/>
            </p:nvSpPr>
            <p:spPr>
              <a:xfrm>
                <a:off x="4489781" y="2170789"/>
                <a:ext cx="73152" cy="7315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0" name="Овал 109"/>
              <p:cNvSpPr/>
              <p:nvPr/>
            </p:nvSpPr>
            <p:spPr>
              <a:xfrm>
                <a:off x="5464841" y="3004138"/>
                <a:ext cx="73152" cy="7315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1" name="Овал 110"/>
              <p:cNvSpPr/>
              <p:nvPr/>
            </p:nvSpPr>
            <p:spPr>
              <a:xfrm>
                <a:off x="5880446" y="1166439"/>
                <a:ext cx="73152" cy="7315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2" name="Овал 111"/>
              <p:cNvSpPr/>
              <p:nvPr/>
            </p:nvSpPr>
            <p:spPr>
              <a:xfrm>
                <a:off x="6671867" y="1306023"/>
                <a:ext cx="73152" cy="7315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3" name="Овал 112"/>
              <p:cNvSpPr/>
              <p:nvPr/>
            </p:nvSpPr>
            <p:spPr>
              <a:xfrm>
                <a:off x="5820283" y="1592406"/>
                <a:ext cx="73152" cy="7315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4" name="Овал 113"/>
              <p:cNvSpPr/>
              <p:nvPr/>
            </p:nvSpPr>
            <p:spPr>
              <a:xfrm>
                <a:off x="7150786" y="3077290"/>
                <a:ext cx="73152" cy="7315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5" name="Овал 114"/>
              <p:cNvSpPr/>
              <p:nvPr/>
            </p:nvSpPr>
            <p:spPr>
              <a:xfrm>
                <a:off x="6423908" y="3778330"/>
                <a:ext cx="73152" cy="7315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6" name="Овал 115"/>
              <p:cNvSpPr/>
              <p:nvPr/>
            </p:nvSpPr>
            <p:spPr>
              <a:xfrm>
                <a:off x="5395232" y="3778330"/>
                <a:ext cx="73152" cy="7315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7" name="Овал 116"/>
              <p:cNvSpPr/>
              <p:nvPr/>
            </p:nvSpPr>
            <p:spPr>
              <a:xfrm>
                <a:off x="4445882" y="3077290"/>
                <a:ext cx="73152" cy="7315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8" name="Овал 117"/>
              <p:cNvSpPr/>
              <p:nvPr/>
            </p:nvSpPr>
            <p:spPr>
              <a:xfrm>
                <a:off x="5820283" y="3193017"/>
                <a:ext cx="73152" cy="7315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9" name="TextBox 118"/>
                  <p:cNvSpPr txBox="1"/>
                  <p:nvPr/>
                </p:nvSpPr>
                <p:spPr>
                  <a:xfrm>
                    <a:off x="5680822" y="1162445"/>
                    <a:ext cx="139461" cy="20774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oMath>
                      </m:oMathPara>
                    </a14:m>
                    <a:endParaRPr lang="ru-RU" dirty="0"/>
                  </a:p>
                </p:txBody>
              </p:sp>
            </mc:Choice>
            <mc:Fallback xmlns="">
              <p:sp>
                <p:nvSpPr>
                  <p:cNvPr id="119" name="TextBox 11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680822" y="1162445"/>
                    <a:ext cx="139461" cy="207749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26087" r="-30435" b="-8824"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0" name="TextBox 119"/>
                  <p:cNvSpPr txBox="1"/>
                  <p:nvPr/>
                </p:nvSpPr>
                <p:spPr>
                  <a:xfrm>
                    <a:off x="4345729" y="2077627"/>
                    <a:ext cx="139461" cy="20774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oMath>
                      </m:oMathPara>
                    </a14:m>
                    <a:endParaRPr lang="ru-RU" dirty="0"/>
                  </a:p>
                </p:txBody>
              </p:sp>
            </mc:Choice>
            <mc:Fallback xmlns="">
              <p:sp>
                <p:nvSpPr>
                  <p:cNvPr id="120" name="TextBox 11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345729" y="2077627"/>
                    <a:ext cx="139461" cy="207749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26087" r="-30435" b="-8824"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1" name="TextBox 120"/>
                  <p:cNvSpPr txBox="1"/>
                  <p:nvPr/>
                </p:nvSpPr>
                <p:spPr>
                  <a:xfrm>
                    <a:off x="5538371" y="2934358"/>
                    <a:ext cx="139461" cy="20774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oMath>
                      </m:oMathPara>
                    </a14:m>
                    <a:endParaRPr lang="ru-RU" dirty="0"/>
                  </a:p>
                </p:txBody>
              </p:sp>
            </mc:Choice>
            <mc:Fallback xmlns="">
              <p:sp>
                <p:nvSpPr>
                  <p:cNvPr id="121" name="TextBox 12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538371" y="2934358"/>
                    <a:ext cx="139461" cy="207749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27273" r="-36364" b="-8824"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2" name="TextBox 121"/>
                  <p:cNvSpPr txBox="1"/>
                  <p:nvPr/>
                </p:nvSpPr>
                <p:spPr>
                  <a:xfrm>
                    <a:off x="5846254" y="952367"/>
                    <a:ext cx="139461" cy="20774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oMath>
                      </m:oMathPara>
                    </a14:m>
                    <a:endParaRPr lang="ru-RU" dirty="0"/>
                  </a:p>
                </p:txBody>
              </p:sp>
            </mc:Choice>
            <mc:Fallback xmlns="">
              <p:sp>
                <p:nvSpPr>
                  <p:cNvPr id="122" name="TextBox 12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46254" y="952367"/>
                    <a:ext cx="139461" cy="207749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l="-26087" r="-30435" b="-8824"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3" name="TextBox 122"/>
                  <p:cNvSpPr txBox="1"/>
                  <p:nvPr/>
                </p:nvSpPr>
                <p:spPr>
                  <a:xfrm>
                    <a:off x="6769777" y="1238724"/>
                    <a:ext cx="139461" cy="20774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oMath>
                      </m:oMathPara>
                    </a14:m>
                    <a:endParaRPr lang="ru-RU" dirty="0"/>
                  </a:p>
                </p:txBody>
              </p:sp>
            </mc:Choice>
            <mc:Fallback xmlns="">
              <p:sp>
                <p:nvSpPr>
                  <p:cNvPr id="123" name="TextBox 12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769777" y="1238724"/>
                    <a:ext cx="139461" cy="207749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l="-31818" r="-36364" b="-11765"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4" name="TextBox 123"/>
                  <p:cNvSpPr txBox="1"/>
                  <p:nvPr/>
                </p:nvSpPr>
                <p:spPr>
                  <a:xfrm>
                    <a:off x="5950627" y="1602900"/>
                    <a:ext cx="139461" cy="20774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oMath>
                      </m:oMathPara>
                    </a14:m>
                    <a:endParaRPr lang="ru-RU" dirty="0"/>
                  </a:p>
                </p:txBody>
              </p:sp>
            </mc:Choice>
            <mc:Fallback xmlns="">
              <p:sp>
                <p:nvSpPr>
                  <p:cNvPr id="124" name="TextBox 12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950627" y="1602900"/>
                    <a:ext cx="139461" cy="207749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l="-26087" r="-30435" b="-8824"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5" name="TextBox 124"/>
                  <p:cNvSpPr txBox="1"/>
                  <p:nvPr/>
                </p:nvSpPr>
                <p:spPr>
                  <a:xfrm>
                    <a:off x="5697615" y="3009991"/>
                    <a:ext cx="139461" cy="20774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oMath>
                      </m:oMathPara>
                    </a14:m>
                    <a:endParaRPr lang="ru-RU" dirty="0"/>
                  </a:p>
                </p:txBody>
              </p:sp>
            </mc:Choice>
            <mc:Fallback xmlns="">
              <p:sp>
                <p:nvSpPr>
                  <p:cNvPr id="125" name="TextBox 12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697615" y="3009991"/>
                    <a:ext cx="139461" cy="207749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l="-26087" r="-30435" b="-8824"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6" name="TextBox 125"/>
                  <p:cNvSpPr txBox="1"/>
                  <p:nvPr/>
                </p:nvSpPr>
                <p:spPr>
                  <a:xfrm>
                    <a:off x="7118702" y="2854543"/>
                    <a:ext cx="139461" cy="20774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oMath>
                      </m:oMathPara>
                    </a14:m>
                    <a:endParaRPr lang="ru-RU" dirty="0"/>
                  </a:p>
                </p:txBody>
              </p:sp>
            </mc:Choice>
            <mc:Fallback xmlns="">
              <p:sp>
                <p:nvSpPr>
                  <p:cNvPr id="126" name="TextBox 12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118702" y="2854543"/>
                    <a:ext cx="139461" cy="207749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l="-26087" r="-30435" b="-8824"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7" name="TextBox 126"/>
                  <p:cNvSpPr txBox="1"/>
                  <p:nvPr/>
                </p:nvSpPr>
                <p:spPr>
                  <a:xfrm>
                    <a:off x="6547950" y="3670092"/>
                    <a:ext cx="139462" cy="20774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oMath>
                      </m:oMathPara>
                    </a14:m>
                    <a:endParaRPr lang="ru-RU" dirty="0"/>
                  </a:p>
                </p:txBody>
              </p:sp>
            </mc:Choice>
            <mc:Fallback xmlns="">
              <p:sp>
                <p:nvSpPr>
                  <p:cNvPr id="127" name="TextBox 12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547950" y="3670092"/>
                    <a:ext cx="139462" cy="207749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l="-26087" r="-30435" b="-8824"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8" name="TextBox 127"/>
                  <p:cNvSpPr txBox="1"/>
                  <p:nvPr/>
                </p:nvSpPr>
                <p:spPr>
                  <a:xfrm>
                    <a:off x="5097335" y="3670091"/>
                    <a:ext cx="235642" cy="20774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oMath>
                      </m:oMathPara>
                    </a14:m>
                    <a:endParaRPr lang="ru-RU" dirty="0"/>
                  </a:p>
                </p:txBody>
              </p:sp>
            </mc:Choice>
            <mc:Fallback xmlns="">
              <p:sp>
                <p:nvSpPr>
                  <p:cNvPr id="128" name="TextBox 12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097335" y="3670091"/>
                    <a:ext cx="235642" cy="207749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 l="-15385" r="-17949" b="-8824"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9" name="TextBox 128"/>
                  <p:cNvSpPr txBox="1"/>
                  <p:nvPr/>
                </p:nvSpPr>
                <p:spPr>
                  <a:xfrm>
                    <a:off x="4162403" y="3009990"/>
                    <a:ext cx="235642" cy="20774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11</m:t>
                          </m:r>
                        </m:oMath>
                      </m:oMathPara>
                    </a14:m>
                    <a:endParaRPr lang="ru-RU" dirty="0"/>
                  </a:p>
                </p:txBody>
              </p:sp>
            </mc:Choice>
            <mc:Fallback xmlns="">
              <p:sp>
                <p:nvSpPr>
                  <p:cNvPr id="129" name="TextBox 12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162403" y="3009990"/>
                    <a:ext cx="235642" cy="207749"/>
                  </a:xfrm>
                  <a:prstGeom prst="rect">
                    <a:avLst/>
                  </a:prstGeom>
                  <a:blipFill>
                    <a:blip r:embed="rId14"/>
                    <a:stretch>
                      <a:fillRect l="-15789" r="-21053" b="-8824"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0" name="TextBox 129"/>
                  <p:cNvSpPr txBox="1"/>
                  <p:nvPr/>
                </p:nvSpPr>
                <p:spPr>
                  <a:xfrm>
                    <a:off x="5743666" y="3302019"/>
                    <a:ext cx="235642" cy="20774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oMath>
                      </m:oMathPara>
                    </a14:m>
                    <a:endParaRPr lang="ru-RU" dirty="0"/>
                  </a:p>
                </p:txBody>
              </p:sp>
            </mc:Choice>
            <mc:Fallback xmlns="">
              <p:sp>
                <p:nvSpPr>
                  <p:cNvPr id="130" name="TextBox 12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743666" y="3302019"/>
                    <a:ext cx="235642" cy="207749"/>
                  </a:xfrm>
                  <a:prstGeom prst="rect">
                    <a:avLst/>
                  </a:prstGeom>
                  <a:blipFill>
                    <a:blip r:embed="rId15"/>
                    <a:stretch>
                      <a:fillRect l="-15385" r="-17949" b="-8824"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96" name="Прямая соединительная линия 95"/>
            <p:cNvCxnSpPr>
              <a:stCxn id="108" idx="3"/>
              <a:endCxn id="109" idx="7"/>
            </p:cNvCxnSpPr>
            <p:nvPr/>
          </p:nvCxnSpPr>
          <p:spPr>
            <a:xfrm flipH="1">
              <a:off x="4552220" y="1306023"/>
              <a:ext cx="1278776" cy="87547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Прямая соединительная линия 96"/>
            <p:cNvCxnSpPr>
              <a:stCxn id="110" idx="2"/>
              <a:endCxn id="109" idx="5"/>
            </p:cNvCxnSpPr>
            <p:nvPr/>
          </p:nvCxnSpPr>
          <p:spPr>
            <a:xfrm flipH="1" flipV="1">
              <a:off x="4552220" y="2233228"/>
              <a:ext cx="912621" cy="80748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Прямая соединительная линия 97"/>
            <p:cNvCxnSpPr>
              <a:stCxn id="110" idx="7"/>
              <a:endCxn id="111" idx="4"/>
            </p:cNvCxnSpPr>
            <p:nvPr/>
          </p:nvCxnSpPr>
          <p:spPr>
            <a:xfrm flipV="1">
              <a:off x="5527280" y="1239591"/>
              <a:ext cx="389742" cy="177526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Прямая соединительная линия 98"/>
            <p:cNvCxnSpPr>
              <a:stCxn id="112" idx="1"/>
              <a:endCxn id="111" idx="6"/>
            </p:cNvCxnSpPr>
            <p:nvPr/>
          </p:nvCxnSpPr>
          <p:spPr>
            <a:xfrm flipH="1" flipV="1">
              <a:off x="5953598" y="1203015"/>
              <a:ext cx="728982" cy="11372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Прямая соединительная линия 99"/>
            <p:cNvCxnSpPr>
              <a:stCxn id="112" idx="3"/>
              <a:endCxn id="113" idx="6"/>
            </p:cNvCxnSpPr>
            <p:nvPr/>
          </p:nvCxnSpPr>
          <p:spPr>
            <a:xfrm flipH="1">
              <a:off x="5893435" y="1368462"/>
              <a:ext cx="789145" cy="26052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Прямая соединительная линия 100"/>
            <p:cNvCxnSpPr>
              <a:stCxn id="118" idx="0"/>
              <a:endCxn id="113" idx="4"/>
            </p:cNvCxnSpPr>
            <p:nvPr/>
          </p:nvCxnSpPr>
          <p:spPr>
            <a:xfrm flipV="1">
              <a:off x="5856859" y="1665558"/>
              <a:ext cx="0" cy="152745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Прямая соединительная линия 101"/>
            <p:cNvCxnSpPr>
              <a:stCxn id="118" idx="6"/>
              <a:endCxn id="114" idx="2"/>
            </p:cNvCxnSpPr>
            <p:nvPr/>
          </p:nvCxnSpPr>
          <p:spPr>
            <a:xfrm flipV="1">
              <a:off x="5893435" y="3113866"/>
              <a:ext cx="1257351" cy="11572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Прямая соединительная линия 102"/>
            <p:cNvCxnSpPr>
              <a:stCxn id="115" idx="7"/>
              <a:endCxn id="114" idx="3"/>
            </p:cNvCxnSpPr>
            <p:nvPr/>
          </p:nvCxnSpPr>
          <p:spPr>
            <a:xfrm flipV="1">
              <a:off x="6486347" y="3139729"/>
              <a:ext cx="675152" cy="64931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Прямая соединительная линия 103"/>
            <p:cNvCxnSpPr>
              <a:stCxn id="115" idx="2"/>
              <a:endCxn id="116" idx="6"/>
            </p:cNvCxnSpPr>
            <p:nvPr/>
          </p:nvCxnSpPr>
          <p:spPr>
            <a:xfrm flipH="1">
              <a:off x="5468384" y="3814906"/>
              <a:ext cx="955524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Прямая соединительная линия 104"/>
            <p:cNvCxnSpPr>
              <a:stCxn id="117" idx="5"/>
              <a:endCxn id="116" idx="1"/>
            </p:cNvCxnSpPr>
            <p:nvPr/>
          </p:nvCxnSpPr>
          <p:spPr>
            <a:xfrm>
              <a:off x="4508321" y="3139729"/>
              <a:ext cx="897624" cy="64931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Прямая соединительная линия 105"/>
            <p:cNvCxnSpPr>
              <a:stCxn id="117" idx="6"/>
              <a:endCxn id="118" idx="6"/>
            </p:cNvCxnSpPr>
            <p:nvPr/>
          </p:nvCxnSpPr>
          <p:spPr>
            <a:xfrm>
              <a:off x="4519034" y="3113866"/>
              <a:ext cx="1374401" cy="11572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4" name="Рисунок 5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93500" y="2572200"/>
            <a:ext cx="1494140" cy="3599998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590" y="2572198"/>
            <a:ext cx="1553373" cy="35999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34561">
            <a:off x="4377390" y="1595739"/>
            <a:ext cx="2200001" cy="36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1" name="TextBox 130"/>
              <p:cNvSpPr txBox="1"/>
              <p:nvPr/>
            </p:nvSpPr>
            <p:spPr>
              <a:xfrm rot="19484647">
                <a:off x="5000049" y="1499293"/>
                <a:ext cx="383118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400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8 см</m:t>
                      </m:r>
                    </m:oMath>
                  </m:oMathPara>
                </a14:m>
                <a:endParaRPr lang="ru-RU" sz="1400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131" name="TextBox 1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9484647">
                <a:off x="5000049" y="1499293"/>
                <a:ext cx="383118" cy="215444"/>
              </a:xfrm>
              <a:prstGeom prst="rect">
                <a:avLst/>
              </a:prstGeom>
              <a:blipFill>
                <a:blip r:embed="rId20"/>
                <a:stretch>
                  <a:fillRect l="-2740" r="-4110" b="-757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2" name="Рисунок 13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88603">
            <a:off x="4070610" y="2846678"/>
            <a:ext cx="2200001" cy="360000"/>
          </a:xfrm>
          <a:prstGeom prst="rect">
            <a:avLst/>
          </a:prstGeom>
        </p:spPr>
      </p:pic>
      <p:sp>
        <p:nvSpPr>
          <p:cNvPr id="133" name="TextBox 132"/>
          <p:cNvSpPr txBox="1"/>
          <p:nvPr/>
        </p:nvSpPr>
        <p:spPr>
          <a:xfrm>
            <a:off x="282799" y="1238724"/>
            <a:ext cx="3690591" cy="916183"/>
          </a:xfrm>
          <a:prstGeom prst="wedgeRoundRectCallout">
            <a:avLst>
              <a:gd name="adj1" fmla="val 18052"/>
              <a:gd name="adj2" fmla="val 77914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 smtClean="0"/>
              <a:t>С </a:t>
            </a:r>
            <a:r>
              <a:rPr lang="ru-RU" sz="1400" dirty="0"/>
              <a:t>твоей линейкой что-то не то! </a:t>
            </a:r>
            <a:endParaRPr lang="ru-RU" sz="1400" dirty="0" smtClean="0"/>
          </a:p>
          <a:p>
            <a:pPr algn="ctr"/>
            <a:r>
              <a:rPr lang="ru-RU" sz="1400" dirty="0" smtClean="0"/>
              <a:t>Мы </a:t>
            </a:r>
            <a:r>
              <a:rPr lang="ru-RU" sz="1400" dirty="0"/>
              <a:t>не сможем с помощью этой линейки измерить </a:t>
            </a:r>
            <a:r>
              <a:rPr lang="ru-RU" sz="1400" dirty="0" smtClean="0"/>
              <a:t>длины отрезков.</a:t>
            </a:r>
            <a:endParaRPr lang="ru-RU" sz="1400" dirty="0"/>
          </a:p>
        </p:txBody>
      </p:sp>
      <p:sp>
        <p:nvSpPr>
          <p:cNvPr id="46" name="TextBox 45"/>
          <p:cNvSpPr txBox="1"/>
          <p:nvPr/>
        </p:nvSpPr>
        <p:spPr>
          <a:xfrm>
            <a:off x="5537992" y="4060721"/>
            <a:ext cx="1855507" cy="916183"/>
          </a:xfrm>
          <a:prstGeom prst="wedgeRoundRectCallout">
            <a:avLst>
              <a:gd name="adj1" fmla="val 54205"/>
              <a:gd name="adj2" fmla="val -81605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Но у меня нет другой линейки. </a:t>
            </a:r>
            <a:endParaRPr lang="ru-RU" sz="1400" dirty="0" smtClean="0"/>
          </a:p>
          <a:p>
            <a:pPr algn="ctr"/>
            <a:r>
              <a:rPr lang="ru-RU" sz="1400" dirty="0" smtClean="0"/>
              <a:t>Как </a:t>
            </a:r>
            <a:r>
              <a:rPr lang="ru-RU" sz="1400" dirty="0"/>
              <a:t>быть?</a:t>
            </a:r>
          </a:p>
        </p:txBody>
      </p:sp>
    </p:spTree>
    <p:extLst>
      <p:ext uri="{BB962C8B-B14F-4D97-AF65-F5344CB8AC3E}">
        <p14:creationId xmlns:p14="http://schemas.microsoft.com/office/powerpoint/2010/main" val="3968165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" grpId="0"/>
      <p:bldP spid="133" grpId="0" animBg="1"/>
      <p:bldP spid="4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/>
          <p:cNvGrpSpPr/>
          <p:nvPr/>
        </p:nvGrpSpPr>
        <p:grpSpPr>
          <a:xfrm>
            <a:off x="-89541" y="0"/>
            <a:ext cx="9233541" cy="5144400"/>
            <a:chOff x="-89541" y="0"/>
            <a:chExt cx="9233541" cy="5144400"/>
          </a:xfrm>
        </p:grpSpPr>
        <p:grpSp>
          <p:nvGrpSpPr>
            <p:cNvPr id="17" name="Группа 16"/>
            <p:cNvGrpSpPr/>
            <p:nvPr/>
          </p:nvGrpSpPr>
          <p:grpSpPr>
            <a:xfrm>
              <a:off x="-89541" y="0"/>
              <a:ext cx="9233541" cy="5144400"/>
              <a:chOff x="-89541" y="0"/>
              <a:chExt cx="9233541" cy="5144400"/>
            </a:xfrm>
          </p:grpSpPr>
          <p:pic>
            <p:nvPicPr>
              <p:cNvPr id="29" name="Рисунок 28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89541" y="0"/>
                <a:ext cx="9233541" cy="5144400"/>
              </a:xfrm>
              <a:prstGeom prst="rect">
                <a:avLst/>
              </a:prstGeom>
            </p:spPr>
          </p:pic>
          <p:sp>
            <p:nvSpPr>
              <p:cNvPr id="30" name="Овал 29"/>
              <p:cNvSpPr/>
              <p:nvPr/>
            </p:nvSpPr>
            <p:spPr>
              <a:xfrm>
                <a:off x="5820283" y="1243584"/>
                <a:ext cx="73152" cy="7315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" name="Овал 30"/>
              <p:cNvSpPr/>
              <p:nvPr/>
            </p:nvSpPr>
            <p:spPr>
              <a:xfrm>
                <a:off x="4489781" y="2170789"/>
                <a:ext cx="73152" cy="7315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" name="Овал 31"/>
              <p:cNvSpPr/>
              <p:nvPr/>
            </p:nvSpPr>
            <p:spPr>
              <a:xfrm>
                <a:off x="5464841" y="3004138"/>
                <a:ext cx="73152" cy="7315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" name="Овал 32"/>
              <p:cNvSpPr/>
              <p:nvPr/>
            </p:nvSpPr>
            <p:spPr>
              <a:xfrm>
                <a:off x="5880446" y="1166439"/>
                <a:ext cx="73152" cy="7315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" name="Овал 33"/>
              <p:cNvSpPr/>
              <p:nvPr/>
            </p:nvSpPr>
            <p:spPr>
              <a:xfrm>
                <a:off x="6671867" y="1306023"/>
                <a:ext cx="73152" cy="7315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" name="Овал 34"/>
              <p:cNvSpPr/>
              <p:nvPr/>
            </p:nvSpPr>
            <p:spPr>
              <a:xfrm>
                <a:off x="5820283" y="1592406"/>
                <a:ext cx="73152" cy="7315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" name="Овал 35"/>
              <p:cNvSpPr/>
              <p:nvPr/>
            </p:nvSpPr>
            <p:spPr>
              <a:xfrm>
                <a:off x="7150786" y="3077290"/>
                <a:ext cx="73152" cy="7315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" name="Овал 36"/>
              <p:cNvSpPr/>
              <p:nvPr/>
            </p:nvSpPr>
            <p:spPr>
              <a:xfrm>
                <a:off x="6423908" y="3778330"/>
                <a:ext cx="73152" cy="7315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8" name="Овал 37"/>
              <p:cNvSpPr/>
              <p:nvPr/>
            </p:nvSpPr>
            <p:spPr>
              <a:xfrm>
                <a:off x="5395232" y="3778330"/>
                <a:ext cx="73152" cy="7315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9" name="Овал 38"/>
              <p:cNvSpPr/>
              <p:nvPr/>
            </p:nvSpPr>
            <p:spPr>
              <a:xfrm>
                <a:off x="4445882" y="3077290"/>
                <a:ext cx="73152" cy="7315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0" name="Овал 39"/>
              <p:cNvSpPr/>
              <p:nvPr/>
            </p:nvSpPr>
            <p:spPr>
              <a:xfrm>
                <a:off x="5820283" y="3193017"/>
                <a:ext cx="73152" cy="7315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1" name="TextBox 40"/>
                  <p:cNvSpPr txBox="1"/>
                  <p:nvPr/>
                </p:nvSpPr>
                <p:spPr>
                  <a:xfrm>
                    <a:off x="5680822" y="1162445"/>
                    <a:ext cx="139461" cy="20774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oMath>
                      </m:oMathPara>
                    </a14:m>
                    <a:endParaRPr lang="ru-RU" dirty="0"/>
                  </a:p>
                </p:txBody>
              </p:sp>
            </mc:Choice>
            <mc:Fallback xmlns="">
              <p:sp>
                <p:nvSpPr>
                  <p:cNvPr id="119" name="TextBox 11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680822" y="1162445"/>
                    <a:ext cx="139461" cy="207749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26087" r="-30435" b="-8824"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2" name="TextBox 41"/>
                  <p:cNvSpPr txBox="1"/>
                  <p:nvPr/>
                </p:nvSpPr>
                <p:spPr>
                  <a:xfrm>
                    <a:off x="4345729" y="2077627"/>
                    <a:ext cx="139461" cy="20774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oMath>
                      </m:oMathPara>
                    </a14:m>
                    <a:endParaRPr lang="ru-RU" dirty="0"/>
                  </a:p>
                </p:txBody>
              </p:sp>
            </mc:Choice>
            <mc:Fallback xmlns="">
              <p:sp>
                <p:nvSpPr>
                  <p:cNvPr id="120" name="TextBox 11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345729" y="2077627"/>
                    <a:ext cx="139461" cy="207749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26087" r="-30435" b="-8824"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3" name="TextBox 42"/>
                  <p:cNvSpPr txBox="1"/>
                  <p:nvPr/>
                </p:nvSpPr>
                <p:spPr>
                  <a:xfrm>
                    <a:off x="5538371" y="2934358"/>
                    <a:ext cx="139461" cy="20774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oMath>
                      </m:oMathPara>
                    </a14:m>
                    <a:endParaRPr lang="ru-RU" dirty="0"/>
                  </a:p>
                </p:txBody>
              </p:sp>
            </mc:Choice>
            <mc:Fallback xmlns="">
              <p:sp>
                <p:nvSpPr>
                  <p:cNvPr id="121" name="TextBox 12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538371" y="2934358"/>
                    <a:ext cx="139461" cy="207749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27273" r="-36364" b="-8824"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4" name="TextBox 43"/>
                  <p:cNvSpPr txBox="1"/>
                  <p:nvPr/>
                </p:nvSpPr>
                <p:spPr>
                  <a:xfrm>
                    <a:off x="5846254" y="952367"/>
                    <a:ext cx="139461" cy="20774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oMath>
                      </m:oMathPara>
                    </a14:m>
                    <a:endParaRPr lang="ru-RU" dirty="0"/>
                  </a:p>
                </p:txBody>
              </p:sp>
            </mc:Choice>
            <mc:Fallback xmlns="">
              <p:sp>
                <p:nvSpPr>
                  <p:cNvPr id="122" name="TextBox 12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46254" y="952367"/>
                    <a:ext cx="139461" cy="207749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l="-26087" r="-30435" b="-8824"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5" name="TextBox 44"/>
                  <p:cNvSpPr txBox="1"/>
                  <p:nvPr/>
                </p:nvSpPr>
                <p:spPr>
                  <a:xfrm>
                    <a:off x="6769777" y="1238724"/>
                    <a:ext cx="139461" cy="20774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oMath>
                      </m:oMathPara>
                    </a14:m>
                    <a:endParaRPr lang="ru-RU" dirty="0"/>
                  </a:p>
                </p:txBody>
              </p:sp>
            </mc:Choice>
            <mc:Fallback xmlns="">
              <p:sp>
                <p:nvSpPr>
                  <p:cNvPr id="123" name="TextBox 12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769777" y="1238724"/>
                    <a:ext cx="139461" cy="207749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l="-31818" r="-36364" b="-11765"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6" name="TextBox 45"/>
                  <p:cNvSpPr txBox="1"/>
                  <p:nvPr/>
                </p:nvSpPr>
                <p:spPr>
                  <a:xfrm>
                    <a:off x="5950627" y="1602900"/>
                    <a:ext cx="139461" cy="20774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oMath>
                      </m:oMathPara>
                    </a14:m>
                    <a:endParaRPr lang="ru-RU" dirty="0"/>
                  </a:p>
                </p:txBody>
              </p:sp>
            </mc:Choice>
            <mc:Fallback xmlns="">
              <p:sp>
                <p:nvSpPr>
                  <p:cNvPr id="124" name="TextBox 12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950627" y="1602900"/>
                    <a:ext cx="139461" cy="207749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l="-26087" r="-30435" b="-8824"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7" name="TextBox 46"/>
                  <p:cNvSpPr txBox="1"/>
                  <p:nvPr/>
                </p:nvSpPr>
                <p:spPr>
                  <a:xfrm>
                    <a:off x="5697615" y="3009991"/>
                    <a:ext cx="139461" cy="20774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oMath>
                      </m:oMathPara>
                    </a14:m>
                    <a:endParaRPr lang="ru-RU" dirty="0"/>
                  </a:p>
                </p:txBody>
              </p:sp>
            </mc:Choice>
            <mc:Fallback xmlns="">
              <p:sp>
                <p:nvSpPr>
                  <p:cNvPr id="125" name="TextBox 12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697615" y="3009991"/>
                    <a:ext cx="139461" cy="207749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l="-26087" r="-30435" b="-8824"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8" name="TextBox 47"/>
                  <p:cNvSpPr txBox="1"/>
                  <p:nvPr/>
                </p:nvSpPr>
                <p:spPr>
                  <a:xfrm>
                    <a:off x="7118702" y="2854543"/>
                    <a:ext cx="139461" cy="20774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oMath>
                      </m:oMathPara>
                    </a14:m>
                    <a:endParaRPr lang="ru-RU" dirty="0"/>
                  </a:p>
                </p:txBody>
              </p:sp>
            </mc:Choice>
            <mc:Fallback xmlns="">
              <p:sp>
                <p:nvSpPr>
                  <p:cNvPr id="126" name="TextBox 12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118702" y="2854543"/>
                    <a:ext cx="139461" cy="207749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l="-26087" r="-30435" b="-8824"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9" name="TextBox 48"/>
                  <p:cNvSpPr txBox="1"/>
                  <p:nvPr/>
                </p:nvSpPr>
                <p:spPr>
                  <a:xfrm>
                    <a:off x="6547950" y="3670092"/>
                    <a:ext cx="139462" cy="20774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oMath>
                      </m:oMathPara>
                    </a14:m>
                    <a:endParaRPr lang="ru-RU" dirty="0"/>
                  </a:p>
                </p:txBody>
              </p:sp>
            </mc:Choice>
            <mc:Fallback xmlns="">
              <p:sp>
                <p:nvSpPr>
                  <p:cNvPr id="127" name="TextBox 12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547950" y="3670092"/>
                    <a:ext cx="139462" cy="207749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l="-26087" r="-30435" b="-8824"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0" name="TextBox 49"/>
                  <p:cNvSpPr txBox="1"/>
                  <p:nvPr/>
                </p:nvSpPr>
                <p:spPr>
                  <a:xfrm>
                    <a:off x="5097335" y="3670091"/>
                    <a:ext cx="235642" cy="20774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oMath>
                      </m:oMathPara>
                    </a14:m>
                    <a:endParaRPr lang="ru-RU" dirty="0"/>
                  </a:p>
                </p:txBody>
              </p:sp>
            </mc:Choice>
            <mc:Fallback xmlns="">
              <p:sp>
                <p:nvSpPr>
                  <p:cNvPr id="128" name="TextBox 12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097335" y="3670091"/>
                    <a:ext cx="235642" cy="207749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 l="-15385" r="-17949" b="-8824"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1" name="TextBox 50"/>
                  <p:cNvSpPr txBox="1"/>
                  <p:nvPr/>
                </p:nvSpPr>
                <p:spPr>
                  <a:xfrm>
                    <a:off x="4162403" y="3009990"/>
                    <a:ext cx="235642" cy="20774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11</m:t>
                          </m:r>
                        </m:oMath>
                      </m:oMathPara>
                    </a14:m>
                    <a:endParaRPr lang="ru-RU" dirty="0"/>
                  </a:p>
                </p:txBody>
              </p:sp>
            </mc:Choice>
            <mc:Fallback xmlns="">
              <p:sp>
                <p:nvSpPr>
                  <p:cNvPr id="129" name="TextBox 12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162403" y="3009990"/>
                    <a:ext cx="235642" cy="207749"/>
                  </a:xfrm>
                  <a:prstGeom prst="rect">
                    <a:avLst/>
                  </a:prstGeom>
                  <a:blipFill>
                    <a:blip r:embed="rId14"/>
                    <a:stretch>
                      <a:fillRect l="-15789" r="-21053" b="-8824"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2" name="TextBox 51"/>
                  <p:cNvSpPr txBox="1"/>
                  <p:nvPr/>
                </p:nvSpPr>
                <p:spPr>
                  <a:xfrm>
                    <a:off x="5743666" y="3302019"/>
                    <a:ext cx="235642" cy="20774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oMath>
                      </m:oMathPara>
                    </a14:m>
                    <a:endParaRPr lang="ru-RU" dirty="0"/>
                  </a:p>
                </p:txBody>
              </p:sp>
            </mc:Choice>
            <mc:Fallback xmlns="">
              <p:sp>
                <p:nvSpPr>
                  <p:cNvPr id="130" name="TextBox 12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743666" y="3302019"/>
                    <a:ext cx="235642" cy="207749"/>
                  </a:xfrm>
                  <a:prstGeom prst="rect">
                    <a:avLst/>
                  </a:prstGeom>
                  <a:blipFill>
                    <a:blip r:embed="rId15"/>
                    <a:stretch>
                      <a:fillRect l="-15385" r="-17949" b="-8824"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18" name="Прямая соединительная линия 17"/>
            <p:cNvCxnSpPr>
              <a:stCxn id="30" idx="3"/>
              <a:endCxn id="31" idx="7"/>
            </p:cNvCxnSpPr>
            <p:nvPr/>
          </p:nvCxnSpPr>
          <p:spPr>
            <a:xfrm flipH="1">
              <a:off x="4552220" y="1306023"/>
              <a:ext cx="1278776" cy="87547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>
              <a:stCxn id="32" idx="2"/>
              <a:endCxn id="31" idx="5"/>
            </p:cNvCxnSpPr>
            <p:nvPr/>
          </p:nvCxnSpPr>
          <p:spPr>
            <a:xfrm flipH="1" flipV="1">
              <a:off x="4552220" y="2233228"/>
              <a:ext cx="912621" cy="80748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>
              <a:stCxn id="32" idx="7"/>
              <a:endCxn id="33" idx="4"/>
            </p:cNvCxnSpPr>
            <p:nvPr/>
          </p:nvCxnSpPr>
          <p:spPr>
            <a:xfrm flipV="1">
              <a:off x="5527280" y="1239591"/>
              <a:ext cx="389742" cy="177526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>
              <a:stCxn id="34" idx="1"/>
              <a:endCxn id="33" idx="6"/>
            </p:cNvCxnSpPr>
            <p:nvPr/>
          </p:nvCxnSpPr>
          <p:spPr>
            <a:xfrm flipH="1" flipV="1">
              <a:off x="5953598" y="1203015"/>
              <a:ext cx="728982" cy="11372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>
              <a:stCxn id="34" idx="3"/>
              <a:endCxn id="35" idx="6"/>
            </p:cNvCxnSpPr>
            <p:nvPr/>
          </p:nvCxnSpPr>
          <p:spPr>
            <a:xfrm flipH="1">
              <a:off x="5893435" y="1368462"/>
              <a:ext cx="789145" cy="26052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единительная линия 22"/>
            <p:cNvCxnSpPr>
              <a:stCxn id="40" idx="0"/>
              <a:endCxn id="35" idx="4"/>
            </p:cNvCxnSpPr>
            <p:nvPr/>
          </p:nvCxnSpPr>
          <p:spPr>
            <a:xfrm flipV="1">
              <a:off x="5856859" y="1665558"/>
              <a:ext cx="0" cy="152745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Прямая соединительная линия 23"/>
            <p:cNvCxnSpPr>
              <a:stCxn id="40" idx="6"/>
              <a:endCxn id="36" idx="2"/>
            </p:cNvCxnSpPr>
            <p:nvPr/>
          </p:nvCxnSpPr>
          <p:spPr>
            <a:xfrm flipV="1">
              <a:off x="5893435" y="3113866"/>
              <a:ext cx="1257351" cy="11572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единительная линия 24"/>
            <p:cNvCxnSpPr>
              <a:stCxn id="37" idx="7"/>
              <a:endCxn id="36" idx="3"/>
            </p:cNvCxnSpPr>
            <p:nvPr/>
          </p:nvCxnSpPr>
          <p:spPr>
            <a:xfrm flipV="1">
              <a:off x="6486347" y="3139729"/>
              <a:ext cx="675152" cy="64931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/>
            <p:cNvCxnSpPr>
              <a:stCxn id="37" idx="2"/>
              <a:endCxn id="38" idx="6"/>
            </p:cNvCxnSpPr>
            <p:nvPr/>
          </p:nvCxnSpPr>
          <p:spPr>
            <a:xfrm flipH="1">
              <a:off x="5468384" y="3814906"/>
              <a:ext cx="955524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Прямая соединительная линия 26"/>
            <p:cNvCxnSpPr>
              <a:stCxn id="39" idx="5"/>
              <a:endCxn id="38" idx="1"/>
            </p:cNvCxnSpPr>
            <p:nvPr/>
          </p:nvCxnSpPr>
          <p:spPr>
            <a:xfrm>
              <a:off x="4508321" y="3139729"/>
              <a:ext cx="897624" cy="64931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Прямая соединительная линия 27"/>
            <p:cNvCxnSpPr>
              <a:stCxn id="39" idx="6"/>
              <a:endCxn id="40" idx="6"/>
            </p:cNvCxnSpPr>
            <p:nvPr/>
          </p:nvCxnSpPr>
          <p:spPr>
            <a:xfrm>
              <a:off x="4519034" y="3113866"/>
              <a:ext cx="1374401" cy="11572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3" name="Рисунок 5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93500" y="2572200"/>
            <a:ext cx="1494140" cy="3599998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590" y="2572198"/>
            <a:ext cx="1553373" cy="35999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/>
              <p:cNvSpPr txBox="1"/>
              <p:nvPr/>
            </p:nvSpPr>
            <p:spPr>
              <a:xfrm rot="19484647">
                <a:off x="5000049" y="1499293"/>
                <a:ext cx="383118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400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8 см</m:t>
                      </m:r>
                    </m:oMath>
                  </m:oMathPara>
                </a14:m>
                <a:endParaRPr lang="ru-RU" sz="1400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56" name="TextBox 5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9484647">
                <a:off x="5000049" y="1499293"/>
                <a:ext cx="383118" cy="215444"/>
              </a:xfrm>
              <a:prstGeom prst="rect">
                <a:avLst/>
              </a:prstGeom>
              <a:blipFill>
                <a:blip r:embed="rId19"/>
                <a:stretch>
                  <a:fillRect l="-2740" r="-4110" b="-757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7" name="Рисунок 56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88603">
            <a:off x="4070610" y="2846678"/>
            <a:ext cx="2200001" cy="360000"/>
          </a:xfrm>
          <a:prstGeom prst="rect">
            <a:avLst/>
          </a:prstGeom>
        </p:spPr>
      </p:pic>
      <p:sp>
        <p:nvSpPr>
          <p:cNvPr id="58" name="TextBox 57"/>
          <p:cNvSpPr txBox="1"/>
          <p:nvPr/>
        </p:nvSpPr>
        <p:spPr>
          <a:xfrm>
            <a:off x="1228503" y="1238724"/>
            <a:ext cx="2744887" cy="677820"/>
          </a:xfrm>
          <a:prstGeom prst="wedgeRoundRectCallout">
            <a:avLst>
              <a:gd name="adj1" fmla="val 18052"/>
              <a:gd name="adj2" fmla="val 77914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Я думаю, что </a:t>
            </a:r>
            <a:r>
              <a:rPr lang="ru-RU" sz="1400" dirty="0" err="1"/>
              <a:t>Электроша</a:t>
            </a:r>
            <a:r>
              <a:rPr lang="ru-RU" sz="1400" dirty="0"/>
              <a:t> будет знать, как нам быть.</a:t>
            </a:r>
          </a:p>
        </p:txBody>
      </p:sp>
    </p:spTree>
    <p:extLst>
      <p:ext uri="{BB962C8B-B14F-4D97-AF65-F5344CB8AC3E}">
        <p14:creationId xmlns:p14="http://schemas.microsoft.com/office/powerpoint/2010/main" val="2967222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setwalls.ru/pic/201305/1280x720/setwalls.ru-51433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99" y="0"/>
            <a:ext cx="9145599" cy="514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827" y="1995854"/>
            <a:ext cx="2880000" cy="288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TextBox 22"/>
          <p:cNvSpPr txBox="1"/>
          <p:nvPr/>
        </p:nvSpPr>
        <p:spPr>
          <a:xfrm>
            <a:off x="358774" y="361950"/>
            <a:ext cx="2323399" cy="1154546"/>
          </a:xfrm>
          <a:prstGeom prst="wedgeRoundRectCallout">
            <a:avLst>
              <a:gd name="adj1" fmla="val -16570"/>
              <a:gd name="adj2" fmla="val 70585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 smtClean="0"/>
              <a:t>Прежде </a:t>
            </a:r>
            <a:r>
              <a:rPr lang="ru-RU" sz="1400" dirty="0"/>
              <a:t>чем я вам помогу с измерением отрезков, </a:t>
            </a:r>
            <a:r>
              <a:rPr lang="ru-RU" sz="1400" dirty="0" smtClean="0"/>
              <a:t>давайте немного разомнёмся.</a:t>
            </a:r>
            <a:endParaRPr lang="ru-RU" sz="1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43831" y="1181551"/>
            <a:ext cx="1494140" cy="359999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31851" y="361950"/>
            <a:ext cx="1553374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3940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BJ">
      <a:majorFont>
        <a:latin typeface="Merriweather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4136</TotalTime>
  <Words>1260</Words>
  <Application>Microsoft Office PowerPoint</Application>
  <PresentationFormat>Экран (16:9)</PresentationFormat>
  <Paragraphs>596</Paragraphs>
  <Slides>45</Slides>
  <Notes>44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51" baseType="lpstr">
      <vt:lpstr>Arial</vt:lpstr>
      <vt:lpstr>Cambria Math</vt:lpstr>
      <vt:lpstr>Calibri</vt:lpstr>
      <vt:lpstr>Merriweather</vt:lpstr>
      <vt:lpstr>Roboto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MSI</cp:lastModifiedBy>
  <cp:revision>640</cp:revision>
  <dcterms:created xsi:type="dcterms:W3CDTF">2017-06-06T14:34:21Z</dcterms:created>
  <dcterms:modified xsi:type="dcterms:W3CDTF">2025-01-17T08:22:49Z</dcterms:modified>
</cp:coreProperties>
</file>