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1"/>
  </p:notesMasterIdLst>
  <p:sldIdLst>
    <p:sldId id="256" r:id="rId2"/>
    <p:sldId id="323" r:id="rId3"/>
    <p:sldId id="324" r:id="rId4"/>
    <p:sldId id="325" r:id="rId5"/>
    <p:sldId id="327" r:id="rId6"/>
    <p:sldId id="328" r:id="rId7"/>
    <p:sldId id="329" r:id="rId8"/>
    <p:sldId id="330" r:id="rId9"/>
    <p:sldId id="316" r:id="rId10"/>
    <p:sldId id="304" r:id="rId11"/>
    <p:sldId id="305" r:id="rId12"/>
    <p:sldId id="306" r:id="rId13"/>
    <p:sldId id="307" r:id="rId14"/>
    <p:sldId id="322" r:id="rId15"/>
    <p:sldId id="265" r:id="rId16"/>
    <p:sldId id="331" r:id="rId17"/>
    <p:sldId id="308" r:id="rId18"/>
    <p:sldId id="309" r:id="rId19"/>
    <p:sldId id="310" r:id="rId20"/>
    <p:sldId id="311" r:id="rId21"/>
    <p:sldId id="312" r:id="rId22"/>
    <p:sldId id="313" r:id="rId23"/>
    <p:sldId id="333" r:id="rId24"/>
    <p:sldId id="334" r:id="rId25"/>
    <p:sldId id="335" r:id="rId26"/>
    <p:sldId id="336" r:id="rId27"/>
    <p:sldId id="337" r:id="rId28"/>
    <p:sldId id="291" r:id="rId29"/>
    <p:sldId id="332" r:id="rId30"/>
    <p:sldId id="338" r:id="rId31"/>
    <p:sldId id="339" r:id="rId32"/>
    <p:sldId id="340" r:id="rId33"/>
    <p:sldId id="341" r:id="rId34"/>
    <p:sldId id="342" r:id="rId35"/>
    <p:sldId id="314" r:id="rId36"/>
    <p:sldId id="295" r:id="rId37"/>
    <p:sldId id="296" r:id="rId38"/>
    <p:sldId id="343" r:id="rId39"/>
    <p:sldId id="299" r:id="rId40"/>
  </p:sldIdLst>
  <p:sldSz cx="9144000" cy="5143500" type="screen16x9"/>
  <p:notesSz cx="6858000" cy="9144000"/>
  <p:embeddedFontLst>
    <p:embeddedFont>
      <p:font typeface="Merriweather" panose="020B0604020202020204" charset="-52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9C82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59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310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51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01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22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17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0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78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268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04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3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33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27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936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51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58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2541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59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92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604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09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89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3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5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9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6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746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3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34.png"/><Relationship Id="rId18" Type="http://schemas.openxmlformats.org/officeDocument/2006/relationships/image" Target="../media/image260.png"/><Relationship Id="rId26" Type="http://schemas.openxmlformats.org/officeDocument/2006/relationships/image" Target="../media/image40.png"/><Relationship Id="rId3" Type="http://schemas.openxmlformats.org/officeDocument/2006/relationships/image" Target="../media/image26.png"/><Relationship Id="rId21" Type="http://schemas.openxmlformats.org/officeDocument/2006/relationships/image" Target="../media/image290.png"/><Relationship Id="rId34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210.png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20" Type="http://schemas.openxmlformats.org/officeDocument/2006/relationships/image" Target="../media/image280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200.png"/><Relationship Id="rId24" Type="http://schemas.openxmlformats.org/officeDocument/2006/relationships/image" Target="../media/image38.png"/><Relationship Id="rId32" Type="http://schemas.openxmlformats.org/officeDocument/2006/relationships/image" Target="../media/image44.png"/><Relationship Id="rId5" Type="http://schemas.openxmlformats.org/officeDocument/2006/relationships/image" Target="../media/image1410.png"/><Relationship Id="rId15" Type="http://schemas.openxmlformats.org/officeDocument/2006/relationships/image" Target="../media/image230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70.png"/><Relationship Id="rId31" Type="http://schemas.openxmlformats.org/officeDocument/2006/relationships/image" Target="../media/image390.png"/><Relationship Id="rId9" Type="http://schemas.openxmlformats.org/officeDocument/2006/relationships/image" Target="../media/image32.png"/><Relationship Id="rId14" Type="http://schemas.openxmlformats.org/officeDocument/2006/relationships/image" Target="../media/image23.png"/><Relationship Id="rId22" Type="http://schemas.openxmlformats.org/officeDocument/2006/relationships/image" Target="../media/image300.png"/><Relationship Id="rId27" Type="http://schemas.openxmlformats.org/officeDocument/2006/relationships/image" Target="../media/image41.png"/><Relationship Id="rId30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24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11.png"/><Relationship Id="rId10" Type="http://schemas.openxmlformats.org/officeDocument/2006/relationships/image" Target="../media/image56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6.png"/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3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8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23.png"/><Relationship Id="rId5" Type="http://schemas.openxmlformats.org/officeDocument/2006/relationships/image" Target="../media/image46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77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46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48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23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30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10" Type="http://schemas.openxmlformats.org/officeDocument/2006/relationships/image" Target="../media/image100.png"/><Relationship Id="rId4" Type="http://schemas.openxmlformats.org/officeDocument/2006/relationships/image" Target="../media/image24.png"/><Relationship Id="rId9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10" Type="http://schemas.openxmlformats.org/officeDocument/2006/relationships/image" Target="../media/image100.png"/><Relationship Id="rId4" Type="http://schemas.openxmlformats.org/officeDocument/2006/relationships/image" Target="../media/image24.png"/><Relationship Id="rId9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0.png"/><Relationship Id="rId5" Type="http://schemas.openxmlformats.org/officeDocument/2006/relationships/image" Target="../media/image25.png"/><Relationship Id="rId10" Type="http://schemas.openxmlformats.org/officeDocument/2006/relationships/image" Target="../media/image99.png"/><Relationship Id="rId4" Type="http://schemas.openxmlformats.org/officeDocument/2006/relationships/image" Target="../media/image24.png"/><Relationship Id="rId9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0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98.png"/><Relationship Id="rId5" Type="http://schemas.openxmlformats.org/officeDocument/2006/relationships/image" Target="../media/image105.png"/><Relationship Id="rId15" Type="http://schemas.openxmlformats.org/officeDocument/2006/relationships/image" Target="../media/image108.png"/><Relationship Id="rId10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6.jpeg"/><Relationship Id="rId10" Type="http://schemas.openxmlformats.org/officeDocument/2006/relationships/image" Target="../media/image113.png"/><Relationship Id="rId4" Type="http://schemas.openxmlformats.org/officeDocument/2006/relationships/image" Target="../media/image75.png"/><Relationship Id="rId9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30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5" Type="http://schemas.openxmlformats.org/officeDocument/2006/relationships/image" Target="../media/image152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24" Type="http://schemas.openxmlformats.org/officeDocument/2006/relationships/image" Target="../media/image151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23" Type="http://schemas.openxmlformats.org/officeDocument/2006/relationships/image" Target="../media/image150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Relationship Id="rId27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75953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Сравнение </a:t>
            </a:r>
            <a:r>
              <a:rPr lang="ru-RU" sz="3400" dirty="0">
                <a:solidFill>
                  <a:schemeClr val="bg1"/>
                </a:solidFill>
                <a:latin typeface="+mj-lt"/>
              </a:rPr>
              <a:t>натуральных чисел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044" y="1074121"/>
                <a:ext cx="360000" cy="54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362" y="1074121"/>
                <a:ext cx="360000" cy="54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11" y="1074121"/>
                <a:ext cx="360000" cy="54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29" y="1074121"/>
                <a:ext cx="360000" cy="54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647" y="1074121"/>
                <a:ext cx="360000" cy="54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296" y="1074121"/>
                <a:ext cx="360000" cy="54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615" y="1074121"/>
                <a:ext cx="360000" cy="54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24" y="1074121"/>
                <a:ext cx="360000" cy="54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000" y="4011750"/>
                <a:ext cx="360000" cy="54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1" y="2571750"/>
            <a:ext cx="2880000" cy="28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73199" y="3308764"/>
            <a:ext cx="1387601" cy="439457"/>
          </a:xfrm>
          <a:prstGeom prst="wedgeRoundRectCallout">
            <a:avLst>
              <a:gd name="adj1" fmla="val -67053"/>
              <a:gd name="adj2" fmla="val -996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622" y="1777012"/>
                <a:ext cx="360000" cy="54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940" y="1777012"/>
                <a:ext cx="360000" cy="54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258" y="1777012"/>
                <a:ext cx="360000" cy="540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907" y="1777012"/>
                <a:ext cx="360000" cy="54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842" y="1777012"/>
                <a:ext cx="360000" cy="540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491" y="1777012"/>
                <a:ext cx="360000" cy="540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193" y="1777012"/>
                <a:ext cx="360000" cy="540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–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299" y="1777012"/>
                <a:ext cx="360000" cy="540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00" y="1268024"/>
                <a:ext cx="360000" cy="540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024" y="1969452"/>
                <a:ext cx="360000" cy="540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588" y="1777012"/>
                <a:ext cx="360000" cy="54000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906" y="1777012"/>
                <a:ext cx="360000" cy="54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949" y="2487771"/>
                <a:ext cx="360000" cy="54000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2528768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2956023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023" y="2487771"/>
                <a:ext cx="360000" cy="54000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369672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06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672" y="2487771"/>
                <a:ext cx="360000" cy="54000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175" y="2487771"/>
                <a:ext cx="360000" cy="54000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3787541" y="2488788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94472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024" y="1344121"/>
                <a:ext cx="360000" cy="54000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1112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329" y="4011750"/>
                <a:ext cx="360000" cy="54000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13" y="3748221"/>
                <a:ext cx="360000" cy="54000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Прямоугольник 42"/>
          <p:cNvSpPr/>
          <p:nvPr/>
        </p:nvSpPr>
        <p:spPr>
          <a:xfrm>
            <a:off x="6659243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39853" y="248777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4698 0.27469 " pathEditMode="relative" rAng="0" ptsTypes="AA">
                                      <p:cBhvr>
                                        <p:cTn id="9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1373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85 L -0.42378 -0.43426 " pathEditMode="relative" rAng="0" ptsTypes="AA">
                                      <p:cBhvr>
                                        <p:cTn id="10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-2182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555 L -0.24271 -0.03765 " pathEditMode="relative" rAng="0" ptsTypes="AA">
                                      <p:cBhvr>
                                        <p:cTn id="10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16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0.33611 -0.03765 " pathEditMode="relative" rAng="0" ptsTypes="AA">
                                      <p:cBhvr>
                                        <p:cTn id="10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-188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2099E-6 L 0.45503 -0.05247 " pathEditMode="relative" rAng="0" ptsTypes="AA">
                                      <p:cBhvr>
                                        <p:cTn id="10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-256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2.59259E-6 L 0.24271 -0.29537 " pathEditMode="relative" rAng="0" ptsTypes="AA">
                                      <p:cBhvr>
                                        <p:cTn id="10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4784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0.06128 -0.24413 " pathEditMode="relative" rAng="0" ptsTypes="AA">
                                      <p:cBhvr>
                                        <p:cTn id="11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75" y="1137193"/>
            <a:ext cx="2204724" cy="677820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значит сравнить два числа?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38667" y="2164567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667" y="2164567"/>
                <a:ext cx="55463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760441" y="2164566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41" y="2164566"/>
                <a:ext cx="5546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http://gagauzpravda.md/wp-content/uploads/2016/10/loupe_PNG100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4703" y="1622547"/>
            <a:ext cx="3936708" cy="25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952245" y="361950"/>
            <a:ext cx="3832979" cy="677820"/>
          </a:xfrm>
          <a:prstGeom prst="wedgeRoundRectCallout">
            <a:avLst>
              <a:gd name="adj1" fmla="val 10064"/>
              <a:gd name="adj2" fmla="val 8980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Наверное</a:t>
            </a:r>
            <a:r>
              <a:rPr lang="ru-RU" sz="1400" dirty="0"/>
              <a:t>,</a:t>
            </a:r>
            <a:r>
              <a:rPr lang="ru-RU" sz="1400" dirty="0" smtClean="0"/>
              <a:t> </a:t>
            </a:r>
            <a:r>
              <a:rPr lang="ru-RU" sz="1400" dirty="0"/>
              <a:t>это значит определить, какое из </a:t>
            </a:r>
            <a:r>
              <a:rPr lang="ru-RU" sz="1400" dirty="0" smtClean="0"/>
              <a:t>чисел </a:t>
            </a:r>
            <a:r>
              <a:rPr lang="ru-RU" sz="1400" dirty="0"/>
              <a:t>больше, а какое – меньше.</a:t>
            </a:r>
          </a:p>
        </p:txBody>
      </p:sp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8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361950"/>
                <a:ext cx="5854701" cy="1182355"/>
              </a:xfrm>
              <a:prstGeom prst="wedgeRoundRectCallout">
                <a:avLst>
                  <a:gd name="adj1" fmla="val -30002"/>
                  <a:gd name="adj2" fmla="val 7503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Когда </a:t>
                </a:r>
                <a:r>
                  <a:rPr lang="ru-RU" sz="1400" dirty="0"/>
                  <a:t>Саша рассказывал, что созвездие </a:t>
                </a:r>
                <a:r>
                  <a:rPr lang="ru-RU" sz="1400" dirty="0" smtClean="0"/>
                  <a:t>Большой Медведицы </a:t>
                </a:r>
                <a:r>
                  <a:rPr lang="ru-RU" sz="1400" dirty="0"/>
                  <a:t>состоит 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звёзд, </a:t>
                </a:r>
                <a:r>
                  <a:rPr lang="ru-RU" sz="1400" dirty="0" smtClean="0"/>
                  <a:t>а </a:t>
                </a:r>
                <a:r>
                  <a:rPr lang="ru-RU" sz="1400" dirty="0"/>
                  <a:t>созвездие Кассиопеи – 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, </a:t>
                </a:r>
                <a:br>
                  <a:rPr lang="ru-RU" sz="1400" dirty="0" smtClean="0"/>
                </a:br>
                <a:r>
                  <a:rPr lang="ru-RU" sz="1400" dirty="0" smtClean="0"/>
                  <a:t>то </a:t>
                </a:r>
                <a:r>
                  <a:rPr lang="ru-RU" sz="1400" dirty="0"/>
                  <a:t>ему </a:t>
                </a:r>
                <a:r>
                  <a:rPr lang="ru-RU" sz="1400" dirty="0" smtClean="0"/>
                  <a:t>не </a:t>
                </a:r>
                <a:r>
                  <a:rPr lang="ru-RU" sz="1400" dirty="0"/>
                  <a:t>составило труда определить, что в первом созвездии больше звёзд, чем во </a:t>
                </a:r>
                <a:r>
                  <a:rPr lang="ru-RU" sz="1400" dirty="0" smtClean="0"/>
                  <a:t>втором.</a:t>
                </a:r>
                <a:endParaRPr lang="ru-RU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361950"/>
                <a:ext cx="5854701" cy="1182355"/>
              </a:xfrm>
              <a:prstGeom prst="wedgeRoundRectCallout">
                <a:avLst>
                  <a:gd name="adj1" fmla="val -30002"/>
                  <a:gd name="adj2" fmla="val 7503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38" y="1792400"/>
            <a:ext cx="2160000" cy="216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25" y="1792400"/>
            <a:ext cx="2160000" cy="2159999"/>
          </a:xfrm>
          <a:prstGeom prst="ellipse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427905" y="4044857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05" y="4044857"/>
                <a:ext cx="5546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087218" y="4044857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218" y="4044857"/>
                <a:ext cx="554639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5341545" y="2287624"/>
            <a:ext cx="13753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В </a:t>
            </a:r>
            <a:r>
              <a:rPr lang="ru-RU" sz="1400" dirty="0">
                <a:solidFill>
                  <a:srgbClr val="FFC000"/>
                </a:solidFill>
              </a:rPr>
              <a:t>первом созвездии больше звёзд, чем </a:t>
            </a:r>
            <a:r>
              <a:rPr lang="ru-RU" sz="1400" dirty="0" smtClean="0">
                <a:solidFill>
                  <a:srgbClr val="FFC000"/>
                </a:solidFill>
              </a:rPr>
              <a:t/>
            </a:r>
            <a:br>
              <a:rPr lang="ru-RU" sz="1400" dirty="0" smtClean="0">
                <a:solidFill>
                  <a:srgbClr val="FFC000"/>
                </a:solidFill>
              </a:rPr>
            </a:br>
            <a:r>
              <a:rPr lang="ru-RU" sz="1400" dirty="0" smtClean="0">
                <a:solidFill>
                  <a:srgbClr val="FFC000"/>
                </a:solidFill>
              </a:rPr>
              <a:t>во втором.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59244" y="4306466"/>
            <a:ext cx="1375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больше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70291" y="2074282"/>
            <a:ext cx="3543184" cy="916183"/>
          </a:xfrm>
          <a:prstGeom prst="wedgeRoundRectCallout">
            <a:avLst>
              <a:gd name="adj1" fmla="val -63317"/>
              <a:gd name="adj2" fmla="val 463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Числа можно сравнивать при помощи натурального </a:t>
            </a:r>
            <a:r>
              <a:rPr lang="ru-RU" sz="1400" dirty="0" smtClean="0"/>
              <a:t>ряда. </a:t>
            </a:r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называют натуральным рядом?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9957" y="1410195"/>
            <a:ext cx="1553374" cy="36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28938" y="3388641"/>
            <a:ext cx="3899290" cy="916183"/>
          </a:xfrm>
          <a:prstGeom prst="wedgeRoundRectCallout">
            <a:avLst>
              <a:gd name="adj1" fmla="val 61948"/>
              <a:gd name="adj2" fmla="val -826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Все натуральные числа, записанные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порядке возрастания, образуют </a:t>
            </a:r>
            <a:r>
              <a:rPr lang="ru-RU" sz="1400" dirty="0">
                <a:solidFill>
                  <a:srgbClr val="FFC000"/>
                </a:solidFill>
              </a:rPr>
              <a:t>натуральный </a:t>
            </a:r>
            <a:r>
              <a:rPr lang="ru-RU" sz="1400" dirty="0" smtClean="0">
                <a:solidFill>
                  <a:srgbClr val="FFC000"/>
                </a:solidFill>
              </a:rPr>
              <a:t>ряд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09760" y="2532375"/>
            <a:ext cx="1374177" cy="439457"/>
          </a:xfrm>
          <a:prstGeom prst="wedgeRoundRectCallout">
            <a:avLst>
              <a:gd name="adj1" fmla="val -65210"/>
              <a:gd name="adj2" fmla="val 8486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Молодец!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9957" y="1410195"/>
            <a:ext cx="1553374" cy="360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28938" y="3388641"/>
            <a:ext cx="3899290" cy="916183"/>
          </a:xfrm>
          <a:prstGeom prst="wedgeRoundRectCallout">
            <a:avLst>
              <a:gd name="adj1" fmla="val 61948"/>
              <a:gd name="adj2" fmla="val -826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Все натуральные числа, записанные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порядке возрастания, образуют </a:t>
            </a:r>
            <a:r>
              <a:rPr lang="ru-RU" sz="1400" dirty="0">
                <a:solidFill>
                  <a:srgbClr val="FFC000"/>
                </a:solidFill>
              </a:rPr>
              <a:t>натуральный </a:t>
            </a:r>
            <a:r>
              <a:rPr lang="ru-RU" sz="1400" dirty="0" smtClean="0">
                <a:solidFill>
                  <a:srgbClr val="FFC000"/>
                </a:solidFill>
              </a:rPr>
              <a:t>ряд</a:t>
            </a:r>
            <a:r>
              <a:rPr lang="ru-RU" sz="1400" dirty="0" smtClean="0"/>
              <a:t>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9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7567" y="1870063"/>
                <a:ext cx="6472847" cy="1408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Из двух натуральных чисел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меньшим</a:t>
                </a:r>
                <a:r>
                  <a:rPr lang="ru-RU" sz="1800" dirty="0">
                    <a:solidFill>
                      <a:schemeClr val="bg1"/>
                    </a:solidFill>
                  </a:rPr>
                  <a:t> будет то, </a:t>
                </a:r>
                <a:br>
                  <a:rPr lang="ru-RU" sz="1800" dirty="0">
                    <a:solidFill>
                      <a:schemeClr val="bg1"/>
                    </a:solidFill>
                  </a:rPr>
                </a:br>
                <a:r>
                  <a:rPr lang="ru-RU" sz="1800" dirty="0">
                    <a:solidFill>
                      <a:schemeClr val="bg1"/>
                    </a:solidFill>
                  </a:rPr>
                  <a:t>которое в натуральном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ряду стоит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раньше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:r>
                  <a:rPr lang="ru-RU" sz="1800" dirty="0">
                    <a:solidFill>
                      <a:schemeClr val="bg1"/>
                    </a:solidFill>
                  </a:rPr>
                  <a:t/>
                </a:r>
                <a:br>
                  <a:rPr lang="ru-RU" sz="1800" dirty="0">
                    <a:solidFill>
                      <a:schemeClr val="bg1"/>
                    </a:solidFill>
                  </a:rPr>
                </a:br>
                <a:r>
                  <a:rPr lang="ru-RU" sz="1800" dirty="0">
                    <a:solidFill>
                      <a:schemeClr val="bg1"/>
                    </a:solidFill>
                  </a:rPr>
                  <a:t>а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большим</a:t>
                </a:r>
                <a:r>
                  <a:rPr lang="ru-RU" sz="1800" dirty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то</a:t>
                </a:r>
                <a:r>
                  <a:rPr lang="ru-RU" sz="1800" dirty="0">
                    <a:solidFill>
                      <a:schemeClr val="bg1"/>
                    </a:solidFill>
                  </a:rPr>
                  <a:t>, которое в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натуральном </a:t>
                </a:r>
                <a:r>
                  <a:rPr lang="ru-RU" sz="1800" dirty="0">
                    <a:solidFill>
                      <a:schemeClr val="bg1"/>
                    </a:solidFill>
                  </a:rPr>
                  <a:t>ряду стоит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позже</a:t>
                </a:r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  <a:r>
                  <a:rPr lang="ru-RU" sz="1800" dirty="0">
                    <a:solidFill>
                      <a:srgbClr val="FFC000"/>
                    </a:solidFill>
                  </a:rPr>
                  <a:t> </a:t>
                </a:r>
              </a:p>
              <a:p>
                <a:endParaRPr lang="ru-RU" sz="1800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меньше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1870063"/>
                <a:ext cx="6472847" cy="1408655"/>
              </a:xfrm>
              <a:prstGeom prst="rect">
                <a:avLst/>
              </a:prstGeom>
              <a:blipFill>
                <a:blip r:embed="rId5"/>
                <a:stretch>
                  <a:fillRect l="-2166" t="-5195" b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7567" y="1870063"/>
                <a:ext cx="6472847" cy="2793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Из двух натуральных чисел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меньшим</a:t>
                </a:r>
                <a:r>
                  <a:rPr lang="ru-RU" sz="1800" dirty="0">
                    <a:solidFill>
                      <a:schemeClr val="bg1"/>
                    </a:solidFill>
                  </a:rPr>
                  <a:t> будет то, </a:t>
                </a:r>
                <a:br>
                  <a:rPr lang="ru-RU" sz="1800" dirty="0">
                    <a:solidFill>
                      <a:schemeClr val="bg1"/>
                    </a:solidFill>
                  </a:rPr>
                </a:br>
                <a:r>
                  <a:rPr lang="ru-RU" sz="1800" dirty="0">
                    <a:solidFill>
                      <a:schemeClr val="bg1"/>
                    </a:solidFill>
                  </a:rPr>
                  <a:t>которое в натуральном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ряду стоит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раньше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:r>
                  <a:rPr lang="ru-RU" sz="1800" dirty="0">
                    <a:solidFill>
                      <a:schemeClr val="bg1"/>
                    </a:solidFill>
                  </a:rPr>
                  <a:t/>
                </a:r>
                <a:br>
                  <a:rPr lang="ru-RU" sz="1800" dirty="0">
                    <a:solidFill>
                      <a:schemeClr val="bg1"/>
                    </a:solidFill>
                  </a:rPr>
                </a:br>
                <a:r>
                  <a:rPr lang="ru-RU" sz="1800" dirty="0">
                    <a:solidFill>
                      <a:schemeClr val="bg1"/>
                    </a:solidFill>
                  </a:rPr>
                  <a:t>а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большим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то, которое в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натуральном </a:t>
                </a:r>
                <a:r>
                  <a:rPr lang="ru-RU" sz="1800" dirty="0">
                    <a:solidFill>
                      <a:schemeClr val="bg1"/>
                    </a:solidFill>
                  </a:rPr>
                  <a:t>ряду стоит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позже</a:t>
                </a:r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  <a:r>
                  <a:rPr lang="ru-RU" sz="1800" dirty="0">
                    <a:solidFill>
                      <a:srgbClr val="FFC000"/>
                    </a:solidFill>
                  </a:rPr>
                  <a:t> </a:t>
                </a:r>
              </a:p>
              <a:p>
                <a:endParaRPr lang="ru-RU" sz="1800" dirty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меньше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Результаты </a:t>
                </a:r>
                <a:r>
                  <a:rPr lang="ru-RU" sz="1800" dirty="0">
                    <a:solidFill>
                      <a:schemeClr val="bg1"/>
                    </a:solidFill>
                  </a:rPr>
                  <a:t>сравнения записывают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с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помощью знаков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(меньше)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(больше). 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А </a:t>
                </a:r>
                <a:r>
                  <a:rPr lang="ru-RU" sz="1800" dirty="0">
                    <a:solidFill>
                      <a:schemeClr val="bg1"/>
                    </a:solidFill>
                  </a:rPr>
                  <a:t>сами записи называют </a:t>
                </a:r>
                <a:r>
                  <a:rPr lang="ru-RU" sz="1800" dirty="0" smtClean="0">
                    <a:solidFill>
                      <a:srgbClr val="FFC000"/>
                    </a:solidFill>
                  </a:rPr>
                  <a:t>неравенствами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1870063"/>
                <a:ext cx="6472847" cy="2793650"/>
              </a:xfrm>
              <a:prstGeom prst="rect">
                <a:avLst/>
              </a:prstGeom>
              <a:blipFill>
                <a:blip r:embed="rId15"/>
                <a:stretch>
                  <a:fillRect l="-2166" t="-2620" b="-50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3452110" y="968465"/>
                <a:ext cx="455075" cy="72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110" y="968465"/>
                <a:ext cx="455075" cy="720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68011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Неравенство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281038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0380" y="968465"/>
                <a:ext cx="540000" cy="720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4010718" y="972552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indent="-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718" y="972552"/>
                <a:ext cx="540000" cy="720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2" grpId="0" animBg="1"/>
      <p:bldP spid="9" grpId="0"/>
      <p:bldP spid="21" grpId="0" animBg="1"/>
      <p:bldP spid="22" grpId="0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11810" y="2529962"/>
                <a:ext cx="3249240" cy="1210164"/>
              </a:xfrm>
              <a:prstGeom prst="wedgeRoundRectCallout">
                <a:avLst>
                  <a:gd name="adj1" fmla="val -60245"/>
                  <a:gd name="adj2" fmla="val 2604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— самое маленькое натуральное число.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Число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ru-RU" sz="1400" dirty="0"/>
                  <a:t> меньше любого натурального </a:t>
                </a:r>
                <a:r>
                  <a:rPr lang="ru-RU" sz="1400" dirty="0" smtClean="0"/>
                  <a:t>числа.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810" y="2529962"/>
                <a:ext cx="3249240" cy="1210164"/>
              </a:xfrm>
              <a:prstGeom prst="wedgeRoundRectCallout">
                <a:avLst>
                  <a:gd name="adj1" fmla="val -60245"/>
                  <a:gd name="adj2" fmla="val 26043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73443" y="2950378"/>
                <a:ext cx="8185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443" y="2950378"/>
                <a:ext cx="818557" cy="369332"/>
              </a:xfrm>
              <a:prstGeom prst="rect">
                <a:avLst/>
              </a:prstGeom>
              <a:blipFill>
                <a:blip r:embed="rId15"/>
                <a:stretch>
                  <a:fillRect l="-8209" r="-8209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920237"/>
            <a:ext cx="2765425" cy="677820"/>
          </a:xfrm>
          <a:prstGeom prst="wedgeRoundRectCallout">
            <a:avLst>
              <a:gd name="adj1" fmla="val -21728"/>
              <a:gd name="adj2" fmla="val 8169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Сравнивать </a:t>
            </a:r>
            <a:r>
              <a:rPr lang="ru-RU" sz="1400" dirty="0"/>
              <a:t>можно одновременно и три числа.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11636" y="920237"/>
                <a:ext cx="3298825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/>
                  <a:t> в натуральном ряду стоит позже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400" dirty="0"/>
                  <a:t>, значит,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&gt;10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36" y="920237"/>
                <a:ext cx="3298825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775" y="920237"/>
            <a:ext cx="3536950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вы можете сказать об этих числах относительно их расположения в натуральном ряду?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541550"/>
            <a:ext cx="1344726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085" y="1356375"/>
            <a:ext cx="1494139" cy="359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23" y="1546910"/>
            <a:ext cx="1553374" cy="3599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1515" y="3049605"/>
            <a:ext cx="2998177" cy="1154546"/>
          </a:xfrm>
          <a:prstGeom prst="wedgeRoundRectCallout">
            <a:avLst>
              <a:gd name="adj1" fmla="val 56060"/>
              <a:gd name="adj2" fmla="val -828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Паша, а ты знаешь,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в созвездии </a:t>
            </a:r>
            <a:r>
              <a:rPr lang="ru-RU" sz="1400" dirty="0" smtClean="0"/>
              <a:t>Большой Медведицы </a:t>
            </a:r>
            <a:r>
              <a:rPr lang="ru-RU" sz="1400" dirty="0"/>
              <a:t>больше звёзд, чем в созвездии </a:t>
            </a:r>
            <a:r>
              <a:rPr lang="ru-RU" sz="1400" dirty="0" smtClean="0"/>
              <a:t>Кассиопеи?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241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11636" y="920237"/>
                <a:ext cx="3436939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/>
                  <a:t> в натуральном ряду стоит </a:t>
                </a:r>
                <a:r>
                  <a:rPr lang="ru-RU" sz="1400" dirty="0" smtClean="0"/>
                  <a:t>раньше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/>
                  <a:t>, значит,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&lt;20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36" y="920237"/>
                <a:ext cx="3436939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775" y="920237"/>
            <a:ext cx="3536950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вы можете сказать об этих числах относительно их расположения в натуральном ряду?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603325"/>
            <a:ext cx="1344726" cy="3116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8774" y="920237"/>
            <a:ext cx="5854701" cy="1154546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о числе говорят, что оно меньше некоторого числа и вместе с тем больше некоторого другого числа, то тогда это утверждение записывают в виде </a:t>
            </a:r>
            <a:r>
              <a:rPr lang="ru-RU" sz="1400" dirty="0">
                <a:solidFill>
                  <a:srgbClr val="FFC000"/>
                </a:solidFill>
              </a:rPr>
              <a:t>двойного неравенства</a:t>
            </a:r>
            <a:r>
              <a:rPr lang="ru-RU" sz="1400" dirty="0"/>
              <a:t>, используя при этом и знак меньше, и знак </a:t>
            </a:r>
            <a:r>
              <a:rPr lang="ru-RU" sz="1400" dirty="0" smtClean="0"/>
              <a:t>больше.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06124" y="2330517"/>
                <a:ext cx="4087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124" y="2330517"/>
                <a:ext cx="40876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22003" y="2335062"/>
                <a:ext cx="4087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03" y="2335062"/>
                <a:ext cx="408765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286124" y="3416660"/>
            <a:ext cx="27024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Зачастую слово «двойное» не говорят, а просто называют двойное неравенство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неравенством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922876" y="3176039"/>
            <a:ext cx="32905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3246 0.03827 C 0.03923 0.04692 0.04948 0.05216 0.06007 0.05216 C 0.07239 0.05216 0.08212 0.04692 0.08889 0.03827 L 0.12187 -1.85185E-6 " pathEditMode="relative" rAng="0" ptsTypes="AAA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5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1.85185E-6 L -0.03298 -0.04012 C -0.03993 -0.04907 -0.05017 -0.05401 -0.06093 -0.05401 C -0.07309 -0.05401 -0.08281 -0.04907 -0.08975 -0.04012 L -0.12239 -1.85185E-6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/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20237"/>
            <a:ext cx="2800061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Сравнивать натуральные числа можно и при помощи координатного луча.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50785"/>
              </p:ext>
            </p:extLst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26" grpId="0"/>
      <p:bldP spid="27" grpId="0"/>
      <p:bldP spid="29" grpId="0"/>
      <p:bldP spid="31" grpId="0"/>
      <p:bldP spid="33" grpId="0"/>
      <p:bldP spid="34" grpId="0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6" y="920237"/>
            <a:ext cx="2640614" cy="1154546"/>
          </a:xfrm>
          <a:prstGeom prst="wedgeRoundRectCallout">
            <a:avLst>
              <a:gd name="adj1" fmla="val 4800"/>
              <a:gd name="adj2" fmla="val 700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зная координат этих точек, вы сможете сказать, какая из них больше, а какая меньше?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5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875746"/>
            <a:ext cx="1344726" cy="3116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89604" y="2537915"/>
                <a:ext cx="3334700" cy="943992"/>
              </a:xfrm>
              <a:prstGeom prst="wedgeRoundRectCallout">
                <a:avLst>
                  <a:gd name="adj1" fmla="val -61121"/>
                  <a:gd name="adj2" fmla="val -1365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Точка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 стоит левее других точек на координатном луче, значит, её координата будет </a:t>
                </a:r>
                <a:r>
                  <a:rPr lang="ru-RU" sz="1400" u="sng" dirty="0" smtClean="0"/>
                  <a:t>меньше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04" y="2537915"/>
                <a:ext cx="3334700" cy="943992"/>
              </a:xfrm>
              <a:prstGeom prst="wedgeRoundRectCallout">
                <a:avLst>
                  <a:gd name="adj1" fmla="val -61121"/>
                  <a:gd name="adj2" fmla="val -1365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Овал 35"/>
          <p:cNvSpPr/>
          <p:nvPr/>
        </p:nvSpPr>
        <p:spPr>
          <a:xfrm>
            <a:off x="4877201" y="1923956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3" y="1875746"/>
            <a:ext cx="1293448" cy="3116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89604" y="2537915"/>
                <a:ext cx="3482846" cy="943992"/>
              </a:xfrm>
              <a:prstGeom prst="wedgeRoundRectCallout">
                <a:avLst>
                  <a:gd name="adj1" fmla="val -61121"/>
                  <a:gd name="adj2" fmla="val -1365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Точка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ru-RU" sz="1400" dirty="0"/>
                  <a:t> стоит дальше других точек на координатном луче, тогда её координата будет </a:t>
                </a:r>
                <a:r>
                  <a:rPr lang="ru-RU" sz="1400" u="sng" dirty="0" smtClean="0"/>
                  <a:t>больше</a:t>
                </a:r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604" y="2537915"/>
                <a:ext cx="3482846" cy="943992"/>
              </a:xfrm>
              <a:prstGeom prst="wedgeRoundRectCallout">
                <a:avLst>
                  <a:gd name="adj1" fmla="val -61121"/>
                  <a:gd name="adj2" fmla="val -13659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Овал 35"/>
          <p:cNvSpPr/>
          <p:nvPr/>
        </p:nvSpPr>
        <p:spPr>
          <a:xfrm>
            <a:off x="7324845" y="1923956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3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72389" y="2577785"/>
            <a:ext cx="3711902" cy="1154546"/>
          </a:xfrm>
          <a:prstGeom prst="wedgeRoundRectCallout">
            <a:avLst>
              <a:gd name="adj1" fmla="val -56984"/>
              <a:gd name="adj2" fmla="val 197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Всё 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На </a:t>
            </a:r>
            <a:r>
              <a:rPr lang="ru-RU" sz="1400" dirty="0"/>
              <a:t>координатном луче точка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меньшей координатой расположена левее точки с большей координатой.</a:t>
            </a:r>
          </a:p>
        </p:txBody>
      </p:sp>
    </p:spTree>
    <p:extLst>
      <p:ext uri="{BB962C8B-B14F-4D97-AF65-F5344CB8AC3E}">
        <p14:creationId xmlns:p14="http://schemas.microsoft.com/office/powerpoint/2010/main" val="7460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58775" y="844037"/>
                <a:ext cx="3035603" cy="1265782"/>
              </a:xfrm>
              <a:prstGeom prst="wedgeRoundRectCallout">
                <a:avLst>
                  <a:gd name="adj1" fmla="val 4800"/>
                  <a:gd name="adj2" fmla="val 7001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Точка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(3)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лежит левее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 (7)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pPr algn="ctr"/>
                <a:r>
                  <a:rPr lang="ru-RU" sz="1400" dirty="0" smtClean="0"/>
                  <a:t>Координата </a:t>
                </a:r>
                <a:r>
                  <a:rPr lang="ru-RU" sz="1400" dirty="0"/>
                  <a:t>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ru-RU" sz="1400" dirty="0"/>
                  <a:t> меньше координаты точки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44037"/>
                <a:ext cx="3035603" cy="1265782"/>
              </a:xfrm>
              <a:prstGeom prst="wedgeRoundRectCallout">
                <a:avLst>
                  <a:gd name="adj1" fmla="val 4800"/>
                  <a:gd name="adj2" fmla="val 70016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Овал 35"/>
          <p:cNvSpPr/>
          <p:nvPr/>
        </p:nvSpPr>
        <p:spPr>
          <a:xfrm>
            <a:off x="4877201" y="1923956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853214" y="211661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214" y="2116613"/>
                <a:ext cx="165109" cy="246221"/>
              </a:xfrm>
              <a:prstGeom prst="rect">
                <a:avLst/>
              </a:prstGeom>
              <a:blipFill>
                <a:blip r:embed="rId7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Овал 39"/>
          <p:cNvSpPr/>
          <p:nvPr/>
        </p:nvSpPr>
        <p:spPr>
          <a:xfrm>
            <a:off x="6286369" y="1925846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250599" y="2116233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599" y="2116233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6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/>
      <p:bldP spid="40" grpId="0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567" y="1103448"/>
            <a:ext cx="647284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На координатном луче из двух натуральных чисел </a:t>
            </a:r>
            <a:r>
              <a:rPr lang="ru-RU" sz="1800" dirty="0">
                <a:solidFill>
                  <a:srgbClr val="FFC000"/>
                </a:solidFill>
              </a:rPr>
              <a:t>меньшее число </a:t>
            </a:r>
            <a:r>
              <a:rPr lang="ru-RU" sz="1800" dirty="0">
                <a:solidFill>
                  <a:schemeClr val="bg1"/>
                </a:solidFill>
              </a:rPr>
              <a:t>расположено </a:t>
            </a:r>
            <a:r>
              <a:rPr lang="ru-RU" sz="1800" dirty="0">
                <a:solidFill>
                  <a:srgbClr val="FFC000"/>
                </a:solidFill>
              </a:rPr>
              <a:t>левее большего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61101" y="247597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413526" y="247597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758807" y="248035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13613" y="2481038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463657" y="2480356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811319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166126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518551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868595" y="248818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21019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573444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925869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278294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625956" y="2483500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973619" y="248073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330806" y="2475974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683231" y="2471133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035656" y="248073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388081" y="248073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740506" y="248073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088168" y="2480737"/>
            <a:ext cx="0" cy="18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703326" y="2569594"/>
            <a:ext cx="77083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10549" y="206404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О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673482" y="2525709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23284" y="206404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Х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5591" y="206404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А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6927" y="2715699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2715699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986778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78" y="2715698"/>
                <a:ext cx="165109" cy="246221"/>
              </a:xfrm>
              <a:prstGeom prst="rect">
                <a:avLst/>
              </a:prstGeom>
              <a:blipFill>
                <a:blip r:embed="rId6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320648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48" y="2715698"/>
                <a:ext cx="165109" cy="246221"/>
              </a:xfrm>
              <a:prstGeom prst="rect">
                <a:avLst/>
              </a:prstGeom>
              <a:blipFill>
                <a:blip r:embed="rId7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675905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905" y="2715698"/>
                <a:ext cx="165109" cy="246221"/>
              </a:xfrm>
              <a:prstGeom prst="rect">
                <a:avLst/>
              </a:prstGeom>
              <a:blipFill>
                <a:blip r:embed="rId8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2255042" y="2063663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031162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162" y="2715698"/>
                <a:ext cx="165109" cy="246221"/>
              </a:xfrm>
              <a:prstGeom prst="rect">
                <a:avLst/>
              </a:prstGeom>
              <a:blipFill>
                <a:blip r:embed="rId9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2365032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32" y="2715698"/>
                <a:ext cx="165109" cy="246221"/>
              </a:xfrm>
              <a:prstGeom prst="rect">
                <a:avLst/>
              </a:prstGeom>
              <a:blipFill>
                <a:blip r:embed="rId10"/>
                <a:stretch>
                  <a:fillRect l="-29630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720289" y="271569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289" y="2715698"/>
                <a:ext cx="165109" cy="246221"/>
              </a:xfrm>
              <a:prstGeom prst="rect">
                <a:avLst/>
              </a:prstGeom>
              <a:blipFill>
                <a:blip r:embed="rId11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1762" y="271531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762" y="2715318"/>
                <a:ext cx="165109" cy="246221"/>
              </a:xfrm>
              <a:prstGeom prst="rect">
                <a:avLst/>
              </a:prstGeom>
              <a:blipFill>
                <a:blip r:embed="rId12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3450573" y="271493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573" y="2714938"/>
                <a:ext cx="165109" cy="246221"/>
              </a:xfrm>
              <a:prstGeom prst="rect">
                <a:avLst/>
              </a:prstGeom>
              <a:blipFill>
                <a:blip r:embed="rId13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Овал 75"/>
          <p:cNvSpPr/>
          <p:nvPr/>
        </p:nvSpPr>
        <p:spPr>
          <a:xfrm>
            <a:off x="1014100" y="2524948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3795491" y="2714938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491" y="2714938"/>
                <a:ext cx="165109" cy="246221"/>
              </a:xfrm>
              <a:prstGeom prst="rect">
                <a:avLst/>
              </a:prstGeom>
              <a:blipFill>
                <a:blip r:embed="rId14"/>
                <a:stretch>
                  <a:fillRect l="-29630" r="-222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Овал 78"/>
          <p:cNvSpPr/>
          <p:nvPr/>
        </p:nvSpPr>
        <p:spPr>
          <a:xfrm>
            <a:off x="2426865" y="2524948"/>
            <a:ext cx="72000" cy="7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4079154" y="2714938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154" y="2714938"/>
                <a:ext cx="278923" cy="246221"/>
              </a:xfrm>
              <a:prstGeom prst="rect">
                <a:avLst/>
              </a:prstGeom>
              <a:blipFill>
                <a:blip r:embed="rId15"/>
                <a:stretch>
                  <a:fillRect l="-15217" r="-1304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3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8" grpId="0"/>
      <p:bldP spid="49" grpId="0" animBg="1"/>
      <p:bldP spid="50" grpId="0"/>
      <p:bldP spid="51" grpId="0"/>
      <p:bldP spid="53" grpId="0"/>
      <p:bldP spid="54" grpId="0"/>
      <p:bldP spid="57" grpId="0"/>
      <p:bldP spid="60" grpId="0"/>
      <p:bldP spid="64" grpId="0"/>
      <p:bldP spid="67" grpId="0"/>
      <p:bldP spid="68" grpId="0"/>
      <p:bldP spid="69" grpId="0"/>
      <p:bldP spid="72" grpId="0"/>
      <p:bldP spid="75" grpId="0"/>
      <p:bldP spid="76" grpId="0" animBg="1"/>
      <p:bldP spid="78" grpId="0"/>
      <p:bldP spid="79" grpId="0" animBg="1"/>
      <p:bldP spid="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20237"/>
            <a:ext cx="3851275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Не </a:t>
            </a:r>
            <a:r>
              <a:rPr lang="ru-RU" sz="1400" dirty="0"/>
              <a:t>все натуральные числа удобно сравнивать, обращаясь к натуральному ряду или к координатному лучу.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2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59" grpId="0"/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86" y="587444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04036" y="481694"/>
            <a:ext cx="2301844" cy="251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83" y="584932"/>
            <a:ext cx="2503943" cy="23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085" y="1356375"/>
            <a:ext cx="1494139" cy="35999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45969" y="781528"/>
            <a:ext cx="1143000" cy="439457"/>
          </a:xfrm>
          <a:prstGeom prst="wedgeRoundRectCallout">
            <a:avLst>
              <a:gd name="adj1" fmla="val 35399"/>
              <a:gd name="adj2" fmla="val 8723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Почему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23" y="1546910"/>
            <a:ext cx="1553373" cy="359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76346" y="3049605"/>
                <a:ext cx="3033346" cy="1210164"/>
              </a:xfrm>
              <a:prstGeom prst="wedgeRoundRectCallout">
                <a:avLst>
                  <a:gd name="adj1" fmla="val 56060"/>
                  <a:gd name="adj2" fmla="val -8289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Потому что в созвездии </a:t>
                </a:r>
                <a:r>
                  <a:rPr lang="ru-RU" sz="1400" dirty="0" smtClean="0"/>
                  <a:t>Большой Медведицы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/>
                  <a:t> звёзд, а в созвездии </a:t>
                </a:r>
                <a:r>
                  <a:rPr lang="ru-RU" sz="1400" dirty="0" smtClean="0"/>
                  <a:t>Кассиопеи </a:t>
                </a:r>
                <a:r>
                  <a:rPr lang="ru-RU" sz="1400" dirty="0"/>
                  <a:t>всего лишь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346" y="3049605"/>
                <a:ext cx="3033346" cy="1210164"/>
              </a:xfrm>
              <a:prstGeom prst="wedgeRoundRectCallout">
                <a:avLst>
                  <a:gd name="adj1" fmla="val 56060"/>
                  <a:gd name="adj2" fmla="val -82891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9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20237"/>
            <a:ext cx="2570163" cy="677820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сравнить такие числа?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534" y="916549"/>
            <a:ext cx="2543041" cy="916183"/>
          </a:xfrm>
          <a:prstGeom prst="wedgeRoundRectCallout">
            <a:avLst>
              <a:gd name="adj1" fmla="val 68494"/>
              <a:gd name="adj2" fmla="val -1909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Сравнить </a:t>
            </a:r>
            <a:br>
              <a:rPr lang="ru-RU" sz="1400" dirty="0" smtClean="0"/>
            </a:br>
            <a:r>
              <a:rPr lang="ru-RU" sz="1400" dirty="0" smtClean="0"/>
              <a:t>по отдельности </a:t>
            </a:r>
            <a:r>
              <a:rPr lang="ru-RU" sz="1400" dirty="0"/>
              <a:t>цифры каждого числа</a:t>
            </a:r>
            <a:r>
              <a:rPr lang="ru-RU" sz="1400" dirty="0" smtClean="0"/>
              <a:t>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9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20237"/>
            <a:ext cx="2570163" cy="677820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Мне нравится ваше </a:t>
            </a:r>
            <a:r>
              <a:rPr lang="ru-RU" sz="1400" dirty="0" smtClean="0"/>
              <a:t>предположение!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0534" y="916549"/>
            <a:ext cx="2543041" cy="916183"/>
          </a:xfrm>
          <a:prstGeom prst="wedgeRoundRectCallout">
            <a:avLst>
              <a:gd name="adj1" fmla="val 68494"/>
              <a:gd name="adj2" fmla="val -1909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Сравнить </a:t>
            </a:r>
            <a:br>
              <a:rPr lang="ru-RU" sz="1400" dirty="0" smtClean="0"/>
            </a:br>
            <a:r>
              <a:rPr lang="ru-RU" sz="1400" dirty="0" smtClean="0"/>
              <a:t>по отдельности </a:t>
            </a:r>
            <a:r>
              <a:rPr lang="ru-RU" sz="1400" dirty="0"/>
              <a:t>цифры каждого числа</a:t>
            </a:r>
            <a:r>
              <a:rPr lang="ru-RU" sz="1400" dirty="0" smtClean="0"/>
              <a:t>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0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5" y="920237"/>
            <a:ext cx="4470399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Проще всего сравнивать многозначные числа, которые имеют разное количество цифр. </a:t>
            </a:r>
            <a:endParaRPr lang="ru-RU" sz="1400" dirty="0" smtClean="0"/>
          </a:p>
          <a:p>
            <a:pPr algn="ctr"/>
            <a:r>
              <a:rPr lang="ru-RU" sz="1400" dirty="0" smtClean="0"/>
              <a:t>Какое </a:t>
            </a:r>
            <a:r>
              <a:rPr lang="ru-RU" sz="1400" dirty="0"/>
              <a:t>из них будет больше?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2184" y="361950"/>
            <a:ext cx="2543041" cy="677820"/>
          </a:xfrm>
          <a:prstGeom prst="wedgeRoundRectCallout">
            <a:avLst>
              <a:gd name="adj1" fmla="val -28140"/>
              <a:gd name="adj2" fmla="val 10315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Четырёхзначное число больше </a:t>
            </a:r>
            <a:r>
              <a:rPr lang="ru-RU" sz="1400" dirty="0" smtClean="0"/>
              <a:t>трёхзначного.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67466" y="3680985"/>
            <a:ext cx="164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a typeface="Calibri" panose="020F0502020204030204" pitchFamily="34" charset="0"/>
              </a:rPr>
              <a:t>Четырёхзначное число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57356" y="3680984"/>
            <a:ext cx="164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a typeface="Calibri" panose="020F0502020204030204" pitchFamily="34" charset="0"/>
              </a:rPr>
              <a:t>Трёхзначное число</a:t>
            </a:r>
            <a:endParaRPr lang="ru-RU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70006" y="2786506"/>
                <a:ext cx="4087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06" y="2786506"/>
                <a:ext cx="40876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/>
          <p:cNvCxnSpPr>
            <a:stCxn id="20" idx="2"/>
            <a:endCxn id="2" idx="0"/>
          </p:cNvCxnSpPr>
          <p:nvPr/>
        </p:nvCxnSpPr>
        <p:spPr>
          <a:xfrm flipH="1">
            <a:off x="3688205" y="3294230"/>
            <a:ext cx="1" cy="3867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893457" y="3309494"/>
            <a:ext cx="1" cy="3867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1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2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567" y="1103448"/>
            <a:ext cx="69285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Из двух натуральных чисел, имеющих разное количество цифр, </a:t>
            </a:r>
            <a:r>
              <a:rPr lang="ru-RU" sz="1800" dirty="0" smtClean="0">
                <a:solidFill>
                  <a:srgbClr val="FFC000"/>
                </a:solidFill>
              </a:rPr>
              <a:t>большим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является то, у которого </a:t>
            </a:r>
            <a:r>
              <a:rPr lang="ru-RU" sz="1800" dirty="0">
                <a:solidFill>
                  <a:srgbClr val="FFC000"/>
                </a:solidFill>
              </a:rPr>
              <a:t>количество цифр больше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67808" y="1809053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08" y="1809053"/>
                <a:ext cx="1011495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611313" y="1809052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313" y="1809052"/>
                <a:ext cx="78386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55356" y="1784247"/>
                <a:ext cx="4087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356" y="1784247"/>
                <a:ext cx="40876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/>
          <p:cNvSpPr txBox="1"/>
          <p:nvPr/>
        </p:nvSpPr>
        <p:spPr>
          <a:xfrm>
            <a:off x="367567" y="2536853"/>
            <a:ext cx="69285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Из </a:t>
            </a:r>
            <a:r>
              <a:rPr lang="ru-RU" sz="1800" dirty="0">
                <a:solidFill>
                  <a:schemeClr val="bg1"/>
                </a:solidFill>
              </a:rPr>
              <a:t>двух натуральных чисел с одинаковым количеством цифр </a:t>
            </a:r>
            <a:r>
              <a:rPr lang="ru-RU" sz="1800" dirty="0" smtClean="0">
                <a:solidFill>
                  <a:srgbClr val="FFC000"/>
                </a:solidFill>
              </a:rPr>
              <a:t>большим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>
                <a:solidFill>
                  <a:schemeClr val="bg1"/>
                </a:solidFill>
              </a:rPr>
              <a:t>является то, у которого </a:t>
            </a:r>
            <a:r>
              <a:rPr lang="ru-RU" sz="1800" dirty="0">
                <a:solidFill>
                  <a:srgbClr val="FFC000"/>
                </a:solidFill>
              </a:rPr>
              <a:t>больше первая </a:t>
            </a:r>
            <a:r>
              <a:rPr lang="ru-RU" sz="1800" dirty="0" smtClean="0">
                <a:solidFill>
                  <a:srgbClr val="FFC000"/>
                </a:solidFill>
              </a:rPr>
              <a:t/>
            </a:r>
            <a:br>
              <a:rPr lang="ru-RU" sz="1800" dirty="0" smtClean="0">
                <a:solidFill>
                  <a:srgbClr val="FFC000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(</a:t>
            </a:r>
            <a:r>
              <a:rPr lang="ru-RU" sz="1800" dirty="0">
                <a:solidFill>
                  <a:schemeClr val="bg1"/>
                </a:solidFill>
              </a:rPr>
              <a:t>при чтении слева направо) </a:t>
            </a:r>
            <a:r>
              <a:rPr lang="ru-RU" sz="1800" dirty="0">
                <a:solidFill>
                  <a:srgbClr val="FFC000"/>
                </a:solidFill>
              </a:rPr>
              <a:t>из неодинаковых цифр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  <p:bldP spid="5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58775" y="920237"/>
                <a:ext cx="1774825" cy="705629"/>
              </a:xfrm>
              <a:prstGeom prst="wedgeRoundRectCallout">
                <a:avLst>
                  <a:gd name="adj1" fmla="val -12075"/>
                  <a:gd name="adj2" fmla="val 8406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Сравните числа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ru-RU" sz="1400" dirty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/>
                  <a:t>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20237"/>
                <a:ext cx="1774825" cy="705629"/>
              </a:xfrm>
              <a:prstGeom prst="wedgeRoundRectCallout">
                <a:avLst>
                  <a:gd name="adj1" fmla="val -12075"/>
                  <a:gd name="adj2" fmla="val 84065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861049" y="361950"/>
                <a:ext cx="1212850" cy="473509"/>
              </a:xfrm>
              <a:prstGeom prst="wedgeRoundRectCallout">
                <a:avLst>
                  <a:gd name="adj1" fmla="val 6741"/>
                  <a:gd name="adj2" fmla="val 10494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ru-RU" sz="16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ru-RU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49" y="361950"/>
                <a:ext cx="1212850" cy="473509"/>
              </a:xfrm>
              <a:prstGeom prst="wedgeRoundRectCallout">
                <a:avLst>
                  <a:gd name="adj1" fmla="val 6741"/>
                  <a:gd name="adj2" fmla="val 104949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70006" y="2786506"/>
                <a:ext cx="4087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06" y="2786506"/>
                <a:ext cx="40876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200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78386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1973113"/>
                <a:ext cx="78386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1280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58" y="2801787"/>
                <a:ext cx="1011495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598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963" y="2801786"/>
                <a:ext cx="78386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Прямоугольник 23"/>
          <p:cNvSpPr/>
          <p:nvPr/>
        </p:nvSpPr>
        <p:spPr>
          <a:xfrm>
            <a:off x="2817744" y="939038"/>
            <a:ext cx="164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a typeface="Calibri" panose="020F0502020204030204" pitchFamily="34" charset="0"/>
              </a:rPr>
              <a:t>Трёхзначное число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234" y="939037"/>
            <a:ext cx="164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ea typeface="Calibri" panose="020F0502020204030204" pitchFamily="34" charset="0"/>
              </a:rPr>
              <a:t>Трёхзначное число</a:t>
            </a:r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3647940" y="1516529"/>
            <a:ext cx="1" cy="3867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741740" y="1516529"/>
            <a:ext cx="1" cy="38675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200534" y="1973113"/>
                <a:ext cx="347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3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1973113"/>
                <a:ext cx="347851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302816" y="1971228"/>
                <a:ext cx="3478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3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816" y="1971228"/>
                <a:ext cx="347851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39227" y="1969343"/>
                <a:ext cx="4087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227" y="1969343"/>
                <a:ext cx="408766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  <p:bldP spid="24" grpId="0"/>
      <p:bldP spid="25" grpId="0"/>
      <p:bldP spid="28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43" y="1901550"/>
            <a:ext cx="1195312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55" y="2035603"/>
            <a:ext cx="1195312" cy="27701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8774" y="361950"/>
            <a:ext cx="3049443" cy="1392909"/>
          </a:xfrm>
          <a:prstGeom prst="wedgeRoundRectCallout">
            <a:avLst>
              <a:gd name="adj1" fmla="val -24779"/>
              <a:gd name="adj2" fmla="val 6970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Зная</a:t>
            </a:r>
            <a:r>
              <a:rPr lang="ru-RU" sz="1400" dirty="0"/>
              <a:t>, как сравнивают большие числа, вы можете </a:t>
            </a:r>
            <a:r>
              <a:rPr lang="ru-RU" sz="1400" dirty="0" smtClean="0"/>
              <a:t>сказать, </a:t>
            </a:r>
            <a:r>
              <a:rPr lang="ru-RU" sz="1400" dirty="0"/>
              <a:t>какое из </a:t>
            </a:r>
            <a:r>
              <a:rPr lang="ru-RU" sz="1400" dirty="0" smtClean="0"/>
              <a:t>созвездий – </a:t>
            </a:r>
            <a:r>
              <a:rPr lang="ru-RU" sz="1400" dirty="0"/>
              <a:t>Большая Медведица или </a:t>
            </a:r>
            <a:r>
              <a:rPr lang="ru-RU" sz="1400" dirty="0" smtClean="0"/>
              <a:t>Кассиопея – </a:t>
            </a:r>
            <a:r>
              <a:rPr lang="ru-RU" sz="1400" dirty="0"/>
              <a:t>больше?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50" y="276399"/>
            <a:ext cx="1800000" cy="180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50" y="2540959"/>
            <a:ext cx="1800000" cy="1850614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213475" y="2059802"/>
                <a:ext cx="2571750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rgbClr val="FFC000"/>
                    </a:solidFill>
                  </a:rPr>
                  <a:t>Кол-во звёзд: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.</a:t>
                </a:r>
              </a:p>
              <a:p>
                <a:pPr algn="ctr"/>
                <a:r>
                  <a:rPr lang="ru-RU" sz="1400" dirty="0" smtClean="0">
                    <a:solidFill>
                      <a:srgbClr val="FFC000"/>
                    </a:solidFill>
                  </a:rPr>
                  <a:t>Площадь: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1280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 кв. градусов.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2059802"/>
                <a:ext cx="2571750" cy="481157"/>
              </a:xfrm>
              <a:prstGeom prst="rect">
                <a:avLst/>
              </a:prstGeom>
              <a:blipFill>
                <a:blip r:embed="rId9"/>
                <a:stretch>
                  <a:fillRect l="-2133" t="-6329" r="-2133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213475" y="4298503"/>
                <a:ext cx="2571750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rgbClr val="FFC000"/>
                    </a:solidFill>
                  </a:rPr>
                  <a:t>Кол-во звёзд: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.</a:t>
                </a:r>
              </a:p>
              <a:p>
                <a:pPr algn="ctr"/>
                <a:r>
                  <a:rPr lang="ru-RU" sz="1400" dirty="0" smtClean="0">
                    <a:solidFill>
                      <a:srgbClr val="FFC000"/>
                    </a:solidFill>
                  </a:rPr>
                  <a:t>Площадь: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598</m:t>
                    </m:r>
                  </m:oMath>
                </a14:m>
                <a:r>
                  <a:rPr lang="ru-RU" sz="1400" dirty="0" smtClean="0">
                    <a:solidFill>
                      <a:srgbClr val="FFC000"/>
                    </a:solidFill>
                  </a:rPr>
                  <a:t> кв. градусов.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4298503"/>
                <a:ext cx="2571750" cy="481157"/>
              </a:xfrm>
              <a:prstGeom prst="rect">
                <a:avLst/>
              </a:prstGeom>
              <a:blipFill>
                <a:blip r:embed="rId10"/>
                <a:stretch>
                  <a:fillRect t="-6329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3574643" y="361950"/>
            <a:ext cx="2726467" cy="1392909"/>
          </a:xfrm>
          <a:prstGeom prst="wedgeRoundRectCallout">
            <a:avLst>
              <a:gd name="adj1" fmla="val -41071"/>
              <a:gd name="adj2" fmla="val 6560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Большая Медведица состоит из большего количества звёзд, а ещё она занимает и большую площадь на небе.</a:t>
            </a:r>
          </a:p>
        </p:txBody>
      </p:sp>
    </p:spTree>
    <p:extLst>
      <p:ext uri="{BB962C8B-B14F-4D97-AF65-F5344CB8AC3E}">
        <p14:creationId xmlns:p14="http://schemas.microsoft.com/office/powerpoint/2010/main" val="42171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5502275" cy="4811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На </a:t>
                </a:r>
                <a:r>
                  <a:rPr lang="ru-RU" sz="1400" dirty="0"/>
                  <a:t>координатном луче отмечены числа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 smtClean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400" dirty="0" smtClean="0"/>
                  <a:t>. Сравните:</a:t>
                </a:r>
              </a:p>
              <a:p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 smtClean="0"/>
                  <a:t>;     б)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 smtClean="0"/>
                  <a:t>;     в)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400" dirty="0" smtClean="0"/>
                  <a:t>;     г)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5502275" cy="481157"/>
              </a:xfrm>
              <a:prstGeom prst="rect">
                <a:avLst/>
              </a:prstGeom>
              <a:blipFill>
                <a:blip r:embed="rId3"/>
                <a:stretch>
                  <a:fillRect l="-1996" t="-6329" r="-554" b="-215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557239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179976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06255"/>
              </p:ext>
            </p:extLst>
          </p:nvPr>
        </p:nvGraphicFramePr>
        <p:xfrm>
          <a:off x="358777" y="2311950"/>
          <a:ext cx="8426448" cy="246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33" name="Прямая соединительная линия 32"/>
          <p:cNvCxnSpPr/>
          <p:nvPr/>
        </p:nvCxnSpPr>
        <p:spPr>
          <a:xfrm>
            <a:off x="1061101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413526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758807" y="291799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113613" y="291867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63657" y="2917995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81131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166126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518551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3868595" y="292582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22101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573444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925869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278294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625956" y="2921139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973619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330806" y="2913613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6683231" y="29087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7035656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388081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7740506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8088168" y="291837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722376" y="3018107"/>
            <a:ext cx="77083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0549" y="25125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673482" y="2974222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8023284" y="251255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26927" y="3164212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27" y="3164212"/>
                <a:ext cx="165109" cy="246221"/>
              </a:xfrm>
              <a:prstGeom prst="rect">
                <a:avLst/>
              </a:prstGeom>
              <a:blipFill>
                <a:blip r:embed="rId4"/>
                <a:stretch>
                  <a:fillRect l="-29630" r="-2222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Овал 63"/>
          <p:cNvSpPr/>
          <p:nvPr/>
        </p:nvSpPr>
        <p:spPr>
          <a:xfrm>
            <a:off x="3837508" y="297422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782177" y="3164211"/>
                <a:ext cx="17011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177" y="3164211"/>
                <a:ext cx="170110" cy="246221"/>
              </a:xfrm>
              <a:prstGeom prst="rect">
                <a:avLst/>
              </a:prstGeom>
              <a:blipFill>
                <a:blip r:embed="rId5"/>
                <a:stretch>
                  <a:fillRect l="-14286" r="-10714" b="-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Овал 67"/>
          <p:cNvSpPr/>
          <p:nvPr/>
        </p:nvSpPr>
        <p:spPr>
          <a:xfrm>
            <a:off x="2770683" y="297422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744076" y="3164211"/>
                <a:ext cx="16511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076" y="3164211"/>
                <a:ext cx="165110" cy="246221"/>
              </a:xfrm>
              <a:prstGeom prst="rect">
                <a:avLst/>
              </a:prstGeom>
              <a:blipFill>
                <a:blip r:embed="rId6"/>
                <a:stretch>
                  <a:fillRect l="-25926" r="-2592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959449" y="3163450"/>
                <a:ext cx="15241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449" y="3163450"/>
                <a:ext cx="152413" cy="246221"/>
              </a:xfrm>
              <a:prstGeom prst="rect">
                <a:avLst/>
              </a:prstGeom>
              <a:blipFill>
                <a:blip r:embed="rId7"/>
                <a:stretch>
                  <a:fillRect l="-20000" r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493381" y="3163450"/>
                <a:ext cx="27892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381" y="3163450"/>
                <a:ext cx="278923" cy="246221"/>
              </a:xfrm>
              <a:prstGeom prst="rect">
                <a:avLst/>
              </a:prstGeom>
              <a:blipFill>
                <a:blip r:embed="rId8"/>
                <a:stretch>
                  <a:fillRect l="-15217" r="-13043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Овал 73"/>
          <p:cNvSpPr/>
          <p:nvPr/>
        </p:nvSpPr>
        <p:spPr>
          <a:xfrm>
            <a:off x="4883987" y="297346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839806" y="3163451"/>
                <a:ext cx="16639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806" y="3163451"/>
                <a:ext cx="166392" cy="246221"/>
              </a:xfrm>
              <a:prstGeom prst="rect">
                <a:avLst/>
              </a:prstGeom>
              <a:blipFill>
                <a:blip r:embed="rId9"/>
                <a:stretch>
                  <a:fillRect l="-29630" r="-2592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Овал 76"/>
          <p:cNvSpPr/>
          <p:nvPr/>
        </p:nvSpPr>
        <p:spPr>
          <a:xfrm>
            <a:off x="7001574" y="297346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5596519" y="2973081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603200" y="3723616"/>
                <a:ext cx="10094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b="0" dirty="0" smtClean="0"/>
                  <a:t>а) </a:t>
                </a:r>
                <a14:m>
                  <m:oMath xmlns:m="http://schemas.openxmlformats.org/officeDocument/2006/math"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6     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00" y="3723616"/>
                <a:ext cx="1009444" cy="369332"/>
              </a:xfrm>
              <a:prstGeom prst="rect">
                <a:avLst/>
              </a:prstGeom>
              <a:blipFill>
                <a:blip r:embed="rId10"/>
                <a:stretch>
                  <a:fillRect l="-5422" t="-8333" r="-1807" b="-2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2039725" y="3728255"/>
                <a:ext cx="9975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b="0" dirty="0" smtClean="0"/>
                  <a:t>б)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6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725" y="3728255"/>
                <a:ext cx="997517" cy="369332"/>
              </a:xfrm>
              <a:prstGeom prst="rect">
                <a:avLst/>
              </a:prstGeom>
              <a:blipFill>
                <a:blip r:embed="rId11"/>
                <a:stretch>
                  <a:fillRect l="-5521" t="-8333" r="-2454" b="-2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3439306" y="3723523"/>
                <a:ext cx="11403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b="0" dirty="0" smtClean="0"/>
                  <a:t>в)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6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306" y="3723523"/>
                <a:ext cx="1140312" cy="369332"/>
              </a:xfrm>
              <a:prstGeom prst="rect">
                <a:avLst/>
              </a:prstGeom>
              <a:blipFill>
                <a:blip r:embed="rId12"/>
                <a:stretch>
                  <a:fillRect l="-4278" t="-8333" r="-2139" b="-2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Прямоугольник 86"/>
              <p:cNvSpPr/>
              <p:nvPr/>
            </p:nvSpPr>
            <p:spPr>
              <a:xfrm>
                <a:off x="4847043" y="3723523"/>
                <a:ext cx="971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800" b="0" dirty="0" smtClean="0"/>
                  <a:t>г)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87" name="Прямоугольник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043" y="3723523"/>
                <a:ext cx="971035" cy="369332"/>
              </a:xfrm>
              <a:prstGeom prst="rect">
                <a:avLst/>
              </a:prstGeom>
              <a:blipFill>
                <a:blip r:embed="rId13"/>
                <a:stretch>
                  <a:fillRect l="-5031" t="-8333" r="-3145" b="-2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6330806" y="0"/>
            <a:ext cx="2454417" cy="165036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200" dirty="0" smtClean="0"/>
              <a:t>На </a:t>
            </a:r>
            <a:r>
              <a:rPr lang="ru-RU" sz="1200" dirty="0"/>
              <a:t>координатном луче из двух натуральных чисел меньшее число расположено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левее </a:t>
            </a:r>
            <a:r>
              <a:rPr lang="ru-RU" sz="1200" dirty="0"/>
              <a:t>большего.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ямоугольник 88"/>
              <p:cNvSpPr/>
              <p:nvPr/>
            </p:nvSpPr>
            <p:spPr>
              <a:xfrm>
                <a:off x="991502" y="3723523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89" name="Прямоуголь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02" y="3723523"/>
                <a:ext cx="41549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ямоугольник 89"/>
              <p:cNvSpPr/>
              <p:nvPr/>
            </p:nvSpPr>
            <p:spPr>
              <a:xfrm>
                <a:off x="2421048" y="3741060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0" name="Прямоуголь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048" y="3741060"/>
                <a:ext cx="41549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3839885" y="3728207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85" y="3728207"/>
                <a:ext cx="41549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5188649" y="3725929"/>
                <a:ext cx="415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649" y="3725929"/>
                <a:ext cx="415498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Овал 57"/>
          <p:cNvSpPr/>
          <p:nvPr/>
        </p:nvSpPr>
        <p:spPr>
          <a:xfrm>
            <a:off x="2764886" y="2951801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3813080" y="2961823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6991089" y="2961079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4870230" y="2962229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5592235" y="2951801"/>
            <a:ext cx="108000" cy="10800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55" grpId="0"/>
      <p:bldP spid="56" grpId="0" animBg="1"/>
      <p:bldP spid="57" grpId="0"/>
      <p:bldP spid="60" grpId="0"/>
      <p:bldP spid="64" grpId="0" animBg="1"/>
      <p:bldP spid="66" grpId="0"/>
      <p:bldP spid="68" grpId="0" animBg="1"/>
      <p:bldP spid="70" grpId="0"/>
      <p:bldP spid="71" grpId="0"/>
      <p:bldP spid="73" grpId="0"/>
      <p:bldP spid="74" grpId="0" animBg="1"/>
      <p:bldP spid="76" grpId="0"/>
      <p:bldP spid="77" grpId="0" animBg="1"/>
      <p:bldP spid="79" grpId="0" animBg="1"/>
      <p:bldP spid="80" grpId="0"/>
      <p:bldP spid="85" grpId="0"/>
      <p:bldP spid="86" grpId="0"/>
      <p:bldP spid="87" grpId="0"/>
      <p:bldP spid="88" grpId="0" animBg="1"/>
      <p:bldP spid="89" grpId="0"/>
      <p:bldP spid="90" grpId="0"/>
      <p:bldP spid="91" grpId="0"/>
      <p:bldP spid="92" grpId="0"/>
      <p:bldP spid="58" grpId="0" animBg="1"/>
      <p:bldP spid="58" grpId="1" animBg="1"/>
      <p:bldP spid="58" grpId="2" animBg="1"/>
      <p:bldP spid="59" grpId="0" animBg="1"/>
      <p:bldP spid="59" grpId="1" animBg="1"/>
      <p:bldP spid="61" grpId="0" animBg="1"/>
      <p:bldP spid="61" grpId="1" animBg="1"/>
      <p:bldP spid="61" grpId="2" animBg="1"/>
      <p:bldP spid="62" grpId="0" animBg="1"/>
      <p:bldP spid="62" grpId="1" animBg="1"/>
      <p:bldP spid="63" grpId="0" animBg="1"/>
      <p:bldP spid="6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09934"/>
                <a:ext cx="8426450" cy="6966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Сравните числа:</a:t>
                </a:r>
              </a:p>
              <a:p>
                <a:r>
                  <a:rPr lang="ru-RU" sz="1400" dirty="0" smtClean="0"/>
                  <a:t>а</a:t>
                </a:r>
                <a:r>
                  <a:rPr lang="ru-RU" sz="1400" dirty="0"/>
                  <a:t>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/>
                  <a:t>;     б) </a:t>
                </a:r>
                <a14:m>
                  <m:oMath xmlns:m="http://schemas.openxmlformats.org/officeDocument/2006/math">
                    <m:r>
                      <a:rPr lang="ru-RU" sz="1600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400" dirty="0"/>
                  <a:t>;     в)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106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160</m:t>
                    </m:r>
                  </m:oMath>
                </a14:m>
                <a:r>
                  <a:rPr lang="ru-RU" sz="1400" dirty="0"/>
                  <a:t>;     г)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975</m:t>
                    </m:r>
                  </m:oMath>
                </a14:m>
                <a:r>
                  <a:rPr lang="ru-RU" sz="1400" dirty="0"/>
                  <a:t> и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957</m:t>
                    </m:r>
                  </m:oMath>
                </a14:m>
                <a:r>
                  <a:rPr lang="ru-RU" sz="1400" dirty="0" smtClean="0"/>
                  <a:t>;</a:t>
                </a:r>
              </a:p>
              <a:p>
                <a:r>
                  <a:rPr lang="ru-RU" sz="1400" dirty="0" smtClean="0"/>
                  <a:t>д)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6 800 201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6 802 001</m:t>
                    </m:r>
                  </m:oMath>
                </a14:m>
                <a:r>
                  <a:rPr lang="ru-RU" sz="1400" dirty="0" smtClean="0"/>
                  <a:t>;     е)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53 020 040 789</m:t>
                    </m:r>
                  </m:oMath>
                </a14:m>
                <a:r>
                  <a:rPr lang="ru-RU" sz="1400" dirty="0" smtClean="0"/>
                  <a:t> и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5 300 020 040 987</m:t>
                    </m:r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8426450" cy="696601"/>
              </a:xfrm>
              <a:prstGeom prst="rect">
                <a:avLst/>
              </a:prstGeom>
              <a:blipFill>
                <a:blip r:embed="rId3"/>
                <a:stretch>
                  <a:fillRect l="-1302" t="-7826" b="-1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839002"/>
            <a:ext cx="58547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3240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58775" y="2358116"/>
                <a:ext cx="8426450" cy="216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а</a:t>
                </a:r>
                <a:r>
                  <a:rPr lang="ru-RU" sz="1400" dirty="0"/>
                  <a:t>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ru-RU" sz="1600" b="0" i="0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/>
                  <a:t>;     </a:t>
                </a:r>
                <a:endParaRPr lang="ru-RU" sz="1400" dirty="0" smtClean="0"/>
              </a:p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б</a:t>
                </a:r>
                <a:r>
                  <a:rPr lang="ru-RU" sz="1400" dirty="0"/>
                  <a:t>) </a:t>
                </a:r>
                <a14:m>
                  <m:oMath xmlns:m="http://schemas.openxmlformats.org/officeDocument/2006/math">
                    <m:r>
                      <a:rPr lang="ru-RU" sz="1600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ru-RU" sz="1600" b="0" i="0" dirty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 7</m:t>
                    </m:r>
                  </m:oMath>
                </a14:m>
                <a:r>
                  <a:rPr lang="ru-RU" sz="1400" dirty="0"/>
                  <a:t>;     </a:t>
                </a:r>
                <a:endParaRPr lang="ru-RU" sz="1400" dirty="0" smtClean="0"/>
              </a:p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в</a:t>
                </a:r>
                <a:r>
                  <a:rPr lang="ru-RU" sz="1400" dirty="0"/>
                  <a:t>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106     160</m:t>
                    </m:r>
                  </m:oMath>
                </a14:m>
                <a:r>
                  <a:rPr lang="ru-RU" sz="1400" dirty="0"/>
                  <a:t>;     </a:t>
                </a:r>
                <a:endParaRPr lang="ru-RU" sz="1400" dirty="0" smtClean="0"/>
              </a:p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г</a:t>
                </a:r>
                <a:r>
                  <a:rPr lang="ru-RU" sz="1400" dirty="0"/>
                  <a:t>)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975</m:t>
                    </m:r>
                    <m:r>
                      <a:rPr lang="ru-RU" sz="1600" b="0" i="0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</a:rPr>
                      <m:t>957</m:t>
                    </m:r>
                  </m:oMath>
                </a14:m>
                <a:r>
                  <a:rPr lang="ru-RU" sz="1400" dirty="0" smtClean="0"/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д)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6 800 201     6 802 001</m:t>
                    </m:r>
                  </m:oMath>
                </a14:m>
                <a:r>
                  <a:rPr lang="ru-RU" sz="1400" dirty="0" smtClean="0"/>
                  <a:t>;    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400" dirty="0" smtClean="0"/>
                  <a:t>е)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53 020 040 789     5 300 020 040 987</m:t>
                    </m:r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358116"/>
                <a:ext cx="8426450" cy="2165208"/>
              </a:xfrm>
              <a:prstGeom prst="rect">
                <a:avLst/>
              </a:prstGeom>
              <a:blipFill>
                <a:blip r:embed="rId4"/>
                <a:stretch>
                  <a:fillRect l="-1302" b="-19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6329343" y="0"/>
            <a:ext cx="2454417" cy="2204359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200" dirty="0" smtClean="0"/>
              <a:t>Из </a:t>
            </a:r>
            <a:r>
              <a:rPr lang="ru-RU" sz="1200" dirty="0"/>
              <a:t>двух натуральных чисел меньшим будет то, которое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</a:t>
            </a:r>
            <a:r>
              <a:rPr lang="ru-RU" sz="1200" dirty="0"/>
              <a:t>натуральном ряду стоит раньше,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а большим то</a:t>
            </a:r>
            <a:r>
              <a:rPr lang="ru-RU" sz="1200" dirty="0"/>
              <a:t>, которое в натуральном ряду стоит позже.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575865" y="2375701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65" y="2375701"/>
                <a:ext cx="389850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99112" y="2731840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12" y="2731840"/>
                <a:ext cx="38985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6319662" y="0"/>
            <a:ext cx="2454417" cy="2204359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200" dirty="0" smtClean="0"/>
              <a:t>Из </a:t>
            </a:r>
            <a:r>
              <a:rPr lang="ru-RU" sz="1200" dirty="0"/>
              <a:t>двух натуральных чисел с одинаковым количеством цифр </a:t>
            </a:r>
            <a:r>
              <a:rPr lang="ru-RU" sz="1200" dirty="0" smtClean="0"/>
              <a:t>большим </a:t>
            </a:r>
            <a:r>
              <a:rPr lang="ru-RU" sz="1200" dirty="0"/>
              <a:t>является то,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у </a:t>
            </a:r>
            <a:r>
              <a:rPr lang="ru-RU" sz="1200" dirty="0"/>
              <a:t>которого больше первая (при чтении слева направо) из неодинаковых цифр.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443413" y="310371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13" y="3103714"/>
                <a:ext cx="359394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1002659" y="310371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59" y="3103714"/>
                <a:ext cx="35939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557393" y="310371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93" y="3103714"/>
                <a:ext cx="359394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1116639" y="310371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639" y="3103714"/>
                <a:ext cx="359394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820927" y="3094189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27" y="3094189"/>
                <a:ext cx="389850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415705" y="345867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5" y="3458677"/>
                <a:ext cx="359394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974951" y="345867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51" y="3458677"/>
                <a:ext cx="359394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527250" y="3456538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50" y="3456538"/>
                <a:ext cx="359394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1092846" y="3456538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846" y="3456538"/>
                <a:ext cx="359394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792506" y="3456538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06" y="3456538"/>
                <a:ext cx="389850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447458" y="381710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58" y="3817104"/>
                <a:ext cx="359394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1548459" y="3817104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459" y="3817104"/>
                <a:ext cx="359394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606638" y="3817858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38" y="3817858"/>
                <a:ext cx="359394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1710397" y="3817858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97" y="3817858"/>
                <a:ext cx="359394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719650" y="381888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0" y="3818887"/>
                <a:ext cx="359394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1820234" y="381888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234" y="3818887"/>
                <a:ext cx="359394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833001" y="381888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01" y="3818887"/>
                <a:ext cx="359394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1935172" y="3818887"/>
                <a:ext cx="3593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72" y="3818887"/>
                <a:ext cx="359394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353998" y="3809420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98" y="3809420"/>
                <a:ext cx="389850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05613" y="4447386"/>
            <a:ext cx="181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Одиннадцатизначное</a:t>
            </a:r>
            <a:r>
              <a:rPr lang="ru-RU" sz="1200" dirty="0" smtClean="0">
                <a:solidFill>
                  <a:srgbClr val="FFC000"/>
                </a:solidFill>
              </a:rPr>
              <a:t> число</a:t>
            </a:r>
            <a:endParaRPr lang="ru-RU" sz="1200" dirty="0">
              <a:solidFill>
                <a:srgbClr val="FFC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22006" y="4442065"/>
            <a:ext cx="181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Тринадцатизначное</a:t>
            </a:r>
            <a:r>
              <a:rPr lang="ru-RU" sz="1200" dirty="0" smtClean="0">
                <a:solidFill>
                  <a:srgbClr val="FFC000"/>
                </a:solidFill>
              </a:rPr>
              <a:t> число</a:t>
            </a:r>
            <a:endParaRPr lang="ru-RU" sz="1200" dirty="0">
              <a:solidFill>
                <a:srgbClr val="FFC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19663" y="3974"/>
            <a:ext cx="2454417" cy="1835027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ru-RU" sz="1200" dirty="0" smtClean="0"/>
              <a:t>Из </a:t>
            </a:r>
            <a:r>
              <a:rPr lang="ru-RU" sz="1200" dirty="0"/>
              <a:t>двух натуральных чисел, имеющих разное количество цифр, </a:t>
            </a:r>
            <a:r>
              <a:rPr lang="ru-RU" sz="1200" dirty="0" smtClean="0"/>
              <a:t>большим </a:t>
            </a:r>
            <a:r>
              <a:rPr lang="ru-RU" sz="1200" dirty="0"/>
              <a:t>является то,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у </a:t>
            </a:r>
            <a:r>
              <a:rPr lang="ru-RU" sz="1200" dirty="0"/>
              <a:t>которого количество цифр больше.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1847276" y="4155020"/>
                <a:ext cx="38985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276" y="4155020"/>
                <a:ext cx="389850" cy="3385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8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4" grpId="0" animBg="1"/>
      <p:bldP spid="24" grpId="1" animBg="1"/>
      <p:bldP spid="25" grpId="0"/>
      <p:bldP spid="27" grpId="0"/>
      <p:bldP spid="28" grpId="0" animBg="1"/>
      <p:bldP spid="28" grpId="1" animBg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2" grpId="0"/>
      <p:bldP spid="2" grpId="1"/>
      <p:bldP spid="50" grpId="0"/>
      <p:bldP spid="50" grpId="1"/>
      <p:bldP spid="51" grpId="0" animBg="1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1093232"/>
                <a:ext cx="8508134" cy="37189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Сравнить два числа –</a:t>
                </a:r>
                <a:r>
                  <a:rPr lang="ru-RU" sz="1600" dirty="0">
                    <a:solidFill>
                      <a:schemeClr val="bg1"/>
                    </a:solidFill>
                  </a:rPr>
                  <a:t> это значит определить,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какое </a:t>
                </a:r>
                <a:r>
                  <a:rPr lang="ru-RU" sz="1600" dirty="0">
                    <a:solidFill>
                      <a:schemeClr val="bg1"/>
                    </a:solidFill>
                  </a:rPr>
                  <a:t>из них больше, а какое – меньше.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Из двух натуральных чисел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меньшим</a:t>
                </a:r>
                <a:r>
                  <a:rPr lang="ru-RU" sz="1600" dirty="0">
                    <a:solidFill>
                      <a:schemeClr val="bg1"/>
                    </a:solidFill>
                  </a:rPr>
                  <a:t> будет то, которое в натуральном ряду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стоит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раньше</a:t>
                </a:r>
                <a:r>
                  <a:rPr lang="ru-RU" sz="1600" dirty="0">
                    <a:solidFill>
                      <a:schemeClr val="bg1"/>
                    </a:solidFill>
                  </a:rPr>
                  <a:t>,</a:t>
                </a:r>
                <a:r>
                  <a:rPr lang="ru-RU" sz="1600" dirty="0">
                    <a:solidFill>
                      <a:srgbClr val="FFC000"/>
                    </a:solidFill>
                  </a:rPr>
                  <a:t> </a:t>
                </a:r>
                <a:r>
                  <a:rPr lang="ru-RU" sz="1600" dirty="0">
                    <a:solidFill>
                      <a:schemeClr val="bg1"/>
                    </a:solidFill>
                  </a:rPr>
                  <a:t>а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большим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 то</a:t>
                </a:r>
                <a:r>
                  <a:rPr lang="ru-RU" sz="1600" dirty="0">
                    <a:solidFill>
                      <a:schemeClr val="bg1"/>
                    </a:solidFill>
                  </a:rPr>
                  <a:t>, которое в натуральном ряду стоит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позже</a:t>
                </a:r>
                <a:r>
                  <a:rPr lang="ru-RU" sz="1600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Результаты сравнения записывают с помощью знаков </a:t>
                </a:r>
                <a14:m>
                  <m:oMath xmlns:m="http://schemas.openxmlformats.org/officeDocument/2006/math">
                    <m:r>
                      <a:rPr lang="ru-RU" sz="1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(меньше) </a:t>
                </a:r>
                <a:r>
                  <a:rPr lang="ru-RU" sz="1600" dirty="0">
                    <a:solidFill>
                      <a:schemeClr val="bg1"/>
                    </a:solidFill>
                  </a:rPr>
                  <a:t>и </a:t>
                </a:r>
                <a14:m>
                  <m:oMath xmlns:m="http://schemas.openxmlformats.org/officeDocument/2006/math">
                    <m:r>
                      <a:rPr lang="ru-RU" sz="18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(больше). </a:t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А </a:t>
                </a:r>
                <a:r>
                  <a:rPr lang="ru-RU" sz="1600" dirty="0">
                    <a:solidFill>
                      <a:schemeClr val="bg1"/>
                    </a:solidFill>
                  </a:rPr>
                  <a:t>сами записи называют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неравенствами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 smtClean="0">
                    <a:solidFill>
                      <a:schemeClr val="bg1"/>
                    </a:solidFill>
                  </a:rPr>
                  <a:t>Если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о числе говорят, что оно меньше некоторого числа и вместе с тем больше некоторого другого числа, то тогда это утверждение записывают в виде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rgbClr val="FFC000"/>
                    </a:solidFill>
                  </a:rPr>
                  <a:t>двойного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неравенства</a:t>
                </a:r>
                <a:r>
                  <a:rPr lang="ru-RU" sz="1600" dirty="0">
                    <a:solidFill>
                      <a:schemeClr val="bg1"/>
                    </a:solidFill>
                  </a:rPr>
                  <a:t>,</a:t>
                </a:r>
                <a:r>
                  <a:rPr lang="ru-RU" sz="1600" dirty="0">
                    <a:solidFill>
                      <a:srgbClr val="FFC000"/>
                    </a:solidFill>
                  </a:rPr>
                  <a:t> </a:t>
                </a:r>
                <a:r>
                  <a:rPr lang="ru-RU" sz="1600" dirty="0">
                    <a:solidFill>
                      <a:schemeClr val="bg1"/>
                    </a:solidFill>
                  </a:rPr>
                  <a:t>используя при этом и знак меньше, и знак больше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На координатном луче из двух натуральных чисел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меньшее</a:t>
                </a:r>
                <a:r>
                  <a:rPr lang="ru-RU" sz="1600" dirty="0">
                    <a:solidFill>
                      <a:schemeClr val="bg1"/>
                    </a:solidFill>
                  </a:rPr>
                  <a:t> число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расположено </a:t>
                </a:r>
                <a:r>
                  <a:rPr lang="ru-RU" sz="1600" dirty="0">
                    <a:solidFill>
                      <a:srgbClr val="FFC000"/>
                    </a:solidFill>
                  </a:rPr>
                  <a:t>левее</a:t>
                </a:r>
                <a:r>
                  <a:rPr lang="ru-RU" sz="1600" dirty="0">
                    <a:solidFill>
                      <a:schemeClr val="bg1"/>
                    </a:solidFill>
                  </a:rPr>
                  <a:t> большего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93232"/>
                <a:ext cx="8508134" cy="3718967"/>
              </a:xfrm>
              <a:prstGeom prst="rect">
                <a:avLst/>
              </a:prstGeom>
              <a:blipFill>
                <a:blip r:embed="rId5"/>
                <a:stretch>
                  <a:fillRect l="-1361" t="-1311" b="-1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5" y="1093232"/>
            <a:ext cx="85081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Из </a:t>
            </a:r>
            <a:r>
              <a:rPr lang="ru-RU" sz="1600" dirty="0">
                <a:solidFill>
                  <a:schemeClr val="bg1"/>
                </a:solidFill>
              </a:rPr>
              <a:t>двух натуральных чисел, </a:t>
            </a:r>
            <a:r>
              <a:rPr lang="ru-RU" sz="1600" u="sng" dirty="0">
                <a:solidFill>
                  <a:schemeClr val="bg1"/>
                </a:solidFill>
              </a:rPr>
              <a:t>имеющих разное количество цифр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rgbClr val="FFC000"/>
                </a:solidFill>
              </a:rPr>
              <a:t>большим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является то, у которого </a:t>
            </a:r>
            <a:r>
              <a:rPr lang="ru-RU" sz="1600" dirty="0">
                <a:solidFill>
                  <a:srgbClr val="FFC000"/>
                </a:solidFill>
              </a:rPr>
              <a:t>количество цифр больше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Из двух натуральных чисел </a:t>
            </a:r>
            <a:r>
              <a:rPr lang="ru-RU" sz="1600" u="sng" dirty="0">
                <a:solidFill>
                  <a:schemeClr val="bg1"/>
                </a:solidFill>
              </a:rPr>
              <a:t>с одинаковым количеством цифр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rgbClr val="FFC000"/>
                </a:solidFill>
              </a:rPr>
              <a:t>большим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является то, у которого </a:t>
            </a:r>
            <a:r>
              <a:rPr lang="ru-RU" sz="1600" dirty="0">
                <a:solidFill>
                  <a:srgbClr val="FFC000"/>
                </a:solidFill>
              </a:rPr>
              <a:t>больше первая </a:t>
            </a:r>
            <a:r>
              <a:rPr lang="ru-RU" sz="1600" dirty="0">
                <a:solidFill>
                  <a:schemeClr val="bg1"/>
                </a:solidFill>
              </a:rPr>
              <a:t>(при чтении слева направо) </a:t>
            </a:r>
            <a:r>
              <a:rPr lang="ru-RU" sz="1600" dirty="0">
                <a:solidFill>
                  <a:srgbClr val="FFC000"/>
                </a:solidFill>
              </a:rPr>
              <a:t>из неодинаковых цифр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46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2509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085" y="1356375"/>
            <a:ext cx="1494139" cy="35999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775" y="361950"/>
            <a:ext cx="4169263" cy="1154546"/>
          </a:xfrm>
          <a:prstGeom prst="wedgeRoundRectCallout">
            <a:avLst>
              <a:gd name="adj1" fmla="val -5512"/>
              <a:gd name="adj2" fmla="val 6972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Да, но это лишь видимые невооружённым глазом звёзды </a:t>
            </a:r>
            <a:r>
              <a:rPr lang="ru-RU" sz="1400" dirty="0" smtClean="0"/>
              <a:t>созвездий.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на самом деле эти созвездия составляют гораздо больше </a:t>
            </a:r>
            <a:r>
              <a:rPr lang="ru-RU" sz="1400" dirty="0" smtClean="0"/>
              <a:t>звёзд.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23" y="1546911"/>
            <a:ext cx="1553373" cy="35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509"/>
            <a:ext cx="9134948" cy="5144399"/>
            <a:chOff x="0" y="2509"/>
            <a:chExt cx="9134948" cy="51443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509"/>
              <a:ext cx="5144399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44400" y="2509"/>
              <a:ext cx="3990548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www.allfons.ru/pic/201210/1280x720/allfons.ru-17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531" y="600678"/>
            <a:ext cx="4433473" cy="3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966" y="2508"/>
            <a:ext cx="9189914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2931" y="2574707"/>
            <a:ext cx="1792968" cy="43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2574707"/>
            <a:ext cx="1864049" cy="43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59" y="688744"/>
            <a:ext cx="3960000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31" y="575786"/>
            <a:ext cx="3960000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5716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39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775" y="361950"/>
                <a:ext cx="4161374" cy="1210164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Если ты посмотришь </a:t>
                </a:r>
                <a:r>
                  <a:rPr lang="ru-RU" sz="1400" dirty="0" smtClean="0"/>
                  <a:t>на </a:t>
                </a:r>
                <a:r>
                  <a:rPr lang="ru-RU" sz="1400" dirty="0"/>
                  <a:t>эти созвездия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в </a:t>
                </a:r>
                <a:r>
                  <a:rPr lang="ru-RU" sz="1400" dirty="0"/>
                  <a:t>телескоп, то увидишь, что созвездие </a:t>
                </a:r>
                <a:r>
                  <a:rPr lang="ru-RU" sz="1400" dirty="0" smtClean="0"/>
                  <a:t>Большой Медведицы </a:t>
                </a:r>
                <a:r>
                  <a:rPr lang="ru-RU" sz="1400" dirty="0"/>
                  <a:t>содержит около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звёзд, </a:t>
                </a:r>
                <a:r>
                  <a:rPr lang="ru-RU" sz="1400" dirty="0" smtClean="0"/>
                  <a:t>а </a:t>
                </a:r>
                <a:r>
                  <a:rPr lang="ru-RU" sz="1400" dirty="0"/>
                  <a:t>созвездие </a:t>
                </a:r>
                <a:r>
                  <a:rPr lang="ru-RU" sz="1400" dirty="0" smtClean="0"/>
                  <a:t>Кассиопеи – около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4161374" cy="1210164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7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509"/>
            <a:ext cx="9134948" cy="5144399"/>
            <a:chOff x="0" y="2509"/>
            <a:chExt cx="9134948" cy="51443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509"/>
              <a:ext cx="5144399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44400" y="2509"/>
              <a:ext cx="3990548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www.allfons.ru/pic/201210/1280x720/allfons.ru-17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531" y="600678"/>
            <a:ext cx="4433473" cy="3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966" y="2508"/>
            <a:ext cx="9198966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2931" y="2574707"/>
            <a:ext cx="1792968" cy="43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2574707"/>
            <a:ext cx="1864049" cy="4320000"/>
          </a:xfrm>
          <a:prstGeom prst="rect">
            <a:avLst/>
          </a:prstGeom>
        </p:spPr>
      </p:pic>
      <p:pic>
        <p:nvPicPr>
          <p:cNvPr id="14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5716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39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775" y="361950"/>
                <a:ext cx="3308061" cy="1448527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А на небе эти созвездия занимают огромную площадь.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Площадь </a:t>
                </a:r>
                <a:r>
                  <a:rPr lang="ru-RU" sz="1400" dirty="0"/>
                  <a:t>Большой </a:t>
                </a:r>
                <a:r>
                  <a:rPr lang="ru-RU" sz="1400" dirty="0" smtClean="0"/>
                  <a:t>Медведицы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1280</m:t>
                    </m:r>
                  </m:oMath>
                </a14:m>
                <a:r>
                  <a:rPr lang="ru-RU" sz="1400" dirty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кв.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градусов</a:t>
                </a:r>
                <a:r>
                  <a:rPr lang="ru-RU" sz="1400" dirty="0"/>
                  <a:t>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Кассиопеи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598</m:t>
                    </m:r>
                  </m:oMath>
                </a14:m>
                <a:r>
                  <a:rPr lang="ru-RU" sz="1400" dirty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кв.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градусов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3308061" cy="1448527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2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509"/>
            <a:ext cx="9134948" cy="5144399"/>
            <a:chOff x="0" y="2509"/>
            <a:chExt cx="9134948" cy="51443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509"/>
              <a:ext cx="5144399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44400" y="2509"/>
              <a:ext cx="3990548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www.allfons.ru/pic/201210/1280x720/allfons.ru-17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531" y="600678"/>
            <a:ext cx="4433473" cy="3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966" y="2508"/>
            <a:ext cx="9219756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2931" y="2574708"/>
            <a:ext cx="1792968" cy="431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2574707"/>
            <a:ext cx="1864049" cy="4320000"/>
          </a:xfrm>
          <a:prstGeom prst="rect">
            <a:avLst/>
          </a:prstGeom>
        </p:spPr>
      </p:pic>
      <p:pic>
        <p:nvPicPr>
          <p:cNvPr id="14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5716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39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8775" y="361950"/>
                <a:ext cx="3308061" cy="1448527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А на небе эти созвездия занимают огромную площадь.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Площадь </a:t>
                </a:r>
                <a:r>
                  <a:rPr lang="ru-RU" sz="1400" dirty="0"/>
                  <a:t>Большой </a:t>
                </a:r>
                <a:r>
                  <a:rPr lang="ru-RU" sz="1400" dirty="0" smtClean="0"/>
                  <a:t>Медведицы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1280</m:t>
                    </m:r>
                  </m:oMath>
                </a14:m>
                <a:r>
                  <a:rPr lang="ru-RU" sz="1400" dirty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кв.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градусов</a:t>
                </a:r>
                <a:r>
                  <a:rPr lang="ru-RU" sz="1400" dirty="0"/>
                  <a:t>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а </a:t>
                </a:r>
                <a:r>
                  <a:rPr lang="ru-RU" sz="1400" dirty="0"/>
                  <a:t>Кассиопеи –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598</m:t>
                    </m:r>
                  </m:oMath>
                </a14:m>
                <a:r>
                  <a:rPr lang="ru-RU" sz="1400" dirty="0">
                    <a:solidFill>
                      <a:srgbClr val="FFC000"/>
                    </a:solidFill>
                  </a:rPr>
                  <a:t> </a:t>
                </a:r>
                <a:r>
                  <a:rPr lang="ru-RU" sz="1400" dirty="0" smtClean="0">
                    <a:solidFill>
                      <a:srgbClr val="FFC000"/>
                    </a:solidFill>
                  </a:rPr>
                  <a:t>кв. </a:t>
                </a:r>
                <a:r>
                  <a:rPr lang="ru-RU" sz="1400" dirty="0">
                    <a:solidFill>
                      <a:srgbClr val="FFC000"/>
                    </a:solidFill>
                  </a:rPr>
                  <a:t>градусов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3308061" cy="1448527"/>
              </a:xfrm>
              <a:prstGeom prst="wedgeRoundRectCallout">
                <a:avLst>
                  <a:gd name="adj1" fmla="val -24327"/>
                  <a:gd name="adj2" fmla="val 66063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934807" y="361950"/>
            <a:ext cx="2850417" cy="1154546"/>
          </a:xfrm>
          <a:prstGeom prst="wedgeRoundRectCallout">
            <a:avLst>
              <a:gd name="adj1" fmla="val 23306"/>
              <a:gd name="adj2" fmla="val 8312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Ого! Так много! </a:t>
            </a:r>
            <a:endParaRPr lang="ru-RU" sz="1400" dirty="0" smtClean="0"/>
          </a:p>
          <a:p>
            <a:pPr algn="ctr"/>
            <a:r>
              <a:rPr lang="ru-RU" sz="1400" dirty="0" smtClean="0"/>
              <a:t>Только </a:t>
            </a:r>
            <a:r>
              <a:rPr lang="ru-RU" sz="1400" dirty="0"/>
              <a:t>вот теперь 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могу понять, какое же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из </a:t>
            </a:r>
            <a:r>
              <a:rPr lang="ru-RU" sz="1400" dirty="0"/>
              <a:t>созвездий будет больше.</a:t>
            </a:r>
          </a:p>
        </p:txBody>
      </p:sp>
    </p:spTree>
    <p:extLst>
      <p:ext uri="{BB962C8B-B14F-4D97-AF65-F5344CB8AC3E}">
        <p14:creationId xmlns:p14="http://schemas.microsoft.com/office/powerpoint/2010/main" val="13032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2509"/>
            <a:ext cx="9134948" cy="5144399"/>
            <a:chOff x="0" y="2509"/>
            <a:chExt cx="9134948" cy="51443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509"/>
              <a:ext cx="5144399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9F9C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44400" y="2509"/>
              <a:ext cx="3990548" cy="5144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 descr="http://www.allfons.ru/pic/201210/1280x720/allfons.ru-173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531" y="600678"/>
            <a:ext cx="4433473" cy="39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966" y="2508"/>
            <a:ext cx="9219756" cy="5144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2931" y="2574708"/>
            <a:ext cx="1792968" cy="431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" y="2574707"/>
            <a:ext cx="1864049" cy="4319999"/>
          </a:xfrm>
          <a:prstGeom prst="rect">
            <a:avLst/>
          </a:prstGeom>
        </p:spPr>
      </p:pic>
      <p:pic>
        <p:nvPicPr>
          <p:cNvPr id="14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55716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viajeinterplanetario.com/img/icono_telescopi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39" y="3336093"/>
            <a:ext cx="2077225" cy="20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8776" y="361950"/>
            <a:ext cx="3105394" cy="916183"/>
          </a:xfrm>
          <a:prstGeom prst="wedgeRoundRectCallout">
            <a:avLst>
              <a:gd name="adj1" fmla="val -24327"/>
              <a:gd name="adj2" fmla="val 6606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Надо подумать</a:t>
            </a:r>
            <a:r>
              <a:rPr lang="ru-RU" sz="1400" dirty="0" smtClean="0"/>
              <a:t>!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может не будем терять время и спросим у </a:t>
            </a:r>
            <a:r>
              <a:rPr lang="ru-RU" sz="1400" dirty="0" err="1"/>
              <a:t>Электроши</a:t>
            </a:r>
            <a:r>
              <a:rPr lang="ru-RU" sz="1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9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smob.com/uploads/converted/16/08/16/194016896-number-slight-zpXY-zpXY-1280x720-MM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710350" cy="1154546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расскажу, как сравнивать большие числа, </a:t>
            </a:r>
            <a:r>
              <a:rPr lang="ru-RU" sz="1400" dirty="0" smtClean="0"/>
              <a:t>давайте немного разомнёмся.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2551</TotalTime>
  <Words>1247</Words>
  <Application>Microsoft Office PowerPoint</Application>
  <PresentationFormat>Экран (16:9)</PresentationFormat>
  <Paragraphs>410</Paragraphs>
  <Slides>39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Merriweather</vt:lpstr>
      <vt:lpstr>Arial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371</cp:revision>
  <dcterms:created xsi:type="dcterms:W3CDTF">2017-06-06T14:34:21Z</dcterms:created>
  <dcterms:modified xsi:type="dcterms:W3CDTF">2025-01-17T08:24:53Z</dcterms:modified>
</cp:coreProperties>
</file>