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5"/>
  </p:notesMasterIdLst>
  <p:sldIdLst>
    <p:sldId id="256" r:id="rId2"/>
    <p:sldId id="344" r:id="rId3"/>
    <p:sldId id="346" r:id="rId4"/>
    <p:sldId id="352" r:id="rId5"/>
    <p:sldId id="347" r:id="rId6"/>
    <p:sldId id="349" r:id="rId7"/>
    <p:sldId id="348" r:id="rId8"/>
    <p:sldId id="353" r:id="rId9"/>
    <p:sldId id="354" r:id="rId10"/>
    <p:sldId id="305" r:id="rId11"/>
    <p:sldId id="306" r:id="rId12"/>
    <p:sldId id="355" r:id="rId13"/>
    <p:sldId id="356" r:id="rId14"/>
    <p:sldId id="265" r:id="rId15"/>
    <p:sldId id="307" r:id="rId16"/>
    <p:sldId id="322" r:id="rId17"/>
    <p:sldId id="357" r:id="rId18"/>
    <p:sldId id="358" r:id="rId19"/>
    <p:sldId id="359" r:id="rId20"/>
    <p:sldId id="308" r:id="rId21"/>
    <p:sldId id="331" r:id="rId22"/>
    <p:sldId id="309" r:id="rId23"/>
    <p:sldId id="360" r:id="rId24"/>
    <p:sldId id="291" r:id="rId25"/>
    <p:sldId id="310" r:id="rId26"/>
    <p:sldId id="361" r:id="rId27"/>
    <p:sldId id="362" r:id="rId28"/>
    <p:sldId id="311" r:id="rId29"/>
    <p:sldId id="341" r:id="rId30"/>
    <p:sldId id="312" r:id="rId31"/>
    <p:sldId id="295" r:id="rId32"/>
    <p:sldId id="296" r:id="rId33"/>
    <p:sldId id="343" r:id="rId34"/>
  </p:sldIdLst>
  <p:sldSz cx="9144000" cy="5143500" type="screen16x9"/>
  <p:notesSz cx="6858000" cy="9144000"/>
  <p:embeddedFontLst>
    <p:embeddedFont>
      <p:font typeface="Merriweather" panose="020B0604020202020204" charset="-52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69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799"/>
    <a:srgbClr val="9F9C82"/>
    <a:srgbClr val="FACE47"/>
    <a:srgbClr val="F2F2F2"/>
    <a:srgbClr val="E7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1056" y="67"/>
      </p:cViewPr>
      <p:guideLst>
        <p:guide orient="horz" pos="3012"/>
        <p:guide pos="226"/>
        <p:guide pos="5534"/>
        <p:guide orient="horz" pos="228"/>
        <p:guide pos="2993"/>
        <p:guide pos="2767"/>
        <p:guide pos="2069"/>
        <p:guide pos="3692"/>
        <p:guide pos="1845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3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9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26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0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83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10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17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96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07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0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71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51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22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86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36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30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20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55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5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04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1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32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72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3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6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8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5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10" Type="http://schemas.openxmlformats.org/officeDocument/2006/relationships/image" Target="../media/image50.png"/><Relationship Id="rId4" Type="http://schemas.openxmlformats.org/officeDocument/2006/relationships/image" Target="../media/image16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4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9.png"/><Relationship Id="rId5" Type="http://schemas.openxmlformats.org/officeDocument/2006/relationships/image" Target="../media/image51.png"/><Relationship Id="rId10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5.png"/><Relationship Id="rId3" Type="http://schemas.openxmlformats.org/officeDocument/2006/relationships/image" Target="../media/image14.png"/><Relationship Id="rId7" Type="http://schemas.openxmlformats.org/officeDocument/2006/relationships/image" Target="../media/image52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0.png"/><Relationship Id="rId5" Type="http://schemas.openxmlformats.org/officeDocument/2006/relationships/image" Target="../media/image16.png"/><Relationship Id="rId10" Type="http://schemas.openxmlformats.org/officeDocument/2006/relationships/image" Target="../media/image49.png"/><Relationship Id="rId4" Type="http://schemas.openxmlformats.org/officeDocument/2006/relationships/image" Target="../media/image15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6.png"/><Relationship Id="rId5" Type="http://schemas.openxmlformats.org/officeDocument/2006/relationships/image" Target="../media/image16.png"/><Relationship Id="rId10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5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14.png"/><Relationship Id="rId21" Type="http://schemas.openxmlformats.org/officeDocument/2006/relationships/image" Target="../media/image78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16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15.png"/><Relationship Id="rId9" Type="http://schemas.openxmlformats.org/officeDocument/2006/relationships/image" Target="../media/image64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7.png"/><Relationship Id="rId3" Type="http://schemas.openxmlformats.org/officeDocument/2006/relationships/image" Target="../media/image14.png"/><Relationship Id="rId21" Type="http://schemas.openxmlformats.org/officeDocument/2006/relationships/image" Target="../media/image80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4.png"/><Relationship Id="rId10" Type="http://schemas.openxmlformats.org/officeDocument/2006/relationships/image" Target="../media/image67.png"/><Relationship Id="rId19" Type="http://schemas.openxmlformats.org/officeDocument/2006/relationships/image" Target="../media/image78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4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7" Type="http://schemas.openxmlformats.org/officeDocument/2006/relationships/image" Target="../media/image14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01.png"/><Relationship Id="rId5" Type="http://schemas.openxmlformats.org/officeDocument/2006/relationships/image" Target="../media/image97.png"/><Relationship Id="rId10" Type="http://schemas.openxmlformats.org/officeDocument/2006/relationships/image" Target="../media/image100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9" Type="http://schemas.openxmlformats.org/officeDocument/2006/relationships/image" Target="../media/image105.png"/><Relationship Id="rId1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6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99.png"/><Relationship Id="rId5" Type="http://schemas.openxmlformats.org/officeDocument/2006/relationships/image" Target="../media/image97.png"/><Relationship Id="rId10" Type="http://schemas.openxmlformats.org/officeDocument/2006/relationships/image" Target="../media/image103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4.png"/><Relationship Id="rId3" Type="http://schemas.openxmlformats.org/officeDocument/2006/relationships/image" Target="../media/image14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12.png"/><Relationship Id="rId5" Type="http://schemas.openxmlformats.org/officeDocument/2006/relationships/image" Target="../media/image16.png"/><Relationship Id="rId10" Type="http://schemas.openxmlformats.org/officeDocument/2006/relationships/image" Target="../media/image111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9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10" Type="http://schemas.openxmlformats.org/officeDocument/2006/relationships/image" Target="../media/image132.png"/><Relationship Id="rId4" Type="http://schemas.openxmlformats.org/officeDocument/2006/relationships/image" Target="../media/image127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7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67973"/>
            <a:ext cx="4392613" cy="2616101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Сложение </a:t>
            </a:r>
            <a:r>
              <a:rPr lang="ru-RU" sz="3400" dirty="0">
                <a:solidFill>
                  <a:schemeClr val="bg1"/>
                </a:solidFill>
                <a:latin typeface="+mj-lt"/>
              </a:rPr>
              <a:t>натуральных чисел. Свойства сложения</a:t>
            </a:r>
          </a:p>
        </p:txBody>
      </p:sp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1082120"/>
            <a:ext cx="2204724" cy="677820"/>
          </a:xfrm>
          <a:prstGeom prst="wedgeRoundRectCallout">
            <a:avLst>
              <a:gd name="adj1" fmla="val -25264"/>
              <a:gd name="adj2" fmla="val 7528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Что значит </a:t>
            </a:r>
            <a:r>
              <a:rPr lang="ru-RU" sz="1400" dirty="0" smtClean="0"/>
              <a:t>сложить </a:t>
            </a:r>
            <a:r>
              <a:rPr lang="ru-RU" sz="1400" dirty="0"/>
              <a:t>два числа?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9137" y="230656"/>
                <a:ext cx="12804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3+2=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7" y="230656"/>
                <a:ext cx="12804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52697" y="361950"/>
                <a:ext cx="1432527" cy="467266"/>
              </a:xfrm>
              <a:prstGeom prst="wedgeRoundRectCallout">
                <a:avLst>
                  <a:gd name="adj1" fmla="val 10064"/>
                  <a:gd name="adj2" fmla="val 8980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Получим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697" y="361950"/>
                <a:ext cx="1432527" cy="467266"/>
              </a:xfrm>
              <a:prstGeom prst="wedgeRoundRectCallout">
                <a:avLst>
                  <a:gd name="adj1" fmla="val 10064"/>
                  <a:gd name="adj2" fmla="val 89802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59552" y="234972"/>
                <a:ext cx="19064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3+1+1=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552" y="234972"/>
                <a:ext cx="190641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65971" y="234974"/>
                <a:ext cx="15789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4+1=5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971" y="234974"/>
                <a:ext cx="157895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1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8985" y="1824391"/>
                <a:ext cx="2925040" cy="2612534"/>
              </a:xfrm>
              <a:prstGeom prst="wedgeRoundRectCallout">
                <a:avLst>
                  <a:gd name="adj1" fmla="val -62836"/>
                  <a:gd name="adj2" fmla="val -578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Да, но так вы складывали маленькие числа </a:t>
                </a:r>
                <a:br>
                  <a:rPr lang="ru-RU" sz="1400" dirty="0" smtClean="0"/>
                </a:br>
                <a:r>
                  <a:rPr lang="ru-RU" sz="1400" dirty="0" smtClean="0"/>
                  <a:t>в начальной школе. </a:t>
                </a:r>
              </a:p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если бы вам нужно было сложить большие числа, например,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53</m:t>
                    </m:r>
                  </m:oMath>
                </a14:m>
                <a:r>
                  <a:rPr lang="ru-RU" sz="1400" dirty="0" smtClean="0"/>
                  <a:t>? </a:t>
                </a:r>
              </a:p>
              <a:p>
                <a:pPr algn="ctr"/>
                <a:r>
                  <a:rPr lang="ru-RU" sz="1400" dirty="0" smtClean="0"/>
                  <a:t>Способом</a:t>
                </a:r>
                <a:r>
                  <a:rPr lang="ru-RU" sz="1400" dirty="0"/>
                  <a:t>, который предложил Саша, сложение вы будете записывать целый день.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985" y="1824391"/>
                <a:ext cx="2925040" cy="2612534"/>
              </a:xfrm>
              <a:prstGeom prst="wedgeRoundRectCallout">
                <a:avLst>
                  <a:gd name="adj1" fmla="val -62836"/>
                  <a:gd name="adj2" fmla="val -5786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9137" y="661543"/>
                <a:ext cx="18767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110+53=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7" y="661543"/>
                <a:ext cx="187673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55868" y="661542"/>
                <a:ext cx="68451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110+1+1+1+1+1+…+1+1=163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868" y="661542"/>
                <a:ext cx="684514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9137" y="230656"/>
                <a:ext cx="12804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3+2=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7" y="230656"/>
                <a:ext cx="12804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59552" y="234972"/>
                <a:ext cx="19064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3+1+1=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552" y="234972"/>
                <a:ext cx="19064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65971" y="234974"/>
                <a:ext cx="15789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4+1=5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971" y="234974"/>
                <a:ext cx="157895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Левая фигурная скобка 1"/>
          <p:cNvSpPr/>
          <p:nvPr/>
        </p:nvSpPr>
        <p:spPr>
          <a:xfrm rot="16200000">
            <a:off x="5422020" y="-1150104"/>
            <a:ext cx="286279" cy="4608000"/>
          </a:xfrm>
          <a:prstGeom prst="leftBrace">
            <a:avLst>
              <a:gd name="adj1" fmla="val 75420"/>
              <a:gd name="adj2" fmla="val 50000"/>
            </a:avLst>
          </a:prstGeom>
          <a:ln w="19050">
            <a:solidFill>
              <a:srgbClr val="0F77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55560" y="1339568"/>
                <a:ext cx="4283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560" y="1339568"/>
                <a:ext cx="42832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3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3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2761" y="2858581"/>
            <a:ext cx="2544040" cy="1154546"/>
          </a:xfrm>
          <a:prstGeom prst="wedgeRoundRectCallout">
            <a:avLst>
              <a:gd name="adj1" fmla="val -62836"/>
              <a:gd name="adj2" fmla="val -578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Согласитесь, что такая запись очень неудобна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занимает много места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тетради.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9137" y="661543"/>
                <a:ext cx="18767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110+53=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7" y="661543"/>
                <a:ext cx="187673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55868" y="661542"/>
                <a:ext cx="68451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110+1+1+1+1+1+…+1+1=163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868" y="661542"/>
                <a:ext cx="684514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9137" y="230656"/>
                <a:ext cx="12804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3+2=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7" y="230656"/>
                <a:ext cx="128041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59552" y="234972"/>
                <a:ext cx="19064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3+1+1=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552" y="234972"/>
                <a:ext cx="190641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65971" y="234974"/>
                <a:ext cx="15789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4+1=5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971" y="234974"/>
                <a:ext cx="157895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7342" y="224787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42" y="224787"/>
                <a:ext cx="28693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85364" y="658586"/>
                <a:ext cx="684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163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364" y="658586"/>
                <a:ext cx="68448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9" grpId="0"/>
      <p:bldP spid="2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2761" y="2858581"/>
            <a:ext cx="2544040" cy="677820"/>
          </a:xfrm>
          <a:prstGeom prst="wedgeRoundRectCallout">
            <a:avLst>
              <a:gd name="adj1" fmla="val -62836"/>
              <a:gd name="adj2" fmla="val -578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 этой записи буквами обозначены числа.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9137" y="661543"/>
                <a:ext cx="18767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110+53=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7" y="661543"/>
                <a:ext cx="187673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9137" y="230656"/>
                <a:ext cx="12804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3+2=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7" y="230656"/>
                <a:ext cx="128041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7342" y="224787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42" y="224787"/>
                <a:ext cx="28693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85364" y="658586"/>
                <a:ext cx="684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163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364" y="658586"/>
                <a:ext cx="68448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7524" y="1190962"/>
                <a:ext cx="12938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1190962"/>
                <a:ext cx="129388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7299" y="1188005"/>
                <a:ext cx="2646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99" y="1188005"/>
                <a:ext cx="26468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07524" y="1188005"/>
            <a:ext cx="1564463" cy="5207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67" y="1075739"/>
            <a:ext cx="64728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Числа, которые складывают, называют </a:t>
            </a:r>
            <a:r>
              <a:rPr lang="ru-RU" sz="1800" dirty="0">
                <a:solidFill>
                  <a:srgbClr val="FFC000"/>
                </a:solidFill>
              </a:rPr>
              <a:t>слагаемыми</a:t>
            </a:r>
            <a:r>
              <a:rPr lang="ru-RU" sz="1800" dirty="0">
                <a:solidFill>
                  <a:schemeClr val="bg1"/>
                </a:solidFill>
              </a:rPr>
              <a:t>,</a:t>
            </a:r>
            <a:r>
              <a:rPr lang="ru-RU" sz="1800" dirty="0">
                <a:solidFill>
                  <a:srgbClr val="0F7799"/>
                </a:solidFill>
              </a:rPr>
              <a:t> </a:t>
            </a:r>
            <a:r>
              <a:rPr lang="en-US" sz="1800" dirty="0" smtClean="0">
                <a:solidFill>
                  <a:srgbClr val="0F7799"/>
                </a:solidFill>
              </a:rPr>
              <a:t/>
            </a:r>
            <a:br>
              <a:rPr lang="en-US" sz="1800" dirty="0" smtClean="0">
                <a:solidFill>
                  <a:srgbClr val="0F7799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а </a:t>
            </a:r>
            <a:r>
              <a:rPr lang="ru-RU" sz="1800" dirty="0">
                <a:solidFill>
                  <a:schemeClr val="bg1"/>
                </a:solidFill>
              </a:rPr>
              <a:t>число, которое получают при сложении </a:t>
            </a:r>
            <a:r>
              <a:rPr lang="ru-RU" sz="1800" dirty="0" smtClean="0">
                <a:solidFill>
                  <a:schemeClr val="bg1"/>
                </a:solidFill>
              </a:rPr>
              <a:t>чисел,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или </a:t>
            </a:r>
            <a:r>
              <a:rPr lang="ru-RU" sz="1800" dirty="0">
                <a:solidFill>
                  <a:schemeClr val="bg1"/>
                </a:solidFill>
              </a:rPr>
              <a:t>результат сложения называют </a:t>
            </a:r>
            <a:r>
              <a:rPr lang="ru-RU" sz="1800" dirty="0">
                <a:solidFill>
                  <a:srgbClr val="FFC000"/>
                </a:solidFill>
              </a:rPr>
              <a:t>суммой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4538" y="2206728"/>
                <a:ext cx="25728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110+53=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163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538" y="2206728"/>
                <a:ext cx="25728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7567" y="2206729"/>
                <a:ext cx="15789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3+2=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2206729"/>
                <a:ext cx="157895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90215" y="2206728"/>
                <a:ext cx="15701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215" y="2206728"/>
                <a:ext cx="15701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>
            <a:endCxn id="5" idx="0"/>
          </p:cNvCxnSpPr>
          <p:nvPr/>
        </p:nvCxnSpPr>
        <p:spPr>
          <a:xfrm>
            <a:off x="517236" y="2637615"/>
            <a:ext cx="318852" cy="5699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5" idx="0"/>
          </p:cNvCxnSpPr>
          <p:nvPr/>
        </p:nvCxnSpPr>
        <p:spPr>
          <a:xfrm flipH="1">
            <a:off x="836088" y="2637615"/>
            <a:ext cx="320958" cy="5699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98974" y="2637615"/>
            <a:ext cx="0" cy="54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2127" y="3207574"/>
            <a:ext cx="10679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Слагаемое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4550" y="3207574"/>
            <a:ext cx="7296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Сумма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endCxn id="37" idx="0"/>
          </p:cNvCxnSpPr>
          <p:nvPr/>
        </p:nvCxnSpPr>
        <p:spPr>
          <a:xfrm>
            <a:off x="3675038" y="2637615"/>
            <a:ext cx="469971" cy="5699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6" idx="2"/>
            <a:endCxn id="37" idx="0"/>
          </p:cNvCxnSpPr>
          <p:nvPr/>
        </p:nvCxnSpPr>
        <p:spPr>
          <a:xfrm flipH="1">
            <a:off x="4145009" y="2637615"/>
            <a:ext cx="425939" cy="5699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05056" y="2637615"/>
            <a:ext cx="0" cy="54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11048" y="3207574"/>
            <a:ext cx="10679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Слагаемое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632" y="3207574"/>
            <a:ext cx="7296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Сумма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endCxn id="42" idx="0"/>
          </p:cNvCxnSpPr>
          <p:nvPr/>
        </p:nvCxnSpPr>
        <p:spPr>
          <a:xfrm>
            <a:off x="7490691" y="2637615"/>
            <a:ext cx="275486" cy="5699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42" idx="0"/>
          </p:cNvCxnSpPr>
          <p:nvPr/>
        </p:nvCxnSpPr>
        <p:spPr>
          <a:xfrm flipH="1">
            <a:off x="7766177" y="2637615"/>
            <a:ext cx="252390" cy="5699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692118" y="2637615"/>
            <a:ext cx="0" cy="54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32216" y="3207574"/>
            <a:ext cx="10679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Слагаемое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54567" y="3207574"/>
            <a:ext cx="7296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Сумма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5" grpId="0"/>
      <p:bldP spid="33" grpId="0"/>
      <p:bldP spid="37" grpId="0"/>
      <p:bldP spid="38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6941" y="2573343"/>
            <a:ext cx="1596909" cy="677820"/>
          </a:xfrm>
          <a:prstGeom prst="wedgeRoundRectCallout">
            <a:avLst>
              <a:gd name="adj1" fmla="val -63317"/>
              <a:gd name="adj2" fmla="val 4637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Найдите сумму чисел.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099891" y="361950"/>
            <a:ext cx="1549790" cy="916183"/>
          </a:xfrm>
          <a:prstGeom prst="wedgeRoundRectCallout">
            <a:avLst>
              <a:gd name="adj1" fmla="val 23843"/>
              <a:gd name="adj2" fmla="val 8365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Ого, какие большие числа!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6"/>
            <a:ext cx="1491461" cy="3593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7160" y="882968"/>
                <a:ext cx="39798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1 523 160+3 477 340</m:t>
                      </m:r>
                      <m:r>
                        <a:rPr lang="ru-RU" sz="2800" b="0" i="0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882968"/>
                <a:ext cx="397987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37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57451" y="2573343"/>
            <a:ext cx="3067050" cy="1869636"/>
          </a:xfrm>
          <a:prstGeom prst="wedgeRoundRectCallout">
            <a:avLst>
              <a:gd name="adj1" fmla="val -56990"/>
              <a:gd name="adj2" fmla="val -10663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Для сложения многозначных натуральных чисел используют </a:t>
            </a:r>
            <a:r>
              <a:rPr lang="ru-RU" sz="1400" dirty="0">
                <a:solidFill>
                  <a:srgbClr val="0F7799"/>
                </a:solidFill>
              </a:rPr>
              <a:t>сложение столбиком</a:t>
            </a:r>
            <a:r>
              <a:rPr lang="ru-RU" sz="1400" dirty="0"/>
              <a:t>.</a:t>
            </a:r>
            <a:r>
              <a:rPr lang="ru-RU" sz="1400" dirty="0">
                <a:solidFill>
                  <a:srgbClr val="0F7799"/>
                </a:solidFill>
              </a:rPr>
              <a:t> </a:t>
            </a:r>
            <a:endParaRPr lang="ru-RU" sz="1400" dirty="0" smtClean="0">
              <a:solidFill>
                <a:srgbClr val="0F7799"/>
              </a:solidFill>
            </a:endParaRPr>
          </a:p>
          <a:p>
            <a:pPr algn="ctr"/>
            <a:r>
              <a:rPr lang="ru-RU" sz="1400" dirty="0" smtClean="0"/>
              <a:t>Такой </a:t>
            </a:r>
            <a:r>
              <a:rPr lang="ru-RU" sz="1400" dirty="0"/>
              <a:t>способ сложения поможет быстрее решить пример и не сделать ошибок.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1048" y="361950"/>
            <a:ext cx="2386941" cy="677820"/>
          </a:xfrm>
          <a:prstGeom prst="wedgeRoundRectCallout">
            <a:avLst>
              <a:gd name="adj1" fmla="val 8248"/>
              <a:gd name="adj2" fmla="val 106443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Сложение столбиком? </a:t>
            </a:r>
            <a:endParaRPr lang="ru-RU" sz="1400" dirty="0" smtClean="0"/>
          </a:p>
          <a:p>
            <a:pPr algn="ctr"/>
            <a:r>
              <a:rPr lang="ru-RU" sz="1400" dirty="0" smtClean="0"/>
              <a:t>Это </a:t>
            </a:r>
            <a:r>
              <a:rPr lang="ru-RU" sz="1400" dirty="0"/>
              <a:t>как?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7160" y="882968"/>
                <a:ext cx="39798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1 523 160+3 477 340</m:t>
                      </m:r>
                      <m:r>
                        <a:rPr lang="ru-RU" sz="2800" b="0" i="0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882968"/>
                <a:ext cx="397987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9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57451" y="2573343"/>
            <a:ext cx="2619374" cy="1154546"/>
          </a:xfrm>
          <a:prstGeom prst="wedgeRoundRectCallout">
            <a:avLst>
              <a:gd name="adj1" fmla="val -56990"/>
              <a:gd name="adj2" fmla="val -10663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Для </a:t>
            </a:r>
            <a:r>
              <a:rPr lang="ru-RU" sz="1400" dirty="0" smtClean="0"/>
              <a:t>того, </a:t>
            </a:r>
            <a:r>
              <a:rPr lang="ru-RU" sz="1400" dirty="0"/>
              <a:t>чтобы сложить два многозначных числа </a:t>
            </a:r>
            <a:r>
              <a:rPr lang="ru-RU" sz="1400" dirty="0" smtClean="0"/>
              <a:t>столбиком, </a:t>
            </a:r>
            <a:r>
              <a:rPr lang="ru-RU" sz="1400" dirty="0"/>
              <a:t>запишем два числа одно под другим.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57999" y="1493315"/>
                <a:ext cx="16366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1 523 160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99" y="1493315"/>
                <a:ext cx="163666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57998" y="1925024"/>
                <a:ext cx="16366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3 477 340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98" y="1925024"/>
                <a:ext cx="163666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7160" y="882968"/>
                <a:ext cx="39798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1 523 160+3 477 340</m:t>
                      </m:r>
                      <m:r>
                        <a:rPr lang="ru-RU" sz="2800" b="0" i="0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882968"/>
                <a:ext cx="397987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57999" y="1493315"/>
                <a:ext cx="16366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1 523 160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99" y="1493315"/>
                <a:ext cx="163666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57998" y="1925024"/>
                <a:ext cx="16366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3 477 340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98" y="1925024"/>
                <a:ext cx="163666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7160" y="882968"/>
                <a:ext cx="39798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1 523 160+3 477 340</m:t>
                      </m:r>
                      <m:r>
                        <a:rPr lang="ru-RU" sz="2800" b="0" i="0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882968"/>
                <a:ext cx="397987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3627438" y="2432111"/>
            <a:ext cx="1838325" cy="0"/>
          </a:xfrm>
          <a:prstGeom prst="line">
            <a:avLst/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3256" y="1708758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256" y="1708758"/>
                <a:ext cx="35586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98490" y="2469139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90" y="2469139"/>
                <a:ext cx="28693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33569" y="2469139"/>
                <a:ext cx="485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69" y="2469139"/>
                <a:ext cx="48571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431313" y="2937053"/>
            <a:ext cx="3039391" cy="1631273"/>
          </a:xfrm>
          <a:prstGeom prst="wedgeRoundRectCallout">
            <a:avLst>
              <a:gd name="adj1" fmla="val -56078"/>
              <a:gd name="adj2" fmla="val -24818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Если </a:t>
            </a:r>
            <a:r>
              <a:rPr lang="ru-RU" sz="1400" dirty="0"/>
              <a:t>результат </a:t>
            </a:r>
            <a:r>
              <a:rPr lang="ru-RU" sz="1400" dirty="0" smtClean="0"/>
              <a:t>двузначный</a:t>
            </a:r>
            <a:r>
              <a:rPr lang="ru-RU" sz="1400" dirty="0"/>
              <a:t>, на месте ответа записывают число единиц, </a:t>
            </a:r>
            <a:r>
              <a:rPr lang="ru-RU" sz="1400" dirty="0" smtClean="0"/>
              <a:t>а </a:t>
            </a:r>
            <a:r>
              <a:rPr lang="ru-RU" sz="1400" dirty="0"/>
              <a:t>число десятков прибавляют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 </a:t>
            </a:r>
            <a:r>
              <a:rPr lang="ru-RU" sz="1400" dirty="0"/>
              <a:t>единицам соседнего старшего </a:t>
            </a:r>
            <a:r>
              <a:rPr lang="ru-RU" sz="1400" dirty="0" smtClean="0"/>
              <a:t>разряда</a:t>
            </a:r>
            <a:r>
              <a:rPr lang="ru-RU" sz="1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93374" y="2469144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74" y="2469144"/>
                <a:ext cx="286938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61252" y="127861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252" y="1278615"/>
                <a:ext cx="185948" cy="276999"/>
              </a:xfrm>
              <a:prstGeom prst="rect">
                <a:avLst/>
              </a:prstGeom>
              <a:blipFill>
                <a:blip r:embed="rId14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08994" y="2469139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994" y="2469139"/>
                <a:ext cx="28693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09154" y="2469139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54" y="2469139"/>
                <a:ext cx="286938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35027" y="2469139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027" y="2469139"/>
                <a:ext cx="286938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86383" y="127861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383" y="1278615"/>
                <a:ext cx="185948" cy="276999"/>
              </a:xfrm>
              <a:prstGeom prst="rect">
                <a:avLst/>
              </a:prstGeom>
              <a:blipFill>
                <a:blip r:embed="rId18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35888" y="2469139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88" y="2469139"/>
                <a:ext cx="286938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45691" y="2469134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1" y="2469134"/>
                <a:ext cx="286938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71084" y="127861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084" y="1278615"/>
                <a:ext cx="185948" cy="276999"/>
              </a:xfrm>
              <a:prstGeom prst="rect">
                <a:avLst/>
              </a:prstGeom>
              <a:blipFill>
                <a:blip r:embed="rId21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16704" y="1274746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704" y="1274746"/>
                <a:ext cx="185948" cy="276999"/>
              </a:xfrm>
              <a:prstGeom prst="rect">
                <a:avLst/>
              </a:prstGeom>
              <a:blipFill>
                <a:blip r:embed="rId22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64050" y="2469134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050" y="2469134"/>
                <a:ext cx="286938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36425" y="882967"/>
                <a:ext cx="16366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 000 500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425" y="882967"/>
                <a:ext cx="1636666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97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5" grpId="1"/>
      <p:bldP spid="16" grpId="0" animBg="1"/>
      <p:bldP spid="16" grpId="1" build="allAtOnce" animBg="1"/>
      <p:bldP spid="17" grpId="0"/>
      <p:bldP spid="20" grpId="0"/>
      <p:bldP spid="20" grpId="1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6"/>
            <a:ext cx="1491461" cy="3593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57999" y="1493315"/>
                <a:ext cx="16366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1 523 160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99" y="1493315"/>
                <a:ext cx="163666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57998" y="1925024"/>
                <a:ext cx="16366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3 477 340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98" y="1925024"/>
                <a:ext cx="163666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7160" y="882968"/>
                <a:ext cx="39798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1 523 160+3 477 340</m:t>
                      </m:r>
                      <m:r>
                        <a:rPr lang="ru-RU" sz="2800" b="0" i="0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882968"/>
                <a:ext cx="397987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3627438" y="2432111"/>
            <a:ext cx="1838325" cy="0"/>
          </a:xfrm>
          <a:prstGeom prst="line">
            <a:avLst/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3256" y="1708758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256" y="1708758"/>
                <a:ext cx="35586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98490" y="2469139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90" y="2469139"/>
                <a:ext cx="28693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93374" y="2469144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74" y="2469144"/>
                <a:ext cx="28693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61252" y="127861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252" y="1278615"/>
                <a:ext cx="185948" cy="276999"/>
              </a:xfrm>
              <a:prstGeom prst="rect">
                <a:avLst/>
              </a:prstGeom>
              <a:blipFill>
                <a:blip r:embed="rId13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09154" y="2469139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54" y="2469139"/>
                <a:ext cx="286938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35027" y="2469139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027" y="2469139"/>
                <a:ext cx="28693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86383" y="127861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383" y="1278615"/>
                <a:ext cx="185948" cy="276999"/>
              </a:xfrm>
              <a:prstGeom prst="rect">
                <a:avLst/>
              </a:prstGeom>
              <a:blipFill>
                <a:blip r:embed="rId16"/>
                <a:stretch>
                  <a:fillRect l="-25806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35888" y="2469139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88" y="2469139"/>
                <a:ext cx="286938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45691" y="2469134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1" y="2469134"/>
                <a:ext cx="286938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71084" y="127861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084" y="1278615"/>
                <a:ext cx="185948" cy="276999"/>
              </a:xfrm>
              <a:prstGeom prst="rect">
                <a:avLst/>
              </a:prstGeom>
              <a:blipFill>
                <a:blip r:embed="rId19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16704" y="1274746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704" y="1274746"/>
                <a:ext cx="185948" cy="276999"/>
              </a:xfrm>
              <a:prstGeom prst="rect">
                <a:avLst/>
              </a:prstGeom>
              <a:blipFill>
                <a:blip r:embed="rId20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64050" y="2469134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050" y="2469134"/>
                <a:ext cx="286938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791199" y="361950"/>
            <a:ext cx="3131128" cy="677820"/>
          </a:xfrm>
          <a:prstGeom prst="wedgeRoundRectCallout">
            <a:avLst>
              <a:gd name="adj1" fmla="val -6398"/>
              <a:gd name="adj2" fmla="val 11325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Теперь </a:t>
            </a:r>
            <a:r>
              <a:rPr lang="ru-RU" sz="1400" dirty="0"/>
              <a:t>нам понятно, как складывают числа </a:t>
            </a:r>
            <a:r>
              <a:rPr lang="ru-RU" sz="1400" dirty="0" smtClean="0"/>
              <a:t>столбиком. </a:t>
            </a:r>
            <a:endParaRPr lang="ru-RU" sz="14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36425" y="882967"/>
                <a:ext cx="16366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 000 500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425" y="882967"/>
                <a:ext cx="1636666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8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8878" y="1305794"/>
            <a:ext cx="1643554" cy="2184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68436" y="361950"/>
                <a:ext cx="3257389" cy="705629"/>
              </a:xfrm>
              <a:prstGeom prst="wedgeRoundRectCallout">
                <a:avLst>
                  <a:gd name="adj1" fmla="val -6878"/>
                  <a:gd name="adj2" fmla="val 9295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ромашек 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васильков…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Да </a:t>
                </a:r>
                <a:r>
                  <a:rPr lang="ru-RU" sz="1400" dirty="0"/>
                  <a:t>как же их лучше разместить?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436" y="361950"/>
                <a:ext cx="3257389" cy="705629"/>
              </a:xfrm>
              <a:prstGeom prst="wedgeRoundRectCallout">
                <a:avLst>
                  <a:gd name="adj1" fmla="val -6878"/>
                  <a:gd name="adj2" fmla="val 9295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76016" y="3490716"/>
            <a:ext cx="980536" cy="14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91092" y="3336546"/>
            <a:ext cx="1440000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64537" y="3832774"/>
            <a:ext cx="1440000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77812" y="3203169"/>
            <a:ext cx="1440000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84142" y="3834553"/>
            <a:ext cx="14400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723555" y="3201389"/>
            <a:ext cx="1440000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597417" y="3712025"/>
            <a:ext cx="1440000" cy="14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055710" y="3708138"/>
            <a:ext cx="1440000" cy="14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282252" y="3214017"/>
            <a:ext cx="1440000" cy="144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74444" y="3248613"/>
            <a:ext cx="980536" cy="14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93794" y="3875499"/>
            <a:ext cx="980536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24258" y="3767653"/>
            <a:ext cx="980536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37454" y="3295941"/>
            <a:ext cx="980536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60912" y="3763133"/>
            <a:ext cx="980536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301651" y="4061550"/>
            <a:ext cx="98053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4" y="841308"/>
            <a:ext cx="3746501" cy="916183"/>
          </a:xfrm>
          <a:prstGeom prst="wedgeRoundRectCallout">
            <a:avLst>
              <a:gd name="adj1" fmla="val -26940"/>
              <a:gd name="adj2" fmla="val 68668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Это очень важное свойство сложения, оно называется </a:t>
            </a:r>
            <a:r>
              <a:rPr lang="ru-RU" sz="1400" dirty="0" smtClean="0">
                <a:solidFill>
                  <a:srgbClr val="0F7799"/>
                </a:solidFill>
              </a:rPr>
              <a:t>переместительным свойством </a:t>
            </a:r>
            <a:r>
              <a:rPr lang="ru-RU" sz="1400" dirty="0">
                <a:solidFill>
                  <a:srgbClr val="0F7799"/>
                </a:solidFill>
              </a:rPr>
              <a:t>сложения</a:t>
            </a:r>
            <a:r>
              <a:rPr lang="ru-RU" sz="1400" dirty="0"/>
              <a:t>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857640" y="912103"/>
            <a:ext cx="1941362" cy="1315830"/>
            <a:chOff x="6446232" y="940923"/>
            <a:chExt cx="1941362" cy="131583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192" y="940923"/>
              <a:ext cx="735402" cy="108000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500" y="977470"/>
              <a:ext cx="735402" cy="108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739" y="1176753"/>
              <a:ext cx="735402" cy="108000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232" y="940923"/>
              <a:ext cx="735402" cy="108000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226" y="1146490"/>
              <a:ext cx="735402" cy="108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931" y="942514"/>
              <a:ext cx="735402" cy="108000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211" y="1148081"/>
              <a:ext cx="735402" cy="108000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589787" y="798571"/>
            <a:ext cx="1974528" cy="1437797"/>
            <a:chOff x="4440817" y="762024"/>
            <a:chExt cx="1974528" cy="143779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677708" y="762024"/>
              <a:ext cx="1737637" cy="1437797"/>
              <a:chOff x="4316903" y="713135"/>
              <a:chExt cx="1737637" cy="1437797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1388" y="841308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7251" y="1070932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1405" y="1009009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6114" y="971573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6462" y="713135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4540" y="830641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6903" y="798158"/>
                <a:ext cx="1080000" cy="1080000"/>
              </a:xfrm>
              <a:prstGeom prst="rect">
                <a:avLst/>
              </a:prstGeom>
            </p:spPr>
          </p:pic>
        </p:grp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817" y="989556"/>
              <a:ext cx="1080000" cy="1080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02290" y="2509856"/>
                <a:ext cx="17777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8+7</m:t>
                      </m:r>
                      <m:r>
                        <a:rPr lang="ru-RU" sz="2800" b="0" i="0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90" y="2509856"/>
                <a:ext cx="177773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02289" y="3063109"/>
                <a:ext cx="17777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7+8</m:t>
                      </m:r>
                      <m:r>
                        <a:rPr lang="ru-RU" sz="2800" b="0" i="0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89" y="3063109"/>
                <a:ext cx="177773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00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7284E-6 L 0.1434 -0.0058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3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8642E-6 L -0.10608 -0.00895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67567" y="1047237"/>
            <a:ext cx="521335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>
                <a:solidFill>
                  <a:srgbClr val="FFC000"/>
                </a:solidFill>
                <a:latin typeface="+mj-lt"/>
              </a:rPr>
              <a:t>Переместительное свойство сложения: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67" y="2151193"/>
            <a:ext cx="64728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от </a:t>
            </a:r>
            <a:r>
              <a:rPr lang="ru-RU" sz="1800" dirty="0">
                <a:solidFill>
                  <a:schemeClr val="bg1"/>
                </a:solidFill>
              </a:rPr>
              <a:t>перестановки слагаемых сумма не меняется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7567" y="2866942"/>
                <a:ext cx="22318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2866942"/>
                <a:ext cx="223189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58775" y="2848470"/>
            <a:ext cx="2240685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9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20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7409" y="2581284"/>
            <a:ext cx="1708150" cy="677820"/>
          </a:xfrm>
          <a:prstGeom prst="wedgeRoundRectCallout">
            <a:avLst>
              <a:gd name="adj1" fmla="val -54070"/>
              <a:gd name="adj2" fmla="val 7607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Найдите сумму чисел.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69" y="881835"/>
                <a:ext cx="28007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0" i="1" smtClean="0">
                              <a:solidFill>
                                <a:srgbClr val="0F77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rgbClr val="0F7799"/>
                              </a:solidFill>
                              <a:latin typeface="Cambria Math" panose="02040503050406030204" pitchFamily="18" charset="0"/>
                            </a:rPr>
                            <m:t>15+64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+36=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69" y="881835"/>
                <a:ext cx="280076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81336" y="881835"/>
                <a:ext cx="16779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79+36=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336" y="881835"/>
                <a:ext cx="167796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59296" y="881835"/>
                <a:ext cx="684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115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96" y="881835"/>
                <a:ext cx="68448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6228" y="2063875"/>
            <a:ext cx="2386941" cy="1154546"/>
          </a:xfrm>
          <a:prstGeom prst="wedgeRoundRectCallout">
            <a:avLst>
              <a:gd name="adj1" fmla="val 60124"/>
              <a:gd name="adj2" fmla="val -2720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Мы помним, что первым действием выполняют действие в </a:t>
            </a:r>
            <a:r>
              <a:rPr lang="ru-RU" sz="1400" dirty="0" smtClean="0"/>
              <a:t>скобках.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9196" y="683659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96" y="683659"/>
                <a:ext cx="349455" cy="307777"/>
              </a:xfrm>
              <a:prstGeom prst="rect">
                <a:avLst/>
              </a:prstGeom>
              <a:blipFill>
                <a:blip r:embed="rId9"/>
                <a:stretch>
                  <a:fillRect l="-17544" r="-14035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5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3" grpId="0"/>
      <p:bldP spid="16" grpId="0"/>
      <p:bldP spid="17" grpId="0"/>
      <p:bldP spid="9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7409" y="2581284"/>
            <a:ext cx="2663692" cy="916183"/>
          </a:xfrm>
          <a:prstGeom prst="wedgeRoundRectCallout">
            <a:avLst>
              <a:gd name="adj1" fmla="val -60539"/>
              <a:gd name="adj2" fmla="val 4800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Результат </a:t>
            </a:r>
            <a:r>
              <a:rPr lang="ru-RU" sz="1400" dirty="0" smtClean="0"/>
              <a:t>правильный! </a:t>
            </a:r>
          </a:p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этот пример можно было решить куда проще.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69" y="881835"/>
                <a:ext cx="28007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0" i="1" smtClean="0">
                              <a:solidFill>
                                <a:srgbClr val="0F77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rgbClr val="0F7799"/>
                              </a:solidFill>
                              <a:latin typeface="Cambria Math" panose="02040503050406030204" pitchFamily="18" charset="0"/>
                            </a:rPr>
                            <m:t>15+64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+36=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69" y="881835"/>
                <a:ext cx="280076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81336" y="881835"/>
                <a:ext cx="16779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79+36=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336" y="881835"/>
                <a:ext cx="167796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59296" y="881835"/>
                <a:ext cx="684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115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96" y="881835"/>
                <a:ext cx="68448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9196" y="683659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96" y="683659"/>
                <a:ext cx="349455" cy="307777"/>
              </a:xfrm>
              <a:prstGeom prst="rect">
                <a:avLst/>
              </a:prstGeom>
              <a:blipFill>
                <a:blip r:embed="rId8"/>
                <a:stretch>
                  <a:fillRect l="-17544" r="-14035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0569" y="1463275"/>
                <a:ext cx="28008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15+(64+36)=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69" y="1463275"/>
                <a:ext cx="280089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59136" y="1309386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136" y="1309386"/>
                <a:ext cx="492122" cy="307777"/>
              </a:xfrm>
              <a:prstGeom prst="rect">
                <a:avLst/>
              </a:prstGeom>
              <a:blipFill>
                <a:blip r:embed="rId10"/>
                <a:stretch>
                  <a:fillRect l="-11111" r="-987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81336" y="1463275"/>
                <a:ext cx="18767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15+100=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336" y="1463275"/>
                <a:ext cx="187673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52025" y="1463274"/>
                <a:ext cx="684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115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025" y="1463274"/>
                <a:ext cx="68448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327409" y="2581283"/>
            <a:ext cx="5500687" cy="916183"/>
          </a:xfrm>
          <a:prstGeom prst="wedgeRoundRectCallout">
            <a:avLst>
              <a:gd name="adj1" fmla="val -54825"/>
              <a:gd name="adj2" fmla="val 45922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Изменение </a:t>
            </a:r>
            <a:r>
              <a:rPr lang="ru-RU" sz="1400" dirty="0"/>
              <a:t>расстановки скобок на сумму не влияет. </a:t>
            </a:r>
            <a:endParaRPr lang="ru-RU" sz="1400" dirty="0" smtClean="0"/>
          </a:p>
          <a:p>
            <a:pPr algn="ctr"/>
            <a:r>
              <a:rPr lang="ru-RU" sz="1400" dirty="0" smtClean="0"/>
              <a:t>Способ</a:t>
            </a:r>
            <a:r>
              <a:rPr lang="ru-RU" sz="1400" dirty="0"/>
              <a:t>, который я сейчас использовал для решения </a:t>
            </a:r>
            <a:r>
              <a:rPr lang="ru-RU" sz="1400" dirty="0" smtClean="0"/>
              <a:t>примера, </a:t>
            </a:r>
            <a:r>
              <a:rPr lang="ru-RU" sz="1400" dirty="0"/>
              <a:t>называют </a:t>
            </a:r>
            <a:r>
              <a:rPr lang="ru-RU" sz="1400" dirty="0">
                <a:solidFill>
                  <a:srgbClr val="0F7799"/>
                </a:solidFill>
              </a:rPr>
              <a:t>сочетательным свойством сложения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1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build="allAtOnce" animBg="1"/>
      <p:bldP spid="12" grpId="0"/>
      <p:bldP spid="14" grpId="0"/>
      <p:bldP spid="15" grpId="0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567" y="1047237"/>
            <a:ext cx="521335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Сочетательное </a:t>
            </a:r>
            <a:r>
              <a:rPr lang="ru-RU" sz="3400" dirty="0">
                <a:solidFill>
                  <a:srgbClr val="FFC000"/>
                </a:solidFill>
                <a:latin typeface="+mj-lt"/>
              </a:rPr>
              <a:t>свойство сложения: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7567" y="2151193"/>
            <a:ext cx="65781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чтобы </a:t>
            </a:r>
            <a:r>
              <a:rPr lang="ru-RU" sz="1800" dirty="0">
                <a:solidFill>
                  <a:schemeClr val="bg1"/>
                </a:solidFill>
              </a:rPr>
              <a:t>к сумме двух чисел прибавить третье число, можно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 </a:t>
            </a:r>
            <a:r>
              <a:rPr lang="ru-RU" sz="1800" dirty="0">
                <a:solidFill>
                  <a:schemeClr val="bg1"/>
                </a:solidFill>
              </a:rPr>
              <a:t>первому числу прибавить сумму второго и третьего чисел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7567" y="3070140"/>
                <a:ext cx="40355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3070140"/>
                <a:ext cx="403559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Прямоугольник 57"/>
          <p:cNvSpPr/>
          <p:nvPr/>
        </p:nvSpPr>
        <p:spPr>
          <a:xfrm>
            <a:off x="358775" y="3051668"/>
            <a:ext cx="4033838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1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" grpId="0"/>
      <p:bldP spid="56" grpId="0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1685" y="2680770"/>
            <a:ext cx="1795767" cy="677820"/>
          </a:xfrm>
          <a:prstGeom prst="wedgeRoundRectCallout">
            <a:avLst>
              <a:gd name="adj1" fmla="val -62602"/>
              <a:gd name="adj2" fmla="val 5797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Найдите сумму чисел.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0499" y="1541550"/>
            <a:ext cx="1344726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774" y="951367"/>
                <a:ext cx="41226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367+146+254+133=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951367"/>
                <a:ext cx="412260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3693" y="1612872"/>
            <a:ext cx="1398037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89458" y="361950"/>
                <a:ext cx="1795767" cy="950235"/>
              </a:xfrm>
              <a:prstGeom prst="wedgeRoundRectCallout">
                <a:avLst>
                  <a:gd name="adj1" fmla="val -10621"/>
                  <a:gd name="adj2" fmla="val 7100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Можем сразу сложить числа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146</m:t>
                    </m:r>
                  </m:oMath>
                </a14:m>
                <a:r>
                  <a:rPr lang="ru-RU" sz="1400" dirty="0" smtClean="0"/>
                  <a:t> и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254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58" y="361950"/>
                <a:ext cx="1795767" cy="950235"/>
              </a:xfrm>
              <a:prstGeom prst="wedgeRoundRectCallout">
                <a:avLst>
                  <a:gd name="adj1" fmla="val -10621"/>
                  <a:gd name="adj2" fmla="val 7100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1377" y="946994"/>
                <a:ext cx="3397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400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800" b="0" i="1" smtClean="0">
                              <a:solidFill>
                                <a:srgbClr val="0F77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rgbClr val="0F7799"/>
                              </a:solidFill>
                              <a:latin typeface="Cambria Math" panose="02040503050406030204" pitchFamily="18" charset="0"/>
                            </a:rPr>
                            <m:t>367+133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377" y="946994"/>
                <a:ext cx="339708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95271" y="712003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400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71" y="712003"/>
                <a:ext cx="492122" cy="307777"/>
              </a:xfrm>
              <a:prstGeom prst="rect">
                <a:avLst/>
              </a:prstGeom>
              <a:blipFill>
                <a:blip r:embed="rId10"/>
                <a:stretch>
                  <a:fillRect l="-11111" r="-987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33801" y="2680770"/>
                <a:ext cx="1905034" cy="943992"/>
              </a:xfrm>
              <a:prstGeom prst="wedgeRoundRectCallout">
                <a:avLst>
                  <a:gd name="adj1" fmla="val 66289"/>
                  <a:gd name="adj2" fmla="val -3855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А потом </a:t>
                </a:r>
                <a:r>
                  <a:rPr lang="ru-RU" sz="1400" dirty="0" smtClean="0"/>
                  <a:t>можем </a:t>
                </a:r>
                <a:r>
                  <a:rPr lang="ru-RU" sz="1400" dirty="0"/>
                  <a:t>сложить числа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367</m:t>
                    </m:r>
                  </m:oMath>
                </a14:m>
                <a:r>
                  <a:rPr lang="ru-RU" sz="1400" dirty="0" smtClean="0"/>
                  <a:t> 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133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2680770"/>
                <a:ext cx="1905034" cy="943992"/>
              </a:xfrm>
              <a:prstGeom prst="wedgeRoundRectCallout">
                <a:avLst>
                  <a:gd name="adj1" fmla="val 66289"/>
                  <a:gd name="adj2" fmla="val -38556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6261" y="924737"/>
                <a:ext cx="2372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261" y="924737"/>
                <a:ext cx="23724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54034" y="924737"/>
                <a:ext cx="2372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34" y="924737"/>
                <a:ext cx="23724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3420" y="712003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500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20" y="712003"/>
                <a:ext cx="492122" cy="307777"/>
              </a:xfrm>
              <a:prstGeom prst="rect">
                <a:avLst/>
              </a:prstGeom>
              <a:blipFill>
                <a:blip r:embed="rId14"/>
                <a:stretch>
                  <a:fillRect l="-12346" r="-9877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0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build="allAtOnce" animBg="1"/>
      <p:bldP spid="18" grpId="0"/>
      <p:bldP spid="13" grpId="0" animBg="1"/>
      <p:bldP spid="13" grpId="1" build="allAtOnce" animBg="1"/>
      <p:bldP spid="21" grpId="0"/>
      <p:bldP spid="22" grpId="0"/>
      <p:bldP spid="23" grpId="0" animBg="1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0499" y="1541550"/>
            <a:ext cx="1344726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774" y="951367"/>
                <a:ext cx="41226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367+146+254+133=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951367"/>
                <a:ext cx="412260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3693" y="1612872"/>
            <a:ext cx="1398037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95271" y="712003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400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71" y="712003"/>
                <a:ext cx="492122" cy="307777"/>
              </a:xfrm>
              <a:prstGeom prst="rect">
                <a:avLst/>
              </a:prstGeom>
              <a:blipFill>
                <a:blip r:embed="rId8"/>
                <a:stretch>
                  <a:fillRect l="-11111" r="-987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91278" y="2680770"/>
                <a:ext cx="2447557" cy="705629"/>
              </a:xfrm>
              <a:prstGeom prst="wedgeRoundRectCallout">
                <a:avLst>
                  <a:gd name="adj1" fmla="val 66289"/>
                  <a:gd name="adj2" fmla="val -3855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Осталось найти сумму чисел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400</m:t>
                    </m:r>
                  </m:oMath>
                </a14:m>
                <a:r>
                  <a:rPr lang="ru-RU" sz="1400" dirty="0" smtClean="0"/>
                  <a:t> и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278" y="2680770"/>
                <a:ext cx="2447557" cy="705629"/>
              </a:xfrm>
              <a:prstGeom prst="wedgeRoundRectCallout">
                <a:avLst>
                  <a:gd name="adj1" fmla="val 66289"/>
                  <a:gd name="adj2" fmla="val -38556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6261" y="924737"/>
                <a:ext cx="2372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261" y="924737"/>
                <a:ext cx="23724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54034" y="924737"/>
                <a:ext cx="2372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34" y="924737"/>
                <a:ext cx="23724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81377" y="946994"/>
                <a:ext cx="3397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400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800" b="0" i="1" smtClean="0">
                              <a:solidFill>
                                <a:srgbClr val="0F77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rgbClr val="0F7799"/>
                              </a:solidFill>
                              <a:latin typeface="Cambria Math" panose="02040503050406030204" pitchFamily="18" charset="0"/>
                            </a:rPr>
                            <m:t>367+133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377" y="946994"/>
                <a:ext cx="339708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43420" y="712003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500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20" y="712003"/>
                <a:ext cx="492122" cy="307777"/>
              </a:xfrm>
              <a:prstGeom prst="rect">
                <a:avLst/>
              </a:prstGeom>
              <a:blipFill>
                <a:blip r:embed="rId13"/>
                <a:stretch>
                  <a:fillRect l="-12346" r="-9877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773" y="1571098"/>
                <a:ext cx="24429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=400+500=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1571098"/>
                <a:ext cx="244297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85257" y="1571098"/>
                <a:ext cx="684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900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57" y="1571098"/>
                <a:ext cx="684482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027824" y="2165869"/>
            <a:ext cx="1323181" cy="439457"/>
          </a:xfrm>
          <a:prstGeom prst="wedgeRoundRectCallout">
            <a:avLst>
              <a:gd name="adj1" fmla="val -38810"/>
              <a:gd name="adj2" fmla="val 8715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Молодцы!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783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27" grpId="0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0499" y="1541550"/>
            <a:ext cx="1344726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774" y="951367"/>
                <a:ext cx="41226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367+146+254+133=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951367"/>
                <a:ext cx="412260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3693" y="1612872"/>
            <a:ext cx="1398037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95271" y="712003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400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71" y="712003"/>
                <a:ext cx="492122" cy="307777"/>
              </a:xfrm>
              <a:prstGeom prst="rect">
                <a:avLst/>
              </a:prstGeom>
              <a:blipFill>
                <a:blip r:embed="rId8"/>
                <a:stretch>
                  <a:fillRect l="-11111" r="-987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6261" y="924737"/>
                <a:ext cx="2372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261" y="924737"/>
                <a:ext cx="23724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54034" y="924737"/>
                <a:ext cx="2372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34" y="924737"/>
                <a:ext cx="23724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81377" y="946994"/>
                <a:ext cx="3397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400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800" b="0" i="1" smtClean="0">
                              <a:solidFill>
                                <a:srgbClr val="0F77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rgbClr val="0F7799"/>
                              </a:solidFill>
                              <a:latin typeface="Cambria Math" panose="02040503050406030204" pitchFamily="18" charset="0"/>
                            </a:rPr>
                            <m:t>367+133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377" y="946994"/>
                <a:ext cx="339708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43420" y="712003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500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20" y="712003"/>
                <a:ext cx="492122" cy="307777"/>
              </a:xfrm>
              <a:prstGeom prst="rect">
                <a:avLst/>
              </a:prstGeom>
              <a:blipFill>
                <a:blip r:embed="rId12"/>
                <a:stretch>
                  <a:fillRect l="-12346" r="-9877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434278" y="2165869"/>
            <a:ext cx="3270646" cy="2107999"/>
          </a:xfrm>
          <a:prstGeom prst="wedgeRoundRectCallout">
            <a:avLst>
              <a:gd name="adj1" fmla="val -56866"/>
              <a:gd name="adj2" fmla="val -321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Польза </a:t>
            </a:r>
            <a:r>
              <a:rPr lang="ru-RU" sz="1400" dirty="0"/>
              <a:t>от </a:t>
            </a:r>
            <a:r>
              <a:rPr lang="ru-RU" sz="1400" dirty="0">
                <a:solidFill>
                  <a:srgbClr val="0F7799"/>
                </a:solidFill>
              </a:rPr>
              <a:t>сочетательного свойства </a:t>
            </a:r>
            <a:r>
              <a:rPr lang="ru-RU" sz="1400" dirty="0"/>
              <a:t>будет ещё больше, если его применять вместе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>
                <a:solidFill>
                  <a:srgbClr val="0F7799"/>
                </a:solidFill>
              </a:rPr>
              <a:t>переместительным свойством сложения</a:t>
            </a:r>
            <a:r>
              <a:rPr lang="ru-RU" sz="1400" dirty="0"/>
              <a:t>.</a:t>
            </a:r>
            <a:r>
              <a:rPr lang="ru-RU" sz="1400" dirty="0">
                <a:solidFill>
                  <a:srgbClr val="0F7799"/>
                </a:solidFill>
              </a:rPr>
              <a:t> </a:t>
            </a:r>
            <a:endParaRPr lang="ru-RU" sz="1400" dirty="0" smtClean="0">
              <a:solidFill>
                <a:srgbClr val="0F7799"/>
              </a:solidFill>
            </a:endParaRPr>
          </a:p>
          <a:p>
            <a:pPr algn="ctr"/>
            <a:r>
              <a:rPr lang="ru-RU" sz="1400" dirty="0" smtClean="0"/>
              <a:t>Ведь </a:t>
            </a:r>
            <a:r>
              <a:rPr lang="ru-RU" sz="1400" dirty="0">
                <a:solidFill>
                  <a:srgbClr val="0F7799"/>
                </a:solidFill>
              </a:rPr>
              <a:t>переместительное свойство сложения </a:t>
            </a:r>
            <a:r>
              <a:rPr lang="ru-RU" sz="1400" dirty="0"/>
              <a:t>позволяет ещё и переставлять слагаемые.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8773" y="1571098"/>
                <a:ext cx="24429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=400+500=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1571098"/>
                <a:ext cx="244297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85257" y="1571098"/>
                <a:ext cx="684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900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57" y="1571098"/>
                <a:ext cx="68448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9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1685" y="2680770"/>
            <a:ext cx="1795767" cy="677820"/>
          </a:xfrm>
          <a:prstGeom prst="wedgeRoundRectCallout">
            <a:avLst>
              <a:gd name="adj1" fmla="val -62602"/>
              <a:gd name="adj2" fmla="val 5797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Найдите сумму чисел.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5650" y="951367"/>
                <a:ext cx="39238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(37+2)+(113+98)=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0" y="951367"/>
                <a:ext cx="392383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0499" y="1541550"/>
            <a:ext cx="1344726" cy="32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3693" y="1612872"/>
            <a:ext cx="1398037" cy="3240000"/>
          </a:xfrm>
          <a:prstGeom prst="rect">
            <a:avLst/>
          </a:prstGeom>
        </p:spPr>
      </p:pic>
      <p:sp>
        <p:nvSpPr>
          <p:cNvPr id="9" name="Дуга 8"/>
          <p:cNvSpPr/>
          <p:nvPr/>
        </p:nvSpPr>
        <p:spPr>
          <a:xfrm>
            <a:off x="1467211" y="984727"/>
            <a:ext cx="1072485" cy="786923"/>
          </a:xfrm>
          <a:prstGeom prst="arc">
            <a:avLst>
              <a:gd name="adj1" fmla="val 21509566"/>
              <a:gd name="adj2" fmla="val 10858554"/>
            </a:avLst>
          </a:prstGeom>
          <a:ln w="190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33776" y="1873396"/>
                <a:ext cx="2171148" cy="705629"/>
              </a:xfrm>
              <a:prstGeom prst="wedgeRoundRectCallout">
                <a:avLst>
                  <a:gd name="adj1" fmla="val 61701"/>
                  <a:gd name="adj2" fmla="val 4879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Поменяем местами слагаемые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 и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113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76" y="1873396"/>
                <a:ext cx="2171148" cy="705629"/>
              </a:xfrm>
              <a:prstGeom prst="wedgeRoundRectCallout">
                <a:avLst>
                  <a:gd name="adj1" fmla="val 61701"/>
                  <a:gd name="adj2" fmla="val 48797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6330806" y="0"/>
            <a:ext cx="2454417" cy="911697"/>
            <a:chOff x="6330806" y="0"/>
            <a:chExt cx="2454417" cy="911697"/>
          </a:xfrm>
        </p:grpSpPr>
        <p:sp>
          <p:nvSpPr>
            <p:cNvPr id="29" name="TextBox 28"/>
            <p:cNvSpPr txBox="1"/>
            <p:nvPr/>
          </p:nvSpPr>
          <p:spPr>
            <a:xfrm>
              <a:off x="6330806" y="0"/>
              <a:ext cx="2454417" cy="911697"/>
            </a:xfrm>
            <a:prstGeom prst="rect">
              <a:avLst/>
            </a:prstGeom>
            <a:solidFill>
              <a:srgbClr val="0F7799">
                <a:alpha val="50000"/>
              </a:srgbClr>
            </a:solidFill>
          </p:spPr>
          <p:txBody>
            <a:bodyPr wrap="square" lIns="360000" tIns="360000" rIns="360000" bIns="360000" rtlCol="0">
              <a:spAutoFit/>
            </a:bodyPr>
            <a:lstStyle/>
            <a:p>
              <a:endParaRPr lang="ru-RU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528221" y="324479"/>
                  <a:ext cx="2059585" cy="514738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ru-RU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221" y="324479"/>
                  <a:ext cx="2059585" cy="5147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99481" y="949151"/>
                <a:ext cx="39238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(37+113)+(2+98)=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481" y="949151"/>
                <a:ext cx="392383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64277" y="768736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277" y="768736"/>
                <a:ext cx="492122" cy="307777"/>
              </a:xfrm>
              <a:prstGeom prst="rect">
                <a:avLst/>
              </a:prstGeom>
              <a:blipFill>
                <a:blip r:embed="rId11"/>
                <a:stretch>
                  <a:fillRect l="-12500" r="-11250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96484" y="764274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20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84" y="764274"/>
                <a:ext cx="492122" cy="307777"/>
              </a:xfrm>
              <a:prstGeom prst="rect">
                <a:avLst/>
              </a:prstGeom>
              <a:blipFill>
                <a:blip r:embed="rId12"/>
                <a:stretch>
                  <a:fillRect l="-12500" r="-10000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2863" y="1519450"/>
                <a:ext cx="3139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=150+100=250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63" y="1519450"/>
                <a:ext cx="313906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300617" y="2919133"/>
            <a:ext cx="1795767" cy="439457"/>
          </a:xfrm>
          <a:prstGeom prst="wedgeRoundRectCallout">
            <a:avLst>
              <a:gd name="adj1" fmla="val -62602"/>
              <a:gd name="adj2" fmla="val 5797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Молодцы!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17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build="allAtOnce" animBg="1"/>
      <p:bldP spid="17" grpId="0"/>
      <p:bldP spid="9" grpId="0" animBg="1"/>
      <p:bldP spid="9" grpId="1" animBg="1"/>
      <p:bldP spid="28" grpId="0" animBg="1"/>
      <p:bldP spid="31" grpId="0"/>
      <p:bldP spid="32" grpId="0"/>
      <p:bldP spid="33" grpId="0"/>
      <p:bldP spid="34" grpId="0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67" y="1047237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Свойство нуля:</a:t>
            </a:r>
            <a:endParaRPr lang="ru-RU" sz="3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567" y="1652432"/>
            <a:ext cx="65781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если </a:t>
            </a:r>
            <a:r>
              <a:rPr lang="ru-RU" sz="1800" dirty="0">
                <a:solidFill>
                  <a:schemeClr val="bg1"/>
                </a:solidFill>
              </a:rPr>
              <a:t>одно из двух слагаемых равно нулю,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то </a:t>
            </a:r>
            <a:r>
              <a:rPr lang="ru-RU" sz="1800" dirty="0">
                <a:solidFill>
                  <a:schemeClr val="bg1"/>
                </a:solidFill>
              </a:rPr>
              <a:t>сумма равна другому слагаемому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7567" y="2571379"/>
                <a:ext cx="15997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2571379"/>
                <a:ext cx="159973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58775" y="2552907"/>
            <a:ext cx="1608524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6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8878" y="1305794"/>
            <a:ext cx="1643554" cy="21847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760" y="1323378"/>
            <a:ext cx="1708712" cy="21671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37672" y="1058446"/>
            <a:ext cx="1260653" cy="677820"/>
          </a:xfrm>
          <a:prstGeom prst="wedgeRoundRectCallout">
            <a:avLst>
              <a:gd name="adj1" fmla="val 48414"/>
              <a:gd name="adj2" fmla="val 75940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А что ты делаешь?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1236" y="389821"/>
            <a:ext cx="4188207" cy="677820"/>
          </a:xfrm>
          <a:prstGeom prst="wedgeRoundRectCallout">
            <a:avLst>
              <a:gd name="adj1" fmla="val 1109"/>
              <a:gd name="adj2" fmla="val 8926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Я </a:t>
            </a:r>
            <a:r>
              <a:rPr lang="ru-RU" sz="1400" dirty="0" smtClean="0"/>
              <a:t>хочу </a:t>
            </a:r>
            <a:r>
              <a:rPr lang="ru-RU" sz="1400" dirty="0"/>
              <a:t>сделать для мамы </a:t>
            </a:r>
            <a:r>
              <a:rPr lang="ru-RU" sz="1400" dirty="0" smtClean="0"/>
              <a:t>букет, </a:t>
            </a:r>
            <a:r>
              <a:rPr lang="ru-RU" sz="1400" dirty="0"/>
              <a:t>но не знаю, как лучше расположить в букете цветы.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76016" y="3490716"/>
            <a:ext cx="980536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91092" y="3336546"/>
            <a:ext cx="1440000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64537" y="3832774"/>
            <a:ext cx="1440000" cy="14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77812" y="3203169"/>
            <a:ext cx="1440000" cy="144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84142" y="3834553"/>
            <a:ext cx="1440000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723555" y="3201389"/>
            <a:ext cx="1440000" cy="144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597417" y="3712025"/>
            <a:ext cx="1440000" cy="144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055710" y="3708138"/>
            <a:ext cx="1440000" cy="144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282252" y="3214017"/>
            <a:ext cx="1440000" cy="144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74444" y="3248613"/>
            <a:ext cx="980536" cy="144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93794" y="3875499"/>
            <a:ext cx="980536" cy="144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24258" y="3767653"/>
            <a:ext cx="980536" cy="144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37454" y="3295941"/>
            <a:ext cx="980536" cy="144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60912" y="3763133"/>
            <a:ext cx="980536" cy="144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301651" y="4061550"/>
            <a:ext cx="98053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Сложение натуральных чисел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91685" y="2680770"/>
            <a:ext cx="1795767" cy="677820"/>
          </a:xfrm>
          <a:prstGeom prst="wedgeRoundRectCallout">
            <a:avLst>
              <a:gd name="adj1" fmla="val -62602"/>
              <a:gd name="adj2" fmla="val 5797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Найдите сумму чисел.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5650" y="951367"/>
                <a:ext cx="12804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7+0=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0" y="951367"/>
                <a:ext cx="128041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56064" y="951366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64" y="951366"/>
                <a:ext cx="28693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0499" y="1541550"/>
            <a:ext cx="1344726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13476" y="361950"/>
                <a:ext cx="2571750" cy="705629"/>
              </a:xfrm>
              <a:prstGeom prst="wedgeRoundRectCallout">
                <a:avLst>
                  <a:gd name="adj1" fmla="val 17157"/>
                  <a:gd name="adj2" fmla="val 9260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У нас одно слагаемое равно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76" y="361950"/>
                <a:ext cx="2571750" cy="705629"/>
              </a:xfrm>
              <a:prstGeom prst="wedgeRoundRectCallout">
                <a:avLst>
                  <a:gd name="adj1" fmla="val 17157"/>
                  <a:gd name="adj2" fmla="val 92603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1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7" grpId="0"/>
      <p:bldP spid="27" grpId="0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09934"/>
                <a:ext cx="5502275" cy="4560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Одно </a:t>
                </a:r>
                <a:r>
                  <a:rPr lang="ru-RU" sz="1400" dirty="0"/>
                  <a:t>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а другое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больше.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Найдите </a:t>
                </a:r>
                <a:r>
                  <a:rPr lang="ru-RU" sz="1400" dirty="0"/>
                  <a:t>сумму этих чисел. </a:t>
                </a:r>
                <a:endParaRPr lang="ru-RU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09934"/>
                <a:ext cx="5502275" cy="456022"/>
              </a:xfrm>
              <a:prstGeom prst="rect">
                <a:avLst/>
              </a:prstGeom>
              <a:blipFill>
                <a:blip r:embed="rId3"/>
                <a:stretch>
                  <a:fillRect l="-1996" t="-6667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557239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799763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199" y="2134619"/>
                <a:ext cx="5922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120+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9" y="2134619"/>
                <a:ext cx="592213" cy="246221"/>
              </a:xfrm>
              <a:prstGeom prst="rect">
                <a:avLst/>
              </a:prstGeom>
              <a:blipFill>
                <a:blip r:embed="rId5"/>
                <a:stretch>
                  <a:fillRect l="-6186" r="-7216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22412" y="2134618"/>
                <a:ext cx="12466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120+30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12" y="2134618"/>
                <a:ext cx="1246623" cy="246221"/>
              </a:xfrm>
              <a:prstGeom prst="rect">
                <a:avLst/>
              </a:prstGeom>
              <a:blipFill>
                <a:blip r:embed="rId6"/>
                <a:stretch>
                  <a:fillRect r="-488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169035" y="2134618"/>
                <a:ext cx="1190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120+150=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035" y="2134618"/>
                <a:ext cx="1190134" cy="246221"/>
              </a:xfrm>
              <a:prstGeom prst="rect">
                <a:avLst/>
              </a:prstGeom>
              <a:blipFill>
                <a:blip r:embed="rId7"/>
                <a:stretch>
                  <a:fillRect l="-3590" r="-1026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59169" y="2134617"/>
                <a:ext cx="3927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270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169" y="2134617"/>
                <a:ext cx="392735" cy="246221"/>
              </a:xfrm>
              <a:prstGeom prst="rect">
                <a:avLst/>
              </a:prstGeom>
              <a:blipFill>
                <a:blip r:embed="rId8"/>
                <a:stretch>
                  <a:fillRect l="-10938" r="-10938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>
            <a:off x="358774" y="2607971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8775" y="285049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58268" y="2835103"/>
                <a:ext cx="3927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270</m:t>
                    </m:r>
                  </m:oMath>
                </a14:m>
                <a:r>
                  <a:rPr lang="ru-RU" sz="16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68" y="2835103"/>
                <a:ext cx="392735" cy="246221"/>
              </a:xfrm>
              <a:prstGeom prst="rect">
                <a:avLst/>
              </a:prstGeom>
              <a:blipFill>
                <a:blip r:embed="rId9"/>
                <a:stretch>
                  <a:fillRect l="-16923" t="-25000" r="-30769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3" grpId="0"/>
      <p:bldP spid="65" grpId="0"/>
      <p:bldP spid="67" grpId="0"/>
      <p:bldP spid="69" grpId="0"/>
      <p:bldP spid="75" grpId="0"/>
      <p:bldP spid="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09934"/>
                <a:ext cx="84264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</a:t>
                </a:r>
                <a:r>
                  <a:rPr lang="ru-RU" sz="1400" dirty="0"/>
                  <a:t>значение </a:t>
                </a:r>
                <a:r>
                  <a:rPr lang="ru-RU" sz="1400" dirty="0" smtClean="0"/>
                  <a:t>выражения:</a:t>
                </a:r>
              </a:p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38+23+46+37+12+54+15+40</m:t>
                    </m:r>
                  </m:oMath>
                </a14:m>
                <a:r>
                  <a:rPr lang="ru-RU" sz="1400" dirty="0" smtClean="0"/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09934"/>
                <a:ext cx="8426450" cy="430887"/>
              </a:xfrm>
              <a:prstGeom prst="rect">
                <a:avLst/>
              </a:prstGeom>
              <a:blipFill>
                <a:blip r:embed="rId3"/>
                <a:stretch>
                  <a:fillRect l="-1302" t="-12676" b="-23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619927"/>
            <a:ext cx="84153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1332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772150" y="3974"/>
            <a:ext cx="3001931" cy="1465695"/>
            <a:chOff x="5772150" y="3974"/>
            <a:chExt cx="3001931" cy="1465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772150" y="3974"/>
                  <a:ext cx="3001931" cy="1465695"/>
                </a:xfrm>
                <a:prstGeom prst="rect">
                  <a:avLst/>
                </a:prstGeom>
                <a:solidFill>
                  <a:srgbClr val="0F7799">
                    <a:alpha val="50000"/>
                  </a:srgbClr>
                </a:solidFill>
              </p:spPr>
              <p:txBody>
                <a:bodyPr wrap="square" lIns="360000" tIns="360000" rIns="360000" bIns="360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 smtClean="0"/>
                </a:p>
                <a:p>
                  <a:endParaRPr lang="en-US" sz="1600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50" y="3974"/>
                  <a:ext cx="3001931" cy="14656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Прямоугольник 3"/>
            <p:cNvSpPr/>
            <p:nvPr/>
          </p:nvSpPr>
          <p:spPr>
            <a:xfrm>
              <a:off x="6553200" y="299625"/>
              <a:ext cx="1438800" cy="40522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076949" y="781086"/>
              <a:ext cx="2390775" cy="40522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8775" y="2262884"/>
                <a:ext cx="33496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38+23+46+37+12+54+15+40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400" dirty="0" smtClean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262884"/>
                <a:ext cx="3349625" cy="215444"/>
              </a:xfrm>
              <a:prstGeom prst="rect">
                <a:avLst/>
              </a:prstGeom>
              <a:blipFill>
                <a:blip r:embed="rId6"/>
                <a:stretch>
                  <a:fillRect l="-182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Дуга 52"/>
          <p:cNvSpPr/>
          <p:nvPr/>
        </p:nvSpPr>
        <p:spPr>
          <a:xfrm>
            <a:off x="443577" y="2152594"/>
            <a:ext cx="1670973" cy="695381"/>
          </a:xfrm>
          <a:prstGeom prst="arc">
            <a:avLst>
              <a:gd name="adj1" fmla="val 21509566"/>
              <a:gd name="adj2" fmla="val 10858554"/>
            </a:avLst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 flipV="1">
            <a:off x="865520" y="2009718"/>
            <a:ext cx="839456" cy="565701"/>
          </a:xfrm>
          <a:prstGeom prst="arc">
            <a:avLst>
              <a:gd name="adj1" fmla="val 21509566"/>
              <a:gd name="adj2" fmla="val 10858554"/>
            </a:avLst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>
            <a:off x="1279064" y="2160882"/>
            <a:ext cx="1187912" cy="695381"/>
          </a:xfrm>
          <a:prstGeom prst="arc">
            <a:avLst>
              <a:gd name="adj1" fmla="val 21509566"/>
              <a:gd name="adj2" fmla="val 10858554"/>
            </a:avLst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flipV="1">
            <a:off x="2953746" y="2028768"/>
            <a:ext cx="388736" cy="516965"/>
          </a:xfrm>
          <a:prstGeom prst="arc">
            <a:avLst>
              <a:gd name="adj1" fmla="val 21509566"/>
              <a:gd name="adj2" fmla="val 10858554"/>
            </a:avLst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79825" y="2262884"/>
                <a:ext cx="397113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b="0" i="1" smtClean="0">
                            <a:latin typeface="Cambria Math" panose="02040503050406030204" pitchFamily="18" charset="0"/>
                          </a:rPr>
                          <m:t>38+12</m:t>
                        </m:r>
                      </m:e>
                    </m:d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+(23+37)+(46+54)+(15+40)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400" dirty="0" smtClean="0"/>
                  <a:t> 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825" y="2262884"/>
                <a:ext cx="3971131" cy="215444"/>
              </a:xfrm>
              <a:prstGeom prst="rect">
                <a:avLst/>
              </a:prstGeom>
              <a:blipFill>
                <a:blip r:embed="rId7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878460" y="2109929"/>
                <a:ext cx="37266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ru-RU" sz="1200" dirty="0" smtClean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460" y="2109929"/>
                <a:ext cx="372666" cy="184666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39791" y="2109929"/>
                <a:ext cx="37266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ru-RU" sz="1200" dirty="0" smtClean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791" y="2109929"/>
                <a:ext cx="372666" cy="18466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08314" y="2116236"/>
                <a:ext cx="37266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1200" dirty="0" smtClean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14" y="2116236"/>
                <a:ext cx="372666" cy="184666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769645" y="2109929"/>
                <a:ext cx="37266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oMath>
                  </m:oMathPara>
                </a14:m>
                <a:endParaRPr lang="ru-RU" sz="1200" dirty="0" smtClean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645" y="2109929"/>
                <a:ext cx="372666" cy="184666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58775" y="2652520"/>
                <a:ext cx="19145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=50+60+100+55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400" dirty="0" smtClean="0"/>
                  <a:t> 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652520"/>
                <a:ext cx="1914524" cy="215444"/>
              </a:xfrm>
              <a:prstGeom prst="rect">
                <a:avLst/>
              </a:prstGeom>
              <a:blipFill>
                <a:blip r:embed="rId12"/>
                <a:stretch>
                  <a:fillRect l="-2229" r="-637"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64273" y="2649107"/>
                <a:ext cx="37047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265</m:t>
                      </m:r>
                    </m:oMath>
                  </m:oMathPara>
                </a14:m>
                <a:endParaRPr lang="ru-RU" sz="1400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73" y="2649107"/>
                <a:ext cx="370479" cy="215444"/>
              </a:xfrm>
              <a:prstGeom prst="rect">
                <a:avLst/>
              </a:prstGeom>
              <a:blipFill>
                <a:blip r:embed="rId13"/>
                <a:stretch>
                  <a:fillRect l="-6557" r="-6557"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>
            <a:off x="358774" y="3074696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8775" y="331722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47635" y="3301828"/>
                <a:ext cx="3959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265</m:t>
                    </m:r>
                  </m:oMath>
                </a14:m>
                <a:r>
                  <a:rPr lang="ru-RU" sz="16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35" y="3301828"/>
                <a:ext cx="395942" cy="246221"/>
              </a:xfrm>
              <a:prstGeom prst="rect">
                <a:avLst/>
              </a:prstGeom>
              <a:blipFill>
                <a:blip r:embed="rId14"/>
                <a:stretch>
                  <a:fillRect l="-18462" t="-27500" r="-30769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87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40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773" y="1093232"/>
                <a:ext cx="5502277" cy="3436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ru-RU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>
                    <a:solidFill>
                      <a:schemeClr val="bg1"/>
                    </a:solidFill>
                  </a:rPr>
                  <a:t>Числа, которые складывают, называют </a:t>
                </a:r>
                <a:r>
                  <a:rPr lang="ru-RU" sz="1600" dirty="0">
                    <a:solidFill>
                      <a:srgbClr val="FFC000"/>
                    </a:solidFill>
                  </a:rPr>
                  <a:t>слагаемыми</a:t>
                </a:r>
                <a:r>
                  <a:rPr lang="ru-RU" sz="1600" dirty="0">
                    <a:solidFill>
                      <a:schemeClr val="bg1"/>
                    </a:solidFill>
                  </a:rPr>
                  <a:t>, а число, которое получают при сложении чисел или результат сложения называют </a:t>
                </a:r>
                <a:r>
                  <a:rPr lang="ru-RU" sz="1600" dirty="0">
                    <a:solidFill>
                      <a:srgbClr val="FFC000"/>
                    </a:solidFill>
                  </a:rPr>
                  <a:t>суммой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  <a:endParaRPr lang="ru-RU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rgbClr val="FFC000"/>
                    </a:solidFill>
                  </a:rPr>
                  <a:t>Переместительное свойство сложения: </a:t>
                </a:r>
                <a:br>
                  <a:rPr lang="ru-RU" sz="1600" dirty="0" smtClean="0">
                    <a:solidFill>
                      <a:srgbClr val="FFC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  <a:endParaRPr lang="ru-RU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rgbClr val="FFC000"/>
                    </a:solidFill>
                  </a:rPr>
                  <a:t>Сочетательное свойство сложения:</a:t>
                </a:r>
                <a:br>
                  <a:rPr lang="ru-RU" sz="1600" dirty="0" smtClean="0">
                    <a:solidFill>
                      <a:srgbClr val="FFC000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rgbClr val="FFC000"/>
                    </a:solidFill>
                  </a:rPr>
                  <a:t>Свойство нуля:</a:t>
                </a:r>
                <a:r>
                  <a:rPr lang="ru-RU" sz="1600" dirty="0" smtClean="0">
                    <a:solidFill>
                      <a:srgbClr val="0F7799"/>
                    </a:solidFill>
                  </a:rPr>
                  <a:t/>
                </a:r>
                <a:br>
                  <a:rPr lang="ru-RU" sz="1600" dirty="0" smtClean="0">
                    <a:solidFill>
                      <a:srgbClr val="0F7799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1093232"/>
                <a:ext cx="5502277" cy="3436838"/>
              </a:xfrm>
              <a:prstGeom prst="rect">
                <a:avLst/>
              </a:prstGeom>
              <a:blipFill>
                <a:blip r:embed="rId5"/>
                <a:stretch>
                  <a:fillRect l="-2439" t="-1950" r="-1885" b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</p:spTree>
    <p:extLst>
      <p:ext uri="{BB962C8B-B14F-4D97-AF65-F5344CB8AC3E}">
        <p14:creationId xmlns:p14="http://schemas.microsoft.com/office/powerpoint/2010/main" val="11386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8878" y="1305794"/>
            <a:ext cx="1643554" cy="21847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760" y="1323378"/>
            <a:ext cx="1708712" cy="2167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8071" y="389821"/>
                <a:ext cx="6021372" cy="705629"/>
              </a:xfrm>
              <a:prstGeom prst="wedgeRoundRectCallout">
                <a:avLst>
                  <a:gd name="adj1" fmla="val 16084"/>
                  <a:gd name="adj2" fmla="val 8670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Сначала </a:t>
                </a:r>
                <a:r>
                  <a:rPr lang="ru-RU" sz="1400" dirty="0"/>
                  <a:t>собрать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ромашек и к ним добавить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васильков </a:t>
                </a:r>
                <a:r>
                  <a:rPr lang="ru-RU" sz="1400" dirty="0" smtClean="0"/>
                  <a:t>или, наоборот, </a:t>
                </a:r>
                <a:r>
                  <a:rPr lang="ru-RU" sz="1400" dirty="0"/>
                  <a:t>сначала собрать васильки и к ним добавить ромашки?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71" y="389821"/>
                <a:ext cx="6021372" cy="705629"/>
              </a:xfrm>
              <a:prstGeom prst="wedgeRoundRectCallout">
                <a:avLst>
                  <a:gd name="adj1" fmla="val 16084"/>
                  <a:gd name="adj2" fmla="val 8670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76016" y="3490716"/>
            <a:ext cx="980536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91092" y="3336546"/>
            <a:ext cx="1440000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64537" y="3832774"/>
            <a:ext cx="1440000" cy="14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77812" y="3203169"/>
            <a:ext cx="1440000" cy="144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84142" y="3834553"/>
            <a:ext cx="1440000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723555" y="3201389"/>
            <a:ext cx="1440000" cy="144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597417" y="3712025"/>
            <a:ext cx="1440000" cy="144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055710" y="3708138"/>
            <a:ext cx="1440000" cy="144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282252" y="3214017"/>
            <a:ext cx="1440000" cy="144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74444" y="3248613"/>
            <a:ext cx="980536" cy="144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93794" y="3875499"/>
            <a:ext cx="980536" cy="144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24258" y="3767653"/>
            <a:ext cx="980536" cy="144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37454" y="3295941"/>
            <a:ext cx="980536" cy="144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60912" y="3763133"/>
            <a:ext cx="980536" cy="144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301651" y="4061550"/>
            <a:ext cx="98053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8878" y="1305794"/>
            <a:ext cx="1643554" cy="21847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760" y="1323378"/>
            <a:ext cx="1708712" cy="2167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5570" y="380626"/>
                <a:ext cx="2421783" cy="3035328"/>
              </a:xfrm>
              <a:prstGeom prst="wedgeRoundRectCallout">
                <a:avLst>
                  <a:gd name="adj1" fmla="val 59711"/>
                  <a:gd name="adj2" fmla="val -1811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Саша, так ведь нет же разницы…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У </a:t>
                </a:r>
                <a:r>
                  <a:rPr lang="ru-RU" sz="1400" dirty="0"/>
                  <a:t>тебя всего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цветов.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Если </a:t>
                </a:r>
                <a:r>
                  <a:rPr lang="ru-RU" sz="1400" dirty="0"/>
                  <a:t>ты будешь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к </a:t>
                </a:r>
                <a:r>
                  <a:rPr lang="ru-RU" sz="1400" dirty="0"/>
                  <a:t>ромашкам добавлять васильки </a:t>
                </a:r>
                <a:r>
                  <a:rPr lang="ru-RU" sz="1400" dirty="0" smtClean="0"/>
                  <a:t>или, наоборот, к </a:t>
                </a:r>
                <a:r>
                  <a:rPr lang="ru-RU" sz="1400" dirty="0"/>
                  <a:t>василькам ромашки, у тебя всё равно получится букет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из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ru-RU" sz="1400" dirty="0" smtClean="0"/>
                  <a:t> цветов.</a:t>
                </a:r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70" y="380626"/>
                <a:ext cx="2421783" cy="3035328"/>
              </a:xfrm>
              <a:prstGeom prst="wedgeRoundRectCallout">
                <a:avLst>
                  <a:gd name="adj1" fmla="val 59711"/>
                  <a:gd name="adj2" fmla="val -1811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76016" y="3490716"/>
            <a:ext cx="980536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91092" y="3336546"/>
            <a:ext cx="1440000" cy="14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64537" y="3832774"/>
            <a:ext cx="1440000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77812" y="3203169"/>
            <a:ext cx="1440000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84142" y="3834553"/>
            <a:ext cx="1440000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723555" y="3201389"/>
            <a:ext cx="1440000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597417" y="3712025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055710" y="3708138"/>
            <a:ext cx="1440000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282252" y="3214017"/>
            <a:ext cx="1440000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74444" y="3248613"/>
            <a:ext cx="980536" cy="14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93794" y="3875499"/>
            <a:ext cx="980536" cy="144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24258" y="3767653"/>
            <a:ext cx="980536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37454" y="3295941"/>
            <a:ext cx="980536" cy="144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60912" y="3763133"/>
            <a:ext cx="980536" cy="144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301651" y="4061550"/>
            <a:ext cx="98053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760" y="1323378"/>
            <a:ext cx="1708712" cy="2167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76016" y="3490716"/>
            <a:ext cx="980536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91092" y="3336546"/>
            <a:ext cx="1440000" cy="14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64537" y="3832774"/>
            <a:ext cx="1440000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77812" y="3203169"/>
            <a:ext cx="1440000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84142" y="3834553"/>
            <a:ext cx="1440000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723555" y="3201389"/>
            <a:ext cx="1440000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597417" y="3712025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055710" y="3708138"/>
            <a:ext cx="1440000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282252" y="3214017"/>
            <a:ext cx="1440000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74444" y="3248613"/>
            <a:ext cx="980536" cy="14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93794" y="3875499"/>
            <a:ext cx="980536" cy="144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24258" y="3767653"/>
            <a:ext cx="980536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37454" y="3295941"/>
            <a:ext cx="980536" cy="144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60912" y="3763133"/>
            <a:ext cx="980536" cy="144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301651" y="4061550"/>
            <a:ext cx="980536" cy="144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 flipH="1">
            <a:off x="5090400" y="1305793"/>
            <a:ext cx="1643555" cy="21841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732432" y="380626"/>
            <a:ext cx="2052021" cy="1631273"/>
          </a:xfrm>
          <a:prstGeom prst="wedgeRoundRectCallout">
            <a:avLst>
              <a:gd name="adj1" fmla="val -61743"/>
              <a:gd name="adj2" fmla="val -2185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Точно!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dirty="0"/>
              <a:t>как я сразу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 догадался! </a:t>
            </a:r>
          </a:p>
          <a:p>
            <a:pPr algn="ctr"/>
            <a:r>
              <a:rPr lang="ru-RU" sz="1400" dirty="0" smtClean="0"/>
              <a:t>Интересно, </a:t>
            </a:r>
            <a:r>
              <a:rPr lang="ru-RU" sz="1400" dirty="0"/>
              <a:t>так </a:t>
            </a:r>
            <a:r>
              <a:rPr lang="ru-RU" sz="1400" dirty="0" smtClean="0"/>
              <a:t>со </a:t>
            </a:r>
            <a:r>
              <a:rPr lang="ru-RU" sz="1400" dirty="0"/>
              <a:t>всеми числами получается?</a:t>
            </a:r>
          </a:p>
        </p:txBody>
      </p:sp>
    </p:spTree>
    <p:extLst>
      <p:ext uri="{BB962C8B-B14F-4D97-AF65-F5344CB8AC3E}">
        <p14:creationId xmlns:p14="http://schemas.microsoft.com/office/powerpoint/2010/main" val="328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8878" y="1305794"/>
            <a:ext cx="1643554" cy="21847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47532" y="361950"/>
            <a:ext cx="1941277" cy="677820"/>
          </a:xfrm>
          <a:prstGeom prst="wedgeRoundRectCallout">
            <a:avLst>
              <a:gd name="adj1" fmla="val -8103"/>
              <a:gd name="adj2" fmla="val 9503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Давай </a:t>
            </a:r>
            <a:r>
              <a:rPr lang="ru-RU" sz="1400" dirty="0"/>
              <a:t>спросим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 </a:t>
            </a:r>
            <a:r>
              <a:rPr lang="ru-RU" sz="1400" dirty="0" err="1" smtClean="0"/>
              <a:t>Электроши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400" y="1323378"/>
            <a:ext cx="1708711" cy="2166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76016" y="3490716"/>
            <a:ext cx="980536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91092" y="3336546"/>
            <a:ext cx="1440000" cy="14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2564537" y="3832774"/>
            <a:ext cx="1440000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77812" y="3203169"/>
            <a:ext cx="1440000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084142" y="3834553"/>
            <a:ext cx="1440000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723555" y="3201389"/>
            <a:ext cx="1440000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3597417" y="3712025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055710" y="3708138"/>
            <a:ext cx="1440000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319">
            <a:off x="4282252" y="3214017"/>
            <a:ext cx="1440000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74444" y="3248613"/>
            <a:ext cx="980536" cy="14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593794" y="3875499"/>
            <a:ext cx="980536" cy="144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024258" y="3767653"/>
            <a:ext cx="980536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37454" y="3295941"/>
            <a:ext cx="980536" cy="144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5560912" y="3763133"/>
            <a:ext cx="980536" cy="144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9334">
            <a:off x="6301651" y="4061550"/>
            <a:ext cx="98053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ide-wallpapers.net/download/cheerful-design-wide-wallpaper-1280x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0"/>
            <a:ext cx="9145599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8775" y="361950"/>
            <a:ext cx="2710350" cy="1154546"/>
          </a:xfrm>
          <a:prstGeom prst="wedgeRoundRectCallout">
            <a:avLst>
              <a:gd name="adj1" fmla="val -14587"/>
              <a:gd name="adj2" fmla="val 8670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Прежде </a:t>
            </a:r>
            <a:r>
              <a:rPr lang="ru-RU" sz="1400" dirty="0"/>
              <a:t>чем я вам расскажу о сложении чисел, </a:t>
            </a:r>
            <a:r>
              <a:rPr lang="ru-RU" sz="1400" dirty="0" smtClean="0"/>
              <a:t>давайте немного разомнёмся.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367321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01" y="2571750"/>
            <a:ext cx="2880000" cy="2880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25698"/>
              </p:ext>
            </p:extLst>
          </p:nvPr>
        </p:nvGraphicFramePr>
        <p:xfrm>
          <a:off x="2447924" y="922338"/>
          <a:ext cx="6096000" cy="274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235608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430320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474523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3935911"/>
                    </a:ext>
                  </a:extLst>
                </a:gridCol>
              </a:tblGrid>
              <a:tr h="549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 anchor="ctr" anchorCtr="1">
                    <a:solidFill>
                      <a:srgbClr val="0F77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Слагаемые</a:t>
                      </a:r>
                      <a:endParaRPr lang="ru-RU" dirty="0"/>
                    </a:p>
                  </a:txBody>
                  <a:tcPr anchor="ctr" anchorCtr="1">
                    <a:solidFill>
                      <a:srgbClr val="0F7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 anchor="ctr" anchorCtr="1">
                    <a:solidFill>
                      <a:srgbClr val="0F7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87380"/>
                  </a:ext>
                </a:extLst>
              </a:tr>
              <a:tr h="5498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88330"/>
                  </a:ext>
                </a:extLst>
              </a:tr>
              <a:tr h="5498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10706"/>
                  </a:ext>
                </a:extLst>
              </a:tr>
              <a:tr h="5498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1018"/>
                  </a:ext>
                </a:extLst>
              </a:tr>
              <a:tr h="5498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179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2683369" y="15246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369" y="1524669"/>
                <a:ext cx="360000" cy="43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468074" y="1524669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74" y="1524669"/>
                <a:ext cx="360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3080289" y="15246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289" y="1524669"/>
                <a:ext cx="360000" cy="43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858078" y="15246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078" y="1524669"/>
                <a:ext cx="360000" cy="43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607243" y="20580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43" y="2058069"/>
                <a:ext cx="360000" cy="43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5004163" y="20580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63" y="2058069"/>
                <a:ext cx="360000" cy="43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5620793" y="20580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793" y="2058069"/>
                <a:ext cx="360000" cy="432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6017713" y="20580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713" y="2058069"/>
                <a:ext cx="360000" cy="432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607243" y="2607294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43" y="2607294"/>
                <a:ext cx="360000" cy="432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5004163" y="2607294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63" y="2607294"/>
                <a:ext cx="360000" cy="432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620793" y="317483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793" y="3174837"/>
                <a:ext cx="360000" cy="432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6017713" y="317483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713" y="3174837"/>
                <a:ext cx="360000" cy="432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7147331" y="317483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31" y="3174837"/>
                <a:ext cx="360000" cy="432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7544251" y="317483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251" y="3174837"/>
                <a:ext cx="360000" cy="432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7147331" y="26000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31" y="2600069"/>
                <a:ext cx="360000" cy="432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7544251" y="26000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251" y="2600069"/>
                <a:ext cx="360000" cy="4320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7147331" y="15246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31" y="1524669"/>
                <a:ext cx="360000" cy="4320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7544251" y="152466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251" y="1524669"/>
                <a:ext cx="360000" cy="4320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630871" y="1081734"/>
                <a:ext cx="538276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71" y="1081734"/>
                <a:ext cx="538276" cy="4320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6649701" y="3869049"/>
                <a:ext cx="1789099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16+11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701" y="3869049"/>
                <a:ext cx="1789099" cy="4320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53144" y="2409750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44" y="2409750"/>
                <a:ext cx="360000" cy="4320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780027" y="1556742"/>
                <a:ext cx="603807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62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7" y="1556742"/>
                <a:ext cx="603807" cy="4320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1704728" y="2096742"/>
                <a:ext cx="603807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728" y="2096742"/>
                <a:ext cx="603807" cy="4320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635820" y="490338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20" y="490338"/>
                <a:ext cx="360000" cy="43200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4597720" y="4291605"/>
                <a:ext cx="1789099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24+62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720" y="4291605"/>
                <a:ext cx="1789099" cy="43200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2545739" y="3872499"/>
                <a:ext cx="1789099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0+37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39" y="3872499"/>
                <a:ext cx="1789099" cy="43200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2683369" y="4347507"/>
            <a:ext cx="1387601" cy="439457"/>
          </a:xfrm>
          <a:prstGeom prst="wedgeRoundRectCallout">
            <a:avLst>
              <a:gd name="adj1" fmla="val -67053"/>
              <a:gd name="adj2" fmla="val -9965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Сверимся?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0.33559 0.08796 " pathEditMode="relative" rAng="0" ptsTypes="AA">
                                      <p:cBhvr>
                                        <p:cTn id="99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438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9753E-6 L -0.44566 -0.34599 " pathEditMode="relative" rAng="0" ptsTypes="AA">
                                      <p:cBhvr>
                                        <p:cTn id="10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-1731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82716E-6 L 0.58489 -0.1716 " pathEditMode="relative" rAng="0" ptsTypes="AA">
                                      <p:cBhvr>
                                        <p:cTn id="103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-858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08642E-6 L 0.53576 0.20772 " pathEditMode="relative" rAng="0" ptsTypes="AA">
                                      <p:cBhvr>
                                        <p:cTn id="105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1037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5802E-6 L 0.60157 -0.00401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-21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2099E-6 L 0.45555 0.52006 " pathEditMode="relative" rAng="0" ptsTypes="AA">
                                      <p:cBhvr>
                                        <p:cTn id="109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2598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5679E-6 L -0.22118 -0.32376 " pathEditMode="relative" rAng="0" ptsTypes="AA">
                                      <p:cBhvr>
                                        <p:cTn id="11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1620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00312 -0.13549 " pathEditMode="relative" rAng="0" ptsTypes="AA">
                                      <p:cBhvr>
                                        <p:cTn id="1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2845</TotalTime>
  <Words>806</Words>
  <Application>Microsoft Office PowerPoint</Application>
  <PresentationFormat>Экран (16:9)</PresentationFormat>
  <Paragraphs>285</Paragraphs>
  <Slides>33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Merriweather</vt:lpstr>
      <vt:lpstr>Cambria Math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481</cp:revision>
  <dcterms:created xsi:type="dcterms:W3CDTF">2017-06-06T14:34:21Z</dcterms:created>
  <dcterms:modified xsi:type="dcterms:W3CDTF">2025-01-17T08:26:04Z</dcterms:modified>
</cp:coreProperties>
</file>