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36"/>
  </p:notesMasterIdLst>
  <p:sldIdLst>
    <p:sldId id="256" r:id="rId2"/>
    <p:sldId id="344" r:id="rId3"/>
    <p:sldId id="346" r:id="rId4"/>
    <p:sldId id="352" r:id="rId5"/>
    <p:sldId id="347" r:id="rId6"/>
    <p:sldId id="349" r:id="rId7"/>
    <p:sldId id="348" r:id="rId8"/>
    <p:sldId id="353" r:id="rId9"/>
    <p:sldId id="354" r:id="rId10"/>
    <p:sldId id="305" r:id="rId11"/>
    <p:sldId id="306" r:id="rId12"/>
    <p:sldId id="355" r:id="rId13"/>
    <p:sldId id="363" r:id="rId14"/>
    <p:sldId id="356" r:id="rId15"/>
    <p:sldId id="265" r:id="rId16"/>
    <p:sldId id="364" r:id="rId17"/>
    <p:sldId id="365" r:id="rId18"/>
    <p:sldId id="307" r:id="rId19"/>
    <p:sldId id="322" r:id="rId20"/>
    <p:sldId id="357" r:id="rId21"/>
    <p:sldId id="358" r:id="rId22"/>
    <p:sldId id="366" r:id="rId23"/>
    <p:sldId id="359" r:id="rId24"/>
    <p:sldId id="331" r:id="rId25"/>
    <p:sldId id="309" r:id="rId26"/>
    <p:sldId id="367" r:id="rId27"/>
    <p:sldId id="360" r:id="rId28"/>
    <p:sldId id="368" r:id="rId29"/>
    <p:sldId id="291" r:id="rId30"/>
    <p:sldId id="310" r:id="rId31"/>
    <p:sldId id="369" r:id="rId32"/>
    <p:sldId id="341" r:id="rId33"/>
    <p:sldId id="295" r:id="rId34"/>
    <p:sldId id="343" r:id="rId35"/>
  </p:sldIdLst>
  <p:sldSz cx="9144000" cy="5143500" type="screen16x9"/>
  <p:notesSz cx="6858000" cy="9144000"/>
  <p:embeddedFontLst>
    <p:embeddedFont>
      <p:font typeface="Merriweather" panose="020B0604020202020204" charset="-52"/>
      <p:regular r:id="rId37"/>
      <p:bold r:id="rId38"/>
      <p:italic r:id="rId39"/>
      <p:boldItalic r:id="rId40"/>
    </p:embeddedFont>
    <p:embeddedFont>
      <p:font typeface="Cambria Math" panose="02040503050406030204" pitchFamily="18" charset="0"/>
      <p:regular r:id="rId41"/>
    </p:embeddedFont>
    <p:embeddedFont>
      <p:font typeface="Roboto" panose="020B0604020202020204" charset="0"/>
      <p:regular r:id="rId42"/>
      <p:bold r:id="rId43"/>
      <p:italic r:id="rId44"/>
      <p:boldItalic r:id="rId45"/>
    </p:embeddedFont>
    <p:embeddedFont>
      <p:font typeface="Calibri" panose="020F0502020204030204" pitchFamily="34" charset="0"/>
      <p:regular r:id="rId46"/>
      <p:bold r:id="rId47"/>
      <p:italic r:id="rId48"/>
      <p:boldItalic r:id="rId49"/>
    </p:embeddedFont>
  </p:embeddedFontLst>
  <p:defaultTextStyle>
    <a:defPPr>
      <a:defRPr lang="ru-RU"/>
    </a:defPPr>
    <a:lvl1pPr marL="0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892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783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675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566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457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348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240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132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12" userDrawn="1">
          <p15:clr>
            <a:srgbClr val="A4A3A4"/>
          </p15:clr>
        </p15:guide>
        <p15:guide id="2" pos="226" userDrawn="1">
          <p15:clr>
            <a:srgbClr val="A4A3A4"/>
          </p15:clr>
        </p15:guide>
        <p15:guide id="3" pos="5534" userDrawn="1">
          <p15:clr>
            <a:srgbClr val="A4A3A4"/>
          </p15:clr>
        </p15:guide>
        <p15:guide id="4" orient="horz" pos="228" userDrawn="1">
          <p15:clr>
            <a:srgbClr val="A4A3A4"/>
          </p15:clr>
        </p15:guide>
        <p15:guide id="5" pos="2993" userDrawn="1">
          <p15:clr>
            <a:srgbClr val="A4A3A4"/>
          </p15:clr>
        </p15:guide>
        <p15:guide id="6" pos="2767" userDrawn="1">
          <p15:clr>
            <a:srgbClr val="A4A3A4"/>
          </p15:clr>
        </p15:guide>
        <p15:guide id="7" pos="2069" userDrawn="1">
          <p15:clr>
            <a:srgbClr val="A4A3A4"/>
          </p15:clr>
        </p15:guide>
        <p15:guide id="8" pos="3692" userDrawn="1">
          <p15:clr>
            <a:srgbClr val="A4A3A4"/>
          </p15:clr>
        </p15:guide>
        <p15:guide id="9" pos="1845" userDrawn="1">
          <p15:clr>
            <a:srgbClr val="A4A3A4"/>
          </p15:clr>
        </p15:guide>
        <p15:guide id="10" pos="391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7799"/>
    <a:srgbClr val="9F9C82"/>
    <a:srgbClr val="FACE47"/>
    <a:srgbClr val="F2F2F2"/>
    <a:srgbClr val="E7E6E6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84" autoAdjust="0"/>
    <p:restoredTop sz="90413" autoAdjust="0"/>
  </p:normalViewPr>
  <p:slideViewPr>
    <p:cSldViewPr snapToGrid="0" showGuides="1">
      <p:cViewPr varScale="1">
        <p:scale>
          <a:sx n="105" d="100"/>
          <a:sy n="105" d="100"/>
        </p:scale>
        <p:origin x="1056" y="67"/>
      </p:cViewPr>
      <p:guideLst>
        <p:guide orient="horz" pos="3012"/>
        <p:guide pos="226"/>
        <p:guide pos="5534"/>
        <p:guide orient="horz" pos="228"/>
        <p:guide pos="2993"/>
        <p:guide pos="2767"/>
        <p:guide pos="2069"/>
        <p:guide pos="3692"/>
        <p:guide pos="1845"/>
        <p:guide pos="391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F6CDED-7666-4D7E-A294-5461EC81F347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3F394D-A24F-4D3B-936C-7A19980982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6276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Текстовые стили,</a:t>
            </a:r>
            <a:r>
              <a:rPr lang="ru-RU" baseline="0" smtClean="0"/>
              <a:t> формулы и разделители.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63364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Текстовые стили,</a:t>
            </a:r>
            <a:r>
              <a:rPr lang="ru-RU" baseline="0" dirty="0" smtClean="0"/>
              <a:t> формулы и разделители.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13921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Текстовые стили,</a:t>
            </a:r>
            <a:r>
              <a:rPr lang="ru-RU" baseline="0" dirty="0" smtClean="0"/>
              <a:t> формулы и разделители.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1719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Текстовые стили,</a:t>
            </a:r>
            <a:r>
              <a:rPr lang="ru-RU" baseline="0" dirty="0" smtClean="0"/>
              <a:t> формулы и разделители.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24236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Текстовые стили,</a:t>
            </a:r>
            <a:r>
              <a:rPr lang="ru-RU" baseline="0" dirty="0" smtClean="0"/>
              <a:t> формулы и разделители.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63261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08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Текстовые стили,</a:t>
            </a:r>
            <a:r>
              <a:rPr lang="ru-RU" baseline="0" dirty="0" smtClean="0"/>
              <a:t> формулы и разделители.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36757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Текстовые стили,</a:t>
            </a:r>
            <a:r>
              <a:rPr lang="ru-RU" baseline="0" dirty="0" smtClean="0"/>
              <a:t> формулы и разделители.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19314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Текстовые стили,</a:t>
            </a:r>
            <a:r>
              <a:rPr lang="ru-RU" baseline="0" dirty="0" smtClean="0"/>
              <a:t> формулы и разделители.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40833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Текстовые стили,</a:t>
            </a:r>
            <a:r>
              <a:rPr lang="ru-RU" baseline="0" dirty="0" smtClean="0"/>
              <a:t> формулы и разделители.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63103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Текстовые стили,</a:t>
            </a:r>
            <a:r>
              <a:rPr lang="ru-RU" baseline="0" dirty="0" smtClean="0"/>
              <a:t> формулы и разделители.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76170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Текстовые стили,</a:t>
            </a:r>
            <a:r>
              <a:rPr lang="ru-RU" baseline="0" smtClean="0"/>
              <a:t> формулы и разделители.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63715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Текстовые стили,</a:t>
            </a:r>
            <a:r>
              <a:rPr lang="ru-RU" baseline="0" dirty="0" smtClean="0"/>
              <a:t> формулы и разделители.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13964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Текстовые стили,</a:t>
            </a:r>
            <a:r>
              <a:rPr lang="ru-RU" baseline="0" dirty="0" smtClean="0"/>
              <a:t> формулы и разделители.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78559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Текстовые стили,</a:t>
            </a:r>
            <a:r>
              <a:rPr lang="ru-RU" baseline="0" dirty="0" smtClean="0"/>
              <a:t> формулы и разделители.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87079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09513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Слайд «Это интересно!».</a:t>
            </a:r>
            <a:r>
              <a:rPr lang="ru-RU" baseline="0" dirty="0" smtClean="0"/>
              <a:t> Справа перед фоном можно поставить персонажа.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45221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Слайд «Это интересно!».</a:t>
            </a:r>
            <a:r>
              <a:rPr lang="ru-RU" baseline="0" dirty="0" smtClean="0"/>
              <a:t> Справа перед фоном можно поставить персонажа.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595797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Слайд «Это интересно!».</a:t>
            </a:r>
            <a:r>
              <a:rPr lang="ru-RU" baseline="0" dirty="0" smtClean="0"/>
              <a:t> Справа перед фоном можно поставить персонажа.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928664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Слайд «Это интересно!».</a:t>
            </a:r>
            <a:r>
              <a:rPr lang="ru-RU" baseline="0" dirty="0" smtClean="0"/>
              <a:t> Справа перед фоном можно поставить персонажа.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213462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Справа можно персонажа добавить. Если его не будет (например текста дофига), текстовый</a:t>
            </a:r>
            <a:r>
              <a:rPr lang="ru-RU" baseline="0" dirty="0" smtClean="0"/>
              <a:t> блок размещается в центре.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093604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Текстовые стили,</a:t>
            </a:r>
            <a:r>
              <a:rPr lang="ru-RU" baseline="0" dirty="0" smtClean="0"/>
              <a:t> формулы и разделители.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28300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Текстовые стили,</a:t>
            </a:r>
            <a:r>
              <a:rPr lang="ru-RU" baseline="0" smtClean="0"/>
              <a:t> формулы и разделители.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423274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Текстовые стили,</a:t>
            </a:r>
            <a:r>
              <a:rPr lang="ru-RU" baseline="0" dirty="0" smtClean="0"/>
              <a:t> формулы и разделители.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240748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Справа можно персонажа добавить. Если его не будет (например текста дофига), текстовый</a:t>
            </a:r>
            <a:r>
              <a:rPr lang="ru-RU" baseline="0" dirty="0" smtClean="0"/>
              <a:t> блок размещается в центре.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60433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367291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01258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32627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Текстовые стили,</a:t>
            </a:r>
            <a:r>
              <a:rPr lang="ru-RU" baseline="0" smtClean="0"/>
              <a:t> формулы и разделители.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57896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Текстовые стили,</a:t>
            </a:r>
            <a:r>
              <a:rPr lang="ru-RU" baseline="0" smtClean="0"/>
              <a:t> формулы и разделители.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91564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Текстовые стили,</a:t>
            </a:r>
            <a:r>
              <a:rPr lang="ru-RU" baseline="0" dirty="0" smtClean="0"/>
              <a:t> формулы и разделители.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33854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44265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Текстовые стили,</a:t>
            </a:r>
            <a:r>
              <a:rPr lang="ru-RU" baseline="0" dirty="0" smtClean="0"/>
              <a:t> формулы и разделители.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04767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702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081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048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11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52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49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132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147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3142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8434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5600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1739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14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8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14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8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88.png"/><Relationship Id="rId5" Type="http://schemas.openxmlformats.org/officeDocument/2006/relationships/image" Target="../media/image87.png"/><Relationship Id="rId10" Type="http://schemas.openxmlformats.org/officeDocument/2006/relationships/image" Target="../media/image86.png"/><Relationship Id="rId9" Type="http://schemas.openxmlformats.org/officeDocument/2006/relationships/image" Target="../media/image8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92.png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12" Type="http://schemas.openxmlformats.org/officeDocument/2006/relationships/image" Target="../media/image8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85.png"/><Relationship Id="rId5" Type="http://schemas.openxmlformats.org/officeDocument/2006/relationships/image" Target="../media/image89.png"/><Relationship Id="rId10" Type="http://schemas.openxmlformats.org/officeDocument/2006/relationships/image" Target="../media/image84.png"/><Relationship Id="rId9" Type="http://schemas.openxmlformats.org/officeDocument/2006/relationships/image" Target="../media/image91.png"/><Relationship Id="rId14" Type="http://schemas.openxmlformats.org/officeDocument/2006/relationships/image" Target="../media/image9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14.pn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14.png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10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14.png"/><Relationship Id="rId7" Type="http://schemas.openxmlformats.org/officeDocument/2006/relationships/image" Target="../media/image103.png"/><Relationship Id="rId12" Type="http://schemas.openxmlformats.org/officeDocument/2006/relationships/image" Target="../media/image10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100.png"/><Relationship Id="rId5" Type="http://schemas.openxmlformats.org/officeDocument/2006/relationships/image" Target="../media/image16.png"/><Relationship Id="rId10" Type="http://schemas.openxmlformats.org/officeDocument/2006/relationships/image" Target="../media/image102.png"/><Relationship Id="rId4" Type="http://schemas.openxmlformats.org/officeDocument/2006/relationships/image" Target="../media/image15.png"/><Relationship Id="rId9" Type="http://schemas.openxmlformats.org/officeDocument/2006/relationships/image" Target="../media/image10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image" Target="../media/image110.png"/><Relationship Id="rId18" Type="http://schemas.openxmlformats.org/officeDocument/2006/relationships/image" Target="../media/image100.png"/><Relationship Id="rId3" Type="http://schemas.openxmlformats.org/officeDocument/2006/relationships/image" Target="../media/image14.png"/><Relationship Id="rId21" Type="http://schemas.openxmlformats.org/officeDocument/2006/relationships/image" Target="../media/image115.png"/><Relationship Id="rId7" Type="http://schemas.openxmlformats.org/officeDocument/2006/relationships/image" Target="../media/image103.png"/><Relationship Id="rId12" Type="http://schemas.openxmlformats.org/officeDocument/2006/relationships/image" Target="../media/image109.png"/><Relationship Id="rId17" Type="http://schemas.openxmlformats.org/officeDocument/2006/relationships/image" Target="../media/image102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101.png"/><Relationship Id="rId20" Type="http://schemas.openxmlformats.org/officeDocument/2006/relationships/image" Target="../media/image114.png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108.png"/><Relationship Id="rId5" Type="http://schemas.openxmlformats.org/officeDocument/2006/relationships/image" Target="../media/image16.png"/><Relationship Id="rId15" Type="http://schemas.openxmlformats.org/officeDocument/2006/relationships/image" Target="../media/image112.png"/><Relationship Id="rId10" Type="http://schemas.openxmlformats.org/officeDocument/2006/relationships/image" Target="../media/image107.png"/><Relationship Id="rId19" Type="http://schemas.openxmlformats.org/officeDocument/2006/relationships/image" Target="../media/image113.png"/><Relationship Id="rId4" Type="http://schemas.openxmlformats.org/officeDocument/2006/relationships/image" Target="../media/image15.png"/><Relationship Id="rId9" Type="http://schemas.openxmlformats.org/officeDocument/2006/relationships/image" Target="../media/image106.png"/><Relationship Id="rId14" Type="http://schemas.openxmlformats.org/officeDocument/2006/relationships/image" Target="../media/image1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1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19.png"/><Relationship Id="rId7" Type="http://schemas.openxmlformats.org/officeDocument/2006/relationships/image" Target="../media/image12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20.png"/><Relationship Id="rId4" Type="http://schemas.openxmlformats.org/officeDocument/2006/relationships/image" Target="../media/image14.png"/><Relationship Id="rId9" Type="http://schemas.openxmlformats.org/officeDocument/2006/relationships/image" Target="../media/image12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19.png"/><Relationship Id="rId7" Type="http://schemas.openxmlformats.org/officeDocument/2006/relationships/image" Target="../media/image12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127.png"/><Relationship Id="rId5" Type="http://schemas.openxmlformats.org/officeDocument/2006/relationships/image" Target="../media/image124.png"/><Relationship Id="rId4" Type="http://schemas.openxmlformats.org/officeDocument/2006/relationships/image" Target="../media/image14.png"/><Relationship Id="rId9" Type="http://schemas.openxmlformats.org/officeDocument/2006/relationships/image" Target="../media/image12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128.png"/><Relationship Id="rId9" Type="http://schemas.openxmlformats.org/officeDocument/2006/relationships/image" Target="../media/image13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35.png"/><Relationship Id="rId7" Type="http://schemas.openxmlformats.org/officeDocument/2006/relationships/image" Target="../media/image14.png"/><Relationship Id="rId12" Type="http://schemas.openxmlformats.org/officeDocument/2006/relationships/image" Target="../media/image13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0.png"/><Relationship Id="rId11" Type="http://schemas.openxmlformats.org/officeDocument/2006/relationships/image" Target="../media/image133.png"/><Relationship Id="rId5" Type="http://schemas.openxmlformats.org/officeDocument/2006/relationships/image" Target="../media/image129.png"/><Relationship Id="rId15" Type="http://schemas.openxmlformats.org/officeDocument/2006/relationships/image" Target="../media/image137.png"/><Relationship Id="rId10" Type="http://schemas.openxmlformats.org/officeDocument/2006/relationships/image" Target="../media/image132.png"/><Relationship Id="rId4" Type="http://schemas.openxmlformats.org/officeDocument/2006/relationships/image" Target="../media/image128.png"/><Relationship Id="rId9" Type="http://schemas.openxmlformats.org/officeDocument/2006/relationships/image" Target="../media/image131.png"/><Relationship Id="rId14" Type="http://schemas.openxmlformats.org/officeDocument/2006/relationships/image" Target="../media/image1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7" Type="http://schemas.openxmlformats.org/officeDocument/2006/relationships/image" Target="../media/image14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9.png"/><Relationship Id="rId9" Type="http://schemas.openxmlformats.org/officeDocument/2006/relationships/image" Target="../media/image14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13" Type="http://schemas.openxmlformats.org/officeDocument/2006/relationships/image" Target="../media/image142.png"/><Relationship Id="rId3" Type="http://schemas.openxmlformats.org/officeDocument/2006/relationships/image" Target="../media/image14.png"/><Relationship Id="rId7" Type="http://schemas.openxmlformats.org/officeDocument/2006/relationships/image" Target="../media/image144.png"/><Relationship Id="rId12" Type="http://schemas.openxmlformats.org/officeDocument/2006/relationships/image" Target="../media/image14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3.png"/><Relationship Id="rId11" Type="http://schemas.openxmlformats.org/officeDocument/2006/relationships/image" Target="../media/image140.png"/><Relationship Id="rId10" Type="http://schemas.openxmlformats.org/officeDocument/2006/relationships/image" Target="../media/image139.png"/><Relationship Id="rId4" Type="http://schemas.openxmlformats.org/officeDocument/2006/relationships/image" Target="../media/image15.png"/><Relationship Id="rId9" Type="http://schemas.openxmlformats.org/officeDocument/2006/relationships/image" Target="../media/image146.png"/><Relationship Id="rId14" Type="http://schemas.openxmlformats.org/officeDocument/2006/relationships/image" Target="../media/image14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13" Type="http://schemas.openxmlformats.org/officeDocument/2006/relationships/image" Target="../media/image159.png"/><Relationship Id="rId3" Type="http://schemas.openxmlformats.org/officeDocument/2006/relationships/image" Target="../media/image149.png"/><Relationship Id="rId7" Type="http://schemas.openxmlformats.org/officeDocument/2006/relationships/image" Target="../media/image153.png"/><Relationship Id="rId12" Type="http://schemas.openxmlformats.org/officeDocument/2006/relationships/image" Target="../media/image15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2.png"/><Relationship Id="rId11" Type="http://schemas.openxmlformats.org/officeDocument/2006/relationships/image" Target="../media/image157.png"/><Relationship Id="rId5" Type="http://schemas.openxmlformats.org/officeDocument/2006/relationships/image" Target="../media/image151.png"/><Relationship Id="rId10" Type="http://schemas.openxmlformats.org/officeDocument/2006/relationships/image" Target="../media/image156.png"/><Relationship Id="rId4" Type="http://schemas.openxmlformats.org/officeDocument/2006/relationships/image" Target="../media/image15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26" Type="http://schemas.openxmlformats.org/officeDocument/2006/relationships/image" Target="../media/image41.png"/><Relationship Id="rId39" Type="http://schemas.openxmlformats.org/officeDocument/2006/relationships/image" Target="../media/image54.png"/><Relationship Id="rId21" Type="http://schemas.openxmlformats.org/officeDocument/2006/relationships/image" Target="../media/image36.png"/><Relationship Id="rId34" Type="http://schemas.openxmlformats.org/officeDocument/2006/relationships/image" Target="../media/image49.png"/><Relationship Id="rId42" Type="http://schemas.openxmlformats.org/officeDocument/2006/relationships/image" Target="../media/image57.png"/><Relationship Id="rId47" Type="http://schemas.openxmlformats.org/officeDocument/2006/relationships/image" Target="../media/image62.png"/><Relationship Id="rId50" Type="http://schemas.openxmlformats.org/officeDocument/2006/relationships/image" Target="../media/image65.png"/><Relationship Id="rId55" Type="http://schemas.openxmlformats.org/officeDocument/2006/relationships/image" Target="../media/image70.png"/><Relationship Id="rId63" Type="http://schemas.openxmlformats.org/officeDocument/2006/relationships/image" Target="../media/image78.png"/><Relationship Id="rId68" Type="http://schemas.openxmlformats.org/officeDocument/2006/relationships/image" Target="../media/image83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1.png"/><Relationship Id="rId29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24" Type="http://schemas.openxmlformats.org/officeDocument/2006/relationships/image" Target="../media/image39.png"/><Relationship Id="rId32" Type="http://schemas.openxmlformats.org/officeDocument/2006/relationships/image" Target="../media/image47.png"/><Relationship Id="rId37" Type="http://schemas.openxmlformats.org/officeDocument/2006/relationships/image" Target="../media/image52.png"/><Relationship Id="rId40" Type="http://schemas.openxmlformats.org/officeDocument/2006/relationships/image" Target="../media/image55.png"/><Relationship Id="rId45" Type="http://schemas.openxmlformats.org/officeDocument/2006/relationships/image" Target="../media/image60.png"/><Relationship Id="rId53" Type="http://schemas.openxmlformats.org/officeDocument/2006/relationships/image" Target="../media/image68.png"/><Relationship Id="rId58" Type="http://schemas.openxmlformats.org/officeDocument/2006/relationships/image" Target="../media/image73.png"/><Relationship Id="rId66" Type="http://schemas.openxmlformats.org/officeDocument/2006/relationships/image" Target="../media/image81.png"/><Relationship Id="rId15" Type="http://schemas.openxmlformats.org/officeDocument/2006/relationships/image" Target="../media/image30.png"/><Relationship Id="rId23" Type="http://schemas.openxmlformats.org/officeDocument/2006/relationships/image" Target="../media/image38.png"/><Relationship Id="rId28" Type="http://schemas.openxmlformats.org/officeDocument/2006/relationships/image" Target="../media/image43.png"/><Relationship Id="rId36" Type="http://schemas.openxmlformats.org/officeDocument/2006/relationships/image" Target="../media/image51.png"/><Relationship Id="rId49" Type="http://schemas.openxmlformats.org/officeDocument/2006/relationships/image" Target="../media/image64.png"/><Relationship Id="rId57" Type="http://schemas.openxmlformats.org/officeDocument/2006/relationships/image" Target="../media/image72.png"/><Relationship Id="rId61" Type="http://schemas.openxmlformats.org/officeDocument/2006/relationships/image" Target="../media/image76.png"/><Relationship Id="rId10" Type="http://schemas.openxmlformats.org/officeDocument/2006/relationships/image" Target="../media/image25.png"/><Relationship Id="rId19" Type="http://schemas.openxmlformats.org/officeDocument/2006/relationships/image" Target="../media/image34.png"/><Relationship Id="rId31" Type="http://schemas.openxmlformats.org/officeDocument/2006/relationships/image" Target="../media/image46.png"/><Relationship Id="rId44" Type="http://schemas.openxmlformats.org/officeDocument/2006/relationships/image" Target="../media/image59.png"/><Relationship Id="rId52" Type="http://schemas.openxmlformats.org/officeDocument/2006/relationships/image" Target="../media/image67.png"/><Relationship Id="rId60" Type="http://schemas.openxmlformats.org/officeDocument/2006/relationships/image" Target="../media/image75.png"/><Relationship Id="rId65" Type="http://schemas.openxmlformats.org/officeDocument/2006/relationships/image" Target="../media/image80.png"/><Relationship Id="rId4" Type="http://schemas.openxmlformats.org/officeDocument/2006/relationships/image" Target="../media/image14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Relationship Id="rId22" Type="http://schemas.openxmlformats.org/officeDocument/2006/relationships/image" Target="../media/image37.png"/><Relationship Id="rId27" Type="http://schemas.openxmlformats.org/officeDocument/2006/relationships/image" Target="../media/image42.png"/><Relationship Id="rId30" Type="http://schemas.openxmlformats.org/officeDocument/2006/relationships/image" Target="../media/image45.png"/><Relationship Id="rId35" Type="http://schemas.openxmlformats.org/officeDocument/2006/relationships/image" Target="../media/image50.png"/><Relationship Id="rId43" Type="http://schemas.openxmlformats.org/officeDocument/2006/relationships/image" Target="../media/image58.png"/><Relationship Id="rId48" Type="http://schemas.openxmlformats.org/officeDocument/2006/relationships/image" Target="../media/image63.png"/><Relationship Id="rId56" Type="http://schemas.openxmlformats.org/officeDocument/2006/relationships/image" Target="../media/image71.png"/><Relationship Id="rId64" Type="http://schemas.openxmlformats.org/officeDocument/2006/relationships/image" Target="../media/image79.png"/><Relationship Id="rId8" Type="http://schemas.openxmlformats.org/officeDocument/2006/relationships/image" Target="../media/image23.png"/><Relationship Id="rId51" Type="http://schemas.openxmlformats.org/officeDocument/2006/relationships/image" Target="../media/image66.png"/><Relationship Id="rId3" Type="http://schemas.openxmlformats.org/officeDocument/2006/relationships/image" Target="../media/image17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5" Type="http://schemas.openxmlformats.org/officeDocument/2006/relationships/image" Target="../media/image40.png"/><Relationship Id="rId33" Type="http://schemas.openxmlformats.org/officeDocument/2006/relationships/image" Target="../media/image48.png"/><Relationship Id="rId38" Type="http://schemas.openxmlformats.org/officeDocument/2006/relationships/image" Target="../media/image53.png"/><Relationship Id="rId46" Type="http://schemas.openxmlformats.org/officeDocument/2006/relationships/image" Target="../media/image61.png"/><Relationship Id="rId59" Type="http://schemas.openxmlformats.org/officeDocument/2006/relationships/image" Target="../media/image74.png"/><Relationship Id="rId67" Type="http://schemas.openxmlformats.org/officeDocument/2006/relationships/image" Target="../media/image82.png"/><Relationship Id="rId20" Type="http://schemas.openxmlformats.org/officeDocument/2006/relationships/image" Target="../media/image35.png"/><Relationship Id="rId41" Type="http://schemas.openxmlformats.org/officeDocument/2006/relationships/image" Target="../media/image56.png"/><Relationship Id="rId54" Type="http://schemas.openxmlformats.org/officeDocument/2006/relationships/image" Target="../media/image69.png"/><Relationship Id="rId62" Type="http://schemas.openxmlformats.org/officeDocument/2006/relationships/image" Target="../media/image7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1775953"/>
            <a:ext cx="4392613" cy="1569660"/>
          </a:xfrm>
          <a:prstGeom prst="rect">
            <a:avLst/>
          </a:prstGeom>
        </p:spPr>
        <p:txBody>
          <a:bodyPr wrap="square" lIns="720000" tIns="0" rIns="0" bIns="0">
            <a:spAutoFit/>
          </a:bodyPr>
          <a:lstStyle/>
          <a:p>
            <a:r>
              <a:rPr lang="ru-RU" sz="3400" dirty="0">
                <a:solidFill>
                  <a:schemeClr val="bg1"/>
                </a:solidFill>
                <a:latin typeface="+mj-lt"/>
              </a:rPr>
              <a:t>Вычитание натуральных чисел</a:t>
            </a:r>
          </a:p>
        </p:txBody>
      </p:sp>
    </p:spTree>
    <p:extLst>
      <p:ext uri="{BB962C8B-B14F-4D97-AF65-F5344CB8AC3E}">
        <p14:creationId xmlns:p14="http://schemas.microsoft.com/office/powerpoint/2010/main" val="50995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Рисунок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29561" y="1516496"/>
            <a:ext cx="1496993" cy="3469335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52697" y="1188005"/>
            <a:ext cx="1491461" cy="359354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827" y="1995854"/>
            <a:ext cx="2880000" cy="288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58774" y="796370"/>
            <a:ext cx="2570163" cy="916183"/>
          </a:xfrm>
          <a:prstGeom prst="wedgeRoundRectCallout">
            <a:avLst>
              <a:gd name="adj1" fmla="val -25264"/>
              <a:gd name="adj2" fmla="val 75284"/>
              <a:gd name="adj3" fmla="val 16667"/>
            </a:avLst>
          </a:prstGeom>
          <a:solidFill>
            <a:schemeClr val="bg1"/>
          </a:solidFill>
          <a:ln>
            <a:solidFill>
              <a:srgbClr val="0F7799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Вычитание является </a:t>
            </a:r>
            <a:r>
              <a:rPr lang="ru-RU" sz="1400" dirty="0" smtClean="0"/>
              <a:t>действием, </a:t>
            </a:r>
            <a:r>
              <a:rPr lang="ru-RU" sz="1400" dirty="0"/>
              <a:t>обратным для </a:t>
            </a:r>
            <a:r>
              <a:rPr lang="ru-RU" sz="1400" dirty="0" smtClean="0"/>
              <a:t>сложения.</a:t>
            </a:r>
            <a:endParaRPr lang="ru-RU" sz="1400" dirty="0"/>
          </a:p>
        </p:txBody>
      </p:sp>
      <p:sp>
        <p:nvSpPr>
          <p:cNvPr id="41" name="TextBox 40"/>
          <p:cNvSpPr txBox="1"/>
          <p:nvPr/>
        </p:nvSpPr>
        <p:spPr>
          <a:xfrm>
            <a:off x="6213475" y="361950"/>
            <a:ext cx="2203450" cy="677820"/>
          </a:xfrm>
          <a:prstGeom prst="wedgeRoundRectCallout">
            <a:avLst>
              <a:gd name="adj1" fmla="val -6873"/>
              <a:gd name="adj2" fmla="val 109476"/>
              <a:gd name="adj3" fmla="val 16667"/>
            </a:avLst>
          </a:prstGeom>
          <a:solidFill>
            <a:schemeClr val="bg1"/>
          </a:solidFill>
          <a:ln>
            <a:solidFill>
              <a:srgbClr val="0F7799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Как это понимать? </a:t>
            </a:r>
            <a:endParaRPr lang="ru-RU" sz="1400" dirty="0" smtClean="0"/>
          </a:p>
          <a:p>
            <a:pPr algn="ctr"/>
            <a:r>
              <a:rPr lang="ru-RU" sz="1400" dirty="0" smtClean="0"/>
              <a:t>Обратное </a:t>
            </a:r>
            <a:r>
              <a:rPr lang="ru-RU" sz="1400" dirty="0"/>
              <a:t>действие</a:t>
            </a:r>
            <a:r>
              <a:rPr lang="ru-RU" sz="1400" dirty="0" smtClean="0"/>
              <a:t>?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087009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827" y="1995854"/>
            <a:ext cx="2880000" cy="2880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12761" y="2548291"/>
            <a:ext cx="2353540" cy="1154546"/>
          </a:xfrm>
          <a:prstGeom prst="wedgeRoundRectCallout">
            <a:avLst>
              <a:gd name="adj1" fmla="val -62027"/>
              <a:gd name="adj2" fmla="val 25564"/>
              <a:gd name="adj3" fmla="val 16667"/>
            </a:avLst>
          </a:prstGeom>
          <a:solidFill>
            <a:schemeClr val="bg1"/>
          </a:solidFill>
          <a:ln>
            <a:solidFill>
              <a:srgbClr val="0F7799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Чтобы ответить на ваш </a:t>
            </a:r>
            <a:r>
              <a:rPr lang="ru-RU" sz="1400" dirty="0" smtClean="0"/>
              <a:t>вопрос, </a:t>
            </a:r>
            <a:r>
              <a:rPr lang="ru-RU" sz="1400" dirty="0"/>
              <a:t>давайте вернёмся к конфетам, которые искал Саша. 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29561" y="1516496"/>
            <a:ext cx="1496993" cy="346933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52697" y="1188005"/>
            <a:ext cx="1491461" cy="35935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279137" y="373531"/>
                <a:ext cx="85318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8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18=</m:t>
                      </m:r>
                    </m:oMath>
                  </m:oMathPara>
                </a14:m>
                <a:endParaRPr lang="ru-RU" sz="2800" dirty="0">
                  <a:solidFill>
                    <a:srgbClr val="0F7799"/>
                  </a:solidFill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137" y="373531"/>
                <a:ext cx="853182" cy="43088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1132319" y="377849"/>
                <a:ext cx="48571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8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12</m:t>
                      </m:r>
                    </m:oMath>
                  </m:oMathPara>
                </a14:m>
                <a:endParaRPr lang="ru-RU" sz="2800" dirty="0">
                  <a:solidFill>
                    <a:srgbClr val="0F7799"/>
                  </a:solidFill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2319" y="377849"/>
                <a:ext cx="485710" cy="43088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1618029" y="376604"/>
                <a:ext cx="65883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8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r>
                        <a:rPr lang="ru-RU" sz="2800" i="1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𝓍</m:t>
                      </m:r>
                    </m:oMath>
                  </m:oMathPara>
                </a14:m>
                <a:endParaRPr lang="ru-RU" sz="2800" dirty="0">
                  <a:solidFill>
                    <a:srgbClr val="0F7799"/>
                  </a:solidFill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8029" y="376604"/>
                <a:ext cx="658835" cy="43088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5359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8" grpId="0"/>
      <p:bldP spid="19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827" y="1995854"/>
            <a:ext cx="2880000" cy="2880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31811" y="2554708"/>
            <a:ext cx="2792664" cy="1392909"/>
          </a:xfrm>
          <a:prstGeom prst="wedgeRoundRectCallout">
            <a:avLst>
              <a:gd name="adj1" fmla="val -62836"/>
              <a:gd name="adj2" fmla="val -5786"/>
              <a:gd name="adj3" fmla="val 16667"/>
            </a:avLst>
          </a:prstGeom>
          <a:solidFill>
            <a:schemeClr val="bg1"/>
          </a:solidFill>
          <a:ln>
            <a:solidFill>
              <a:srgbClr val="0F7799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Действие, с помощью которого по сумме и одному из слагаемых находят другое слагаемое, называют </a:t>
            </a:r>
            <a:r>
              <a:rPr lang="ru-RU" sz="1400" dirty="0">
                <a:solidFill>
                  <a:srgbClr val="0F7799"/>
                </a:solidFill>
              </a:rPr>
              <a:t>вычитанием</a:t>
            </a:r>
            <a:r>
              <a:rPr lang="ru-RU" sz="1400" dirty="0"/>
              <a:t>.</a:t>
            </a:r>
            <a:r>
              <a:rPr lang="ru-RU" sz="1400" dirty="0">
                <a:solidFill>
                  <a:srgbClr val="0F7799"/>
                </a:solidFill>
              </a:rPr>
              <a:t> 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29561" y="1516496"/>
            <a:ext cx="1496993" cy="346933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52697" y="1188005"/>
            <a:ext cx="1491461" cy="35935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279137" y="373531"/>
                <a:ext cx="85318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8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18=</m:t>
                      </m:r>
                    </m:oMath>
                  </m:oMathPara>
                </a14:m>
                <a:endParaRPr lang="ru-RU" sz="2800" dirty="0">
                  <a:solidFill>
                    <a:srgbClr val="0F7799"/>
                  </a:solidFill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137" y="373531"/>
                <a:ext cx="853182" cy="43088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1132319" y="377849"/>
                <a:ext cx="48571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8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12</m:t>
                      </m:r>
                    </m:oMath>
                  </m:oMathPara>
                </a14:m>
                <a:endParaRPr lang="ru-RU" sz="2800" dirty="0">
                  <a:solidFill>
                    <a:srgbClr val="0F7799"/>
                  </a:solidFill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2319" y="377849"/>
                <a:ext cx="485710" cy="43088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1618029" y="376604"/>
                <a:ext cx="65883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8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r>
                        <a:rPr lang="ru-RU" sz="2800" i="1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𝓍</m:t>
                      </m:r>
                    </m:oMath>
                  </m:oMathPara>
                </a14:m>
                <a:endParaRPr lang="ru-RU" sz="2800" dirty="0">
                  <a:solidFill>
                    <a:srgbClr val="0F7799"/>
                  </a:solidFill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8029" y="376604"/>
                <a:ext cx="658835" cy="43088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921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827" y="1995854"/>
            <a:ext cx="2880000" cy="28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531811" y="2554708"/>
                <a:ext cx="2792664" cy="1897445"/>
              </a:xfrm>
              <a:prstGeom prst="wedgeRoundRectCallout">
                <a:avLst>
                  <a:gd name="adj1" fmla="val -62836"/>
                  <a:gd name="adj2" fmla="val -5786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0F7799"/>
                </a:solidFill>
              </a:ln>
            </p:spPr>
            <p:txBody>
              <a:bodyPr wrap="square" lIns="180000" tIns="90000" rIns="180000" bIns="90000" rtlCol="0">
                <a:spAutoFit/>
              </a:bodyPr>
              <a:lstStyle/>
              <a:p>
                <a:pPr algn="ctr"/>
                <a:r>
                  <a:rPr lang="ru-RU" sz="1400" dirty="0"/>
                  <a:t>Паша правильно догадался, что для </a:t>
                </a:r>
                <a:r>
                  <a:rPr lang="ru-RU" sz="1400" dirty="0" smtClean="0"/>
                  <a:t>того, </a:t>
                </a:r>
                <a:r>
                  <a:rPr lang="ru-RU" sz="1400" dirty="0"/>
                  <a:t>чтобы </a:t>
                </a:r>
                <a:r>
                  <a:rPr lang="ru-RU" sz="1400" dirty="0" smtClean="0"/>
                  <a:t>выяснить, </a:t>
                </a:r>
                <a:r>
                  <a:rPr lang="ru-RU" sz="1400" dirty="0"/>
                  <a:t>сколько конфет ещё не </a:t>
                </a:r>
                <a:r>
                  <a:rPr lang="ru-RU" sz="1400" dirty="0" smtClean="0"/>
                  <a:t>найдено, </a:t>
                </a:r>
                <a:r>
                  <a:rPr lang="ru-RU" sz="1400" dirty="0"/>
                  <a:t>нужно найти такое число, которое в сумме с числом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12</m:t>
                    </m:r>
                  </m:oMath>
                </a14:m>
                <a:r>
                  <a:rPr lang="ru-RU" sz="1400" dirty="0" smtClean="0"/>
                  <a:t> </a:t>
                </a:r>
                <a:r>
                  <a:rPr lang="ru-RU" sz="1400" dirty="0"/>
                  <a:t>даст число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18</m:t>
                    </m:r>
                  </m:oMath>
                </a14:m>
                <a:r>
                  <a:rPr lang="ru-RU" sz="1400" dirty="0" smtClean="0"/>
                  <a:t>.</a:t>
                </a:r>
                <a:r>
                  <a:rPr lang="ru-RU" sz="1400" dirty="0" smtClean="0">
                    <a:solidFill>
                      <a:srgbClr val="0F7799"/>
                    </a:solidFill>
                  </a:rPr>
                  <a:t> </a:t>
                </a:r>
                <a:endParaRPr lang="ru-RU" sz="1400" dirty="0">
                  <a:solidFill>
                    <a:srgbClr val="0F7799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1811" y="2554708"/>
                <a:ext cx="2792664" cy="1897445"/>
              </a:xfrm>
              <a:prstGeom prst="wedgeRoundRectCallout">
                <a:avLst>
                  <a:gd name="adj1" fmla="val -62836"/>
                  <a:gd name="adj2" fmla="val -5786"/>
                  <a:gd name="adj3" fmla="val 16667"/>
                </a:avLst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rgbClr val="0F7799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29561" y="1516496"/>
            <a:ext cx="1496993" cy="346933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52697" y="1188005"/>
            <a:ext cx="1491461" cy="35935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279137" y="373531"/>
                <a:ext cx="85318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8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18=</m:t>
                      </m:r>
                    </m:oMath>
                  </m:oMathPara>
                </a14:m>
                <a:endParaRPr lang="ru-RU" sz="2800" dirty="0">
                  <a:solidFill>
                    <a:srgbClr val="0F7799"/>
                  </a:solidFill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137" y="373531"/>
                <a:ext cx="853182" cy="43088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1132319" y="377849"/>
                <a:ext cx="48571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8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12</m:t>
                      </m:r>
                    </m:oMath>
                  </m:oMathPara>
                </a14:m>
                <a:endParaRPr lang="ru-RU" sz="2800" dirty="0">
                  <a:solidFill>
                    <a:srgbClr val="0F7799"/>
                  </a:solidFill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2319" y="377849"/>
                <a:ext cx="485710" cy="43088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1618029" y="376604"/>
                <a:ext cx="65883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8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r>
                        <a:rPr lang="ru-RU" sz="2800" i="1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𝓍</m:t>
                      </m:r>
                    </m:oMath>
                  </m:oMathPara>
                </a14:m>
                <a:endParaRPr lang="ru-RU" sz="2800" dirty="0">
                  <a:solidFill>
                    <a:srgbClr val="0F7799"/>
                  </a:solidFill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8029" y="376604"/>
                <a:ext cx="658835" cy="43088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621617" y="375263"/>
                <a:ext cx="633186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8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r>
                        <a:rPr lang="ru-RU" sz="28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ru-RU" sz="2800" dirty="0">
                  <a:solidFill>
                    <a:srgbClr val="0F7799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1617" y="375263"/>
                <a:ext cx="633186" cy="43088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6010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3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827" y="1995854"/>
            <a:ext cx="2880000" cy="28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478754" y="2614936"/>
                <a:ext cx="1991646" cy="739681"/>
              </a:xfrm>
              <a:prstGeom prst="wedgeRoundRectCallout">
                <a:avLst>
                  <a:gd name="adj1" fmla="val -63764"/>
                  <a:gd name="adj2" fmla="val 50405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0F7799"/>
                </a:solidFill>
              </a:ln>
            </p:spPr>
            <p:txBody>
              <a:bodyPr wrap="square" lIns="180000" tIns="90000" rIns="180000" bIns="90000" rtlCol="0">
                <a:spAutoFit/>
              </a:bodyPr>
              <a:lstStyle/>
              <a:p>
                <a:pPr algn="ctr"/>
                <a:r>
                  <a:rPr lang="ru-RU" sz="1400" dirty="0" smtClean="0"/>
                  <a:t>Только, </a:t>
                </a:r>
                <a:r>
                  <a:rPr lang="ru-RU" sz="1400" dirty="0"/>
                  <a:t>если </a:t>
                </a:r>
                <a14:m>
                  <m:oMath xmlns:m="http://schemas.openxmlformats.org/officeDocument/2006/math">
                    <m:r>
                      <a:rPr lang="en-US" sz="1600" b="0" i="1" dirty="0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ru-RU" sz="1400" dirty="0"/>
                  <a:t> </a:t>
                </a:r>
                <a:r>
                  <a:rPr lang="en-US" sz="1400" dirty="0" smtClean="0"/>
                  <a:t/>
                </a:r>
                <a:br>
                  <a:rPr lang="en-US" sz="1400" dirty="0" smtClean="0"/>
                </a:br>
                <a:r>
                  <a:rPr lang="ru-RU" sz="1400" u="sng" dirty="0" smtClean="0"/>
                  <a:t>не </a:t>
                </a:r>
                <a:r>
                  <a:rPr lang="ru-RU" sz="1400" u="sng" dirty="0"/>
                  <a:t>меньше</a:t>
                </a:r>
                <a:r>
                  <a:rPr lang="ru-RU" sz="1400" dirty="0"/>
                  <a:t>, чем </a:t>
                </a:r>
                <a14:m>
                  <m:oMath xmlns:m="http://schemas.openxmlformats.org/officeDocument/2006/math">
                    <m:r>
                      <a:rPr lang="en-US" sz="1600" b="0" i="1" dirty="0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ru-RU" sz="1400" dirty="0"/>
                  <a:t>. 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8754" y="2614936"/>
                <a:ext cx="1991646" cy="739681"/>
              </a:xfrm>
              <a:prstGeom prst="wedgeRoundRectCallout">
                <a:avLst>
                  <a:gd name="adj1" fmla="val -63764"/>
                  <a:gd name="adj2" fmla="val 50405"/>
                  <a:gd name="adj3" fmla="val 16667"/>
                </a:avLst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rgbClr val="0F7799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29561" y="1516496"/>
            <a:ext cx="1496993" cy="346933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52697" y="1188005"/>
            <a:ext cx="1491461" cy="35935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307524" y="1468051"/>
                <a:ext cx="129388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ru-RU" sz="28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ru-RU" sz="28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ru-RU" sz="2800" dirty="0">
                  <a:solidFill>
                    <a:srgbClr val="0F7799"/>
                  </a:solidFill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524" y="1468051"/>
                <a:ext cx="1293880" cy="43088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1607299" y="1465094"/>
                <a:ext cx="264688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ru-RU" sz="2800" dirty="0">
                  <a:solidFill>
                    <a:srgbClr val="0F7799"/>
                  </a:solidFill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7299" y="1465094"/>
                <a:ext cx="264688" cy="43088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Прямоугольник 1"/>
          <p:cNvSpPr/>
          <p:nvPr/>
        </p:nvSpPr>
        <p:spPr>
          <a:xfrm>
            <a:off x="307524" y="1465094"/>
            <a:ext cx="1564463" cy="469493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279137" y="373531"/>
                <a:ext cx="85318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8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18=</m:t>
                      </m:r>
                    </m:oMath>
                  </m:oMathPara>
                </a14:m>
                <a:endParaRPr lang="ru-RU" sz="2800" dirty="0">
                  <a:solidFill>
                    <a:srgbClr val="0F7799"/>
                  </a:solidFill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137" y="373531"/>
                <a:ext cx="853182" cy="43088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1132319" y="377849"/>
                <a:ext cx="48571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8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12</m:t>
                      </m:r>
                    </m:oMath>
                  </m:oMathPara>
                </a14:m>
                <a:endParaRPr lang="ru-RU" sz="2800" dirty="0">
                  <a:solidFill>
                    <a:srgbClr val="0F7799"/>
                  </a:solidFill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2319" y="377849"/>
                <a:ext cx="485710" cy="43088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1621617" y="375263"/>
                <a:ext cx="633186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8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r>
                        <a:rPr lang="ru-RU" sz="28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ru-RU" sz="2800" dirty="0">
                  <a:solidFill>
                    <a:srgbClr val="0F7799"/>
                  </a:solidFill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1617" y="375263"/>
                <a:ext cx="633186" cy="43088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282725" y="852606"/>
                <a:ext cx="1976503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8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18−12=6</m:t>
                      </m:r>
                    </m:oMath>
                  </m:oMathPara>
                </a14:m>
                <a:endParaRPr lang="ru-RU" sz="2800" dirty="0">
                  <a:solidFill>
                    <a:srgbClr val="0F7799"/>
                  </a:solidFill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725" y="852606"/>
                <a:ext cx="1976503" cy="43088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2265647" y="1468051"/>
                <a:ext cx="1570173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28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ru-RU" sz="28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ru-RU" sz="2800" dirty="0">
                  <a:solidFill>
                    <a:srgbClr val="0F7799"/>
                  </a:solidFill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5647" y="1468051"/>
                <a:ext cx="1570173" cy="43088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Прямоугольник 24"/>
          <p:cNvSpPr/>
          <p:nvPr/>
        </p:nvSpPr>
        <p:spPr>
          <a:xfrm>
            <a:off x="2265647" y="1465094"/>
            <a:ext cx="1564463" cy="469493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94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00"/>
                            </p:stCondLst>
                            <p:childTnLst>
                              <p:par>
                                <p:cTn id="3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1" grpId="0"/>
      <p:bldP spid="22" grpId="0"/>
      <p:bldP spid="2" grpId="0" animBg="1"/>
      <p:bldP spid="23" grpId="0"/>
      <p:bldP spid="24" grpId="0"/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7567" y="293873"/>
            <a:ext cx="5213351" cy="523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400" dirty="0" smtClean="0">
                <a:solidFill>
                  <a:srgbClr val="FFC000"/>
                </a:solidFill>
                <a:effectLst/>
                <a:latin typeface="+mj-lt"/>
              </a:rPr>
              <a:t>Запомните!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7567" y="1075739"/>
            <a:ext cx="8417658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800" dirty="0" smtClean="0">
                <a:solidFill>
                  <a:schemeClr val="bg1"/>
                </a:solidFill>
              </a:rPr>
              <a:t>Число, </a:t>
            </a:r>
            <a:r>
              <a:rPr lang="ru-RU" sz="1800" dirty="0">
                <a:solidFill>
                  <a:schemeClr val="bg1"/>
                </a:solidFill>
              </a:rPr>
              <a:t>от которого отнимают, то есть которое будут уменьшать, </a:t>
            </a:r>
            <a:r>
              <a:rPr lang="ru-RU" sz="1800" dirty="0" smtClean="0">
                <a:solidFill>
                  <a:schemeClr val="bg1"/>
                </a:solidFill>
              </a:rPr>
              <a:t/>
            </a:r>
            <a:br>
              <a:rPr lang="ru-RU" sz="1800" dirty="0" smtClean="0">
                <a:solidFill>
                  <a:schemeClr val="bg1"/>
                </a:solidFill>
              </a:rPr>
            </a:br>
            <a:r>
              <a:rPr lang="ru-RU" sz="1800" dirty="0" smtClean="0">
                <a:solidFill>
                  <a:schemeClr val="bg1"/>
                </a:solidFill>
              </a:rPr>
              <a:t>называют </a:t>
            </a:r>
            <a:r>
              <a:rPr lang="ru-RU" sz="1800" dirty="0" smtClean="0">
                <a:solidFill>
                  <a:srgbClr val="FFC000"/>
                </a:solidFill>
                <a:effectLst/>
              </a:rPr>
              <a:t>уменьшаемым</a:t>
            </a:r>
            <a:r>
              <a:rPr lang="ru-RU" sz="1800" dirty="0" smtClean="0">
                <a:solidFill>
                  <a:schemeClr val="bg1"/>
                </a:solidFill>
              </a:rPr>
              <a:t>. </a:t>
            </a:r>
          </a:p>
          <a:p>
            <a:endParaRPr lang="ru-RU" sz="1800" dirty="0" smtClean="0">
              <a:solidFill>
                <a:schemeClr val="bg1"/>
              </a:solidFill>
            </a:endParaRPr>
          </a:p>
          <a:p>
            <a:r>
              <a:rPr lang="ru-RU" sz="1800" dirty="0" smtClean="0">
                <a:solidFill>
                  <a:schemeClr val="bg1"/>
                </a:solidFill>
              </a:rPr>
              <a:t>Число</a:t>
            </a:r>
            <a:r>
              <a:rPr lang="ru-RU" sz="1800" dirty="0">
                <a:solidFill>
                  <a:schemeClr val="bg1"/>
                </a:solidFill>
              </a:rPr>
              <a:t>, которое отнимают, то есть </a:t>
            </a:r>
            <a:r>
              <a:rPr lang="ru-RU" sz="1800" dirty="0" smtClean="0">
                <a:solidFill>
                  <a:schemeClr val="bg1"/>
                </a:solidFill>
              </a:rPr>
              <a:t>вычитают</a:t>
            </a:r>
            <a:r>
              <a:rPr lang="ru-RU" sz="1800" dirty="0">
                <a:solidFill>
                  <a:schemeClr val="bg1"/>
                </a:solidFill>
              </a:rPr>
              <a:t>, называют </a:t>
            </a:r>
            <a:r>
              <a:rPr lang="ru-RU" sz="1800" dirty="0" smtClean="0">
                <a:solidFill>
                  <a:srgbClr val="FFC000"/>
                </a:solidFill>
                <a:effectLst/>
              </a:rPr>
              <a:t>вычитаемым</a:t>
            </a:r>
            <a:r>
              <a:rPr lang="ru-RU" sz="1800" dirty="0" smtClean="0">
                <a:solidFill>
                  <a:schemeClr val="bg1"/>
                </a:solidFill>
              </a:rPr>
              <a:t>.</a:t>
            </a:r>
            <a:r>
              <a:rPr lang="ru-RU" sz="1800" dirty="0" smtClean="0">
                <a:solidFill>
                  <a:srgbClr val="0F7799"/>
                </a:solidFill>
              </a:rPr>
              <a:t> </a:t>
            </a:r>
          </a:p>
          <a:p>
            <a:endParaRPr lang="ru-RU" sz="1800" dirty="0" smtClean="0">
              <a:solidFill>
                <a:schemeClr val="bg1"/>
              </a:solidFill>
            </a:endParaRPr>
          </a:p>
          <a:p>
            <a:r>
              <a:rPr lang="ru-RU" sz="1800" dirty="0" smtClean="0">
                <a:solidFill>
                  <a:schemeClr val="bg1"/>
                </a:solidFill>
              </a:rPr>
              <a:t>Число</a:t>
            </a:r>
            <a:r>
              <a:rPr lang="ru-RU" sz="1800" dirty="0">
                <a:solidFill>
                  <a:schemeClr val="bg1"/>
                </a:solidFill>
              </a:rPr>
              <a:t>, которое получают в результате </a:t>
            </a:r>
            <a:r>
              <a:rPr lang="ru-RU" sz="1800" dirty="0" smtClean="0">
                <a:solidFill>
                  <a:schemeClr val="bg1"/>
                </a:solidFill>
              </a:rPr>
              <a:t>вычитания, </a:t>
            </a:r>
            <a:r>
              <a:rPr lang="ru-RU" sz="1800" dirty="0">
                <a:solidFill>
                  <a:schemeClr val="bg1"/>
                </a:solidFill>
              </a:rPr>
              <a:t>называют </a:t>
            </a:r>
            <a:r>
              <a:rPr lang="ru-RU" sz="1800" dirty="0">
                <a:solidFill>
                  <a:srgbClr val="FFC000"/>
                </a:solidFill>
                <a:effectLst/>
              </a:rPr>
              <a:t>разностью</a:t>
            </a:r>
            <a:r>
              <a:rPr lang="ru-RU" sz="1800" dirty="0" smtClean="0">
                <a:solidFill>
                  <a:schemeClr val="bg1"/>
                </a:solidFill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2418034" y="3481318"/>
                <a:ext cx="1976503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18−12=6</m:t>
                      </m:r>
                    </m:oMath>
                  </m:oMathPara>
                </a14:m>
                <a:endParaRPr lang="ru-RU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8034" y="3481318"/>
                <a:ext cx="1976503" cy="4308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4759459" y="3481317"/>
                <a:ext cx="1570173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ru-RU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ru-RU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ru-RU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9459" y="3481317"/>
                <a:ext cx="1570173" cy="43088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Прямая соединительная линия 2"/>
          <p:cNvCxnSpPr>
            <a:endCxn id="5" idx="0"/>
          </p:cNvCxnSpPr>
          <p:nvPr/>
        </p:nvCxnSpPr>
        <p:spPr>
          <a:xfrm>
            <a:off x="2697012" y="3912204"/>
            <a:ext cx="331408" cy="569959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3513605" y="3912204"/>
            <a:ext cx="117193" cy="218766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352594" y="4482163"/>
            <a:ext cx="135165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Уменьшаемое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207515" y="4120908"/>
            <a:ext cx="120097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Вычитаемое</a:t>
            </a:r>
            <a:endParaRPr lang="ru-RU" dirty="0">
              <a:solidFill>
                <a:schemeClr val="bg1"/>
              </a:solidFill>
            </a:endParaRP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 flipH="1">
            <a:off x="3014795" y="3120063"/>
            <a:ext cx="553494" cy="430887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>
            <a:off x="3567090" y="3120062"/>
            <a:ext cx="553494" cy="430887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3100455" y="2809442"/>
            <a:ext cx="94448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Разность</a:t>
            </a:r>
            <a:endParaRPr lang="ru-RU" dirty="0">
              <a:solidFill>
                <a:schemeClr val="bg1"/>
              </a:solidFill>
            </a:endParaRPr>
          </a:p>
        </p:txBody>
      </p:sp>
      <p:cxnSp>
        <p:nvCxnSpPr>
          <p:cNvPr id="46" name="Прямая соединительная линия 45"/>
          <p:cNvCxnSpPr>
            <a:endCxn id="48" idx="0"/>
          </p:cNvCxnSpPr>
          <p:nvPr/>
        </p:nvCxnSpPr>
        <p:spPr>
          <a:xfrm>
            <a:off x="4911547" y="3906935"/>
            <a:ext cx="331408" cy="569959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>
            <a:off x="5598834" y="3906935"/>
            <a:ext cx="117193" cy="218766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4567129" y="4476894"/>
            <a:ext cx="135165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Уменьшаемое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292744" y="4115639"/>
            <a:ext cx="120097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Вычитаемое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157971" y="2804173"/>
            <a:ext cx="94448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Разность</a:t>
            </a:r>
            <a:endParaRPr lang="ru-RU" dirty="0">
              <a:solidFill>
                <a:schemeClr val="bg1"/>
              </a:solidFill>
            </a:endParaRPr>
          </a:p>
        </p:txBody>
      </p:sp>
      <p:cxnSp>
        <p:nvCxnSpPr>
          <p:cNvPr id="53" name="Прямая соединительная линия 52"/>
          <p:cNvCxnSpPr/>
          <p:nvPr/>
        </p:nvCxnSpPr>
        <p:spPr>
          <a:xfrm flipH="1">
            <a:off x="5251021" y="3099777"/>
            <a:ext cx="372911" cy="40318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/>
          <p:nvPr/>
        </p:nvCxnSpPr>
        <p:spPr>
          <a:xfrm>
            <a:off x="5623932" y="3095002"/>
            <a:ext cx="372911" cy="40318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1395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/>
      <p:bldP spid="18" grpId="0"/>
      <p:bldP spid="5" grpId="0"/>
      <p:bldP spid="33" grpId="0"/>
      <p:bldP spid="45" grpId="0"/>
      <p:bldP spid="48" grpId="0"/>
      <p:bldP spid="49" grpId="0"/>
      <p:bldP spid="5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827" y="1995854"/>
            <a:ext cx="2880000" cy="28800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510009" y="2824900"/>
            <a:ext cx="2004320" cy="677820"/>
          </a:xfrm>
          <a:prstGeom prst="wedgeRoundRectCallout">
            <a:avLst>
              <a:gd name="adj1" fmla="val -59990"/>
              <a:gd name="adj2" fmla="val 32324"/>
              <a:gd name="adj3" fmla="val 16667"/>
            </a:avLst>
          </a:prstGeom>
          <a:solidFill>
            <a:schemeClr val="bg1"/>
          </a:solidFill>
          <a:ln>
            <a:solidFill>
              <a:srgbClr val="0F7799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Ты правильно заметил.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391786" y="1818841"/>
            <a:ext cx="2011631" cy="916183"/>
          </a:xfrm>
          <a:prstGeom prst="wedgeRoundRectCallout">
            <a:avLst>
              <a:gd name="adj1" fmla="val 65200"/>
              <a:gd name="adj2" fmla="val 23352"/>
              <a:gd name="adj3" fmla="val 16667"/>
            </a:avLst>
          </a:prstGeom>
          <a:solidFill>
            <a:schemeClr val="bg1"/>
          </a:solidFill>
          <a:ln>
            <a:solidFill>
              <a:srgbClr val="0F7799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Слово </a:t>
            </a:r>
            <a:r>
              <a:rPr lang="ru-RU" sz="1400" dirty="0" smtClean="0">
                <a:solidFill>
                  <a:srgbClr val="0F7799"/>
                </a:solidFill>
              </a:rPr>
              <a:t>«разность»</a:t>
            </a:r>
            <a:r>
              <a:rPr lang="ru-RU" sz="1400" dirty="0" smtClean="0"/>
              <a:t> </a:t>
            </a:r>
            <a:r>
              <a:rPr lang="ru-RU" sz="1400" dirty="0"/>
              <a:t>очень похоже на слово </a:t>
            </a:r>
            <a:r>
              <a:rPr lang="ru-RU" sz="1400" dirty="0" smtClean="0">
                <a:solidFill>
                  <a:srgbClr val="0F7799"/>
                </a:solidFill>
              </a:rPr>
              <a:t>«разница»</a:t>
            </a:r>
            <a:r>
              <a:rPr lang="ru-RU" sz="1400" dirty="0" smtClean="0"/>
              <a:t>!</a:t>
            </a:r>
            <a:endParaRPr lang="ru-RU" sz="1400" dirty="0"/>
          </a:p>
        </p:txBody>
      </p:sp>
      <p:sp>
        <p:nvSpPr>
          <p:cNvPr id="37" name="TextBox 36"/>
          <p:cNvSpPr txBox="1"/>
          <p:nvPr/>
        </p:nvSpPr>
        <p:spPr>
          <a:xfrm>
            <a:off x="358774" y="361950"/>
            <a:ext cx="550227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Вычитание натуральных чисел</a:t>
            </a:r>
            <a:endParaRPr lang="ru-RU" sz="2400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29561" y="1516496"/>
            <a:ext cx="1496992" cy="346933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52697" y="1188006"/>
            <a:ext cx="1491460" cy="359354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277160" y="882968"/>
                <a:ext cx="1976503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8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18−12</m:t>
                      </m:r>
                      <m:r>
                        <a:rPr lang="ru-RU" sz="2800" b="0" i="0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=6</m:t>
                      </m:r>
                    </m:oMath>
                  </m:oMathPara>
                </a14:m>
                <a:endParaRPr lang="ru-RU" sz="2800" dirty="0">
                  <a:solidFill>
                    <a:srgbClr val="0F7799"/>
                  </a:solidFill>
                </a:endParaRP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160" y="882968"/>
                <a:ext cx="1976503" cy="43088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277160" y="1470007"/>
                <a:ext cx="1570173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ru-RU" sz="28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28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ru-RU" sz="2800" dirty="0">
                  <a:solidFill>
                    <a:srgbClr val="0F7799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160" y="1470007"/>
                <a:ext cx="1570173" cy="43088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00693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6" grpId="0" animBg="1"/>
      <p:bldP spid="37" grpId="0"/>
      <p:bldP spid="27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/>
          <p:cNvSpPr txBox="1"/>
          <p:nvPr/>
        </p:nvSpPr>
        <p:spPr>
          <a:xfrm>
            <a:off x="358774" y="361950"/>
            <a:ext cx="550227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Вычитание натуральных чисел</a:t>
            </a:r>
            <a:endParaRPr lang="ru-RU" sz="2400" dirty="0">
              <a:solidFill>
                <a:srgbClr val="C00000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277160" y="882968"/>
                <a:ext cx="1976503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8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18−12</m:t>
                      </m:r>
                      <m:r>
                        <a:rPr lang="ru-RU" sz="2800" b="0" i="0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=6</m:t>
                      </m:r>
                    </m:oMath>
                  </m:oMathPara>
                </a14:m>
                <a:endParaRPr lang="ru-RU" sz="2800" dirty="0">
                  <a:solidFill>
                    <a:srgbClr val="0F7799"/>
                  </a:solidFill>
                </a:endParaRP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160" y="882968"/>
                <a:ext cx="1976503" cy="4308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277160" y="1470007"/>
                <a:ext cx="1570173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ru-RU" sz="28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28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ru-RU" sz="2800" dirty="0">
                  <a:solidFill>
                    <a:srgbClr val="0F7799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160" y="1470007"/>
                <a:ext cx="1570173" cy="4308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Прямая соединительная линия 11"/>
          <p:cNvCxnSpPr/>
          <p:nvPr/>
        </p:nvCxnSpPr>
        <p:spPr>
          <a:xfrm>
            <a:off x="358774" y="2111548"/>
            <a:ext cx="4033839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58776" y="2274707"/>
            <a:ext cx="403383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800" dirty="0" smtClean="0">
                <a:solidFill>
                  <a:srgbClr val="0F7799"/>
                </a:solidFill>
              </a:rPr>
              <a:t>Разность</a:t>
            </a:r>
            <a:r>
              <a:rPr lang="ru-RU" sz="1800" dirty="0" smtClean="0"/>
              <a:t> </a:t>
            </a:r>
            <a:r>
              <a:rPr lang="ru-RU" sz="1800" dirty="0"/>
              <a:t>– это результат вычитания из большего числа меньшего. </a:t>
            </a: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358774" y="3051657"/>
            <a:ext cx="4033839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58776" y="3214816"/>
            <a:ext cx="4033837" cy="13849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800" dirty="0" smtClean="0">
                <a:solidFill>
                  <a:srgbClr val="0F7799"/>
                </a:solidFill>
              </a:rPr>
              <a:t>Разность</a:t>
            </a:r>
            <a:r>
              <a:rPr lang="ru-RU" sz="1800" dirty="0"/>
              <a:t> показывает, на сколько первое число больше второго 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или </a:t>
            </a:r>
            <a:r>
              <a:rPr lang="ru-RU" sz="1800" dirty="0"/>
              <a:t>на сколько второе число меньше первого, то есть показывает разницу между числами.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751388" y="855763"/>
            <a:ext cx="4033837" cy="916183"/>
          </a:xfrm>
          <a:prstGeom prst="wedgeRoundRectCallout">
            <a:avLst>
              <a:gd name="adj1" fmla="val 24348"/>
              <a:gd name="adj2" fmla="val 67802"/>
              <a:gd name="adj3" fmla="val 16667"/>
            </a:avLst>
          </a:prstGeom>
          <a:solidFill>
            <a:schemeClr val="bg1"/>
          </a:solidFill>
          <a:ln>
            <a:solidFill>
              <a:srgbClr val="0F7799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При действиях с натуральными числами уменьшаемое всегда должно быть </a:t>
            </a:r>
            <a:r>
              <a:rPr lang="ru-RU" sz="1400" u="sng" dirty="0"/>
              <a:t>больше</a:t>
            </a:r>
            <a:r>
              <a:rPr lang="ru-RU" sz="1400" dirty="0"/>
              <a:t> вычитаемого.</a:t>
            </a:r>
          </a:p>
        </p:txBody>
      </p:sp>
      <p:pic>
        <p:nvPicPr>
          <p:cNvPr id="18" name="Picture 2" descr="D:\1_1872 робот (1)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17395" y="1968186"/>
            <a:ext cx="2354006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330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827" y="1995854"/>
            <a:ext cx="2880000" cy="28800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536941" y="2573343"/>
            <a:ext cx="1855672" cy="677820"/>
          </a:xfrm>
          <a:prstGeom prst="wedgeRoundRectCallout">
            <a:avLst>
              <a:gd name="adj1" fmla="val -63317"/>
              <a:gd name="adj2" fmla="val 46376"/>
              <a:gd name="adj3" fmla="val 16667"/>
            </a:avLst>
          </a:prstGeom>
          <a:solidFill>
            <a:schemeClr val="bg1"/>
          </a:solidFill>
          <a:ln>
            <a:solidFill>
              <a:srgbClr val="0F7799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 smtClean="0"/>
              <a:t>Найдите разность чисел.</a:t>
            </a:r>
            <a:endParaRPr lang="ru-RU" sz="1400" dirty="0"/>
          </a:p>
        </p:txBody>
      </p:sp>
      <p:sp>
        <p:nvSpPr>
          <p:cNvPr id="36" name="TextBox 35"/>
          <p:cNvSpPr txBox="1"/>
          <p:nvPr/>
        </p:nvSpPr>
        <p:spPr>
          <a:xfrm>
            <a:off x="6099891" y="361950"/>
            <a:ext cx="2685334" cy="677820"/>
          </a:xfrm>
          <a:prstGeom prst="wedgeRoundRectCallout">
            <a:avLst>
              <a:gd name="adj1" fmla="val -8435"/>
              <a:gd name="adj2" fmla="val 99109"/>
              <a:gd name="adj3" fmla="val 16667"/>
            </a:avLst>
          </a:prstGeom>
          <a:solidFill>
            <a:schemeClr val="bg1"/>
          </a:solidFill>
          <a:ln>
            <a:solidFill>
              <a:srgbClr val="0F7799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Ого! Какие большие числа!</a:t>
            </a:r>
            <a:endParaRPr lang="ru-RU" sz="1400" dirty="0">
              <a:solidFill>
                <a:srgbClr val="FFC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58774" y="361950"/>
            <a:ext cx="550227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Вычитание натуральных чисел</a:t>
            </a:r>
            <a:endParaRPr lang="ru-RU" sz="2400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29561" y="1516496"/>
            <a:ext cx="1496992" cy="346933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52697" y="1188006"/>
            <a:ext cx="1491460" cy="359354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277160" y="882968"/>
                <a:ext cx="2828916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8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50 254−</m:t>
                      </m:r>
                      <m:r>
                        <a:rPr lang="ru-RU" sz="280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3 </m:t>
                      </m:r>
                      <m:r>
                        <a:rPr lang="ru-RU" sz="28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164</m:t>
                      </m:r>
                      <m:r>
                        <a:rPr lang="ru-RU" sz="2800" b="0" i="0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ru-RU" sz="2800" dirty="0">
                  <a:solidFill>
                    <a:srgbClr val="0F7799"/>
                  </a:solidFill>
                </a:endParaRP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160" y="882968"/>
                <a:ext cx="2828916" cy="43088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1195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6" grpId="0" animBg="1"/>
      <p:bldP spid="2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827" y="1995854"/>
            <a:ext cx="2880000" cy="28800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457451" y="2573343"/>
            <a:ext cx="3067050" cy="1869636"/>
          </a:xfrm>
          <a:prstGeom prst="wedgeRoundRectCallout">
            <a:avLst>
              <a:gd name="adj1" fmla="val -56990"/>
              <a:gd name="adj2" fmla="val -10663"/>
              <a:gd name="adj3" fmla="val 16667"/>
            </a:avLst>
          </a:prstGeom>
          <a:solidFill>
            <a:schemeClr val="bg1"/>
          </a:solidFill>
          <a:ln>
            <a:solidFill>
              <a:srgbClr val="0F7799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Для вычитания многозначных натуральных чисел используют </a:t>
            </a:r>
            <a:r>
              <a:rPr lang="ru-RU" sz="1400" dirty="0">
                <a:solidFill>
                  <a:srgbClr val="0F7799"/>
                </a:solidFill>
              </a:rPr>
              <a:t>вычитание столбиком</a:t>
            </a:r>
            <a:r>
              <a:rPr lang="ru-RU" sz="1400" dirty="0"/>
              <a:t>.</a:t>
            </a:r>
            <a:r>
              <a:rPr lang="ru-RU" sz="1400" dirty="0">
                <a:solidFill>
                  <a:srgbClr val="0F7799"/>
                </a:solidFill>
              </a:rPr>
              <a:t> </a:t>
            </a:r>
            <a:endParaRPr lang="ru-RU" sz="1400" dirty="0" smtClean="0">
              <a:solidFill>
                <a:srgbClr val="0F7799"/>
              </a:solidFill>
            </a:endParaRPr>
          </a:p>
          <a:p>
            <a:pPr algn="ctr"/>
            <a:r>
              <a:rPr lang="ru-RU" sz="1400" dirty="0" smtClean="0"/>
              <a:t>Такой </a:t>
            </a:r>
            <a:r>
              <a:rPr lang="ru-RU" sz="1400" dirty="0"/>
              <a:t>способ </a:t>
            </a:r>
            <a:r>
              <a:rPr lang="ru-RU" sz="1400" dirty="0" smtClean="0"/>
              <a:t>поможет </a:t>
            </a:r>
            <a:r>
              <a:rPr lang="ru-RU" sz="1400" dirty="0"/>
              <a:t>быстро и без ошибок выполнить вычисление.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58774" y="361950"/>
            <a:ext cx="550227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Вычитание натуральных чисел</a:t>
            </a:r>
            <a:endParaRPr lang="ru-RU" sz="2400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29561" y="1516496"/>
            <a:ext cx="1496993" cy="3469335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52697" y="1188005"/>
            <a:ext cx="1491461" cy="35935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277160" y="882968"/>
                <a:ext cx="2828916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8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50 254−</m:t>
                      </m:r>
                      <m:r>
                        <a:rPr lang="ru-RU" sz="280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3 </m:t>
                      </m:r>
                      <m:r>
                        <a:rPr lang="ru-RU" sz="28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164</m:t>
                      </m:r>
                      <m:r>
                        <a:rPr lang="ru-RU" sz="2800" b="0" i="0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ru-RU" sz="2800" dirty="0">
                  <a:solidFill>
                    <a:srgbClr val="0F7799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160" y="882968"/>
                <a:ext cx="2828916" cy="43088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16919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92227" y="-900"/>
            <a:ext cx="9233538" cy="514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088878" y="1305794"/>
            <a:ext cx="1643554" cy="218475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088878" y="361950"/>
            <a:ext cx="1936947" cy="705629"/>
          </a:xfrm>
          <a:prstGeom prst="wedgeRoundRectCallout">
            <a:avLst>
              <a:gd name="adj1" fmla="val 16965"/>
              <a:gd name="adj2" fmla="val 87720"/>
              <a:gd name="adj3" fmla="val 16667"/>
            </a:avLst>
          </a:prstGeom>
          <a:solidFill>
            <a:schemeClr val="bg1"/>
          </a:solidFill>
          <a:ln>
            <a:solidFill>
              <a:srgbClr val="0F7799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Да сколько же их ещё спряталось</a:t>
            </a:r>
            <a:r>
              <a:rPr lang="ru-RU" sz="1400" dirty="0" smtClean="0"/>
              <a:t>?</a:t>
            </a:r>
            <a:endParaRPr lang="ru-RU" sz="1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97023" y="3574473"/>
            <a:ext cx="894977" cy="36000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19515">
            <a:off x="7240188" y="4358987"/>
            <a:ext cx="894977" cy="36000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944786">
            <a:off x="6775003" y="3979701"/>
            <a:ext cx="894977" cy="36000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944786">
            <a:off x="6578337" y="4632517"/>
            <a:ext cx="894977" cy="36000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397294">
            <a:off x="6421837" y="4301534"/>
            <a:ext cx="894977" cy="360000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859318">
            <a:off x="6322086" y="3646516"/>
            <a:ext cx="894977" cy="360000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944786">
            <a:off x="5730174" y="4542130"/>
            <a:ext cx="894977" cy="360000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235319">
            <a:off x="5588207" y="4045138"/>
            <a:ext cx="894977" cy="360000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42013" y="3560825"/>
            <a:ext cx="894977" cy="360000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19515">
            <a:off x="4964308" y="4235872"/>
            <a:ext cx="894977" cy="360000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944786">
            <a:off x="4506604" y="3668100"/>
            <a:ext cx="894977" cy="36000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944786">
            <a:off x="4558651" y="4559580"/>
            <a:ext cx="894977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04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827" y="1995854"/>
            <a:ext cx="2880000" cy="28800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457450" y="2573343"/>
            <a:ext cx="2762249" cy="1392909"/>
          </a:xfrm>
          <a:prstGeom prst="wedgeRoundRectCallout">
            <a:avLst>
              <a:gd name="adj1" fmla="val -56990"/>
              <a:gd name="adj2" fmla="val -10663"/>
              <a:gd name="adj3" fmla="val 16667"/>
            </a:avLst>
          </a:prstGeom>
          <a:solidFill>
            <a:schemeClr val="bg1"/>
          </a:solidFill>
          <a:ln>
            <a:solidFill>
              <a:srgbClr val="0F7799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Для </a:t>
            </a:r>
            <a:r>
              <a:rPr lang="ru-RU" sz="1400" dirty="0" smtClean="0"/>
              <a:t>того, </a:t>
            </a:r>
            <a:r>
              <a:rPr lang="ru-RU" sz="1400" dirty="0"/>
              <a:t>чтобы отнять от одного многозначного числа другое столбиком, запишем два числа одно под другим.</a:t>
            </a: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29561" y="1516496"/>
            <a:ext cx="1496993" cy="3469335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52697" y="1188005"/>
            <a:ext cx="1491461" cy="35935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3996124" y="1493315"/>
                <a:ext cx="1160574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8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50 254</m:t>
                      </m:r>
                    </m:oMath>
                  </m:oMathPara>
                </a14:m>
                <a:endParaRPr lang="ru-RU" sz="2800" dirty="0">
                  <a:solidFill>
                    <a:srgbClr val="0F7799"/>
                  </a:solidFill>
                </a:endParaRPr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6124" y="1493315"/>
                <a:ext cx="1160574" cy="43088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4194896" y="1924202"/>
                <a:ext cx="96180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8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3 164</m:t>
                      </m:r>
                    </m:oMath>
                  </m:oMathPara>
                </a14:m>
                <a:endParaRPr lang="ru-RU" sz="2800" dirty="0">
                  <a:solidFill>
                    <a:srgbClr val="0F7799"/>
                  </a:solidFill>
                </a:endParaRPr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4896" y="1924202"/>
                <a:ext cx="961802" cy="43088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358774" y="361950"/>
            <a:ext cx="550227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Вычитание натуральных чисел</a:t>
            </a:r>
            <a:endParaRPr lang="ru-RU" sz="2400" dirty="0">
              <a:solidFill>
                <a:srgbClr val="C00000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277160" y="882968"/>
                <a:ext cx="2828916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8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50 254−</m:t>
                      </m:r>
                      <m:r>
                        <a:rPr lang="ru-RU" sz="280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3 </m:t>
                      </m:r>
                      <m:r>
                        <a:rPr lang="ru-RU" sz="28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164</m:t>
                      </m:r>
                      <m:r>
                        <a:rPr lang="ru-RU" sz="2800" b="0" i="0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ru-RU" sz="2800" dirty="0">
                  <a:solidFill>
                    <a:srgbClr val="0F7799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160" y="882968"/>
                <a:ext cx="2828916" cy="43088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7676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7" grpId="0"/>
      <p:bldP spid="3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827" y="1995854"/>
            <a:ext cx="2880000" cy="2880000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29561" y="1516496"/>
            <a:ext cx="1496993" cy="3469335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52697" y="1188005"/>
            <a:ext cx="1491461" cy="3593545"/>
          </a:xfrm>
          <a:prstGeom prst="rect">
            <a:avLst/>
          </a:prstGeom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3782716" y="2450339"/>
            <a:ext cx="1420072" cy="0"/>
          </a:xfrm>
          <a:prstGeom prst="line">
            <a:avLst/>
          </a:prstGeom>
          <a:ln w="19050">
            <a:solidFill>
              <a:srgbClr val="0F77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3654706" y="1708758"/>
                <a:ext cx="355867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8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</m:oMath>
                  </m:oMathPara>
                </a14:m>
                <a:endParaRPr lang="ru-RU" sz="2800" dirty="0">
                  <a:solidFill>
                    <a:srgbClr val="0F7799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4706" y="1708758"/>
                <a:ext cx="355867" cy="43088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4869760" y="2473453"/>
                <a:ext cx="286938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8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ru-RU" sz="2800" dirty="0">
                  <a:solidFill>
                    <a:srgbClr val="0F7799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9760" y="2473453"/>
                <a:ext cx="286938" cy="43088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/>
          <p:cNvSpPr txBox="1"/>
          <p:nvPr/>
        </p:nvSpPr>
        <p:spPr>
          <a:xfrm>
            <a:off x="2431313" y="2937053"/>
            <a:ext cx="2740371" cy="1154546"/>
          </a:xfrm>
          <a:prstGeom prst="wedgeRoundRectCallout">
            <a:avLst>
              <a:gd name="adj1" fmla="val -56078"/>
              <a:gd name="adj2" fmla="val -24818"/>
              <a:gd name="adj3" fmla="val 16667"/>
            </a:avLst>
          </a:prstGeom>
          <a:solidFill>
            <a:schemeClr val="bg1"/>
          </a:solidFill>
          <a:ln>
            <a:solidFill>
              <a:srgbClr val="0F7799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 smtClean="0"/>
              <a:t>Будем </a:t>
            </a:r>
            <a:r>
              <a:rPr lang="ru-RU" sz="1400" dirty="0"/>
              <a:t>вычитать цифры в каждом разряде, начиная с младшего разряда (самого правого).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58774" y="361950"/>
            <a:ext cx="550227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Вычитание натуральных чисел</a:t>
            </a:r>
            <a:endParaRPr lang="ru-RU" sz="2400" dirty="0">
              <a:solidFill>
                <a:srgbClr val="C00000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3996124" y="1493315"/>
                <a:ext cx="1160574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8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50 254</m:t>
                      </m:r>
                    </m:oMath>
                  </m:oMathPara>
                </a14:m>
                <a:endParaRPr lang="ru-RU" sz="2800" dirty="0">
                  <a:solidFill>
                    <a:srgbClr val="0F7799"/>
                  </a:solidFill>
                </a:endParaRP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6124" y="1493315"/>
                <a:ext cx="1160574" cy="43088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4194896" y="1924202"/>
                <a:ext cx="96180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8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3 164</m:t>
                      </m:r>
                    </m:oMath>
                  </m:oMathPara>
                </a14:m>
                <a:endParaRPr lang="ru-RU" sz="2800" dirty="0">
                  <a:solidFill>
                    <a:srgbClr val="0F7799"/>
                  </a:solidFill>
                </a:endParaRPr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4896" y="1924202"/>
                <a:ext cx="961802" cy="43088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277160" y="882968"/>
                <a:ext cx="2828916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8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50 254−</m:t>
                      </m:r>
                      <m:r>
                        <a:rPr lang="ru-RU" sz="280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3 </m:t>
                      </m:r>
                      <m:r>
                        <a:rPr lang="ru-RU" sz="28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164</m:t>
                      </m:r>
                      <m:r>
                        <a:rPr lang="ru-RU" sz="2800" b="0" i="0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ru-RU" sz="2800" dirty="0">
                  <a:solidFill>
                    <a:srgbClr val="0F7799"/>
                  </a:solidFill>
                </a:endParaRP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160" y="882968"/>
                <a:ext cx="2828916" cy="43088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6597073" y="359691"/>
                <a:ext cx="2188152" cy="473509"/>
              </a:xfrm>
              <a:prstGeom prst="wedgeRoundRectCallout">
                <a:avLst>
                  <a:gd name="adj1" fmla="val -20328"/>
                  <a:gd name="adj2" fmla="val 125327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0F7799"/>
                </a:solidFill>
              </a:ln>
            </p:spPr>
            <p:txBody>
              <a:bodyPr wrap="square" lIns="180000" tIns="90000" rIns="180000" bIns="90000" rtlCol="0">
                <a:spAutoFit/>
              </a:bodyPr>
              <a:lstStyle/>
              <a:p>
                <a:pPr algn="ctr"/>
                <a:r>
                  <a:rPr lang="ru-RU" sz="1400" dirty="0" smtClean="0"/>
                  <a:t>Но </a:t>
                </a:r>
                <a:r>
                  <a:rPr lang="ru-RU" sz="1400" dirty="0"/>
                  <a:t>ведь </a:t>
                </a:r>
                <a14:m>
                  <m:oMath xmlns:m="http://schemas.openxmlformats.org/officeDocument/2006/math">
                    <m:r>
                      <a:rPr lang="ru-RU" sz="1600" b="0" i="1" dirty="0" smtClean="0"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r>
                  <a:rPr lang="ru-RU" sz="1400" dirty="0"/>
                  <a:t> меньше </a:t>
                </a:r>
                <a14:m>
                  <m:oMath xmlns:m="http://schemas.openxmlformats.org/officeDocument/2006/math">
                    <m:r>
                      <a:rPr lang="ru-RU" sz="1600" b="0" i="1" dirty="0" smtClean="0"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r>
                  <a:rPr lang="ru-RU" sz="1400" dirty="0"/>
                  <a:t>!</a:t>
                </a:r>
                <a:endParaRPr lang="ru-RU" sz="14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7073" y="359691"/>
                <a:ext cx="2188152" cy="473509"/>
              </a:xfrm>
              <a:prstGeom prst="wedgeRoundRectCallout">
                <a:avLst>
                  <a:gd name="adj1" fmla="val -20328"/>
                  <a:gd name="adj2" fmla="val 125327"/>
                  <a:gd name="adj3" fmla="val 16667"/>
                </a:avLst>
              </a:prstGeom>
              <a:blipFill>
                <a:blip r:embed="rId12"/>
                <a:stretch>
                  <a:fillRect/>
                </a:stretch>
              </a:blipFill>
              <a:ln>
                <a:solidFill>
                  <a:srgbClr val="0F7799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29784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 animBg="1"/>
      <p:bldP spid="4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827" y="1995854"/>
            <a:ext cx="2880000" cy="2880000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29561" y="1516496"/>
            <a:ext cx="1496993" cy="3469335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52697" y="1188005"/>
            <a:ext cx="1491461" cy="3593545"/>
          </a:xfrm>
          <a:prstGeom prst="rect">
            <a:avLst/>
          </a:prstGeom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3782716" y="2450339"/>
            <a:ext cx="1420072" cy="0"/>
          </a:xfrm>
          <a:prstGeom prst="line">
            <a:avLst/>
          </a:prstGeom>
          <a:ln w="19050">
            <a:solidFill>
              <a:srgbClr val="0F77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3654706" y="1708758"/>
                <a:ext cx="355867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8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</m:oMath>
                  </m:oMathPara>
                </a14:m>
                <a:endParaRPr lang="ru-RU" sz="2800" dirty="0">
                  <a:solidFill>
                    <a:srgbClr val="0F7799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4706" y="1708758"/>
                <a:ext cx="355867" cy="43088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4869760" y="2473453"/>
                <a:ext cx="286938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8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ru-RU" sz="2800" dirty="0">
                  <a:solidFill>
                    <a:srgbClr val="0F7799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9760" y="2473453"/>
                <a:ext cx="286938" cy="43088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4460551" y="2472355"/>
                <a:ext cx="286938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8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ru-RU" sz="2800" dirty="0">
                  <a:solidFill>
                    <a:srgbClr val="0F7799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0551" y="2472355"/>
                <a:ext cx="286938" cy="43088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/>
          <p:cNvSpPr txBox="1"/>
          <p:nvPr/>
        </p:nvSpPr>
        <p:spPr>
          <a:xfrm>
            <a:off x="2551700" y="2884372"/>
            <a:ext cx="2963275" cy="2107999"/>
          </a:xfrm>
          <a:prstGeom prst="wedgeRoundRectCallout">
            <a:avLst>
              <a:gd name="adj1" fmla="val -56078"/>
              <a:gd name="adj2" fmla="val -24818"/>
              <a:gd name="adj3" fmla="val 16667"/>
            </a:avLst>
          </a:prstGeom>
          <a:solidFill>
            <a:schemeClr val="bg1"/>
          </a:solidFill>
          <a:ln>
            <a:solidFill>
              <a:srgbClr val="0F7799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Если вдруг из одного числа нельзя вычесть второе, то нужно занять десяток у соседней цифры слева. </a:t>
            </a:r>
            <a:endParaRPr lang="ru-RU" sz="1400" dirty="0" smtClean="0"/>
          </a:p>
          <a:p>
            <a:pPr algn="ctr"/>
            <a:r>
              <a:rPr lang="ru-RU" sz="1400" dirty="0" smtClean="0"/>
              <a:t>А </a:t>
            </a:r>
            <a:r>
              <a:rPr lang="ru-RU" sz="1400" dirty="0"/>
              <a:t>над самой цифрой поставить точку, чтобы не забыть, что у этой цифры мы одолжили </a:t>
            </a:r>
            <a:r>
              <a:rPr lang="ru-RU" sz="1400" dirty="0" smtClean="0"/>
              <a:t>единичку.</a:t>
            </a:r>
            <a:endParaRPr lang="ru-RU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4667644" y="2472239"/>
                <a:ext cx="286938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8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9</m:t>
                      </m:r>
                    </m:oMath>
                  </m:oMathPara>
                </a14:m>
                <a:endParaRPr lang="ru-RU" sz="2800" dirty="0">
                  <a:solidFill>
                    <a:srgbClr val="0F7799"/>
                  </a:solidFill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7644" y="2472239"/>
                <a:ext cx="286938" cy="43088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4520104" y="1170246"/>
                <a:ext cx="189154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8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</m:oMath>
                  </m:oMathPara>
                </a14:m>
                <a:endParaRPr lang="ru-RU" sz="2800" dirty="0">
                  <a:solidFill>
                    <a:srgbClr val="0F7799"/>
                  </a:solidFill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0104" y="1170246"/>
                <a:ext cx="189154" cy="43088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3983450" y="2473453"/>
                <a:ext cx="286938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8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ru-RU" sz="2800" dirty="0">
                  <a:solidFill>
                    <a:srgbClr val="0F7799"/>
                  </a:solidFill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3450" y="2473453"/>
                <a:ext cx="286938" cy="43088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4202496" y="2480316"/>
                <a:ext cx="286938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8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7</m:t>
                      </m:r>
                    </m:oMath>
                  </m:oMathPara>
                </a14:m>
                <a:endParaRPr lang="ru-RU" sz="2800" dirty="0">
                  <a:solidFill>
                    <a:srgbClr val="0F7799"/>
                  </a:solidFill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2496" y="2480316"/>
                <a:ext cx="286938" cy="43088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4665235" y="1297313"/>
                <a:ext cx="31418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15</m:t>
                      </m:r>
                    </m:oMath>
                  </m:oMathPara>
                </a14:m>
                <a:endParaRPr lang="ru-RU" sz="1800" dirty="0">
                  <a:solidFill>
                    <a:srgbClr val="0F7799"/>
                  </a:solidFill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5235" y="1297313"/>
                <a:ext cx="314189" cy="276999"/>
              </a:xfrm>
              <a:prstGeom prst="rect">
                <a:avLst/>
              </a:prstGeom>
              <a:blipFill>
                <a:blip r:embed="rId14"/>
                <a:stretch>
                  <a:fillRect l="-17308" r="-17308" b="-1111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4529112" y="997279"/>
                <a:ext cx="18594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ru-RU" sz="1800" dirty="0">
                  <a:solidFill>
                    <a:srgbClr val="0F7799"/>
                  </a:solidFill>
                </a:endParaRP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9112" y="997279"/>
                <a:ext cx="185948" cy="276999"/>
              </a:xfrm>
              <a:prstGeom prst="rect">
                <a:avLst/>
              </a:prstGeom>
              <a:blipFill>
                <a:blip r:embed="rId15"/>
                <a:stretch>
                  <a:fillRect l="-30000" r="-30000" b="-888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/>
          <p:cNvSpPr txBox="1"/>
          <p:nvPr/>
        </p:nvSpPr>
        <p:spPr>
          <a:xfrm>
            <a:off x="358774" y="361950"/>
            <a:ext cx="550227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Вычитание натуральных чисел</a:t>
            </a:r>
            <a:endParaRPr lang="ru-RU" sz="2400" dirty="0">
              <a:solidFill>
                <a:srgbClr val="C00000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3996124" y="1493315"/>
                <a:ext cx="1160574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8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50 254</m:t>
                      </m:r>
                    </m:oMath>
                  </m:oMathPara>
                </a14:m>
                <a:endParaRPr lang="ru-RU" sz="2800" dirty="0">
                  <a:solidFill>
                    <a:srgbClr val="0F7799"/>
                  </a:solidFill>
                </a:endParaRP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6124" y="1493315"/>
                <a:ext cx="1160574" cy="430887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4194896" y="1924202"/>
                <a:ext cx="96180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8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3 164</m:t>
                      </m:r>
                    </m:oMath>
                  </m:oMathPara>
                </a14:m>
                <a:endParaRPr lang="ru-RU" sz="2800" dirty="0">
                  <a:solidFill>
                    <a:srgbClr val="0F7799"/>
                  </a:solidFill>
                </a:endParaRPr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4896" y="1924202"/>
                <a:ext cx="961802" cy="430887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277160" y="882968"/>
                <a:ext cx="2828916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8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50 254−</m:t>
                      </m:r>
                      <m:r>
                        <a:rPr lang="ru-RU" sz="280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3 </m:t>
                      </m:r>
                      <m:r>
                        <a:rPr lang="ru-RU" sz="28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164</m:t>
                      </m:r>
                      <m:r>
                        <a:rPr lang="ru-RU" sz="2800" b="0" i="0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ru-RU" sz="2800" dirty="0">
                  <a:solidFill>
                    <a:srgbClr val="0F7799"/>
                  </a:solidFill>
                </a:endParaRP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160" y="882968"/>
                <a:ext cx="2828916" cy="430887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4055978" y="1179871"/>
                <a:ext cx="189154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8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</m:oMath>
                  </m:oMathPara>
                </a14:m>
                <a:endParaRPr lang="ru-RU" sz="2800" dirty="0">
                  <a:solidFill>
                    <a:srgbClr val="0F7799"/>
                  </a:solidFill>
                </a:endParaRPr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5978" y="1179871"/>
                <a:ext cx="189154" cy="430887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4202623" y="1319050"/>
                <a:ext cx="31418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10</m:t>
                      </m:r>
                    </m:oMath>
                  </m:oMathPara>
                </a14:m>
                <a:endParaRPr lang="ru-RU" sz="1800" dirty="0">
                  <a:solidFill>
                    <a:srgbClr val="0F7799"/>
                  </a:solidFill>
                </a:endParaRPr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2623" y="1319050"/>
                <a:ext cx="314189" cy="276999"/>
              </a:xfrm>
              <a:prstGeom prst="rect">
                <a:avLst/>
              </a:prstGeom>
              <a:blipFill>
                <a:blip r:embed="rId20"/>
                <a:stretch>
                  <a:fillRect l="-15385" r="-17308" b="-869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3084558" y="888163"/>
                <a:ext cx="1160574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8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47 090</m:t>
                      </m:r>
                    </m:oMath>
                  </m:oMathPara>
                </a14:m>
                <a:endParaRPr lang="ru-RU" sz="2800" dirty="0">
                  <a:solidFill>
                    <a:srgbClr val="0F7799"/>
                  </a:solidFill>
                </a:endParaRPr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4558" y="888163"/>
                <a:ext cx="1160574" cy="430887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9906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7" grpId="0"/>
      <p:bldP spid="20" grpId="0"/>
      <p:bldP spid="20" grpId="1"/>
      <p:bldP spid="22" grpId="0"/>
      <p:bldP spid="23" grpId="0"/>
      <p:bldP spid="25" grpId="0"/>
      <p:bldP spid="25" grpId="1"/>
      <p:bldP spid="29" grpId="0"/>
      <p:bldP spid="29" grpId="1"/>
      <p:bldP spid="31" grpId="0"/>
      <p:bldP spid="37" grpId="0"/>
      <p:bldP spid="37" grpId="1"/>
      <p:bldP spid="3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827" y="1995854"/>
            <a:ext cx="2880000" cy="2880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6353175" y="361950"/>
            <a:ext cx="2432050" cy="677820"/>
          </a:xfrm>
          <a:prstGeom prst="wedgeRoundRectCallout">
            <a:avLst>
              <a:gd name="adj1" fmla="val -17756"/>
              <a:gd name="adj2" fmla="val 107636"/>
              <a:gd name="adj3" fmla="val 16667"/>
            </a:avLst>
          </a:prstGeom>
          <a:solidFill>
            <a:schemeClr val="bg1"/>
          </a:solidFill>
          <a:ln>
            <a:solidFill>
              <a:srgbClr val="0F7799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 smtClean="0"/>
              <a:t>Ты </a:t>
            </a:r>
            <a:r>
              <a:rPr lang="ru-RU" sz="1400" dirty="0"/>
              <a:t>нам расскажешь о свойствах вычитания?</a:t>
            </a:r>
            <a:endParaRPr lang="ru-RU" sz="1400" dirty="0">
              <a:solidFill>
                <a:srgbClr val="FFC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58774" y="361950"/>
            <a:ext cx="550227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Свойства вычитания</a:t>
            </a:r>
            <a:endParaRPr lang="ru-RU" sz="24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58775" y="759857"/>
            <a:ext cx="4737100" cy="1154546"/>
          </a:xfrm>
          <a:prstGeom prst="wedgeRoundRectCallout">
            <a:avLst>
              <a:gd name="adj1" fmla="val -31547"/>
              <a:gd name="adj2" fmla="val 60982"/>
              <a:gd name="adj3" fmla="val 16667"/>
            </a:avLst>
          </a:prstGeom>
          <a:solidFill>
            <a:schemeClr val="bg1"/>
          </a:solidFill>
          <a:ln>
            <a:solidFill>
              <a:srgbClr val="0F7799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Вычитание, как и </a:t>
            </a:r>
            <a:r>
              <a:rPr lang="ru-RU" sz="1400" dirty="0" smtClean="0"/>
              <a:t>сложение, </a:t>
            </a:r>
            <a:r>
              <a:rPr lang="ru-RU" sz="1400" dirty="0"/>
              <a:t>имеет свои </a:t>
            </a:r>
            <a:r>
              <a:rPr lang="ru-RU" sz="1400" dirty="0" smtClean="0">
                <a:solidFill>
                  <a:srgbClr val="0F7799"/>
                </a:solidFill>
              </a:rPr>
              <a:t>свойства</a:t>
            </a:r>
            <a:r>
              <a:rPr lang="ru-RU" sz="1400" dirty="0" smtClean="0"/>
              <a:t>. </a:t>
            </a:r>
          </a:p>
          <a:p>
            <a:pPr algn="ctr"/>
            <a:r>
              <a:rPr lang="ru-RU" sz="1400" dirty="0" smtClean="0"/>
              <a:t>Если </a:t>
            </a:r>
            <a:r>
              <a:rPr lang="ru-RU" sz="1400" dirty="0"/>
              <a:t>вы будете знать эти свойства и уметь ими пользоваться, то сможете правильно и быстро решать примеры.</a:t>
            </a: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29561" y="1516496"/>
            <a:ext cx="1496993" cy="3469335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52697" y="1188005"/>
            <a:ext cx="1491461" cy="3593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821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3" grpId="0"/>
      <p:bldP spid="3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7567" y="293873"/>
            <a:ext cx="5213351" cy="523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400" dirty="0" smtClean="0">
                <a:solidFill>
                  <a:srgbClr val="FFC000"/>
                </a:solidFill>
                <a:latin typeface="+mj-lt"/>
              </a:rPr>
              <a:t>Запомните!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67568" y="1110966"/>
                <a:ext cx="5845908" cy="201709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800" dirty="0">
                    <a:solidFill>
                      <a:schemeClr val="bg1"/>
                    </a:solidFill>
                  </a:rPr>
                  <a:t>При вычитании число </a:t>
                </a:r>
                <a14:m>
                  <m:oMath xmlns:m="http://schemas.openxmlformats.org/officeDocument/2006/math">
                    <m:r>
                      <a:rPr lang="ru-RU" sz="2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ru-RU" sz="1800" dirty="0" smtClean="0">
                    <a:solidFill>
                      <a:schemeClr val="bg1"/>
                    </a:solidFill>
                  </a:rPr>
                  <a:t> </a:t>
                </a:r>
                <a:r>
                  <a:rPr lang="ru-RU" sz="1800" dirty="0">
                    <a:solidFill>
                      <a:schemeClr val="bg1"/>
                    </a:solidFill>
                  </a:rPr>
                  <a:t>обладает особым свойством. </a:t>
                </a:r>
                <a:endParaRPr lang="ru-RU" sz="1800" dirty="0" smtClean="0">
                  <a:solidFill>
                    <a:schemeClr val="bg1"/>
                  </a:solidFill>
                </a:endParaRPr>
              </a:p>
              <a:p>
                <a:endParaRPr lang="ru-RU" sz="1800" dirty="0">
                  <a:solidFill>
                    <a:schemeClr val="bg1"/>
                  </a:solidFill>
                </a:endParaRPr>
              </a:p>
              <a:p>
                <a:r>
                  <a:rPr lang="ru-RU" sz="1800" dirty="0" smtClean="0">
                    <a:solidFill>
                      <a:schemeClr val="bg1"/>
                    </a:solidFill>
                  </a:rPr>
                  <a:t>Если </a:t>
                </a:r>
                <a:r>
                  <a:rPr lang="ru-RU" sz="1800" dirty="0">
                    <a:solidFill>
                      <a:schemeClr val="bg1"/>
                    </a:solidFill>
                  </a:rPr>
                  <a:t>вычитаемое равно </a:t>
                </a:r>
                <a14:m>
                  <m:oMath xmlns:m="http://schemas.openxmlformats.org/officeDocument/2006/math">
                    <m:r>
                      <a:rPr lang="ru-RU" sz="2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ru-RU" sz="1800" dirty="0" smtClean="0">
                    <a:solidFill>
                      <a:schemeClr val="bg1"/>
                    </a:solidFill>
                  </a:rPr>
                  <a:t>, </a:t>
                </a:r>
                <a:br>
                  <a:rPr lang="ru-RU" sz="1800" dirty="0" smtClean="0">
                    <a:solidFill>
                      <a:schemeClr val="bg1"/>
                    </a:solidFill>
                  </a:rPr>
                </a:br>
                <a:r>
                  <a:rPr lang="ru-RU" sz="1800" dirty="0" smtClean="0">
                    <a:solidFill>
                      <a:schemeClr val="bg1"/>
                    </a:solidFill>
                  </a:rPr>
                  <a:t>то </a:t>
                </a:r>
                <a:r>
                  <a:rPr lang="ru-RU" sz="1800" dirty="0">
                    <a:solidFill>
                      <a:schemeClr val="bg1"/>
                    </a:solidFill>
                  </a:rPr>
                  <a:t>разность равна уменьшаемому. </a:t>
                </a:r>
                <a:endParaRPr lang="ru-RU" sz="1800" dirty="0" smtClean="0">
                  <a:solidFill>
                    <a:schemeClr val="bg1"/>
                  </a:solidFill>
                </a:endParaRPr>
              </a:p>
              <a:p>
                <a:endParaRPr lang="ru-RU" sz="1800" dirty="0">
                  <a:solidFill>
                    <a:schemeClr val="bg1"/>
                  </a:solidFill>
                </a:endParaRPr>
              </a:p>
              <a:p>
                <a:r>
                  <a:rPr lang="ru-RU" sz="1800" dirty="0" smtClean="0">
                    <a:solidFill>
                      <a:schemeClr val="bg1"/>
                    </a:solidFill>
                  </a:rPr>
                  <a:t>Если </a:t>
                </a:r>
                <a:r>
                  <a:rPr lang="ru-RU" sz="1800" dirty="0">
                    <a:solidFill>
                      <a:schemeClr val="bg1"/>
                    </a:solidFill>
                  </a:rPr>
                  <a:t>уменьшаемое и вычитаемое равны, </a:t>
                </a:r>
                <a:r>
                  <a:rPr lang="ru-RU" sz="1800" dirty="0" smtClean="0">
                    <a:solidFill>
                      <a:schemeClr val="bg1"/>
                    </a:solidFill>
                  </a:rPr>
                  <a:t/>
                </a:r>
                <a:br>
                  <a:rPr lang="ru-RU" sz="1800" dirty="0" smtClean="0">
                    <a:solidFill>
                      <a:schemeClr val="bg1"/>
                    </a:solidFill>
                  </a:rPr>
                </a:br>
                <a:r>
                  <a:rPr lang="ru-RU" sz="1800" dirty="0" smtClean="0">
                    <a:solidFill>
                      <a:schemeClr val="bg1"/>
                    </a:solidFill>
                  </a:rPr>
                  <a:t>то </a:t>
                </a:r>
                <a:r>
                  <a:rPr lang="ru-RU" sz="1800" dirty="0">
                    <a:solidFill>
                      <a:schemeClr val="bg1"/>
                    </a:solidFill>
                  </a:rPr>
                  <a:t>разность равна </a:t>
                </a:r>
                <a14:m>
                  <m:oMath xmlns:m="http://schemas.openxmlformats.org/officeDocument/2006/math">
                    <m:r>
                      <a:rPr lang="ru-RU" sz="2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ru-RU" sz="1800" dirty="0" smtClean="0">
                    <a:solidFill>
                      <a:schemeClr val="bg1"/>
                    </a:solidFill>
                  </a:rPr>
                  <a:t>.</a:t>
                </a:r>
                <a:endParaRPr lang="ru-RU" sz="1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568" y="1110966"/>
                <a:ext cx="5845908" cy="2017091"/>
              </a:xfrm>
              <a:prstGeom prst="rect">
                <a:avLst/>
              </a:prstGeom>
              <a:blipFill>
                <a:blip r:embed="rId5"/>
                <a:stretch>
                  <a:fillRect l="-2398" t="-2719" r="-3128" b="-604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7185493" y="1821679"/>
                <a:ext cx="159973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ru-RU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−0</m:t>
                      </m:r>
                      <m:r>
                        <a:rPr lang="en-US" sz="28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ru-RU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5493" y="1821679"/>
                <a:ext cx="1599732" cy="43088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Прямоугольник 1"/>
          <p:cNvSpPr/>
          <p:nvPr/>
        </p:nvSpPr>
        <p:spPr>
          <a:xfrm>
            <a:off x="7176702" y="1813840"/>
            <a:ext cx="1608128" cy="449359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7185493" y="2599308"/>
                <a:ext cx="161012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8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ru-RU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5493" y="2599308"/>
                <a:ext cx="1610121" cy="43088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Прямоугольник 11"/>
          <p:cNvSpPr/>
          <p:nvPr/>
        </p:nvSpPr>
        <p:spPr>
          <a:xfrm>
            <a:off x="7176702" y="2602102"/>
            <a:ext cx="1608128" cy="449359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5504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6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260"/>
                            </p:stCondLst>
                            <p:childTnLst>
                              <p:par>
                                <p:cTn id="3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0" grpId="0"/>
      <p:bldP spid="2" grpId="0" animBg="1"/>
      <p:bldP spid="11" grpId="0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327409" y="2581284"/>
            <a:ext cx="1968366" cy="677820"/>
          </a:xfrm>
          <a:prstGeom prst="wedgeRoundRectCallout">
            <a:avLst>
              <a:gd name="adj1" fmla="val -54070"/>
              <a:gd name="adj2" fmla="val 76071"/>
              <a:gd name="adj3" fmla="val 16667"/>
            </a:avLst>
          </a:prstGeom>
          <a:solidFill>
            <a:schemeClr val="bg1"/>
          </a:solidFill>
          <a:ln>
            <a:solidFill>
              <a:srgbClr val="0F7799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 smtClean="0"/>
              <a:t>Найдите разность чисел.</a:t>
            </a:r>
            <a:endParaRPr lang="ru-RU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80569" y="881835"/>
                <a:ext cx="1479186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8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10−0=</m:t>
                      </m:r>
                    </m:oMath>
                  </m:oMathPara>
                </a14:m>
                <a:endParaRPr lang="ru-RU" sz="2800" dirty="0">
                  <a:solidFill>
                    <a:srgbClr val="0F7799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569" y="881835"/>
                <a:ext cx="1479186" cy="4308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354" y="2152872"/>
            <a:ext cx="2700000" cy="270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866228" y="2063875"/>
                <a:ext cx="2386941" cy="1182355"/>
              </a:xfrm>
              <a:prstGeom prst="wedgeRoundRectCallout">
                <a:avLst>
                  <a:gd name="adj1" fmla="val 60124"/>
                  <a:gd name="adj2" fmla="val -27207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0F7799"/>
                </a:solidFill>
              </a:ln>
            </p:spPr>
            <p:txBody>
              <a:bodyPr wrap="square" lIns="180000" tIns="90000" rIns="180000" bIns="90000" rtlCol="0">
                <a:spAutoFit/>
              </a:bodyPr>
              <a:lstStyle/>
              <a:p>
                <a:pPr algn="ctr"/>
                <a:r>
                  <a:rPr lang="ru-RU" sz="1400" dirty="0" smtClean="0"/>
                  <a:t>Вычитаемое </a:t>
                </a:r>
                <a:r>
                  <a:rPr lang="ru-RU" sz="1400" dirty="0"/>
                  <a:t>равно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ru-RU" sz="1400" dirty="0" smtClean="0"/>
                  <a:t>, </a:t>
                </a:r>
                <a:r>
                  <a:rPr lang="ru-RU" sz="1400" dirty="0"/>
                  <a:t>значит, разность чисел равна уменьшаемому.</a:t>
                </a:r>
                <a:endParaRPr lang="ru-RU" sz="14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6228" y="2063875"/>
                <a:ext cx="2386941" cy="1182355"/>
              </a:xfrm>
              <a:prstGeom prst="wedgeRoundRectCallout">
                <a:avLst>
                  <a:gd name="adj1" fmla="val 60124"/>
                  <a:gd name="adj2" fmla="val -27207"/>
                  <a:gd name="adj3" fmla="val 16667"/>
                </a:avLst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rgbClr val="0F7799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52697" y="1188005"/>
            <a:ext cx="1491461" cy="359354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58774" y="361950"/>
            <a:ext cx="550227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Свойства вычитания</a:t>
            </a:r>
            <a:endParaRPr lang="ru-RU" sz="2400" dirty="0">
              <a:solidFill>
                <a:srgbClr val="C00000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280569" y="1440839"/>
                <a:ext cx="167796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8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20−20=</m:t>
                      </m:r>
                    </m:oMath>
                  </m:oMathPara>
                </a14:m>
                <a:endParaRPr lang="ru-RU" sz="2800" dirty="0">
                  <a:solidFill>
                    <a:srgbClr val="0F7799"/>
                  </a:solidFill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569" y="1440839"/>
                <a:ext cx="1677960" cy="43088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1759755" y="881835"/>
                <a:ext cx="48571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8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10</m:t>
                      </m:r>
                    </m:oMath>
                  </m:oMathPara>
                </a14:m>
                <a:endParaRPr lang="ru-RU" sz="2800" dirty="0">
                  <a:solidFill>
                    <a:srgbClr val="0F7799"/>
                  </a:solidFill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9755" y="881835"/>
                <a:ext cx="485710" cy="43088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Группа 20"/>
          <p:cNvGrpSpPr/>
          <p:nvPr/>
        </p:nvGrpSpPr>
        <p:grpSpPr>
          <a:xfrm>
            <a:off x="6696075" y="3974"/>
            <a:ext cx="2078006" cy="973253"/>
            <a:chOff x="6696075" y="3974"/>
            <a:chExt cx="2078006" cy="97325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/>
                <p:cNvSpPr txBox="1"/>
                <p:nvPr/>
              </p:nvSpPr>
              <p:spPr>
                <a:xfrm>
                  <a:off x="6696075" y="3974"/>
                  <a:ext cx="2078006" cy="973253"/>
                </a:xfrm>
                <a:prstGeom prst="rect">
                  <a:avLst/>
                </a:prstGeom>
                <a:solidFill>
                  <a:srgbClr val="0F7799">
                    <a:alpha val="50000"/>
                  </a:srgbClr>
                </a:solidFill>
              </p:spPr>
              <p:txBody>
                <a:bodyPr wrap="square" lIns="360000" tIns="360000" rIns="360000" bIns="36000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ru-RU" sz="1600" b="0" i="1" smtClean="0">
                            <a:latin typeface="Cambria Math" panose="02040503050406030204" pitchFamily="18" charset="0"/>
                          </a:rPr>
                          <m:t>−0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oMath>
                    </m:oMathPara>
                  </a14:m>
                  <a:endParaRPr lang="en-US" sz="1600" dirty="0" smtClean="0"/>
                </a:p>
              </p:txBody>
            </p:sp>
          </mc:Choice>
          <mc:Fallback xmlns="">
            <p:sp>
              <p:nvSpPr>
                <p:cNvPr id="22" name="TextBox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96075" y="3974"/>
                  <a:ext cx="2078006" cy="973253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" name="Прямоугольник 22"/>
            <p:cNvSpPr/>
            <p:nvPr/>
          </p:nvSpPr>
          <p:spPr>
            <a:xfrm>
              <a:off x="7153275" y="299625"/>
              <a:ext cx="1152526" cy="405225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4269544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" grpId="0"/>
      <p:bldP spid="9" grpId="0" animBg="1"/>
      <p:bldP spid="15" grpId="0"/>
      <p:bldP spid="19" grpId="0"/>
      <p:bldP spid="2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327409" y="2581284"/>
            <a:ext cx="1968366" cy="677820"/>
          </a:xfrm>
          <a:prstGeom prst="wedgeRoundRectCallout">
            <a:avLst>
              <a:gd name="adj1" fmla="val -54070"/>
              <a:gd name="adj2" fmla="val 76071"/>
              <a:gd name="adj3" fmla="val 16667"/>
            </a:avLst>
          </a:prstGeom>
          <a:solidFill>
            <a:schemeClr val="bg1"/>
          </a:solidFill>
          <a:ln>
            <a:solidFill>
              <a:srgbClr val="0F7799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 smtClean="0"/>
              <a:t>Найдите разность чисел.</a:t>
            </a:r>
            <a:endParaRPr lang="ru-RU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80569" y="881835"/>
                <a:ext cx="1479186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8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10−0=</m:t>
                      </m:r>
                    </m:oMath>
                  </m:oMathPara>
                </a14:m>
                <a:endParaRPr lang="ru-RU" sz="2800" dirty="0">
                  <a:solidFill>
                    <a:srgbClr val="0F7799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569" y="881835"/>
                <a:ext cx="1479186" cy="4308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354" y="2152872"/>
            <a:ext cx="2700000" cy="270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866228" y="2063875"/>
                <a:ext cx="2386941" cy="1182355"/>
              </a:xfrm>
              <a:prstGeom prst="wedgeRoundRectCallout">
                <a:avLst>
                  <a:gd name="adj1" fmla="val 60124"/>
                  <a:gd name="adj2" fmla="val -27207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0F7799"/>
                </a:solidFill>
              </a:ln>
            </p:spPr>
            <p:txBody>
              <a:bodyPr wrap="square" lIns="180000" tIns="90000" rIns="180000" bIns="90000" rtlCol="0">
                <a:spAutoFit/>
              </a:bodyPr>
              <a:lstStyle/>
              <a:p>
                <a:pPr algn="ctr"/>
                <a:r>
                  <a:rPr lang="ru-RU" sz="1400" dirty="0" smtClean="0"/>
                  <a:t>Уменьшаемое </a:t>
                </a:r>
                <a:r>
                  <a:rPr lang="ru-RU" sz="1400" dirty="0"/>
                  <a:t>и вычитаемое равны, значит, их разность будет равна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ru-RU" sz="1400" dirty="0" smtClean="0"/>
                  <a:t>.</a:t>
                </a:r>
                <a:endParaRPr lang="ru-RU" sz="14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6228" y="2063875"/>
                <a:ext cx="2386941" cy="1182355"/>
              </a:xfrm>
              <a:prstGeom prst="wedgeRoundRectCallout">
                <a:avLst>
                  <a:gd name="adj1" fmla="val 60124"/>
                  <a:gd name="adj2" fmla="val -27207"/>
                  <a:gd name="adj3" fmla="val 16667"/>
                </a:avLst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rgbClr val="0F7799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52697" y="1256521"/>
            <a:ext cx="1491461" cy="345651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58774" y="361950"/>
            <a:ext cx="550227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Свойства вычитания</a:t>
            </a:r>
            <a:endParaRPr lang="ru-RU" sz="2400" dirty="0">
              <a:solidFill>
                <a:srgbClr val="C00000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280569" y="1440839"/>
                <a:ext cx="167796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8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20−20=</m:t>
                      </m:r>
                    </m:oMath>
                  </m:oMathPara>
                </a14:m>
                <a:endParaRPr lang="ru-RU" sz="2800" dirty="0">
                  <a:solidFill>
                    <a:srgbClr val="0F7799"/>
                  </a:solidFill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569" y="1440839"/>
                <a:ext cx="1677960" cy="43088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1759755" y="881835"/>
                <a:ext cx="48571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8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10</m:t>
                      </m:r>
                    </m:oMath>
                  </m:oMathPara>
                </a14:m>
                <a:endParaRPr lang="ru-RU" sz="2800" dirty="0">
                  <a:solidFill>
                    <a:srgbClr val="0F7799"/>
                  </a:solidFill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9755" y="881835"/>
                <a:ext cx="485710" cy="43088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Группа 20"/>
          <p:cNvGrpSpPr/>
          <p:nvPr/>
        </p:nvGrpSpPr>
        <p:grpSpPr>
          <a:xfrm>
            <a:off x="6696075" y="3974"/>
            <a:ext cx="2078006" cy="973253"/>
            <a:chOff x="6696075" y="3974"/>
            <a:chExt cx="2078006" cy="97325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/>
                <p:cNvSpPr txBox="1"/>
                <p:nvPr/>
              </p:nvSpPr>
              <p:spPr>
                <a:xfrm>
                  <a:off x="6696075" y="3974"/>
                  <a:ext cx="2078006" cy="973253"/>
                </a:xfrm>
                <a:prstGeom prst="rect">
                  <a:avLst/>
                </a:prstGeom>
                <a:solidFill>
                  <a:srgbClr val="0F7799">
                    <a:alpha val="50000"/>
                  </a:srgbClr>
                </a:solidFill>
              </p:spPr>
              <p:txBody>
                <a:bodyPr wrap="square" lIns="360000" tIns="360000" rIns="360000" bIns="36000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ru-RU" sz="16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oMath>
                    </m:oMathPara>
                  </a14:m>
                  <a:endParaRPr lang="en-US" sz="1600" dirty="0" smtClean="0"/>
                </a:p>
              </p:txBody>
            </p:sp>
          </mc:Choice>
          <mc:Fallback xmlns="">
            <p:sp>
              <p:nvSpPr>
                <p:cNvPr id="22" name="TextBox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96075" y="3974"/>
                  <a:ext cx="2078006" cy="973253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" name="Прямоугольник 22"/>
            <p:cNvSpPr/>
            <p:nvPr/>
          </p:nvSpPr>
          <p:spPr>
            <a:xfrm>
              <a:off x="7153275" y="299625"/>
              <a:ext cx="1152526" cy="405225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958529" y="1440839"/>
                <a:ext cx="286938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8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ru-RU" sz="2800" dirty="0">
                  <a:solidFill>
                    <a:srgbClr val="0F7799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8529" y="1440839"/>
                <a:ext cx="286938" cy="43088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5567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80569" y="881835"/>
                <a:ext cx="2999667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8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127−(27+15)=</m:t>
                      </m:r>
                    </m:oMath>
                  </m:oMathPara>
                </a14:m>
                <a:endParaRPr lang="ru-RU" sz="2800" dirty="0">
                  <a:solidFill>
                    <a:srgbClr val="0F7799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569" y="881835"/>
                <a:ext cx="2999667" cy="4308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3252786" y="881835"/>
                <a:ext cx="187673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8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127−42=</m:t>
                      </m:r>
                    </m:oMath>
                  </m:oMathPara>
                </a14:m>
                <a:endParaRPr lang="ru-RU" sz="2800" dirty="0">
                  <a:solidFill>
                    <a:srgbClr val="0F7799"/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2786" y="881835"/>
                <a:ext cx="1876732" cy="4308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5149821" y="881835"/>
                <a:ext cx="485709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8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85</m:t>
                      </m:r>
                    </m:oMath>
                  </m:oMathPara>
                </a14:m>
                <a:endParaRPr lang="ru-RU" sz="2800" dirty="0">
                  <a:solidFill>
                    <a:srgbClr val="0F7799"/>
                  </a:solidFill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9821" y="881835"/>
                <a:ext cx="485709" cy="43088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354" y="2152872"/>
            <a:ext cx="2700000" cy="27000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327409" y="2581283"/>
            <a:ext cx="2158865" cy="677820"/>
          </a:xfrm>
          <a:prstGeom prst="wedgeRoundRectCallout">
            <a:avLst>
              <a:gd name="adj1" fmla="val -57472"/>
              <a:gd name="adj2" fmla="val 71216"/>
              <a:gd name="adj3" fmla="val 16667"/>
            </a:avLst>
          </a:prstGeom>
          <a:solidFill>
            <a:schemeClr val="bg1"/>
          </a:solidFill>
          <a:ln>
            <a:solidFill>
              <a:srgbClr val="0F7799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Д</a:t>
            </a:r>
            <a:r>
              <a:rPr lang="ru-RU" sz="1400" dirty="0" smtClean="0"/>
              <a:t>авайте </a:t>
            </a:r>
            <a:r>
              <a:rPr lang="ru-RU" sz="1400" dirty="0"/>
              <a:t>решим пример посложнее</a:t>
            </a:r>
            <a:r>
              <a:rPr lang="ru-RU" sz="1400" dirty="0" smtClean="0"/>
              <a:t>.</a:t>
            </a:r>
            <a:endParaRPr lang="ru-RU" sz="1400" dirty="0"/>
          </a:p>
        </p:txBody>
      </p:sp>
      <p:sp>
        <p:nvSpPr>
          <p:cNvPr id="21" name="TextBox 20"/>
          <p:cNvSpPr txBox="1"/>
          <p:nvPr/>
        </p:nvSpPr>
        <p:spPr>
          <a:xfrm>
            <a:off x="358774" y="361950"/>
            <a:ext cx="550227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Свойства вычитания</a:t>
            </a:r>
            <a:endParaRPr lang="ru-RU" sz="2400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40499" y="1541550"/>
            <a:ext cx="1344726" cy="32400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989458" y="361950"/>
            <a:ext cx="1795767" cy="677820"/>
          </a:xfrm>
          <a:prstGeom prst="wedgeRoundRectCallout">
            <a:avLst>
              <a:gd name="adj1" fmla="val -10621"/>
              <a:gd name="adj2" fmla="val 71005"/>
              <a:gd name="adj3" fmla="val 16667"/>
            </a:avLst>
          </a:prstGeom>
          <a:solidFill>
            <a:schemeClr val="bg1"/>
          </a:solidFill>
          <a:ln>
            <a:solidFill>
              <a:srgbClr val="0F7799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Ну что здесь </a:t>
            </a:r>
            <a:r>
              <a:rPr lang="ru-RU" sz="1400" dirty="0" smtClean="0"/>
              <a:t>сложного?</a:t>
            </a:r>
            <a:endParaRPr lang="ru-RU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1938121" y="712003"/>
                <a:ext cx="349455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0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42</m:t>
                      </m:r>
                    </m:oMath>
                  </m:oMathPara>
                </a14:m>
                <a:endParaRPr lang="ru-RU" sz="2000" dirty="0">
                  <a:solidFill>
                    <a:srgbClr val="0F7799"/>
                  </a:solidFill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8121" y="712003"/>
                <a:ext cx="349455" cy="307777"/>
              </a:xfrm>
              <a:prstGeom prst="rect">
                <a:avLst/>
              </a:prstGeom>
              <a:blipFill>
                <a:blip r:embed="rId9"/>
                <a:stretch>
                  <a:fillRect l="-17544" r="-14035" b="-8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33157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  <p:bldP spid="17" grpId="0"/>
      <p:bldP spid="20" grpId="0" animBg="1"/>
      <p:bldP spid="23" grpId="0" animBg="1"/>
      <p:bldP spid="2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80569" y="881835"/>
                <a:ext cx="2999667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8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127−(27+15)=</m:t>
                      </m:r>
                    </m:oMath>
                  </m:oMathPara>
                </a14:m>
                <a:endParaRPr lang="ru-RU" sz="2800" dirty="0">
                  <a:solidFill>
                    <a:srgbClr val="0F7799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569" y="881835"/>
                <a:ext cx="2999667" cy="4308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3252786" y="881835"/>
                <a:ext cx="187673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8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127−42=</m:t>
                      </m:r>
                    </m:oMath>
                  </m:oMathPara>
                </a14:m>
                <a:endParaRPr lang="ru-RU" sz="2800" dirty="0">
                  <a:solidFill>
                    <a:srgbClr val="0F7799"/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2786" y="881835"/>
                <a:ext cx="1876732" cy="4308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5149821" y="881835"/>
                <a:ext cx="485709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8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85</m:t>
                      </m:r>
                    </m:oMath>
                  </m:oMathPara>
                </a14:m>
                <a:endParaRPr lang="ru-RU" sz="2800" dirty="0">
                  <a:solidFill>
                    <a:srgbClr val="0F7799"/>
                  </a:solidFill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9821" y="881835"/>
                <a:ext cx="485709" cy="43088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354" y="2152872"/>
            <a:ext cx="2700000" cy="27000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327409" y="2581283"/>
            <a:ext cx="3606666" cy="1154546"/>
          </a:xfrm>
          <a:prstGeom prst="wedgeRoundRectCallout">
            <a:avLst>
              <a:gd name="adj1" fmla="val -55585"/>
              <a:gd name="adj2" fmla="val -4004"/>
              <a:gd name="adj3" fmla="val 16667"/>
            </a:avLst>
          </a:prstGeom>
          <a:solidFill>
            <a:schemeClr val="bg1"/>
          </a:solidFill>
          <a:ln>
            <a:solidFill>
              <a:srgbClr val="0F7799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 smtClean="0"/>
              <a:t>Правильно, </a:t>
            </a:r>
            <a:r>
              <a:rPr lang="ru-RU" sz="1400" dirty="0"/>
              <a:t>Саша</a:t>
            </a:r>
            <a:r>
              <a:rPr lang="ru-RU" sz="1400" dirty="0" smtClean="0"/>
              <a:t>! </a:t>
            </a:r>
          </a:p>
          <a:p>
            <a:pPr algn="ctr"/>
            <a:r>
              <a:rPr lang="ru-RU" sz="1400" dirty="0" smtClean="0"/>
              <a:t>Но </a:t>
            </a:r>
            <a:r>
              <a:rPr lang="ru-RU" sz="1400" dirty="0"/>
              <a:t>этот пример можно было решить </a:t>
            </a:r>
            <a:r>
              <a:rPr lang="ru-RU" sz="1400" dirty="0" smtClean="0"/>
              <a:t>иным </a:t>
            </a:r>
            <a:r>
              <a:rPr lang="ru-RU" sz="1400" dirty="0"/>
              <a:t>способом, тогда решение стало бы гораздо проще</a:t>
            </a:r>
            <a:r>
              <a:rPr lang="ru-RU" sz="1400" dirty="0" smtClean="0"/>
              <a:t>.</a:t>
            </a:r>
            <a:endParaRPr lang="ru-RU" sz="1400" dirty="0"/>
          </a:p>
        </p:txBody>
      </p:sp>
      <p:sp>
        <p:nvSpPr>
          <p:cNvPr id="21" name="TextBox 20"/>
          <p:cNvSpPr txBox="1"/>
          <p:nvPr/>
        </p:nvSpPr>
        <p:spPr>
          <a:xfrm>
            <a:off x="358774" y="361950"/>
            <a:ext cx="550227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Свойства вычитания</a:t>
            </a:r>
            <a:endParaRPr lang="ru-RU" sz="2400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40499" y="1541550"/>
            <a:ext cx="1344726" cy="324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1938121" y="712003"/>
                <a:ext cx="349455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0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42</m:t>
                      </m:r>
                    </m:oMath>
                  </m:oMathPara>
                </a14:m>
                <a:endParaRPr lang="ru-RU" sz="2000" dirty="0">
                  <a:solidFill>
                    <a:srgbClr val="0F7799"/>
                  </a:solidFill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8121" y="712003"/>
                <a:ext cx="349455" cy="307777"/>
              </a:xfrm>
              <a:prstGeom prst="rect">
                <a:avLst/>
              </a:prstGeom>
              <a:blipFill>
                <a:blip r:embed="rId9"/>
                <a:stretch>
                  <a:fillRect l="-17544" r="-14035" b="-8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284871" y="1507779"/>
                <a:ext cx="2999667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8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127−(27+15)=</m:t>
                      </m:r>
                    </m:oMath>
                  </m:oMathPara>
                </a14:m>
                <a:endParaRPr lang="ru-RU" sz="2800" dirty="0">
                  <a:solidFill>
                    <a:srgbClr val="0F7799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871" y="1507779"/>
                <a:ext cx="2999667" cy="43088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3242129" y="1507779"/>
                <a:ext cx="1509259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8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127−27</m:t>
                      </m:r>
                    </m:oMath>
                  </m:oMathPara>
                </a14:m>
                <a:endParaRPr lang="ru-RU" sz="2800" dirty="0">
                  <a:solidFill>
                    <a:srgbClr val="0F7799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2129" y="1507779"/>
                <a:ext cx="1509259" cy="43088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6724650" y="361950"/>
                <a:ext cx="2060575" cy="739681"/>
              </a:xfrm>
              <a:prstGeom prst="wedgeRoundRectCallout">
                <a:avLst>
                  <a:gd name="adj1" fmla="val -10621"/>
                  <a:gd name="adj2" fmla="val 71005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0F7799"/>
                </a:solidFill>
              </a:ln>
            </p:spPr>
            <p:txBody>
              <a:bodyPr wrap="square" lIns="180000" tIns="90000" rIns="180000" bIns="90000" rtlCol="0">
                <a:spAutoFit/>
              </a:bodyPr>
              <a:lstStyle/>
              <a:p>
                <a:pPr algn="ctr"/>
                <a:r>
                  <a:rPr lang="ru-RU" sz="1400" dirty="0" smtClean="0"/>
                  <a:t>Разность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127</m:t>
                    </m:r>
                  </m:oMath>
                </a14:m>
                <a:r>
                  <a:rPr lang="ru-RU" sz="1400" dirty="0" smtClean="0"/>
                  <a:t> и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27</m:t>
                    </m:r>
                  </m:oMath>
                </a14:m>
                <a:r>
                  <a:rPr lang="ru-RU" sz="1400" dirty="0" smtClean="0"/>
                  <a:t> равна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100</m:t>
                    </m:r>
                  </m:oMath>
                </a14:m>
                <a:r>
                  <a:rPr lang="ru-RU" sz="1400" dirty="0" smtClean="0"/>
                  <a:t>.</a:t>
                </a:r>
                <a:endParaRPr lang="ru-RU" sz="14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4650" y="361950"/>
                <a:ext cx="2060575" cy="739681"/>
              </a:xfrm>
              <a:prstGeom prst="wedgeRoundRectCallout">
                <a:avLst>
                  <a:gd name="adj1" fmla="val -10621"/>
                  <a:gd name="adj2" fmla="val 71005"/>
                  <a:gd name="adj3" fmla="val 16667"/>
                </a:avLst>
              </a:prstGeom>
              <a:blipFill>
                <a:blip r:embed="rId12"/>
                <a:stretch>
                  <a:fillRect/>
                </a:stretch>
              </a:blipFill>
              <a:ln>
                <a:solidFill>
                  <a:srgbClr val="0F7799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3850162" y="1256362"/>
                <a:ext cx="492122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0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100</m:t>
                      </m:r>
                    </m:oMath>
                  </m:oMathPara>
                </a14:m>
                <a:endParaRPr lang="ru-RU" sz="2000" dirty="0">
                  <a:solidFill>
                    <a:srgbClr val="0F7799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0162" y="1256362"/>
                <a:ext cx="492122" cy="307777"/>
              </a:xfrm>
              <a:prstGeom prst="rect">
                <a:avLst/>
              </a:prstGeom>
              <a:blipFill>
                <a:blip r:embed="rId13"/>
                <a:stretch>
                  <a:fillRect l="-12500" r="-10000" b="-784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4705805" y="1500754"/>
                <a:ext cx="119943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8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− 15=</m:t>
                      </m:r>
                    </m:oMath>
                  </m:oMathPara>
                </a14:m>
                <a:endParaRPr lang="ru-RU" sz="2800" dirty="0">
                  <a:solidFill>
                    <a:srgbClr val="0F7799"/>
                  </a:solidFill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5805" y="1500754"/>
                <a:ext cx="1199431" cy="43088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5905236" y="1500753"/>
                <a:ext cx="48571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8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85</m:t>
                      </m:r>
                    </m:oMath>
                  </m:oMathPara>
                </a14:m>
                <a:endParaRPr lang="ru-RU" sz="2800" dirty="0">
                  <a:solidFill>
                    <a:srgbClr val="0F7799"/>
                  </a:solidFill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5236" y="1500753"/>
                <a:ext cx="485710" cy="43088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8552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2" grpId="0"/>
      <p:bldP spid="13" grpId="0"/>
      <p:bldP spid="14" grpId="0" animBg="1"/>
      <p:bldP spid="15" grpId="0"/>
      <p:bldP spid="19" grpId="0"/>
      <p:bldP spid="2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67567" y="293873"/>
            <a:ext cx="5213351" cy="523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400" dirty="0" smtClean="0">
                <a:solidFill>
                  <a:srgbClr val="FFC000"/>
                </a:solidFill>
                <a:effectLst/>
                <a:latin typeface="+mj-lt"/>
              </a:rPr>
              <a:t>Запомните!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367567" y="1047237"/>
            <a:ext cx="5213351" cy="1046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400" dirty="0">
                <a:solidFill>
                  <a:srgbClr val="FFC000"/>
                </a:solidFill>
                <a:effectLst/>
                <a:latin typeface="+mj-lt"/>
              </a:rPr>
              <a:t>Правило вычитания суммы из числа</a:t>
            </a:r>
            <a:r>
              <a:rPr lang="ru-RU" sz="3400" dirty="0" smtClean="0">
                <a:solidFill>
                  <a:srgbClr val="FFC000"/>
                </a:solidFill>
                <a:effectLst/>
                <a:latin typeface="+mj-lt"/>
              </a:rPr>
              <a:t>:</a:t>
            </a:r>
            <a:endParaRPr lang="ru-RU" sz="3400" dirty="0">
              <a:solidFill>
                <a:srgbClr val="FFC000"/>
              </a:solidFill>
              <a:effectLst/>
              <a:latin typeface="+mj-lt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67567" y="2151193"/>
            <a:ext cx="6578178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</a:rPr>
              <a:t>чтобы из числа вычесть сумму двух слагаемых, </a:t>
            </a:r>
            <a:r>
              <a:rPr lang="ru-RU" sz="1800" dirty="0" smtClean="0">
                <a:solidFill>
                  <a:schemeClr val="bg1"/>
                </a:solidFill>
              </a:rPr>
              <a:t/>
            </a:r>
            <a:br>
              <a:rPr lang="ru-RU" sz="1800" dirty="0" smtClean="0">
                <a:solidFill>
                  <a:schemeClr val="bg1"/>
                </a:solidFill>
              </a:rPr>
            </a:br>
            <a:r>
              <a:rPr lang="ru-RU" sz="1800" dirty="0" smtClean="0">
                <a:solidFill>
                  <a:schemeClr val="bg1"/>
                </a:solidFill>
              </a:rPr>
              <a:t>можно </a:t>
            </a:r>
            <a:r>
              <a:rPr lang="ru-RU" sz="1800" dirty="0">
                <a:solidFill>
                  <a:schemeClr val="bg1"/>
                </a:solidFill>
              </a:rPr>
              <a:t>из этого числа вычесть одно из слагаемых </a:t>
            </a:r>
            <a:r>
              <a:rPr lang="ru-RU" sz="1800" dirty="0" smtClean="0">
                <a:solidFill>
                  <a:schemeClr val="bg1"/>
                </a:solidFill>
              </a:rPr>
              <a:t/>
            </a:r>
            <a:br>
              <a:rPr lang="ru-RU" sz="1800" dirty="0" smtClean="0">
                <a:solidFill>
                  <a:schemeClr val="bg1"/>
                </a:solidFill>
              </a:rPr>
            </a:br>
            <a:r>
              <a:rPr lang="ru-RU" sz="1800" dirty="0" smtClean="0">
                <a:solidFill>
                  <a:schemeClr val="bg1"/>
                </a:solidFill>
              </a:rPr>
              <a:t>и </a:t>
            </a:r>
            <a:r>
              <a:rPr lang="ru-RU" sz="1800" dirty="0">
                <a:solidFill>
                  <a:schemeClr val="bg1"/>
                </a:solidFill>
              </a:rPr>
              <a:t>потом из результата вычесть другое слагаемое.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/>
              <p:cNvSpPr txBox="1"/>
              <p:nvPr/>
            </p:nvSpPr>
            <p:spPr>
              <a:xfrm>
                <a:off x="367567" y="3317790"/>
                <a:ext cx="3737433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d>
                      <m:r>
                        <a:rPr lang="en-US" sz="28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ru-RU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6" name="TextBox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567" y="3317790"/>
                <a:ext cx="3737433" cy="4308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Прямоугольник 57"/>
          <p:cNvSpPr/>
          <p:nvPr/>
        </p:nvSpPr>
        <p:spPr>
          <a:xfrm>
            <a:off x="358775" y="3299318"/>
            <a:ext cx="3746225" cy="51299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530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8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52" grpId="0"/>
      <p:bldP spid="56" grpId="0"/>
      <p:bldP spid="5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92227" y="-900"/>
            <a:ext cx="9233538" cy="514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088878" y="1305794"/>
            <a:ext cx="1643554" cy="218475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50760" y="1323378"/>
            <a:ext cx="1708712" cy="216716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58775" y="1784833"/>
            <a:ext cx="2027270" cy="677820"/>
          </a:xfrm>
          <a:prstGeom prst="wedgeRoundRectCallout">
            <a:avLst>
              <a:gd name="adj1" fmla="val 67549"/>
              <a:gd name="adj2" fmla="val 41874"/>
              <a:gd name="adj3" fmla="val 16667"/>
            </a:avLst>
          </a:prstGeom>
          <a:solidFill>
            <a:schemeClr val="bg1"/>
          </a:solidFill>
          <a:ln>
            <a:solidFill>
              <a:srgbClr val="0F7799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 smtClean="0"/>
              <a:t>Что </a:t>
            </a:r>
            <a:r>
              <a:rPr lang="ru-RU" sz="1400" dirty="0"/>
              <a:t>ты там так усердно ищешь</a:t>
            </a:r>
            <a:r>
              <a:rPr lang="ru-RU" sz="1400" dirty="0" smtClean="0"/>
              <a:t>?</a:t>
            </a:r>
            <a:endParaRPr lang="ru-RU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302327" y="389821"/>
                <a:ext cx="7467117" cy="705629"/>
              </a:xfrm>
              <a:prstGeom prst="wedgeRoundRectCallout">
                <a:avLst>
                  <a:gd name="adj1" fmla="val 19416"/>
                  <a:gd name="adj2" fmla="val 78797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0F7799"/>
                </a:solidFill>
              </a:ln>
            </p:spPr>
            <p:txBody>
              <a:bodyPr wrap="square" lIns="180000" tIns="90000" rIns="180000" bIns="90000" rtlCol="0">
                <a:spAutoFit/>
              </a:bodyPr>
              <a:lstStyle/>
              <a:p>
                <a:pPr algn="ctr"/>
                <a:r>
                  <a:rPr lang="ru-RU" sz="1400" dirty="0"/>
                  <a:t>Мама мне купила конфеты, а я случайно рассыпал </a:t>
                </a:r>
                <a:r>
                  <a:rPr lang="ru-RU" sz="1400" dirty="0" smtClean="0"/>
                  <a:t>пакет. </a:t>
                </a:r>
                <a:r>
                  <a:rPr lang="ru-RU" sz="1400" dirty="0"/>
                  <a:t>Нашёл всего лишь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12</m:t>
                    </m:r>
                  </m:oMath>
                </a14:m>
                <a:r>
                  <a:rPr lang="ru-RU" sz="1400" dirty="0" smtClean="0"/>
                  <a:t>. </a:t>
                </a:r>
              </a:p>
              <a:p>
                <a:pPr algn="ctr"/>
                <a:r>
                  <a:rPr lang="ru-RU" sz="1400" dirty="0" smtClean="0"/>
                  <a:t>Вот </a:t>
                </a:r>
                <a:r>
                  <a:rPr lang="ru-RU" sz="1400" dirty="0"/>
                  <a:t>теперь </a:t>
                </a:r>
                <a:r>
                  <a:rPr lang="ru-RU" sz="1400" dirty="0" smtClean="0"/>
                  <a:t>думаю, </a:t>
                </a:r>
                <a:r>
                  <a:rPr lang="ru-RU" sz="1400" dirty="0"/>
                  <a:t>сколько же мне ещё нужно найти конфет. </a:t>
                </a: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2327" y="389821"/>
                <a:ext cx="7467117" cy="705629"/>
              </a:xfrm>
              <a:prstGeom prst="wedgeRoundRectCallout">
                <a:avLst>
                  <a:gd name="adj1" fmla="val 19416"/>
                  <a:gd name="adj2" fmla="val 78797"/>
                  <a:gd name="adj3" fmla="val 16667"/>
                </a:avLst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rgbClr val="0F7799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97023" y="3574473"/>
            <a:ext cx="894977" cy="360000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8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19515">
            <a:off x="7240188" y="4358987"/>
            <a:ext cx="894977" cy="360000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8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944786">
            <a:off x="6775003" y="3979701"/>
            <a:ext cx="894977" cy="360000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 rotWithShape="1"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944786">
            <a:off x="6578337" y="4632517"/>
            <a:ext cx="894977" cy="360000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397294">
            <a:off x="6421837" y="4301534"/>
            <a:ext cx="894977" cy="360000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8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859318">
            <a:off x="6322086" y="3646516"/>
            <a:ext cx="894977" cy="360000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8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944786">
            <a:off x="5730174" y="4542130"/>
            <a:ext cx="894977" cy="360000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 rotWithShape="1"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235319">
            <a:off x="5588207" y="4045138"/>
            <a:ext cx="894977" cy="360000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42013" y="3560825"/>
            <a:ext cx="894977" cy="360000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8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19515">
            <a:off x="4964308" y="4235872"/>
            <a:ext cx="894977" cy="360000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 rotWithShape="1">
          <a:blip r:embed="rId8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944786">
            <a:off x="4506604" y="3668100"/>
            <a:ext cx="894977" cy="360000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 rotWithShape="1"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944786">
            <a:off x="4558651" y="4559580"/>
            <a:ext cx="894977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313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291685" y="2680770"/>
            <a:ext cx="1795767" cy="677820"/>
          </a:xfrm>
          <a:prstGeom prst="wedgeRoundRectCallout">
            <a:avLst>
              <a:gd name="adj1" fmla="val -62602"/>
              <a:gd name="adj2" fmla="val 57974"/>
              <a:gd name="adj3" fmla="val 16667"/>
            </a:avLst>
          </a:prstGeom>
          <a:solidFill>
            <a:schemeClr val="bg1"/>
          </a:solidFill>
          <a:ln>
            <a:solidFill>
              <a:srgbClr val="0F7799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 smtClean="0"/>
              <a:t>Найдите разность чисел.</a:t>
            </a:r>
            <a:endParaRPr lang="ru-RU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282574" y="951367"/>
                <a:ext cx="240322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ru-RU" sz="2800" b="0" i="1" smtClean="0">
                              <a:solidFill>
                                <a:srgbClr val="0F7799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u-RU" sz="2800" b="0" i="1" smtClean="0">
                              <a:solidFill>
                                <a:srgbClr val="0F7799"/>
                              </a:solidFill>
                              <a:latin typeface="Cambria Math" panose="02040503050406030204" pitchFamily="18" charset="0"/>
                            </a:rPr>
                            <m:t>19+5</m:t>
                          </m:r>
                        </m:e>
                      </m:d>
                      <m:r>
                        <a:rPr lang="ru-RU" sz="28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−9=</m:t>
                      </m:r>
                    </m:oMath>
                  </m:oMathPara>
                </a14:m>
                <a:endParaRPr lang="ru-RU" sz="2800" dirty="0">
                  <a:solidFill>
                    <a:srgbClr val="0F7799"/>
                  </a:solidFill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574" y="951367"/>
                <a:ext cx="2403222" cy="4308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354" y="2152872"/>
            <a:ext cx="2700000" cy="2700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87188" y="1593593"/>
            <a:ext cx="1398037" cy="324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2728777" y="946994"/>
                <a:ext cx="1479187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80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ru-RU" sz="28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4−9=</m:t>
                      </m:r>
                    </m:oMath>
                  </m:oMathPara>
                </a14:m>
                <a:endParaRPr lang="ru-RU" sz="2800" dirty="0">
                  <a:solidFill>
                    <a:srgbClr val="0F7799"/>
                  </a:solidFill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8777" y="946994"/>
                <a:ext cx="1479187" cy="43088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918946" y="712003"/>
                <a:ext cx="349455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0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24</m:t>
                      </m:r>
                    </m:oMath>
                  </m:oMathPara>
                </a14:m>
                <a:endParaRPr lang="ru-RU" sz="2000" dirty="0">
                  <a:solidFill>
                    <a:srgbClr val="0F7799"/>
                  </a:solidFill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946" y="712003"/>
                <a:ext cx="349455" cy="307777"/>
              </a:xfrm>
              <a:prstGeom prst="rect">
                <a:avLst/>
              </a:prstGeom>
              <a:blipFill>
                <a:blip r:embed="rId8"/>
                <a:stretch>
                  <a:fillRect l="-17544" r="-14035" b="-8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/>
          <p:cNvSpPr txBox="1"/>
          <p:nvPr/>
        </p:nvSpPr>
        <p:spPr>
          <a:xfrm>
            <a:off x="7181849" y="361950"/>
            <a:ext cx="1603375" cy="439457"/>
          </a:xfrm>
          <a:prstGeom prst="wedgeRoundRectCallout">
            <a:avLst>
              <a:gd name="adj1" fmla="val 26487"/>
              <a:gd name="adj2" fmla="val 126170"/>
              <a:gd name="adj3" fmla="val 16667"/>
            </a:avLst>
          </a:prstGeom>
          <a:solidFill>
            <a:schemeClr val="bg1"/>
          </a:solidFill>
          <a:ln>
            <a:solidFill>
              <a:srgbClr val="0F7799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 smtClean="0"/>
              <a:t>Это </a:t>
            </a:r>
            <a:r>
              <a:rPr lang="ru-RU" sz="1400" dirty="0" err="1" smtClean="0"/>
              <a:t>легкотня</a:t>
            </a:r>
            <a:r>
              <a:rPr lang="ru-RU" sz="1400" dirty="0" smtClean="0"/>
              <a:t>!</a:t>
            </a:r>
            <a:endParaRPr lang="ru-RU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358774" y="361950"/>
            <a:ext cx="550227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Свойства вычитания</a:t>
            </a:r>
            <a:endParaRPr lang="ru-RU" sz="2400" dirty="0">
              <a:solidFill>
                <a:srgbClr val="C00000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4207964" y="946993"/>
                <a:ext cx="48571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80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ru-RU" sz="28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ru-RU" sz="2800" dirty="0">
                  <a:solidFill>
                    <a:srgbClr val="0F7799"/>
                  </a:solidFill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7964" y="946993"/>
                <a:ext cx="485710" cy="43088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43051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8" grpId="0"/>
      <p:bldP spid="21" grpId="0"/>
      <p:bldP spid="22" grpId="0"/>
      <p:bldP spid="23" grpId="0" animBg="1"/>
      <p:bldP spid="16" grpId="0"/>
      <p:bldP spid="1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291685" y="2680770"/>
            <a:ext cx="2459703" cy="1154546"/>
          </a:xfrm>
          <a:prstGeom prst="wedgeRoundRectCallout">
            <a:avLst>
              <a:gd name="adj1" fmla="val -57181"/>
              <a:gd name="adj2" fmla="val -2251"/>
              <a:gd name="adj3" fmla="val 16667"/>
            </a:avLst>
          </a:prstGeom>
          <a:solidFill>
            <a:schemeClr val="bg1"/>
          </a:solidFill>
          <a:ln>
            <a:solidFill>
              <a:srgbClr val="0F7799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Всё верно! </a:t>
            </a:r>
            <a:endParaRPr lang="ru-RU" sz="1400" dirty="0" smtClean="0"/>
          </a:p>
          <a:p>
            <a:pPr algn="ctr"/>
            <a:r>
              <a:rPr lang="ru-RU" sz="1400" dirty="0" smtClean="0"/>
              <a:t>Но, </a:t>
            </a:r>
            <a:r>
              <a:rPr lang="ru-RU" sz="1400" dirty="0"/>
              <a:t>опять </a:t>
            </a:r>
            <a:r>
              <a:rPr lang="ru-RU" sz="1400" dirty="0" smtClean="0"/>
              <a:t>же, </a:t>
            </a:r>
            <a:r>
              <a:rPr lang="ru-RU" sz="1400" dirty="0"/>
              <a:t>этот пример можно было решить проще.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354" y="2152872"/>
            <a:ext cx="2700000" cy="2700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87188" y="1593593"/>
            <a:ext cx="1398037" cy="3240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58774" y="361950"/>
            <a:ext cx="550227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Свойства вычитания</a:t>
            </a:r>
            <a:endParaRPr lang="ru-RU" sz="2400" dirty="0">
              <a:solidFill>
                <a:srgbClr val="C00000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282574" y="1490582"/>
                <a:ext cx="240322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ru-RU" sz="2800" b="0" i="1" smtClean="0">
                              <a:solidFill>
                                <a:srgbClr val="0F7799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u-RU" sz="2800" b="0" i="1" smtClean="0">
                              <a:solidFill>
                                <a:srgbClr val="0F7799"/>
                              </a:solidFill>
                              <a:latin typeface="Cambria Math" panose="02040503050406030204" pitchFamily="18" charset="0"/>
                            </a:rPr>
                            <m:t>19+5</m:t>
                          </m:r>
                        </m:e>
                      </m:d>
                      <m:r>
                        <a:rPr lang="ru-RU" sz="28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−9=</m:t>
                      </m:r>
                    </m:oMath>
                  </m:oMathPara>
                </a14:m>
                <a:endParaRPr lang="ru-RU" sz="2800" dirty="0">
                  <a:solidFill>
                    <a:srgbClr val="0F7799"/>
                  </a:solidFill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574" y="1490582"/>
                <a:ext cx="2403222" cy="430887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2722330" y="1486209"/>
                <a:ext cx="111171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8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19−9</m:t>
                      </m:r>
                    </m:oMath>
                  </m:oMathPara>
                </a14:m>
                <a:endParaRPr lang="ru-RU" sz="2800" dirty="0">
                  <a:solidFill>
                    <a:srgbClr val="0F7799"/>
                  </a:solidFill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2330" y="1486209"/>
                <a:ext cx="1111715" cy="430887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3204926" y="1298052"/>
                <a:ext cx="349455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0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10</m:t>
                      </m:r>
                    </m:oMath>
                  </m:oMathPara>
                </a14:m>
                <a:endParaRPr lang="ru-RU" sz="2000" dirty="0">
                  <a:solidFill>
                    <a:srgbClr val="0F7799"/>
                  </a:solidFill>
                </a:endParaRP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4926" y="1298052"/>
                <a:ext cx="349455" cy="307777"/>
              </a:xfrm>
              <a:prstGeom prst="rect">
                <a:avLst/>
              </a:prstGeom>
              <a:blipFill rotWithShape="0">
                <a:blip r:embed="rId8"/>
                <a:stretch>
                  <a:fillRect l="-17544" r="-14035" b="-8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3808919" y="1481836"/>
                <a:ext cx="1000659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8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+ 5=</m:t>
                      </m:r>
                    </m:oMath>
                  </m:oMathPara>
                </a14:m>
                <a:endParaRPr lang="ru-RU" sz="2800" dirty="0">
                  <a:solidFill>
                    <a:srgbClr val="0F7799"/>
                  </a:solidFill>
                </a:endParaRP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8919" y="1481836"/>
                <a:ext cx="1000659" cy="430887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282574" y="951367"/>
                <a:ext cx="240322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ru-RU" sz="2800" b="0" i="1" smtClean="0">
                              <a:solidFill>
                                <a:srgbClr val="0F7799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u-RU" sz="2800" b="0" i="1" smtClean="0">
                              <a:solidFill>
                                <a:srgbClr val="0F7799"/>
                              </a:solidFill>
                              <a:latin typeface="Cambria Math" panose="02040503050406030204" pitchFamily="18" charset="0"/>
                            </a:rPr>
                            <m:t>19+5</m:t>
                          </m:r>
                        </m:e>
                      </m:d>
                      <m:r>
                        <a:rPr lang="ru-RU" sz="28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−9=</m:t>
                      </m:r>
                    </m:oMath>
                  </m:oMathPara>
                </a14:m>
                <a:endParaRPr lang="ru-RU" sz="2800" dirty="0">
                  <a:solidFill>
                    <a:srgbClr val="0F7799"/>
                  </a:solidFill>
                </a:endParaRP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574" y="951367"/>
                <a:ext cx="2403222" cy="43088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2728777" y="946994"/>
                <a:ext cx="1479187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80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ru-RU" sz="28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4−9=</m:t>
                      </m:r>
                    </m:oMath>
                  </m:oMathPara>
                </a14:m>
                <a:endParaRPr lang="ru-RU" sz="2800" dirty="0">
                  <a:solidFill>
                    <a:srgbClr val="0F7799"/>
                  </a:solidFill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8777" y="946994"/>
                <a:ext cx="1479187" cy="43088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918946" y="712003"/>
                <a:ext cx="349455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0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24</m:t>
                      </m:r>
                    </m:oMath>
                  </m:oMathPara>
                </a14:m>
                <a:endParaRPr lang="ru-RU" sz="2000" dirty="0">
                  <a:solidFill>
                    <a:srgbClr val="0F7799"/>
                  </a:solidFill>
                </a:endParaRPr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946" y="712003"/>
                <a:ext cx="349455" cy="307777"/>
              </a:xfrm>
              <a:prstGeom prst="rect">
                <a:avLst/>
              </a:prstGeom>
              <a:blipFill>
                <a:blip r:embed="rId12"/>
                <a:stretch>
                  <a:fillRect l="-17544" r="-14035" b="-8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4207964" y="946993"/>
                <a:ext cx="48571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80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ru-RU" sz="28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ru-RU" sz="2800" dirty="0">
                  <a:solidFill>
                    <a:srgbClr val="0F7799"/>
                  </a:solidFill>
                </a:endParaRP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7964" y="946993"/>
                <a:ext cx="485710" cy="43088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4799998" y="1481835"/>
                <a:ext cx="48571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80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ru-RU" sz="2800" b="0" i="1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ru-RU" sz="2800" dirty="0">
                  <a:solidFill>
                    <a:srgbClr val="0F7799"/>
                  </a:solidFill>
                </a:endParaRP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9998" y="1481835"/>
                <a:ext cx="485710" cy="430887"/>
              </a:xfrm>
              <a:prstGeom prst="rect">
                <a:avLst/>
              </a:prstGeom>
              <a:blipFill rotWithShape="0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2328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5" grpId="0"/>
      <p:bldP spid="26" grpId="0"/>
      <p:bldP spid="27" grpId="0"/>
      <p:bldP spid="28" grpId="0"/>
      <p:bldP spid="3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67567" y="293873"/>
            <a:ext cx="5213351" cy="523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400" dirty="0" smtClean="0">
                <a:solidFill>
                  <a:srgbClr val="FFC000"/>
                </a:solidFill>
                <a:effectLst/>
                <a:latin typeface="+mj-lt"/>
              </a:rPr>
              <a:t>Запомните!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7567" y="1047237"/>
            <a:ext cx="5213351" cy="1046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400" dirty="0">
                <a:solidFill>
                  <a:srgbClr val="FFC000"/>
                </a:solidFill>
                <a:effectLst/>
                <a:latin typeface="+mj-lt"/>
              </a:rPr>
              <a:t>Правило вычитания числа из суммы: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7567" y="2195357"/>
            <a:ext cx="6578178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</a:rPr>
              <a:t>чтобы из суммы двух слагаемых вычесть число, </a:t>
            </a:r>
            <a:r>
              <a:rPr lang="ru-RU" sz="1800" dirty="0" smtClean="0">
                <a:solidFill>
                  <a:schemeClr val="bg1"/>
                </a:solidFill>
              </a:rPr>
              <a:t/>
            </a:r>
            <a:br>
              <a:rPr lang="ru-RU" sz="1800" dirty="0" smtClean="0">
                <a:solidFill>
                  <a:schemeClr val="bg1"/>
                </a:solidFill>
              </a:rPr>
            </a:br>
            <a:r>
              <a:rPr lang="ru-RU" sz="1800" dirty="0" smtClean="0">
                <a:solidFill>
                  <a:schemeClr val="bg1"/>
                </a:solidFill>
              </a:rPr>
              <a:t>можно </a:t>
            </a:r>
            <a:r>
              <a:rPr lang="ru-RU" sz="1800" dirty="0">
                <a:solidFill>
                  <a:schemeClr val="bg1"/>
                </a:solidFill>
              </a:rPr>
              <a:t>вычесть это число из одного из слагаемых </a:t>
            </a:r>
            <a:r>
              <a:rPr lang="ru-RU" sz="1800" dirty="0" smtClean="0">
                <a:solidFill>
                  <a:schemeClr val="bg1"/>
                </a:solidFill>
              </a:rPr>
              <a:t/>
            </a:r>
            <a:br>
              <a:rPr lang="ru-RU" sz="1800" dirty="0" smtClean="0">
                <a:solidFill>
                  <a:schemeClr val="bg1"/>
                </a:solidFill>
              </a:rPr>
            </a:br>
            <a:r>
              <a:rPr lang="ru-RU" sz="1800" dirty="0" smtClean="0">
                <a:solidFill>
                  <a:schemeClr val="bg1"/>
                </a:solidFill>
              </a:rPr>
              <a:t>(</a:t>
            </a:r>
            <a:r>
              <a:rPr lang="ru-RU" sz="1800" dirty="0">
                <a:solidFill>
                  <a:schemeClr val="bg1"/>
                </a:solidFill>
              </a:rPr>
              <a:t>если это слагаемое больше или равно вычитаемому) </a:t>
            </a:r>
            <a:r>
              <a:rPr lang="ru-RU" sz="1800" dirty="0" smtClean="0">
                <a:solidFill>
                  <a:schemeClr val="bg1"/>
                </a:solidFill>
              </a:rPr>
              <a:t/>
            </a:r>
            <a:br>
              <a:rPr lang="ru-RU" sz="1800" dirty="0" smtClean="0">
                <a:solidFill>
                  <a:schemeClr val="bg1"/>
                </a:solidFill>
              </a:rPr>
            </a:br>
            <a:r>
              <a:rPr lang="ru-RU" sz="1800" dirty="0" smtClean="0">
                <a:solidFill>
                  <a:schemeClr val="bg1"/>
                </a:solidFill>
              </a:rPr>
              <a:t>и </a:t>
            </a:r>
            <a:r>
              <a:rPr lang="ru-RU" sz="1800" dirty="0">
                <a:solidFill>
                  <a:schemeClr val="bg1"/>
                </a:solidFill>
              </a:rPr>
              <a:t>потом к результату прибавить другое слагаемое.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67567" y="3576119"/>
                <a:ext cx="3737433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sz="28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ru-RU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567" y="3576119"/>
                <a:ext cx="3737433" cy="4308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Прямоугольник 12"/>
          <p:cNvSpPr/>
          <p:nvPr/>
        </p:nvSpPr>
        <p:spPr>
          <a:xfrm>
            <a:off x="358774" y="3557647"/>
            <a:ext cx="3746225" cy="51299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370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8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0" grpId="0"/>
      <p:bldP spid="12" grpId="0"/>
      <p:bldP spid="1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58775" y="909934"/>
                <a:ext cx="5502275" cy="120289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400" dirty="0" smtClean="0"/>
                  <a:t>На </a:t>
                </a:r>
                <a:r>
                  <a:rPr lang="ru-RU" sz="1400" dirty="0"/>
                  <a:t>отрезке </a:t>
                </a:r>
                <a14:m>
                  <m:oMath xmlns:m="http://schemas.openxmlformats.org/officeDocument/2006/math">
                    <m:r>
                      <a:rPr lang="en-US" sz="1600" b="0" i="1" dirty="0" smtClean="0">
                        <a:latin typeface="Cambria Math" panose="02040503050406030204" pitchFamily="18" charset="0"/>
                      </a:rPr>
                      <m:t>𝐴𝐷</m:t>
                    </m:r>
                  </m:oMath>
                </a14:m>
                <a:r>
                  <a:rPr lang="ru-RU" sz="1400" dirty="0"/>
                  <a:t> отмечены точки </a:t>
                </a:r>
                <a14:m>
                  <m:oMath xmlns:m="http://schemas.openxmlformats.org/officeDocument/2006/math">
                    <m:r>
                      <a:rPr lang="en-US" sz="1600" b="0" i="1" dirty="0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ru-RU" sz="1400" dirty="0"/>
                  <a:t> и </a:t>
                </a:r>
                <a14:m>
                  <m:oMath xmlns:m="http://schemas.openxmlformats.org/officeDocument/2006/math">
                    <m:r>
                      <a:rPr lang="en-US" sz="1600" b="0" i="1" dirty="0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ru-RU" sz="1400" dirty="0"/>
                  <a:t>. </a:t>
                </a:r>
                <a:r>
                  <a:rPr lang="en-US" sz="1400" dirty="0" smtClean="0"/>
                  <a:t/>
                </a:r>
                <a:br>
                  <a:rPr lang="en-US" sz="1400" dirty="0" smtClean="0"/>
                </a:br>
                <a:r>
                  <a:rPr lang="ru-RU" sz="1400" dirty="0" smtClean="0"/>
                  <a:t>Причём </a:t>
                </a:r>
                <a:r>
                  <a:rPr lang="ru-RU" sz="1400" dirty="0"/>
                  <a:t>длина отрезка </a:t>
                </a:r>
                <a14:m>
                  <m:oMath xmlns:m="http://schemas.openxmlformats.org/officeDocument/2006/math">
                    <m:r>
                      <a:rPr lang="en-US" sz="1600" i="1" dirty="0">
                        <a:latin typeface="Cambria Math" panose="02040503050406030204" pitchFamily="18" charset="0"/>
                      </a:rPr>
                      <m:t>𝐴𝐷</m:t>
                    </m:r>
                  </m:oMath>
                </a14:m>
                <a:r>
                  <a:rPr lang="ru-RU" sz="1400" dirty="0"/>
                  <a:t> равна </a:t>
                </a:r>
                <a14:m>
                  <m:oMath xmlns:m="http://schemas.openxmlformats.org/officeDocument/2006/math">
                    <m:r>
                      <a:rPr lang="en-US" sz="1600" b="0" i="1" dirty="0" smtClean="0">
                        <a:latin typeface="Cambria Math" panose="02040503050406030204" pitchFamily="18" charset="0"/>
                      </a:rPr>
                      <m:t>47</m:t>
                    </m:r>
                  </m:oMath>
                </a14:m>
                <a:r>
                  <a:rPr lang="ru-RU" sz="1400" dirty="0"/>
                  <a:t> </a:t>
                </a:r>
                <a:r>
                  <a:rPr lang="ru-RU" sz="1400" dirty="0" smtClean="0"/>
                  <a:t>см, </a:t>
                </a:r>
                <a:r>
                  <a:rPr lang="en-US" sz="1400" dirty="0" smtClean="0"/>
                  <a:t/>
                </a:r>
                <a:br>
                  <a:rPr lang="en-US" sz="1400" dirty="0" smtClean="0"/>
                </a:br>
                <a:r>
                  <a:rPr lang="ru-RU" sz="1400" dirty="0" smtClean="0"/>
                  <a:t>длина </a:t>
                </a:r>
                <a:r>
                  <a:rPr lang="ru-RU" sz="1400" dirty="0"/>
                  <a:t>отрезка </a:t>
                </a:r>
                <a14:m>
                  <m:oMath xmlns:m="http://schemas.openxmlformats.org/officeDocument/2006/math">
                    <m:r>
                      <a:rPr lang="en-US" sz="1600" i="1" dirty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1600" b="0" i="1" dirty="0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ru-RU" sz="1400" dirty="0"/>
                  <a:t> –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17</m:t>
                    </m:r>
                  </m:oMath>
                </a14:m>
                <a:r>
                  <a:rPr lang="ru-RU" sz="1400" dirty="0" smtClean="0"/>
                  <a:t> см, </a:t>
                </a:r>
                <a:r>
                  <a:rPr lang="en-US" sz="1400" dirty="0" smtClean="0"/>
                  <a:t/>
                </a:r>
                <a:br>
                  <a:rPr lang="en-US" sz="1400" dirty="0" smtClean="0"/>
                </a:br>
                <a:r>
                  <a:rPr lang="ru-RU" sz="1400" dirty="0" smtClean="0"/>
                  <a:t>длина </a:t>
                </a:r>
                <a:r>
                  <a:rPr lang="ru-RU" sz="1400" dirty="0"/>
                  <a:t>отрезка </a:t>
                </a:r>
                <a14:m>
                  <m:oMath xmlns:m="http://schemas.openxmlformats.org/officeDocument/2006/math">
                    <m:r>
                      <a:rPr lang="en-US" sz="1600" i="1" dirty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1600" b="0" i="1" dirty="0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ru-RU" sz="1400" dirty="0"/>
                  <a:t> –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20</m:t>
                    </m:r>
                  </m:oMath>
                </a14:m>
                <a:r>
                  <a:rPr lang="ru-RU" sz="1400" dirty="0" smtClean="0"/>
                  <a:t> см. </a:t>
                </a:r>
                <a:r>
                  <a:rPr lang="en-US" sz="1400" dirty="0" smtClean="0"/>
                  <a:t/>
                </a:r>
                <a:br>
                  <a:rPr lang="en-US" sz="1400" dirty="0" smtClean="0"/>
                </a:br>
                <a:r>
                  <a:rPr lang="ru-RU" sz="1400" dirty="0" smtClean="0"/>
                  <a:t>Какова </a:t>
                </a:r>
                <a:r>
                  <a:rPr lang="ru-RU" sz="1400" dirty="0"/>
                  <a:t>длина отрезка </a:t>
                </a:r>
                <a14:m>
                  <m:oMath xmlns:m="http://schemas.openxmlformats.org/officeDocument/2006/math">
                    <m:r>
                      <a:rPr lang="en-US" sz="1600" b="0" i="1" dirty="0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1600" i="1" dirty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ru-RU" sz="1400" dirty="0" smtClean="0"/>
                  <a:t>? 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5" y="909934"/>
                <a:ext cx="5502275" cy="1202893"/>
              </a:xfrm>
              <a:prstGeom prst="rect">
                <a:avLst/>
              </a:prstGeom>
              <a:blipFill>
                <a:blip r:embed="rId3"/>
                <a:stretch>
                  <a:fillRect l="-1996" t="-2525" b="-757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Прямая соединительная линия 11"/>
          <p:cNvCxnSpPr/>
          <p:nvPr/>
        </p:nvCxnSpPr>
        <p:spPr>
          <a:xfrm>
            <a:off x="358774" y="2328764"/>
            <a:ext cx="4033839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58774" y="361950"/>
            <a:ext cx="403383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Задание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8775" y="2571288"/>
            <a:ext cx="257016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 smtClean="0"/>
              <a:t>Решение:</a:t>
            </a:r>
          </a:p>
        </p:txBody>
      </p:sp>
      <p:cxnSp>
        <p:nvCxnSpPr>
          <p:cNvPr id="72" name="Прямая соединительная линия 71"/>
          <p:cNvCxnSpPr/>
          <p:nvPr/>
        </p:nvCxnSpPr>
        <p:spPr>
          <a:xfrm>
            <a:off x="358774" y="4151021"/>
            <a:ext cx="4033839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358775" y="4393545"/>
            <a:ext cx="257016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 smtClean="0"/>
              <a:t>Ответ: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/>
              <p:cNvSpPr txBox="1"/>
              <p:nvPr/>
            </p:nvSpPr>
            <p:spPr>
              <a:xfrm>
                <a:off x="947635" y="4378153"/>
                <a:ext cx="593111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1600" b="0" i="1" smtClean="0">
                        <a:latin typeface="Cambria Math" panose="02040503050406030204" pitchFamily="18" charset="0"/>
                      </a:rPr>
                      <m:t>10</m:t>
                    </m:r>
                  </m:oMath>
                </a14:m>
                <a:r>
                  <a:rPr lang="ru-RU" sz="1600" dirty="0" smtClean="0"/>
                  <a:t> см.</a:t>
                </a:r>
                <a:endParaRPr lang="ru-RU" sz="1600" dirty="0"/>
              </a:p>
            </p:txBody>
          </p:sp>
        </mc:Choice>
        <mc:Fallback xmlns="">
          <p:sp>
            <p:nvSpPr>
              <p:cNvPr id="78" name="TextBox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635" y="4378153"/>
                <a:ext cx="593111" cy="246221"/>
              </a:xfrm>
              <a:prstGeom prst="rect">
                <a:avLst/>
              </a:prstGeom>
              <a:blipFill>
                <a:blip r:embed="rId4"/>
                <a:stretch>
                  <a:fillRect l="-11224" t="-24390" r="-18367" b="-4878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7340913"/>
              </p:ext>
            </p:extLst>
          </p:nvPr>
        </p:nvGraphicFramePr>
        <p:xfrm>
          <a:off x="4572001" y="278550"/>
          <a:ext cx="4213224" cy="2116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4732726" y="1243960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+mj-lt"/>
              </a:rPr>
              <a:t>А</a:t>
            </a:r>
            <a:endParaRPr lang="ru-RU" sz="2400" dirty="0"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785677" y="1243960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B</a:t>
            </a:r>
            <a:endParaRPr lang="ru-RU" sz="2400" dirty="0">
              <a:latin typeface="+mj-lt"/>
            </a:endParaRP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 flipV="1">
            <a:off x="4932940" y="1698622"/>
            <a:ext cx="3520092" cy="0"/>
          </a:xfrm>
          <a:prstGeom prst="line">
            <a:avLst/>
          </a:prstGeom>
          <a:ln w="28575">
            <a:headEnd type="oval" w="med" len="med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035439" y="1236957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C</a:t>
            </a:r>
            <a:endParaRPr lang="ru-RU" sz="2400" dirty="0">
              <a:latin typeface="+mj-lt"/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7198372" y="1662622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8245260" y="1243960"/>
            <a:ext cx="4187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D</a:t>
            </a:r>
            <a:endParaRPr lang="ru-RU" sz="2400" dirty="0">
              <a:latin typeface="+mj-lt"/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5948610" y="1662622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358775" y="2888903"/>
                <a:ext cx="1893916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𝐴𝐷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𝐴𝐵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𝐵𝐶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𝐶𝐷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5" y="2888903"/>
                <a:ext cx="1893916" cy="246221"/>
              </a:xfrm>
              <a:prstGeom prst="rect">
                <a:avLst/>
              </a:prstGeom>
              <a:blipFill>
                <a:blip r:embed="rId5"/>
                <a:stretch>
                  <a:fillRect l="-1929" r="-1286" b="-75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358775" y="3259928"/>
                <a:ext cx="2041525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smtClean="0">
                          <a:latin typeface="Cambria Math" panose="02040503050406030204" pitchFamily="18" charset="0"/>
                        </a:rPr>
                        <m:t>𝐶𝐷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𝐴𝐷</m:t>
                      </m:r>
                      <m:r>
                        <a:rPr lang="ru-RU" sz="1600" b="0" i="1" smtClean="0">
                          <a:latin typeface="Cambria Math" panose="02040503050406030204" pitchFamily="18" charset="0"/>
                        </a:rPr>
                        <m:t>−(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𝐴𝐵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𝐵𝐶</m:t>
                      </m:r>
                      <m:r>
                        <a:rPr lang="ru-RU" sz="16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5" y="3259928"/>
                <a:ext cx="2041525" cy="246221"/>
              </a:xfrm>
              <a:prstGeom prst="rect">
                <a:avLst/>
              </a:prstGeom>
              <a:blipFill>
                <a:blip r:embed="rId6"/>
                <a:stretch>
                  <a:fillRect l="-2388" r="-3284" b="-35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358775" y="3630953"/>
                <a:ext cx="2146300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smtClean="0">
                          <a:latin typeface="Cambria Math" panose="02040503050406030204" pitchFamily="18" charset="0"/>
                        </a:rPr>
                        <m:t>𝐶𝐷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ru-RU" sz="1600" b="0" i="1" smtClean="0">
                          <a:latin typeface="Cambria Math" panose="02040503050406030204" pitchFamily="18" charset="0"/>
                        </a:rPr>
                        <m:t>47−</m:t>
                      </m:r>
                      <m:d>
                        <m:dPr>
                          <m:ctrlPr>
                            <a:rPr lang="ru-RU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u-RU" sz="1600" b="0" i="1" smtClean="0">
                              <a:latin typeface="Cambria Math" panose="02040503050406030204" pitchFamily="18" charset="0"/>
                            </a:rPr>
                            <m:t>17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ru-RU" sz="1600" b="0" i="1" smtClean="0">
                              <a:latin typeface="Cambria Math" panose="02040503050406030204" pitchFamily="18" charset="0"/>
                            </a:rPr>
                            <m:t>20</m:t>
                          </m:r>
                        </m:e>
                      </m:d>
                      <m:r>
                        <a:rPr lang="ru-RU" sz="16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5" y="3630953"/>
                <a:ext cx="2146300" cy="246221"/>
              </a:xfrm>
              <a:prstGeom prst="rect">
                <a:avLst/>
              </a:prstGeom>
              <a:blipFill>
                <a:blip r:embed="rId7"/>
                <a:stretch>
                  <a:fillRect l="-1705" r="-284" b="-75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Группа 26"/>
          <p:cNvGrpSpPr/>
          <p:nvPr/>
        </p:nvGrpSpPr>
        <p:grpSpPr>
          <a:xfrm>
            <a:off x="5785677" y="3974"/>
            <a:ext cx="2988404" cy="973253"/>
            <a:chOff x="5785677" y="3974"/>
            <a:chExt cx="2988404" cy="97325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5785677" y="3974"/>
                  <a:ext cx="2988404" cy="973253"/>
                </a:xfrm>
                <a:prstGeom prst="rect">
                  <a:avLst/>
                </a:prstGeom>
                <a:solidFill>
                  <a:srgbClr val="0F7799">
                    <a:alpha val="50000"/>
                  </a:srgbClr>
                </a:solidFill>
              </p:spPr>
              <p:txBody>
                <a:bodyPr wrap="square" lIns="360000" tIns="360000" rIns="360000" bIns="36000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d>
                          <m:dPr>
                            <m:ctrlP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</m:d>
                        <m:r>
                          <a:rPr lang="en-US" sz="16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oMath>
                    </m:oMathPara>
                  </a14:m>
                  <a:endParaRPr lang="ru-RU" sz="1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85677" y="3974"/>
                  <a:ext cx="2988404" cy="973253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Прямоугольник 28"/>
            <p:cNvSpPr/>
            <p:nvPr/>
          </p:nvSpPr>
          <p:spPr>
            <a:xfrm>
              <a:off x="6183544" y="299625"/>
              <a:ext cx="2198456" cy="405225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2451910" y="3630953"/>
                <a:ext cx="812800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b="0" i="1" smtClean="0">
                          <a:latin typeface="Cambria Math" panose="02040503050406030204" pitchFamily="18" charset="0"/>
                        </a:rPr>
                        <m:t>47−17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1910" y="3630953"/>
                <a:ext cx="812800" cy="246221"/>
              </a:xfrm>
              <a:prstGeom prst="rect">
                <a:avLst/>
              </a:prstGeom>
              <a:blipFill>
                <a:blip r:embed="rId10"/>
                <a:stretch>
                  <a:fillRect l="-746" r="-746" b="-75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2674160" y="3456405"/>
                <a:ext cx="382587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400" b="0" i="1" smtClean="0">
                          <a:latin typeface="Cambria Math" panose="02040503050406030204" pitchFamily="18" charset="0"/>
                        </a:rPr>
                        <m:t>30</m:t>
                      </m:r>
                    </m:oMath>
                  </m:oMathPara>
                </a14:m>
                <a:endParaRPr lang="ru-RU" sz="1400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4160" y="3456405"/>
                <a:ext cx="382587" cy="215444"/>
              </a:xfrm>
              <a:prstGeom prst="rect">
                <a:avLst/>
              </a:prstGeom>
              <a:blipFill>
                <a:blip r:embed="rId11"/>
                <a:stretch>
                  <a:fillRect b="-857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3217086" y="3630953"/>
                <a:ext cx="660400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b="0" i="1" smtClean="0">
                          <a:latin typeface="Cambria Math" panose="02040503050406030204" pitchFamily="18" charset="0"/>
                        </a:rPr>
                        <m:t>− 20=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7086" y="3630953"/>
                <a:ext cx="660400" cy="246221"/>
              </a:xfrm>
              <a:prstGeom prst="rect">
                <a:avLst/>
              </a:prstGeom>
              <a:blipFill>
                <a:blip r:embed="rId12"/>
                <a:stretch>
                  <a:fillRect l="-3704" r="-4630" b="-75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3906060" y="3632383"/>
                <a:ext cx="846136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1600" b="0" i="1" smtClean="0">
                        <a:latin typeface="Cambria Math" panose="02040503050406030204" pitchFamily="18" charset="0"/>
                      </a:rPr>
                      <m:t>10</m:t>
                    </m:r>
                  </m:oMath>
                </a14:m>
                <a:r>
                  <a:rPr lang="ru-RU" sz="1600" dirty="0" smtClean="0"/>
                  <a:t> (см)</a:t>
                </a:r>
                <a:endParaRPr lang="ru-RU" sz="1600" dirty="0"/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6060" y="3632383"/>
                <a:ext cx="846136" cy="246221"/>
              </a:xfrm>
              <a:prstGeom prst="rect">
                <a:avLst/>
              </a:prstGeom>
              <a:blipFill>
                <a:blip r:embed="rId13"/>
                <a:stretch>
                  <a:fillRect l="-8633" t="-27500" b="-50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9125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15" grpId="0"/>
      <p:bldP spid="75" grpId="0"/>
      <p:bldP spid="78" grpId="0"/>
      <p:bldP spid="17" grpId="0"/>
      <p:bldP spid="18" grpId="0"/>
      <p:bldP spid="21" grpId="0"/>
      <p:bldP spid="22" grpId="0" animBg="1"/>
      <p:bldP spid="23" grpId="0"/>
      <p:bldP spid="24" grpId="0" animBg="1"/>
      <p:bldP spid="2" grpId="0"/>
      <p:bldP spid="25" grpId="0"/>
      <p:bldP spid="26" grpId="0"/>
      <p:bldP spid="30" grpId="0"/>
      <p:bldP spid="31" grpId="0"/>
      <p:bldP spid="32" grpId="0"/>
      <p:bldP spid="3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58773" y="1093232"/>
                <a:ext cx="8426452" cy="359072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285750" indent="-285750">
                  <a:lnSpc>
                    <a:spcPts val="22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bg1"/>
                  </a:buClr>
                  <a:buFont typeface="Arial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18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ru-RU" sz="18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8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ru-RU" sz="18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endParaRPr lang="ru-RU" sz="1600" dirty="0">
                  <a:solidFill>
                    <a:schemeClr val="bg1"/>
                  </a:solidFill>
                </a:endParaRPr>
              </a:p>
              <a:p>
                <a:pPr marL="285750" indent="-285750">
                  <a:lnSpc>
                    <a:spcPts val="22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bg1"/>
                  </a:buClr>
                  <a:buFont typeface="Arial" pitchFamily="34" charset="0"/>
                  <a:buChar char="•"/>
                </a:pPr>
                <a:r>
                  <a:rPr lang="ru-RU" sz="1600" dirty="0" smtClean="0">
                    <a:solidFill>
                      <a:schemeClr val="bg1"/>
                    </a:solidFill>
                  </a:rPr>
                  <a:t>Число, </a:t>
                </a:r>
                <a:r>
                  <a:rPr lang="ru-RU" sz="1600" dirty="0">
                    <a:solidFill>
                      <a:schemeClr val="bg1"/>
                    </a:solidFill>
                  </a:rPr>
                  <a:t>от которого </a:t>
                </a:r>
                <a:r>
                  <a:rPr lang="ru-RU" sz="1600" dirty="0" smtClean="0">
                    <a:solidFill>
                      <a:schemeClr val="bg1"/>
                    </a:solidFill>
                  </a:rPr>
                  <a:t>отнимают, </a:t>
                </a:r>
                <a:r>
                  <a:rPr lang="ru-RU" sz="1600" dirty="0">
                    <a:solidFill>
                      <a:schemeClr val="bg1"/>
                    </a:solidFill>
                  </a:rPr>
                  <a:t>называется </a:t>
                </a:r>
                <a:r>
                  <a:rPr lang="ru-RU" sz="1600" dirty="0" smtClean="0">
                    <a:solidFill>
                      <a:srgbClr val="FFC000"/>
                    </a:solidFill>
                    <a:effectLst/>
                  </a:rPr>
                  <a:t>уменьшаемым</a:t>
                </a:r>
                <a:r>
                  <a:rPr lang="ru-RU" sz="1600" dirty="0" smtClean="0">
                    <a:solidFill>
                      <a:schemeClr val="bg1"/>
                    </a:solidFill>
                  </a:rPr>
                  <a:t>, </a:t>
                </a:r>
                <a:br>
                  <a:rPr lang="ru-RU" sz="1600" dirty="0" smtClean="0">
                    <a:solidFill>
                      <a:schemeClr val="bg1"/>
                    </a:solidFill>
                  </a:rPr>
                </a:br>
                <a:r>
                  <a:rPr lang="ru-RU" sz="1600" dirty="0" smtClean="0">
                    <a:solidFill>
                      <a:schemeClr val="bg1"/>
                    </a:solidFill>
                  </a:rPr>
                  <a:t>число</a:t>
                </a:r>
                <a:r>
                  <a:rPr lang="ru-RU" sz="1600" dirty="0">
                    <a:solidFill>
                      <a:schemeClr val="bg1"/>
                    </a:solidFill>
                  </a:rPr>
                  <a:t>, которое </a:t>
                </a:r>
                <a:r>
                  <a:rPr lang="ru-RU" sz="1600" dirty="0" smtClean="0">
                    <a:solidFill>
                      <a:schemeClr val="bg1"/>
                    </a:solidFill>
                  </a:rPr>
                  <a:t>отнимают, </a:t>
                </a:r>
                <a:r>
                  <a:rPr lang="ru-RU" sz="1600" dirty="0">
                    <a:solidFill>
                      <a:schemeClr val="bg1"/>
                    </a:solidFill>
                  </a:rPr>
                  <a:t>называется </a:t>
                </a:r>
                <a:r>
                  <a:rPr lang="ru-RU" sz="1600" dirty="0" smtClean="0">
                    <a:solidFill>
                      <a:srgbClr val="FFC000"/>
                    </a:solidFill>
                    <a:effectLst/>
                  </a:rPr>
                  <a:t>вычитаемым</a:t>
                </a:r>
                <a:r>
                  <a:rPr lang="ru-RU" sz="1600" dirty="0" smtClean="0">
                    <a:solidFill>
                      <a:schemeClr val="bg1"/>
                    </a:solidFill>
                  </a:rPr>
                  <a:t>, </a:t>
                </a:r>
                <a:br>
                  <a:rPr lang="ru-RU" sz="1600" dirty="0" smtClean="0">
                    <a:solidFill>
                      <a:schemeClr val="bg1"/>
                    </a:solidFill>
                  </a:rPr>
                </a:br>
                <a:r>
                  <a:rPr lang="ru-RU" sz="1600" dirty="0" smtClean="0">
                    <a:solidFill>
                      <a:schemeClr val="bg1"/>
                    </a:solidFill>
                  </a:rPr>
                  <a:t>а </a:t>
                </a:r>
                <a:r>
                  <a:rPr lang="ru-RU" sz="1600" dirty="0">
                    <a:solidFill>
                      <a:schemeClr val="bg1"/>
                    </a:solidFill>
                  </a:rPr>
                  <a:t>число, которое получают в результате </a:t>
                </a:r>
                <a:r>
                  <a:rPr lang="ru-RU" sz="1600" dirty="0" smtClean="0">
                    <a:solidFill>
                      <a:schemeClr val="bg1"/>
                    </a:solidFill>
                  </a:rPr>
                  <a:t>вычитания, </a:t>
                </a:r>
                <a:r>
                  <a:rPr lang="ru-RU" sz="1600" dirty="0">
                    <a:solidFill>
                      <a:schemeClr val="bg1"/>
                    </a:solidFill>
                  </a:rPr>
                  <a:t>называют </a:t>
                </a:r>
                <a:r>
                  <a:rPr lang="ru-RU" sz="1600" dirty="0">
                    <a:solidFill>
                      <a:srgbClr val="FFC000"/>
                    </a:solidFill>
                    <a:effectLst/>
                  </a:rPr>
                  <a:t>разностью</a:t>
                </a:r>
                <a:r>
                  <a:rPr lang="ru-RU" sz="1600" dirty="0" smtClean="0">
                    <a:solidFill>
                      <a:schemeClr val="bg1"/>
                    </a:solidFill>
                  </a:rPr>
                  <a:t>.</a:t>
                </a:r>
              </a:p>
              <a:p>
                <a:pPr marL="285750" indent="-285750">
                  <a:lnSpc>
                    <a:spcPts val="22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bg1"/>
                  </a:buClr>
                  <a:buFont typeface="Arial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18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ru-RU" sz="18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−0</m:t>
                    </m:r>
                    <m:r>
                      <a:rPr lang="ru-RU" sz="18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ru-RU" sz="1600" dirty="0" smtClean="0">
                    <a:solidFill>
                      <a:schemeClr val="bg1"/>
                    </a:solidFill>
                  </a:rPr>
                  <a:t>.</a:t>
                </a:r>
              </a:p>
              <a:p>
                <a:pPr marL="285750" indent="-285750">
                  <a:lnSpc>
                    <a:spcPts val="22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bg1"/>
                  </a:buClr>
                  <a:buFont typeface="Arial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18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ru-RU" sz="18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8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ru-RU" sz="18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ru-RU" sz="1600" dirty="0" smtClean="0">
                    <a:solidFill>
                      <a:schemeClr val="bg1"/>
                    </a:solidFill>
                  </a:rPr>
                  <a:t>.</a:t>
                </a:r>
                <a:endParaRPr lang="ru-RU" sz="1600" dirty="0">
                  <a:solidFill>
                    <a:schemeClr val="bg1"/>
                  </a:solidFill>
                </a:endParaRPr>
              </a:p>
              <a:p>
                <a:pPr marL="285750" indent="-285750">
                  <a:lnSpc>
                    <a:spcPts val="22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bg1"/>
                  </a:buClr>
                  <a:buFont typeface="Arial" pitchFamily="34" charset="0"/>
                  <a:buChar char="•"/>
                </a:pPr>
                <a:r>
                  <a:rPr lang="ru-RU" sz="1600" dirty="0">
                    <a:solidFill>
                      <a:srgbClr val="FFC000"/>
                    </a:solidFill>
                    <a:effectLst/>
                  </a:rPr>
                  <a:t>Правило вычитания суммы из числа: </a:t>
                </a:r>
                <a:r>
                  <a:rPr lang="ru-RU" sz="1600" dirty="0" smtClean="0">
                    <a:solidFill>
                      <a:schemeClr val="bg1"/>
                    </a:solidFill>
                  </a:rPr>
                  <a:t/>
                </a:r>
                <a:br>
                  <a:rPr lang="ru-RU" sz="1600" dirty="0" smtClean="0">
                    <a:solidFill>
                      <a:schemeClr val="bg1"/>
                    </a:solidFill>
                  </a:rPr>
                </a:br>
                <a14:m>
                  <m:oMath xmlns:m="http://schemas.openxmlformats.org/officeDocument/2006/math">
                    <m:r>
                      <a:rPr lang="en-US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d>
                      <m:dPr>
                        <m:ctrlP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d>
                    <m:r>
                      <a:rPr lang="en-US" sz="180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ru-RU" sz="1600" dirty="0" smtClean="0">
                    <a:solidFill>
                      <a:schemeClr val="bg1"/>
                    </a:solidFill>
                  </a:rPr>
                  <a:t>.</a:t>
                </a:r>
                <a:endParaRPr lang="ru-RU" sz="1600" dirty="0">
                  <a:solidFill>
                    <a:schemeClr val="bg1"/>
                  </a:solidFill>
                </a:endParaRPr>
              </a:p>
              <a:p>
                <a:pPr marL="285750" indent="-285750">
                  <a:lnSpc>
                    <a:spcPts val="22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bg1"/>
                  </a:buClr>
                  <a:buFont typeface="Arial" pitchFamily="34" charset="0"/>
                  <a:buChar char="•"/>
                </a:pPr>
                <a:r>
                  <a:rPr lang="ru-RU" sz="1600" dirty="0">
                    <a:solidFill>
                      <a:srgbClr val="FFC000"/>
                    </a:solidFill>
                    <a:effectLst/>
                  </a:rPr>
                  <a:t>Правило вычитания числа из суммы:</a:t>
                </a:r>
                <a:r>
                  <a:rPr lang="ru-RU" sz="1600" dirty="0" smtClean="0">
                    <a:solidFill>
                      <a:srgbClr val="FFC000"/>
                    </a:solidFill>
                    <a:effectLst/>
                  </a:rPr>
                  <a:t/>
                </a:r>
                <a:br>
                  <a:rPr lang="ru-RU" sz="1600" dirty="0" smtClean="0">
                    <a:solidFill>
                      <a:srgbClr val="FFC000"/>
                    </a:solidFill>
                    <a:effectLst/>
                  </a:rPr>
                </a:br>
                <a14:m>
                  <m:oMath xmlns:m="http://schemas.openxmlformats.org/officeDocument/2006/math">
                    <m:d>
                      <m:dPr>
                        <m:ctrlPr>
                          <a:rPr lang="en-US" sz="1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1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1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  <m:r>
                      <a:rPr lang="en-US" sz="1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180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1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ru-RU" sz="1600" dirty="0" smtClean="0">
                    <a:solidFill>
                      <a:schemeClr val="bg1"/>
                    </a:solidFill>
                  </a:rPr>
                  <a:t>.</a:t>
                </a:r>
                <a:endParaRPr lang="ru-RU" sz="1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3" y="1093232"/>
                <a:ext cx="8426452" cy="3590727"/>
              </a:xfrm>
              <a:prstGeom prst="rect">
                <a:avLst/>
              </a:prstGeom>
              <a:blipFill>
                <a:blip r:embed="rId5"/>
                <a:stretch>
                  <a:fillRect l="-1592" t="-1868" b="-203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358775" y="361950"/>
            <a:ext cx="842645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C000"/>
                </a:solidFill>
                <a:effectLst/>
                <a:latin typeface="+mj-lt"/>
              </a:rPr>
              <a:t>Итоги урока</a:t>
            </a:r>
          </a:p>
        </p:txBody>
      </p:sp>
    </p:spTree>
    <p:extLst>
      <p:ext uri="{BB962C8B-B14F-4D97-AF65-F5344CB8AC3E}">
        <p14:creationId xmlns:p14="http://schemas.microsoft.com/office/powerpoint/2010/main" val="1138623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92227" y="-900"/>
            <a:ext cx="9233538" cy="514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088878" y="1305794"/>
            <a:ext cx="1643554" cy="218475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50760" y="1323378"/>
            <a:ext cx="1708712" cy="21671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5817732" y="361950"/>
                <a:ext cx="700169" cy="467266"/>
              </a:xfrm>
              <a:prstGeom prst="wedgeRoundRectCallout">
                <a:avLst>
                  <a:gd name="adj1" fmla="val 16084"/>
                  <a:gd name="adj2" fmla="val 86705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0F7799"/>
                </a:solidFill>
              </a:ln>
            </p:spPr>
            <p:txBody>
              <a:bodyPr wrap="square" lIns="180000" tIns="90000" rIns="180000" bIns="90000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ru-RU" sz="1600" b="0" i="1" dirty="0" smtClean="0">
                        <a:latin typeface="Cambria Math" panose="02040503050406030204" pitchFamily="18" charset="0"/>
                      </a:rPr>
                      <m:t>18</m:t>
                    </m:r>
                  </m:oMath>
                </a14:m>
                <a:r>
                  <a:rPr lang="ru-RU" sz="1400" dirty="0" smtClean="0"/>
                  <a:t>.</a:t>
                </a:r>
                <a:endParaRPr lang="ru-RU" sz="14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7732" y="361950"/>
                <a:ext cx="700169" cy="467266"/>
              </a:xfrm>
              <a:prstGeom prst="wedgeRoundRectCallout">
                <a:avLst>
                  <a:gd name="adj1" fmla="val 16084"/>
                  <a:gd name="adj2" fmla="val 86705"/>
                  <a:gd name="adj3" fmla="val 16667"/>
                </a:avLst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rgbClr val="0F7799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97023" y="3574473"/>
            <a:ext cx="894977" cy="360000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8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19515">
            <a:off x="7240188" y="4358987"/>
            <a:ext cx="894977" cy="360000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8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944786">
            <a:off x="6775003" y="3979701"/>
            <a:ext cx="894977" cy="360000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 rotWithShape="1"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944786">
            <a:off x="6578337" y="4632517"/>
            <a:ext cx="894977" cy="360000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397294">
            <a:off x="6421837" y="4301534"/>
            <a:ext cx="894977" cy="360000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8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859318">
            <a:off x="6322086" y="3646516"/>
            <a:ext cx="894977" cy="360000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8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944786">
            <a:off x="5730174" y="4542130"/>
            <a:ext cx="894977" cy="360000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 rotWithShape="1"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235319">
            <a:off x="5588207" y="4045138"/>
            <a:ext cx="894977" cy="360000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42013" y="3560825"/>
            <a:ext cx="894977" cy="360000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8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19515">
            <a:off x="4964308" y="4235872"/>
            <a:ext cx="894977" cy="360000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 rotWithShape="1">
          <a:blip r:embed="rId8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944786">
            <a:off x="4506604" y="3668100"/>
            <a:ext cx="894977" cy="360000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 rotWithShape="1"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944786">
            <a:off x="4558651" y="4559580"/>
            <a:ext cx="894977" cy="360000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358775" y="1784833"/>
            <a:ext cx="2027270" cy="916183"/>
          </a:xfrm>
          <a:prstGeom prst="wedgeRoundRectCallout">
            <a:avLst>
              <a:gd name="adj1" fmla="val 67549"/>
              <a:gd name="adj2" fmla="val 41874"/>
              <a:gd name="adj3" fmla="val 16667"/>
            </a:avLst>
          </a:prstGeom>
          <a:solidFill>
            <a:schemeClr val="bg1"/>
          </a:solidFill>
          <a:ln>
            <a:solidFill>
              <a:srgbClr val="0F7799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А сколько всего конфет тебе купила мама?</a:t>
            </a:r>
          </a:p>
        </p:txBody>
      </p:sp>
    </p:spTree>
    <p:extLst>
      <p:ext uri="{BB962C8B-B14F-4D97-AF65-F5344CB8AC3E}">
        <p14:creationId xmlns:p14="http://schemas.microsoft.com/office/powerpoint/2010/main" val="268008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4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92227" y="-900"/>
            <a:ext cx="9233538" cy="514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088878" y="1305794"/>
            <a:ext cx="1643554" cy="218475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50760" y="1323378"/>
            <a:ext cx="1708712" cy="21671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355570" y="380626"/>
                <a:ext cx="2421783" cy="2855702"/>
              </a:xfrm>
              <a:prstGeom prst="wedgeRoundRectCallout">
                <a:avLst>
                  <a:gd name="adj1" fmla="val 59711"/>
                  <a:gd name="adj2" fmla="val -18119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0F7799"/>
                </a:solidFill>
              </a:ln>
            </p:spPr>
            <p:txBody>
              <a:bodyPr wrap="square" lIns="180000" tIns="90000" rIns="180000" bIns="90000" rtlCol="0">
                <a:spAutoFit/>
              </a:bodyPr>
              <a:lstStyle/>
              <a:p>
                <a:pPr algn="ctr"/>
                <a:r>
                  <a:rPr lang="ru-RU" sz="1400" dirty="0" smtClean="0"/>
                  <a:t>Помнишь, </a:t>
                </a:r>
                <a:r>
                  <a:rPr lang="ru-RU" sz="1400" dirty="0"/>
                  <a:t>нам </a:t>
                </a:r>
                <a:r>
                  <a:rPr lang="ru-RU" sz="1400" dirty="0" err="1"/>
                  <a:t>Электроша</a:t>
                </a:r>
                <a:r>
                  <a:rPr lang="ru-RU" sz="1400" dirty="0"/>
                  <a:t> рассказывал, как складывать натуральные </a:t>
                </a:r>
                <a:r>
                  <a:rPr lang="ru-RU" sz="1400" dirty="0" smtClean="0"/>
                  <a:t>числа? </a:t>
                </a:r>
              </a:p>
              <a:p>
                <a:pPr algn="ctr"/>
                <a:r>
                  <a:rPr lang="ru-RU" sz="1400" dirty="0" smtClean="0"/>
                  <a:t>Сейчас </a:t>
                </a:r>
                <a:r>
                  <a:rPr lang="ru-RU" sz="1400" dirty="0"/>
                  <a:t>у тебя есть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12</m:t>
                    </m:r>
                  </m:oMath>
                </a14:m>
                <a:r>
                  <a:rPr lang="ru-RU" sz="1400" dirty="0" smtClean="0"/>
                  <a:t> </a:t>
                </a:r>
                <a:r>
                  <a:rPr lang="ru-RU" sz="1400" dirty="0"/>
                  <a:t>конфет, чтобы </a:t>
                </a:r>
                <a:r>
                  <a:rPr lang="ru-RU" sz="1400" dirty="0" smtClean="0"/>
                  <a:t/>
                </a:r>
                <a:br>
                  <a:rPr lang="ru-RU" sz="1400" dirty="0" smtClean="0"/>
                </a:br>
                <a:r>
                  <a:rPr lang="ru-RU" sz="1400" dirty="0" smtClean="0"/>
                  <a:t>их </a:t>
                </a:r>
                <a:r>
                  <a:rPr lang="ru-RU" sz="1400" dirty="0"/>
                  <a:t>стало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18</m:t>
                    </m:r>
                  </m:oMath>
                </a14:m>
                <a:r>
                  <a:rPr lang="ru-RU" sz="1400" dirty="0" smtClean="0"/>
                  <a:t>, </a:t>
                </a:r>
                <a:r>
                  <a:rPr lang="ru-RU" sz="1400" dirty="0"/>
                  <a:t>мы должны к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12+6</m:t>
                    </m:r>
                  </m:oMath>
                </a14:m>
                <a:r>
                  <a:rPr lang="ru-RU" sz="1400" dirty="0" smtClean="0"/>
                  <a:t> </a:t>
                </a:r>
                <a:r>
                  <a:rPr lang="ru-RU" sz="1400" dirty="0"/>
                  <a:t>конфет. </a:t>
                </a:r>
                <a:endParaRPr lang="ru-RU" sz="1400" dirty="0" smtClean="0"/>
              </a:p>
              <a:p>
                <a:pPr algn="ctr"/>
                <a:r>
                  <a:rPr lang="ru-RU" sz="1400" dirty="0" smtClean="0"/>
                  <a:t>Правильно?</a:t>
                </a:r>
                <a:endParaRPr lang="ru-RU" sz="14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570" y="380626"/>
                <a:ext cx="2421783" cy="2855702"/>
              </a:xfrm>
              <a:prstGeom prst="wedgeRoundRectCallout">
                <a:avLst>
                  <a:gd name="adj1" fmla="val 59711"/>
                  <a:gd name="adj2" fmla="val -18119"/>
                  <a:gd name="adj3" fmla="val 16667"/>
                </a:avLst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rgbClr val="0F7799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97023" y="3574473"/>
            <a:ext cx="894977" cy="360000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8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19515">
            <a:off x="7240188" y="4358987"/>
            <a:ext cx="894977" cy="360000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8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944786">
            <a:off x="6775003" y="3979701"/>
            <a:ext cx="894977" cy="36000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944786">
            <a:off x="6578337" y="4632517"/>
            <a:ext cx="894977" cy="360000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397294">
            <a:off x="6421837" y="4301534"/>
            <a:ext cx="894977" cy="360000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8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859318">
            <a:off x="6322086" y="3646516"/>
            <a:ext cx="894977" cy="360000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8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944786">
            <a:off x="5730174" y="4542130"/>
            <a:ext cx="894977" cy="360000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235319">
            <a:off x="5588207" y="4045138"/>
            <a:ext cx="894977" cy="360000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42013" y="3560825"/>
            <a:ext cx="894977" cy="360000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8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19515">
            <a:off x="4964308" y="4235872"/>
            <a:ext cx="894977" cy="360000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 rotWithShape="1">
          <a:blip r:embed="rId8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944786">
            <a:off x="4506604" y="3668100"/>
            <a:ext cx="894977" cy="360000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 rotWithShape="1"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944786">
            <a:off x="4558651" y="4559580"/>
            <a:ext cx="894977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322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92227" y="-900"/>
            <a:ext cx="9233538" cy="514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50760" y="1323378"/>
            <a:ext cx="1708712" cy="2167168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/>
          <a:stretch/>
        </p:blipFill>
        <p:spPr>
          <a:xfrm flipH="1">
            <a:off x="5090400" y="1305793"/>
            <a:ext cx="1643555" cy="2184167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97023" y="3574473"/>
            <a:ext cx="894977" cy="36000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19515">
            <a:off x="7240188" y="4358987"/>
            <a:ext cx="894977" cy="360000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6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944786">
            <a:off x="6775003" y="3979701"/>
            <a:ext cx="894977" cy="360000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944786">
            <a:off x="6578337" y="4632517"/>
            <a:ext cx="894977" cy="360000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397294">
            <a:off x="6421837" y="4301534"/>
            <a:ext cx="894977" cy="360000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859318">
            <a:off x="6322086" y="3646516"/>
            <a:ext cx="894977" cy="360000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6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944786">
            <a:off x="5730174" y="4542130"/>
            <a:ext cx="894977" cy="360000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235319">
            <a:off x="5588207" y="4045138"/>
            <a:ext cx="894977" cy="360000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42013" y="3560825"/>
            <a:ext cx="894977" cy="360000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 rotWithShape="1"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19515">
            <a:off x="4964308" y="4235872"/>
            <a:ext cx="894977" cy="360000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6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944786">
            <a:off x="4506604" y="3668100"/>
            <a:ext cx="894977" cy="360000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944786">
            <a:off x="4558651" y="4559580"/>
            <a:ext cx="894977" cy="360000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6732432" y="380626"/>
            <a:ext cx="2052021" cy="1154546"/>
          </a:xfrm>
          <a:prstGeom prst="wedgeRoundRectCallout">
            <a:avLst>
              <a:gd name="adj1" fmla="val -61743"/>
              <a:gd name="adj2" fmla="val -2185"/>
              <a:gd name="adj3" fmla="val 16667"/>
            </a:avLst>
          </a:prstGeom>
          <a:solidFill>
            <a:schemeClr val="bg1"/>
          </a:solidFill>
          <a:ln>
            <a:solidFill>
              <a:srgbClr val="0F7799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Точно! </a:t>
            </a:r>
          </a:p>
          <a:p>
            <a:pPr algn="ctr"/>
            <a:r>
              <a:rPr lang="ru-RU" sz="1400" dirty="0" smtClean="0"/>
              <a:t>И </a:t>
            </a:r>
            <a:r>
              <a:rPr lang="ru-RU" sz="1400" dirty="0"/>
              <a:t>как я сам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до </a:t>
            </a:r>
            <a:r>
              <a:rPr lang="ru-RU" sz="1400" dirty="0"/>
              <a:t>этого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не </a:t>
            </a:r>
            <a:r>
              <a:rPr lang="ru-RU" sz="1400" dirty="0"/>
              <a:t>додумался!</a:t>
            </a:r>
          </a:p>
        </p:txBody>
      </p:sp>
    </p:spTree>
    <p:extLst>
      <p:ext uri="{BB962C8B-B14F-4D97-AF65-F5344CB8AC3E}">
        <p14:creationId xmlns:p14="http://schemas.microsoft.com/office/powerpoint/2010/main" val="32827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92227" y="-900"/>
            <a:ext cx="9233538" cy="514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088878" y="1305794"/>
            <a:ext cx="1643554" cy="21847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302326" y="361950"/>
                <a:ext cx="7482899" cy="705629"/>
              </a:xfrm>
              <a:prstGeom prst="wedgeRoundRectCallout">
                <a:avLst>
                  <a:gd name="adj1" fmla="val 19052"/>
                  <a:gd name="adj2" fmla="val 76713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0F7799"/>
                </a:solidFill>
              </a:ln>
            </p:spPr>
            <p:txBody>
              <a:bodyPr wrap="square" lIns="180000" tIns="90000" rIns="180000" bIns="90000" rtlCol="0">
                <a:spAutoFit/>
              </a:bodyPr>
              <a:lstStyle/>
              <a:p>
                <a:pPr algn="ctr"/>
                <a:r>
                  <a:rPr lang="ru-RU" sz="1400" dirty="0"/>
                  <a:t>Значит, у меня тут ещё где-то затерялись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r>
                  <a:rPr lang="ru-RU" sz="1400" dirty="0" smtClean="0"/>
                  <a:t> </a:t>
                </a:r>
                <a:r>
                  <a:rPr lang="ru-RU" sz="1400" dirty="0"/>
                  <a:t>конфет. </a:t>
                </a:r>
                <a:endParaRPr lang="ru-RU" sz="1400" dirty="0" smtClean="0"/>
              </a:p>
              <a:p>
                <a:pPr algn="ctr"/>
                <a:r>
                  <a:rPr lang="ru-RU" sz="1400" dirty="0" smtClean="0"/>
                  <a:t>Интересно</a:t>
                </a:r>
                <a:r>
                  <a:rPr lang="ru-RU" sz="1400" dirty="0"/>
                  <a:t>, а есть ли ещё какие-нибудь способы </a:t>
                </a:r>
                <a:r>
                  <a:rPr lang="ru-RU" sz="1400" dirty="0" smtClean="0"/>
                  <a:t>узнать, </a:t>
                </a:r>
                <a:r>
                  <a:rPr lang="ru-RU" sz="1400" dirty="0"/>
                  <a:t>сколько конфет я потерял</a:t>
                </a:r>
                <a:r>
                  <a:rPr lang="ru-RU" sz="1400" dirty="0" smtClean="0"/>
                  <a:t>?</a:t>
                </a:r>
                <a:endParaRPr lang="ru-RU" sz="14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2326" y="361950"/>
                <a:ext cx="7482899" cy="705629"/>
              </a:xfrm>
              <a:prstGeom prst="wedgeRoundRectCallout">
                <a:avLst>
                  <a:gd name="adj1" fmla="val 19052"/>
                  <a:gd name="adj2" fmla="val 76713"/>
                  <a:gd name="adj3" fmla="val 16667"/>
                </a:avLst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rgbClr val="0F7799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50400" y="1323378"/>
            <a:ext cx="1708711" cy="2166582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97023" y="3574473"/>
            <a:ext cx="894977" cy="360000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8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19515">
            <a:off x="7240188" y="4358987"/>
            <a:ext cx="894977" cy="360000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8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944786">
            <a:off x="6775003" y="3979701"/>
            <a:ext cx="894977" cy="36000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944786">
            <a:off x="6578337" y="4632517"/>
            <a:ext cx="894977" cy="360000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397294">
            <a:off x="6421837" y="4301534"/>
            <a:ext cx="894977" cy="360000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8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859318">
            <a:off x="6322086" y="3646516"/>
            <a:ext cx="894977" cy="360000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8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944786">
            <a:off x="5730174" y="4542130"/>
            <a:ext cx="894977" cy="360000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235319">
            <a:off x="5588207" y="4045138"/>
            <a:ext cx="894977" cy="360000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42013" y="3560825"/>
            <a:ext cx="894977" cy="360000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8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19515">
            <a:off x="4964308" y="4235872"/>
            <a:ext cx="894977" cy="360000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 rotWithShape="1">
          <a:blip r:embed="rId8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944786">
            <a:off x="4506604" y="3668100"/>
            <a:ext cx="894977" cy="360000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 rotWithShape="1"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944786">
            <a:off x="4558651" y="4559580"/>
            <a:ext cx="894977" cy="360000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358775" y="2067759"/>
            <a:ext cx="2245880" cy="677820"/>
          </a:xfrm>
          <a:prstGeom prst="wedgeRoundRectCallout">
            <a:avLst>
              <a:gd name="adj1" fmla="val 62614"/>
              <a:gd name="adj2" fmla="val 30973"/>
              <a:gd name="adj3" fmla="val 16667"/>
            </a:avLst>
          </a:prstGeom>
          <a:solidFill>
            <a:schemeClr val="bg1"/>
          </a:solidFill>
          <a:ln>
            <a:solidFill>
              <a:srgbClr val="0F7799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Я </a:t>
            </a:r>
            <a:r>
              <a:rPr lang="ru-RU" sz="1400" dirty="0" smtClean="0"/>
              <a:t>думаю, </a:t>
            </a:r>
            <a:r>
              <a:rPr lang="ru-RU" sz="1400" dirty="0" err="1"/>
              <a:t>Электроша</a:t>
            </a:r>
            <a:r>
              <a:rPr lang="ru-RU" sz="1400" dirty="0"/>
              <a:t> сможет нам помочь!</a:t>
            </a:r>
          </a:p>
        </p:txBody>
      </p:sp>
    </p:spTree>
    <p:extLst>
      <p:ext uri="{BB962C8B-B14F-4D97-AF65-F5344CB8AC3E}">
        <p14:creationId xmlns:p14="http://schemas.microsoft.com/office/powerpoint/2010/main" val="2542118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4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allpaperstock.net/matrix_wallpapers_31087_1280x7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9" y="0"/>
            <a:ext cx="9145599" cy="514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827" y="1995854"/>
            <a:ext cx="2880000" cy="28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TextBox 22"/>
          <p:cNvSpPr txBox="1"/>
          <p:nvPr/>
        </p:nvSpPr>
        <p:spPr>
          <a:xfrm>
            <a:off x="358775" y="361950"/>
            <a:ext cx="2710350" cy="1154546"/>
          </a:xfrm>
          <a:prstGeom prst="wedgeRoundRectCallout">
            <a:avLst>
              <a:gd name="adj1" fmla="val -14587"/>
              <a:gd name="adj2" fmla="val 86707"/>
              <a:gd name="adj3" fmla="val 16667"/>
            </a:avLst>
          </a:prstGeom>
          <a:solidFill>
            <a:schemeClr val="bg1"/>
          </a:solidFill>
          <a:ln>
            <a:solidFill>
              <a:srgbClr val="0F7799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 smtClean="0"/>
              <a:t>Прежде </a:t>
            </a:r>
            <a:r>
              <a:rPr lang="ru-RU" sz="1400" dirty="0"/>
              <a:t>чем я вам расскажу о </a:t>
            </a:r>
            <a:r>
              <a:rPr lang="ru-RU" sz="1400" dirty="0" smtClean="0"/>
              <a:t>вычитании </a:t>
            </a:r>
            <a:r>
              <a:rPr lang="ru-RU" sz="1400" dirty="0"/>
              <a:t>чисел, </a:t>
            </a:r>
            <a:r>
              <a:rPr lang="ru-RU" sz="1400" dirty="0" smtClean="0"/>
              <a:t>давайте немного разомнёмся.</a:t>
            </a:r>
            <a:endParaRPr lang="ru-RU" sz="14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29561" y="1516496"/>
            <a:ext cx="1496993" cy="346933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52697" y="1188005"/>
            <a:ext cx="1491461" cy="3593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17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8774" y="367321"/>
            <a:ext cx="842645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C000"/>
                </a:solidFill>
                <a:latin typeface="+mj-lt"/>
              </a:rPr>
              <a:t>Устный счёт</a:t>
            </a:r>
            <a:endParaRPr lang="ru-RU" sz="2400" dirty="0">
              <a:solidFill>
                <a:srgbClr val="FFC000"/>
              </a:solidFill>
              <a:latin typeface="+mj-lt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8" y="2800350"/>
            <a:ext cx="2880000" cy="28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4" name="Прямоугольник 43"/>
              <p:cNvSpPr/>
              <p:nvPr/>
            </p:nvSpPr>
            <p:spPr>
              <a:xfrm>
                <a:off x="466683" y="998852"/>
                <a:ext cx="360000" cy="432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indent="-158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4" name="Прямоугольник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683" y="998852"/>
                <a:ext cx="360000" cy="43200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Прямоугольник 44"/>
              <p:cNvSpPr/>
              <p:nvPr/>
            </p:nvSpPr>
            <p:spPr>
              <a:xfrm>
                <a:off x="2441444" y="995267"/>
                <a:ext cx="360000" cy="4320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5" name="Прямоугольник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1444" y="995267"/>
                <a:ext cx="360000" cy="43200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Прямоугольник 45"/>
              <p:cNvSpPr/>
              <p:nvPr/>
            </p:nvSpPr>
            <p:spPr>
              <a:xfrm>
                <a:off x="863603" y="998852"/>
                <a:ext cx="360000" cy="432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indent="-158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9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6" name="Прямоугольник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603" y="998852"/>
                <a:ext cx="360000" cy="43200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Прямоугольник 46"/>
              <p:cNvSpPr/>
              <p:nvPr/>
            </p:nvSpPr>
            <p:spPr>
              <a:xfrm>
                <a:off x="1260523" y="998852"/>
                <a:ext cx="360000" cy="432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indent="-158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8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7" name="Прямоугольник 4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0523" y="998852"/>
                <a:ext cx="360000" cy="43200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Прямоугольник 52"/>
              <p:cNvSpPr/>
              <p:nvPr/>
            </p:nvSpPr>
            <p:spPr>
              <a:xfrm>
                <a:off x="1652044" y="995267"/>
                <a:ext cx="360000" cy="432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indent="-158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3" name="Прямоугольник 5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2044" y="995267"/>
                <a:ext cx="360000" cy="43200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Прямоугольник 53"/>
              <p:cNvSpPr/>
              <p:nvPr/>
            </p:nvSpPr>
            <p:spPr>
              <a:xfrm>
                <a:off x="2049129" y="995267"/>
                <a:ext cx="360000" cy="432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indent="-158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4" name="Прямоугольник 5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9129" y="995267"/>
                <a:ext cx="360000" cy="43200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Прямоугольник 71"/>
              <p:cNvSpPr/>
              <p:nvPr/>
            </p:nvSpPr>
            <p:spPr>
              <a:xfrm>
                <a:off x="6444537" y="3416518"/>
                <a:ext cx="360000" cy="43200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2065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2" name="Прямоугольник 7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4537" y="3416518"/>
                <a:ext cx="360000" cy="43200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5" name="TextBox 74"/>
          <p:cNvSpPr txBox="1"/>
          <p:nvPr/>
        </p:nvSpPr>
        <p:spPr>
          <a:xfrm>
            <a:off x="2779832" y="3848518"/>
            <a:ext cx="1387601" cy="439457"/>
          </a:xfrm>
          <a:prstGeom prst="wedgeRoundRectCallout">
            <a:avLst>
              <a:gd name="adj1" fmla="val -67053"/>
              <a:gd name="adj2" fmla="val -9965"/>
              <a:gd name="adj3" fmla="val 16667"/>
            </a:avLst>
          </a:prstGeom>
          <a:solidFill>
            <a:schemeClr val="bg1"/>
          </a:solidFill>
          <a:ln>
            <a:solidFill>
              <a:srgbClr val="0F7799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 smtClean="0"/>
              <a:t>Сверимся?</a:t>
            </a:r>
            <a:endParaRPr lang="ru-RU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Прямоугольник 33"/>
              <p:cNvSpPr/>
              <p:nvPr/>
            </p:nvSpPr>
            <p:spPr>
              <a:xfrm>
                <a:off x="2827566" y="998852"/>
                <a:ext cx="360000" cy="432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indent="-158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4" name="Прямоугольник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7566" y="998852"/>
                <a:ext cx="360000" cy="43200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Прямоугольник 34"/>
              <p:cNvSpPr/>
              <p:nvPr/>
            </p:nvSpPr>
            <p:spPr>
              <a:xfrm>
                <a:off x="3224486" y="998852"/>
                <a:ext cx="360000" cy="432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indent="-158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5" name="Прямоугольник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4486" y="998852"/>
                <a:ext cx="360000" cy="43200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Прямоугольник 35"/>
              <p:cNvSpPr/>
              <p:nvPr/>
            </p:nvSpPr>
            <p:spPr>
              <a:xfrm>
                <a:off x="3621406" y="998852"/>
                <a:ext cx="360000" cy="432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indent="-158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9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6" name="Прямоугольник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1406" y="998852"/>
                <a:ext cx="360000" cy="43200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Прямоугольник 36"/>
              <p:cNvSpPr/>
              <p:nvPr/>
            </p:nvSpPr>
            <p:spPr>
              <a:xfrm>
                <a:off x="4018326" y="995267"/>
                <a:ext cx="360000" cy="432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indent="-158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9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7" name="Прямоугольник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8326" y="995267"/>
                <a:ext cx="360000" cy="43200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Прямоугольник 38"/>
              <p:cNvSpPr/>
              <p:nvPr/>
            </p:nvSpPr>
            <p:spPr>
              <a:xfrm>
                <a:off x="4821838" y="998852"/>
                <a:ext cx="360000" cy="432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indent="-158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9" name="Прямоугольник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1838" y="998852"/>
                <a:ext cx="360000" cy="43200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Прямоугольник 39"/>
              <p:cNvSpPr/>
              <p:nvPr/>
            </p:nvSpPr>
            <p:spPr>
              <a:xfrm>
                <a:off x="6796599" y="995267"/>
                <a:ext cx="360000" cy="4320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0" name="Прямоугольник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6599" y="995267"/>
                <a:ext cx="360000" cy="432000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Прямоугольник 40"/>
              <p:cNvSpPr/>
              <p:nvPr/>
            </p:nvSpPr>
            <p:spPr>
              <a:xfrm>
                <a:off x="5218758" y="998852"/>
                <a:ext cx="360000" cy="432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indent="-158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9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1" name="Прямоугольник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8758" y="998852"/>
                <a:ext cx="360000" cy="432000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Прямоугольник 41"/>
              <p:cNvSpPr/>
              <p:nvPr/>
            </p:nvSpPr>
            <p:spPr>
              <a:xfrm>
                <a:off x="5615678" y="998852"/>
                <a:ext cx="360000" cy="432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indent="-158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8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2" name="Прямоугольник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5678" y="998852"/>
                <a:ext cx="360000" cy="43200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Прямоугольник 42"/>
              <p:cNvSpPr/>
              <p:nvPr/>
            </p:nvSpPr>
            <p:spPr>
              <a:xfrm>
                <a:off x="6012598" y="995267"/>
                <a:ext cx="360000" cy="432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indent="-158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3" name="Прямоугольник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2598" y="995267"/>
                <a:ext cx="360000" cy="432000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Прямоугольник 47"/>
              <p:cNvSpPr/>
              <p:nvPr/>
            </p:nvSpPr>
            <p:spPr>
              <a:xfrm>
                <a:off x="6404284" y="995267"/>
                <a:ext cx="360000" cy="432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indent="-158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8" name="Прямоугольник 4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4284" y="995267"/>
                <a:ext cx="360000" cy="432000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Прямоугольник 48"/>
              <p:cNvSpPr/>
              <p:nvPr/>
            </p:nvSpPr>
            <p:spPr>
              <a:xfrm>
                <a:off x="7182721" y="998852"/>
                <a:ext cx="360000" cy="432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indent="-158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9" name="Прямоугольник 4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2721" y="998852"/>
                <a:ext cx="360000" cy="432000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Прямоугольник 49"/>
              <p:cNvSpPr/>
              <p:nvPr/>
            </p:nvSpPr>
            <p:spPr>
              <a:xfrm>
                <a:off x="7579641" y="998852"/>
                <a:ext cx="360000" cy="432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indent="-158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0" name="Прямоугольник 4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9641" y="998852"/>
                <a:ext cx="360000" cy="432000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Прямоугольник 50"/>
              <p:cNvSpPr/>
              <p:nvPr/>
            </p:nvSpPr>
            <p:spPr>
              <a:xfrm>
                <a:off x="7976561" y="998852"/>
                <a:ext cx="360000" cy="432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indent="-158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9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1" name="Прямоугольник 5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6561" y="998852"/>
                <a:ext cx="360000" cy="432000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Прямоугольник 51"/>
              <p:cNvSpPr/>
              <p:nvPr/>
            </p:nvSpPr>
            <p:spPr>
              <a:xfrm>
                <a:off x="8373481" y="995267"/>
                <a:ext cx="360000" cy="432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indent="-158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9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2" name="Прямоугольник 5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73481" y="995267"/>
                <a:ext cx="360000" cy="432000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Прямоугольник 75"/>
              <p:cNvSpPr/>
              <p:nvPr/>
            </p:nvSpPr>
            <p:spPr>
              <a:xfrm>
                <a:off x="466683" y="1691301"/>
                <a:ext cx="360000" cy="432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indent="-158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6" name="Прямоугольник 7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683" y="1691301"/>
                <a:ext cx="360000" cy="432000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Прямоугольник 76"/>
              <p:cNvSpPr/>
              <p:nvPr/>
            </p:nvSpPr>
            <p:spPr>
              <a:xfrm>
                <a:off x="2441444" y="1687716"/>
                <a:ext cx="360000" cy="4320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7" name="Прямоугольник 7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1444" y="1687716"/>
                <a:ext cx="360000" cy="432000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Прямоугольник 77"/>
              <p:cNvSpPr/>
              <p:nvPr/>
            </p:nvSpPr>
            <p:spPr>
              <a:xfrm>
                <a:off x="863603" y="1691301"/>
                <a:ext cx="360000" cy="432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indent="-158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9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8" name="Прямоугольник 7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603" y="1691301"/>
                <a:ext cx="360000" cy="432000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Прямоугольник 78"/>
              <p:cNvSpPr/>
              <p:nvPr/>
            </p:nvSpPr>
            <p:spPr>
              <a:xfrm>
                <a:off x="1260523" y="1691301"/>
                <a:ext cx="360000" cy="432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indent="-158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8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9" name="Прямоугольник 7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0523" y="1691301"/>
                <a:ext cx="360000" cy="432000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Прямоугольник 79"/>
              <p:cNvSpPr/>
              <p:nvPr/>
            </p:nvSpPr>
            <p:spPr>
              <a:xfrm>
                <a:off x="1652044" y="1687716"/>
                <a:ext cx="360000" cy="432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indent="-158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0" name="Прямоугольник 7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2044" y="1687716"/>
                <a:ext cx="360000" cy="432000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" name="Прямоугольник 80"/>
              <p:cNvSpPr/>
              <p:nvPr/>
            </p:nvSpPr>
            <p:spPr>
              <a:xfrm>
                <a:off x="2049129" y="1687716"/>
                <a:ext cx="360000" cy="432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indent="-158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1" name="Прямоугольник 8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9129" y="1687716"/>
                <a:ext cx="360000" cy="432000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Прямоугольник 81"/>
              <p:cNvSpPr/>
              <p:nvPr/>
            </p:nvSpPr>
            <p:spPr>
              <a:xfrm>
                <a:off x="5299832" y="4116006"/>
                <a:ext cx="360000" cy="43200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2065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2" name="Прямоугольник 8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9832" y="4116006"/>
                <a:ext cx="360000" cy="432000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Прямоугольник 82"/>
              <p:cNvSpPr/>
              <p:nvPr/>
            </p:nvSpPr>
            <p:spPr>
              <a:xfrm>
                <a:off x="2827566" y="1691301"/>
                <a:ext cx="360000" cy="432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indent="-158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3" name="Прямоугольник 8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7566" y="1691301"/>
                <a:ext cx="360000" cy="432000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" name="Прямоугольник 83"/>
              <p:cNvSpPr/>
              <p:nvPr/>
            </p:nvSpPr>
            <p:spPr>
              <a:xfrm>
                <a:off x="3224486" y="1691301"/>
                <a:ext cx="360000" cy="432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indent="-158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4" name="Прямоугольник 8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4486" y="1691301"/>
                <a:ext cx="360000" cy="432000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Прямоугольник 84"/>
              <p:cNvSpPr/>
              <p:nvPr/>
            </p:nvSpPr>
            <p:spPr>
              <a:xfrm>
                <a:off x="3621406" y="1691301"/>
                <a:ext cx="360000" cy="432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indent="-158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9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5" name="Прямоугольник 8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1406" y="1691301"/>
                <a:ext cx="360000" cy="432000"/>
              </a:xfrm>
              <a:prstGeom prst="rect">
                <a:avLst/>
              </a:prstGeom>
              <a:blipFill>
                <a:blip r:embed="rId36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6" name="Прямоугольник 85"/>
              <p:cNvSpPr/>
              <p:nvPr/>
            </p:nvSpPr>
            <p:spPr>
              <a:xfrm>
                <a:off x="4018326" y="1687716"/>
                <a:ext cx="360000" cy="432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indent="-158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9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6" name="Прямоугольник 8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8326" y="1687716"/>
                <a:ext cx="360000" cy="432000"/>
              </a:xfrm>
              <a:prstGeom prst="rect">
                <a:avLst/>
              </a:prstGeom>
              <a:blipFill>
                <a:blip r:embed="rId37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Прямоугольник 86"/>
              <p:cNvSpPr/>
              <p:nvPr/>
            </p:nvSpPr>
            <p:spPr>
              <a:xfrm>
                <a:off x="4821838" y="1691301"/>
                <a:ext cx="360000" cy="432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indent="-158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7" name="Прямоугольник 8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1838" y="1691301"/>
                <a:ext cx="360000" cy="432000"/>
              </a:xfrm>
              <a:prstGeom prst="rect">
                <a:avLst/>
              </a:prstGeom>
              <a:blipFill>
                <a:blip r:embed="rId38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8" name="Прямоугольник 87"/>
              <p:cNvSpPr/>
              <p:nvPr/>
            </p:nvSpPr>
            <p:spPr>
              <a:xfrm>
                <a:off x="6796599" y="1687716"/>
                <a:ext cx="360000" cy="4320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8" name="Прямоугольник 8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6599" y="1687716"/>
                <a:ext cx="360000" cy="432000"/>
              </a:xfrm>
              <a:prstGeom prst="rect">
                <a:avLst/>
              </a:prstGeom>
              <a:blipFill>
                <a:blip r:embed="rId39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9" name="Прямоугольник 88"/>
              <p:cNvSpPr/>
              <p:nvPr/>
            </p:nvSpPr>
            <p:spPr>
              <a:xfrm>
                <a:off x="5218758" y="1691301"/>
                <a:ext cx="360000" cy="432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indent="-158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9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9" name="Прямоугольник 8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8758" y="1691301"/>
                <a:ext cx="360000" cy="432000"/>
              </a:xfrm>
              <a:prstGeom prst="rect">
                <a:avLst/>
              </a:prstGeom>
              <a:blipFill>
                <a:blip r:embed="rId40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0" name="Прямоугольник 89"/>
              <p:cNvSpPr/>
              <p:nvPr/>
            </p:nvSpPr>
            <p:spPr>
              <a:xfrm>
                <a:off x="5615678" y="1691301"/>
                <a:ext cx="360000" cy="432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indent="-158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8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0" name="Прямоугольник 8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5678" y="1691301"/>
                <a:ext cx="360000" cy="432000"/>
              </a:xfrm>
              <a:prstGeom prst="rect">
                <a:avLst/>
              </a:prstGeom>
              <a:blipFill>
                <a:blip r:embed="rId41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Прямоугольник 90"/>
              <p:cNvSpPr/>
              <p:nvPr/>
            </p:nvSpPr>
            <p:spPr>
              <a:xfrm>
                <a:off x="6012598" y="1687716"/>
                <a:ext cx="360000" cy="432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indent="-158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1" name="Прямоугольник 9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2598" y="1687716"/>
                <a:ext cx="360000" cy="432000"/>
              </a:xfrm>
              <a:prstGeom prst="rect">
                <a:avLst/>
              </a:prstGeom>
              <a:blipFill>
                <a:blip r:embed="rId42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2" name="Прямоугольник 91"/>
              <p:cNvSpPr/>
              <p:nvPr/>
            </p:nvSpPr>
            <p:spPr>
              <a:xfrm>
                <a:off x="6404284" y="1687716"/>
                <a:ext cx="360000" cy="432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indent="-158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2" name="Прямоугольник 9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4284" y="1687716"/>
                <a:ext cx="360000" cy="432000"/>
              </a:xfrm>
              <a:prstGeom prst="rect">
                <a:avLst/>
              </a:prstGeom>
              <a:blipFill>
                <a:blip r:embed="rId43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3" name="Прямоугольник 92"/>
              <p:cNvSpPr/>
              <p:nvPr/>
            </p:nvSpPr>
            <p:spPr>
              <a:xfrm>
                <a:off x="7182721" y="1691301"/>
                <a:ext cx="360000" cy="432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indent="-158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3" name="Прямоугольник 9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2721" y="1691301"/>
                <a:ext cx="360000" cy="432000"/>
              </a:xfrm>
              <a:prstGeom prst="rect">
                <a:avLst/>
              </a:prstGeom>
              <a:blipFill>
                <a:blip r:embed="rId44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Прямоугольник 93"/>
              <p:cNvSpPr/>
              <p:nvPr/>
            </p:nvSpPr>
            <p:spPr>
              <a:xfrm>
                <a:off x="7579641" y="1691301"/>
                <a:ext cx="360000" cy="432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indent="-158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4" name="Прямоугольник 9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9641" y="1691301"/>
                <a:ext cx="360000" cy="432000"/>
              </a:xfrm>
              <a:prstGeom prst="rect">
                <a:avLst/>
              </a:prstGeom>
              <a:blipFill>
                <a:blip r:embed="rId45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5" name="Прямоугольник 94"/>
              <p:cNvSpPr/>
              <p:nvPr/>
            </p:nvSpPr>
            <p:spPr>
              <a:xfrm>
                <a:off x="7976561" y="1691301"/>
                <a:ext cx="360000" cy="432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indent="-158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9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5" name="Прямоугольник 9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6561" y="1691301"/>
                <a:ext cx="360000" cy="432000"/>
              </a:xfrm>
              <a:prstGeom prst="rect">
                <a:avLst/>
              </a:prstGeom>
              <a:blipFill>
                <a:blip r:embed="rId46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6" name="Прямоугольник 95"/>
              <p:cNvSpPr/>
              <p:nvPr/>
            </p:nvSpPr>
            <p:spPr>
              <a:xfrm>
                <a:off x="8373481" y="1687716"/>
                <a:ext cx="360000" cy="432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indent="-158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9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6" name="Прямоугольник 9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73481" y="1687716"/>
                <a:ext cx="360000" cy="432000"/>
              </a:xfrm>
              <a:prstGeom prst="rect">
                <a:avLst/>
              </a:prstGeom>
              <a:blipFill>
                <a:blip r:embed="rId47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7" name="Прямоугольник 96"/>
              <p:cNvSpPr/>
              <p:nvPr/>
            </p:nvSpPr>
            <p:spPr>
              <a:xfrm>
                <a:off x="466683" y="2375163"/>
                <a:ext cx="360000" cy="432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indent="-158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7" name="Прямоугольник 9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683" y="2375163"/>
                <a:ext cx="360000" cy="432000"/>
              </a:xfrm>
              <a:prstGeom prst="rect">
                <a:avLst/>
              </a:prstGeom>
              <a:blipFill>
                <a:blip r:embed="rId48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8" name="Прямоугольник 97"/>
              <p:cNvSpPr/>
              <p:nvPr/>
            </p:nvSpPr>
            <p:spPr>
              <a:xfrm>
                <a:off x="2441444" y="2371578"/>
                <a:ext cx="360000" cy="4320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8" name="Прямоугольник 9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1444" y="2371578"/>
                <a:ext cx="360000" cy="432000"/>
              </a:xfrm>
              <a:prstGeom prst="rect">
                <a:avLst/>
              </a:prstGeom>
              <a:blipFill>
                <a:blip r:embed="rId49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9" name="Прямоугольник 98"/>
              <p:cNvSpPr/>
              <p:nvPr/>
            </p:nvSpPr>
            <p:spPr>
              <a:xfrm>
                <a:off x="863603" y="2375163"/>
                <a:ext cx="360000" cy="432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indent="-158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9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9" name="Прямоугольник 9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603" y="2375163"/>
                <a:ext cx="360000" cy="432000"/>
              </a:xfrm>
              <a:prstGeom prst="rect">
                <a:avLst/>
              </a:prstGeom>
              <a:blipFill>
                <a:blip r:embed="rId50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Прямоугольник 99"/>
              <p:cNvSpPr/>
              <p:nvPr/>
            </p:nvSpPr>
            <p:spPr>
              <a:xfrm>
                <a:off x="1260523" y="2375163"/>
                <a:ext cx="360000" cy="432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indent="-158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8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0" name="Прямоугольник 9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0523" y="2375163"/>
                <a:ext cx="360000" cy="432000"/>
              </a:xfrm>
              <a:prstGeom prst="rect">
                <a:avLst/>
              </a:prstGeom>
              <a:blipFill>
                <a:blip r:embed="rId51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Прямоугольник 100"/>
              <p:cNvSpPr/>
              <p:nvPr/>
            </p:nvSpPr>
            <p:spPr>
              <a:xfrm>
                <a:off x="1652044" y="2371578"/>
                <a:ext cx="360000" cy="432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indent="-158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1" name="Прямоугольник 10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2044" y="2371578"/>
                <a:ext cx="360000" cy="432000"/>
              </a:xfrm>
              <a:prstGeom prst="rect">
                <a:avLst/>
              </a:prstGeom>
              <a:blipFill>
                <a:blip r:embed="rId52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Прямоугольник 101"/>
              <p:cNvSpPr/>
              <p:nvPr/>
            </p:nvSpPr>
            <p:spPr>
              <a:xfrm>
                <a:off x="2049129" y="2371578"/>
                <a:ext cx="360000" cy="432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indent="-158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2" name="Прямоугольник 10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9129" y="2371578"/>
                <a:ext cx="360000" cy="432000"/>
              </a:xfrm>
              <a:prstGeom prst="rect">
                <a:avLst/>
              </a:prstGeom>
              <a:blipFill>
                <a:blip r:embed="rId53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Прямоугольник 102"/>
              <p:cNvSpPr/>
              <p:nvPr/>
            </p:nvSpPr>
            <p:spPr>
              <a:xfrm>
                <a:off x="7783504" y="3229093"/>
                <a:ext cx="360000" cy="43200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2065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3" name="Прямоугольник 10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3504" y="3229093"/>
                <a:ext cx="360000" cy="432000"/>
              </a:xfrm>
              <a:prstGeom prst="rect">
                <a:avLst/>
              </a:prstGeom>
              <a:blipFill>
                <a:blip r:embed="rId54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Прямоугольник 103"/>
              <p:cNvSpPr/>
              <p:nvPr/>
            </p:nvSpPr>
            <p:spPr>
              <a:xfrm>
                <a:off x="2827566" y="2375163"/>
                <a:ext cx="360000" cy="432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indent="-158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4" name="Прямоугольник 10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7566" y="2375163"/>
                <a:ext cx="360000" cy="432000"/>
              </a:xfrm>
              <a:prstGeom prst="rect">
                <a:avLst/>
              </a:prstGeom>
              <a:blipFill>
                <a:blip r:embed="rId55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Прямоугольник 104"/>
              <p:cNvSpPr/>
              <p:nvPr/>
            </p:nvSpPr>
            <p:spPr>
              <a:xfrm>
                <a:off x="3224486" y="2375163"/>
                <a:ext cx="360000" cy="432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indent="-158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5" name="Прямоугольник 10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4486" y="2375163"/>
                <a:ext cx="360000" cy="432000"/>
              </a:xfrm>
              <a:prstGeom prst="rect">
                <a:avLst/>
              </a:prstGeom>
              <a:blipFill>
                <a:blip r:embed="rId56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Прямоугольник 105"/>
              <p:cNvSpPr/>
              <p:nvPr/>
            </p:nvSpPr>
            <p:spPr>
              <a:xfrm>
                <a:off x="3621406" y="2375163"/>
                <a:ext cx="360000" cy="432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indent="-158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9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6" name="Прямоугольник 10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1406" y="2375163"/>
                <a:ext cx="360000" cy="432000"/>
              </a:xfrm>
              <a:prstGeom prst="rect">
                <a:avLst/>
              </a:prstGeom>
              <a:blipFill>
                <a:blip r:embed="rId57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7" name="Прямоугольник 106"/>
              <p:cNvSpPr/>
              <p:nvPr/>
            </p:nvSpPr>
            <p:spPr>
              <a:xfrm>
                <a:off x="4018326" y="2371578"/>
                <a:ext cx="360000" cy="432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indent="-158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9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7" name="Прямоугольник 10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8326" y="2371578"/>
                <a:ext cx="360000" cy="432000"/>
              </a:xfrm>
              <a:prstGeom prst="rect">
                <a:avLst/>
              </a:prstGeom>
              <a:blipFill>
                <a:blip r:embed="rId58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Прямоугольник 107"/>
              <p:cNvSpPr/>
              <p:nvPr/>
            </p:nvSpPr>
            <p:spPr>
              <a:xfrm>
                <a:off x="4821838" y="2375163"/>
                <a:ext cx="360000" cy="432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indent="-158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8" name="Прямоугольник 10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1838" y="2375163"/>
                <a:ext cx="360000" cy="432000"/>
              </a:xfrm>
              <a:prstGeom prst="rect">
                <a:avLst/>
              </a:prstGeom>
              <a:blipFill>
                <a:blip r:embed="rId59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Прямоугольник 108"/>
              <p:cNvSpPr/>
              <p:nvPr/>
            </p:nvSpPr>
            <p:spPr>
              <a:xfrm>
                <a:off x="6796599" y="2371578"/>
                <a:ext cx="360000" cy="4320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9" name="Прямоугольник 10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6599" y="2371578"/>
                <a:ext cx="360000" cy="432000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Прямоугольник 109"/>
              <p:cNvSpPr/>
              <p:nvPr/>
            </p:nvSpPr>
            <p:spPr>
              <a:xfrm>
                <a:off x="5218758" y="2375163"/>
                <a:ext cx="360000" cy="432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indent="-158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9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0" name="Прямоугольник 10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8758" y="2375163"/>
                <a:ext cx="360000" cy="432000"/>
              </a:xfrm>
              <a:prstGeom prst="rect">
                <a:avLst/>
              </a:prstGeom>
              <a:blipFill>
                <a:blip r:embed="rId60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Прямоугольник 110"/>
              <p:cNvSpPr/>
              <p:nvPr/>
            </p:nvSpPr>
            <p:spPr>
              <a:xfrm>
                <a:off x="5615678" y="2375163"/>
                <a:ext cx="360000" cy="432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indent="-158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8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1" name="Прямоугольник 1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5678" y="2375163"/>
                <a:ext cx="360000" cy="432000"/>
              </a:xfrm>
              <a:prstGeom prst="rect">
                <a:avLst/>
              </a:prstGeom>
              <a:blipFill>
                <a:blip r:embed="rId61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2" name="Прямоугольник 111"/>
              <p:cNvSpPr/>
              <p:nvPr/>
            </p:nvSpPr>
            <p:spPr>
              <a:xfrm>
                <a:off x="6012598" y="2371578"/>
                <a:ext cx="360000" cy="432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indent="-158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2" name="Прямоугольник 1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2598" y="2371578"/>
                <a:ext cx="360000" cy="432000"/>
              </a:xfrm>
              <a:prstGeom prst="rect">
                <a:avLst/>
              </a:prstGeom>
              <a:blipFill>
                <a:blip r:embed="rId62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3" name="Прямоугольник 112"/>
              <p:cNvSpPr/>
              <p:nvPr/>
            </p:nvSpPr>
            <p:spPr>
              <a:xfrm>
                <a:off x="6404284" y="2371578"/>
                <a:ext cx="360000" cy="432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indent="-158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3" name="Прямоугольник 1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4284" y="2371578"/>
                <a:ext cx="360000" cy="432000"/>
              </a:xfrm>
              <a:prstGeom prst="rect">
                <a:avLst/>
              </a:prstGeom>
              <a:blipFill>
                <a:blip r:embed="rId63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4" name="Прямоугольник 113"/>
              <p:cNvSpPr/>
              <p:nvPr/>
            </p:nvSpPr>
            <p:spPr>
              <a:xfrm>
                <a:off x="7182721" y="2375163"/>
                <a:ext cx="360000" cy="432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indent="-158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4" name="Прямоугольник 1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2721" y="2375163"/>
                <a:ext cx="360000" cy="432000"/>
              </a:xfrm>
              <a:prstGeom prst="rect">
                <a:avLst/>
              </a:prstGeom>
              <a:blipFill>
                <a:blip r:embed="rId64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5" name="Прямоугольник 114"/>
              <p:cNvSpPr/>
              <p:nvPr/>
            </p:nvSpPr>
            <p:spPr>
              <a:xfrm>
                <a:off x="7579641" y="2375163"/>
                <a:ext cx="360000" cy="432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indent="-158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5" name="Прямоугольник 1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9641" y="2375163"/>
                <a:ext cx="360000" cy="432000"/>
              </a:xfrm>
              <a:prstGeom prst="rect">
                <a:avLst/>
              </a:prstGeom>
              <a:blipFill>
                <a:blip r:embed="rId65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6" name="Прямоугольник 115"/>
              <p:cNvSpPr/>
              <p:nvPr/>
            </p:nvSpPr>
            <p:spPr>
              <a:xfrm>
                <a:off x="7976561" y="2375163"/>
                <a:ext cx="360000" cy="432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indent="-158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9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6" name="Прямоугольник 1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6561" y="2375163"/>
                <a:ext cx="360000" cy="432000"/>
              </a:xfrm>
              <a:prstGeom prst="rect">
                <a:avLst/>
              </a:prstGeom>
              <a:blipFill>
                <a:blip r:embed="rId66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Прямоугольник 116"/>
              <p:cNvSpPr/>
              <p:nvPr/>
            </p:nvSpPr>
            <p:spPr>
              <a:xfrm>
                <a:off x="8373481" y="2371578"/>
                <a:ext cx="360000" cy="432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indent="-158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9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7" name="Прямоугольник 1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73481" y="2371578"/>
                <a:ext cx="360000" cy="432000"/>
              </a:xfrm>
              <a:prstGeom prst="rect">
                <a:avLst/>
              </a:prstGeom>
              <a:blipFill>
                <a:blip r:embed="rId67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8" name="Прямоугольник 117"/>
              <p:cNvSpPr/>
              <p:nvPr/>
            </p:nvSpPr>
            <p:spPr>
              <a:xfrm>
                <a:off x="7542721" y="4281943"/>
                <a:ext cx="360000" cy="43200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2065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8" name="Прямоугольник 1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2721" y="4281943"/>
                <a:ext cx="360000" cy="432000"/>
              </a:xfrm>
              <a:prstGeom prst="rect">
                <a:avLst/>
              </a:prstGeom>
              <a:blipFill>
                <a:blip r:embed="rId68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4132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000"/>
                            </p:stCondLst>
                            <p:childTnLst>
                              <p:par>
                                <p:cTn id="1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500"/>
                            </p:stCondLst>
                            <p:childTnLst>
                              <p:par>
                                <p:cTn id="209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8 -0.00185 L -0.22135 -0.47098 " pathEditMode="relative" rAng="0" ptsTypes="AA">
                                      <p:cBhvr>
                                        <p:cTn id="210" dur="1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81" y="-23457"/>
                                    </p:animMotion>
                                  </p:childTnLst>
                                </p:cTn>
                              </p:par>
                              <p:par>
                                <p:cTn id="211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3.95062E-6 L -0.096 -0.47222 " pathEditMode="relative" rAng="0" ptsTypes="AA">
                                      <p:cBhvr>
                                        <p:cTn id="212" dur="1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09" y="-23611"/>
                                    </p:animMotion>
                                  </p:childTnLst>
                                </p:cTn>
                              </p:par>
                              <p:par>
                                <p:cTn id="213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95062E-6 L -0.3677 -0.16635 " pathEditMode="relative" rAng="0" ptsTypes="AA">
                                      <p:cBhvr>
                                        <p:cTn id="214" dur="1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72" y="-8210"/>
                                    </p:animMotion>
                                  </p:childTnLst>
                                </p:cTn>
                              </p:par>
                              <p:par>
                                <p:cTn id="2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 animBg="1"/>
      <p:bldP spid="47" grpId="0" animBg="1"/>
      <p:bldP spid="53" grpId="0" animBg="1"/>
      <p:bldP spid="54" grpId="0" animBg="1"/>
      <p:bldP spid="72" grpId="0" animBg="1"/>
      <p:bldP spid="72" grpId="1" animBg="1"/>
      <p:bldP spid="75" grpId="0" animBg="1"/>
      <p:bldP spid="34" grpId="0" animBg="1"/>
      <p:bldP spid="35" grpId="0" animBg="1"/>
      <p:bldP spid="36" grpId="0" animBg="1"/>
      <p:bldP spid="37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2" grpId="1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3" grpId="1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8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BJ">
      <a:majorFont>
        <a:latin typeface="Merriweather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3446</TotalTime>
  <Words>1210</Words>
  <Application>Microsoft Office PowerPoint</Application>
  <PresentationFormat>Экран (16:9)</PresentationFormat>
  <Paragraphs>328</Paragraphs>
  <Slides>34</Slides>
  <Notes>33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40" baseType="lpstr">
      <vt:lpstr>Arial</vt:lpstr>
      <vt:lpstr>Merriweather</vt:lpstr>
      <vt:lpstr>Cambria Math</vt:lpstr>
      <vt:lpstr>Roboto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MSI</cp:lastModifiedBy>
  <cp:revision>587</cp:revision>
  <dcterms:created xsi:type="dcterms:W3CDTF">2017-06-06T14:34:21Z</dcterms:created>
  <dcterms:modified xsi:type="dcterms:W3CDTF">2025-01-17T08:32:28Z</dcterms:modified>
</cp:coreProperties>
</file>