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9"/>
  </p:notesMasterIdLst>
  <p:sldIdLst>
    <p:sldId id="256" r:id="rId2"/>
    <p:sldId id="344" r:id="rId3"/>
    <p:sldId id="346" r:id="rId4"/>
    <p:sldId id="352" r:id="rId5"/>
    <p:sldId id="347" r:id="rId6"/>
    <p:sldId id="353" r:id="rId7"/>
    <p:sldId id="354" r:id="rId8"/>
    <p:sldId id="305" r:id="rId9"/>
    <p:sldId id="370" r:id="rId10"/>
    <p:sldId id="306" r:id="rId11"/>
    <p:sldId id="355" r:id="rId12"/>
    <p:sldId id="363" r:id="rId13"/>
    <p:sldId id="265" r:id="rId14"/>
    <p:sldId id="364" r:id="rId15"/>
    <p:sldId id="371" r:id="rId16"/>
    <p:sldId id="365" r:id="rId17"/>
    <p:sldId id="307" r:id="rId18"/>
    <p:sldId id="322" r:id="rId19"/>
    <p:sldId id="357" r:id="rId20"/>
    <p:sldId id="358" r:id="rId21"/>
    <p:sldId id="331" r:id="rId22"/>
    <p:sldId id="309" r:id="rId23"/>
    <p:sldId id="367" r:id="rId24"/>
    <p:sldId id="360" r:id="rId25"/>
    <p:sldId id="368" r:id="rId26"/>
    <p:sldId id="369" r:id="rId27"/>
    <p:sldId id="372" r:id="rId28"/>
    <p:sldId id="373" r:id="rId29"/>
    <p:sldId id="374" r:id="rId30"/>
    <p:sldId id="375" r:id="rId31"/>
    <p:sldId id="291" r:id="rId32"/>
    <p:sldId id="310" r:id="rId33"/>
    <p:sldId id="376" r:id="rId34"/>
    <p:sldId id="295" r:id="rId35"/>
    <p:sldId id="377" r:id="rId36"/>
    <p:sldId id="378" r:id="rId37"/>
    <p:sldId id="343" r:id="rId38"/>
  </p:sldIdLst>
  <p:sldSz cx="9144000" cy="5143500" type="screen16x9"/>
  <p:notesSz cx="6858000" cy="9144000"/>
  <p:embeddedFontLst>
    <p:embeddedFont>
      <p:font typeface="Roboto" panose="020B060402020202020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Merriweather" panose="020B0604020202020204" charset="-52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2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28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2086" userDrawn="1">
          <p15:clr>
            <a:srgbClr val="A4A3A4"/>
          </p15:clr>
        </p15:guide>
        <p15:guide id="8" pos="3692" userDrawn="1">
          <p15:clr>
            <a:srgbClr val="A4A3A4"/>
          </p15:clr>
        </p15:guide>
        <p15:guide id="9" pos="1845" userDrawn="1">
          <p15:clr>
            <a:srgbClr val="A4A3A4"/>
          </p15:clr>
        </p15:guide>
        <p15:guide id="10" pos="3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799"/>
    <a:srgbClr val="663300"/>
    <a:srgbClr val="9F9C82"/>
    <a:srgbClr val="FACE47"/>
    <a:srgbClr val="F2F2F2"/>
    <a:srgbClr val="E7E6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1056" y="67"/>
      </p:cViewPr>
      <p:guideLst>
        <p:guide orient="horz" pos="3012"/>
        <p:guide pos="226"/>
        <p:guide pos="5534"/>
        <p:guide orient="horz" pos="228"/>
        <p:guide pos="2993"/>
        <p:guide pos="2767"/>
        <p:guide pos="2086"/>
        <p:guide pos="3692"/>
        <p:guide pos="1845"/>
        <p:guide pos="3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36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23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0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75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99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31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83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10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17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9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71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51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22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57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86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34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07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21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93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22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7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32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36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300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655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729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966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1079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62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8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2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76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2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9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1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1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1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1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92.png"/><Relationship Id="rId5" Type="http://schemas.openxmlformats.org/officeDocument/2006/relationships/image" Target="../media/image13.png"/><Relationship Id="rId10" Type="http://schemas.openxmlformats.org/officeDocument/2006/relationships/image" Target="../media/image91.png"/><Relationship Id="rId4" Type="http://schemas.openxmlformats.org/officeDocument/2006/relationships/image" Target="../media/image12.png"/><Relationship Id="rId9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1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10" Type="http://schemas.openxmlformats.org/officeDocument/2006/relationships/image" Target="../media/image92.png"/><Relationship Id="rId4" Type="http://schemas.openxmlformats.org/officeDocument/2006/relationships/image" Target="../media/image12.png"/><Relationship Id="rId9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3.png"/><Relationship Id="rId9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1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10" Type="http://schemas.openxmlformats.org/officeDocument/2006/relationships/image" Target="../media/image53.png"/><Relationship Id="rId4" Type="http://schemas.openxmlformats.org/officeDocument/2006/relationships/image" Target="../media/image12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3.png"/><Relationship Id="rId10" Type="http://schemas.openxmlformats.org/officeDocument/2006/relationships/image" Target="../media/image13.png"/><Relationship Id="rId4" Type="http://schemas.openxmlformats.org/officeDocument/2006/relationships/image" Target="../media/image62.pn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1.png"/><Relationship Id="rId9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10" Type="http://schemas.openxmlformats.org/officeDocument/2006/relationships/image" Target="../media/image75.png"/><Relationship Id="rId4" Type="http://schemas.openxmlformats.org/officeDocument/2006/relationships/image" Target="../media/image12.png"/><Relationship Id="rId9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1.png"/><Relationship Id="rId7" Type="http://schemas.openxmlformats.org/officeDocument/2006/relationships/image" Target="../media/image76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8.png"/><Relationship Id="rId5" Type="http://schemas.openxmlformats.org/officeDocument/2006/relationships/image" Target="../media/image13.png"/><Relationship Id="rId10" Type="http://schemas.openxmlformats.org/officeDocument/2006/relationships/image" Target="../media/image73.png"/><Relationship Id="rId4" Type="http://schemas.openxmlformats.org/officeDocument/2006/relationships/image" Target="../media/image12.png"/><Relationship Id="rId9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1.png"/><Relationship Id="rId7" Type="http://schemas.openxmlformats.org/officeDocument/2006/relationships/image" Target="../media/image7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10" Type="http://schemas.openxmlformats.org/officeDocument/2006/relationships/image" Target="../media/image80.png"/><Relationship Id="rId4" Type="http://schemas.openxmlformats.org/officeDocument/2006/relationships/image" Target="../media/image12.png"/><Relationship Id="rId9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11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11.png"/><Relationship Id="rId4" Type="http://schemas.openxmlformats.org/officeDocument/2006/relationships/image" Target="../media/image82.png"/><Relationship Id="rId9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26" Type="http://schemas.openxmlformats.org/officeDocument/2006/relationships/image" Target="../media/image119.png"/><Relationship Id="rId3" Type="http://schemas.openxmlformats.org/officeDocument/2006/relationships/image" Target="../media/image96.png"/><Relationship Id="rId21" Type="http://schemas.openxmlformats.org/officeDocument/2006/relationships/image" Target="../media/image114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18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29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7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28" Type="http://schemas.openxmlformats.org/officeDocument/2006/relationships/image" Target="../media/image121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Relationship Id="rId27" Type="http://schemas.openxmlformats.org/officeDocument/2006/relationships/image" Target="../media/image120.png"/><Relationship Id="rId30" Type="http://schemas.openxmlformats.org/officeDocument/2006/relationships/image" Target="../media/image1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4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11" Type="http://schemas.openxmlformats.org/officeDocument/2006/relationships/image" Target="../media/image131.png"/><Relationship Id="rId5" Type="http://schemas.openxmlformats.org/officeDocument/2006/relationships/image" Target="../media/image126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5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51.png"/><Relationship Id="rId3" Type="http://schemas.openxmlformats.org/officeDocument/2006/relationships/image" Target="../media/image14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2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2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526581"/>
            <a:ext cx="4392613" cy="2092881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Числовые </a:t>
            </a:r>
            <a:r>
              <a:rPr lang="ru-RU" sz="3400" dirty="0">
                <a:solidFill>
                  <a:schemeClr val="bg1"/>
                </a:solidFill>
                <a:latin typeface="+mj-lt"/>
              </a:rPr>
              <a:t>и буквенные выражения. Формулы</a:t>
            </a:r>
          </a:p>
        </p:txBody>
      </p:sp>
    </p:spTree>
    <p:extLst>
      <p:ext uri="{BB962C8B-B14F-4D97-AF65-F5344CB8AC3E}">
        <p14:creationId xmlns:p14="http://schemas.microsoft.com/office/powerpoint/2010/main" val="5099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6875" y="361950"/>
            <a:ext cx="3308351" cy="677820"/>
          </a:xfrm>
          <a:prstGeom prst="wedgeRoundRectCallout">
            <a:avLst>
              <a:gd name="adj1" fmla="val -415"/>
              <a:gd name="adj2" fmla="val 81774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F7799"/>
                </a:solidFill>
              </a:rPr>
              <a:t>Периметр </a:t>
            </a:r>
            <a:r>
              <a:rPr lang="ru-RU" sz="1400" dirty="0">
                <a:solidFill>
                  <a:srgbClr val="0F7799"/>
                </a:solidFill>
              </a:rPr>
              <a:t>прямоугольника </a:t>
            </a:r>
            <a:r>
              <a:rPr lang="ru-RU" sz="1400" dirty="0"/>
              <a:t>– это сумма длин всех его </a:t>
            </a:r>
            <a:r>
              <a:rPr lang="ru-RU" sz="1400" dirty="0" smtClean="0"/>
              <a:t>сторон. </a:t>
            </a:r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7712" y="373531"/>
                <a:ext cx="21649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4+8+4+8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" y="373531"/>
                <a:ext cx="216495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800350" y="1857375"/>
            <a:ext cx="2486025" cy="1085850"/>
          </a:xfrm>
          <a:prstGeom prst="rect">
            <a:avLst/>
          </a:pr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69364" y="2292578"/>
                <a:ext cx="3718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364" y="2292578"/>
                <a:ext cx="371897" cy="215444"/>
              </a:xfrm>
              <a:prstGeom prst="rect">
                <a:avLst/>
              </a:prstGeom>
              <a:blipFill>
                <a:blip r:embed="rId7"/>
                <a:stretch>
                  <a:fillRect l="-16393" t="-25714" r="-27869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7413" y="1594306"/>
                <a:ext cx="3718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13" y="1594306"/>
                <a:ext cx="371897" cy="215444"/>
              </a:xfrm>
              <a:prstGeom prst="rect">
                <a:avLst/>
              </a:prstGeom>
              <a:blipFill>
                <a:blip r:embed="rId8"/>
                <a:stretch>
                  <a:fillRect l="-16393" t="-28571" r="-27869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2561" y="361950"/>
            <a:ext cx="2792664" cy="677820"/>
          </a:xfrm>
          <a:prstGeom prst="wedgeRoundRectCallout">
            <a:avLst>
              <a:gd name="adj1" fmla="val -29411"/>
              <a:gd name="adj2" fmla="val 9258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Но </a:t>
            </a:r>
            <a:r>
              <a:rPr lang="ru-RU" sz="1400" dirty="0"/>
              <a:t>в прямоугольнике же две пары равных </a:t>
            </a:r>
            <a:r>
              <a:rPr lang="ru-RU" sz="1400" dirty="0" smtClean="0"/>
              <a:t>сторон!</a:t>
            </a:r>
            <a:r>
              <a:rPr lang="ru-RU" sz="1400" dirty="0" smtClean="0">
                <a:solidFill>
                  <a:srgbClr val="0F7799"/>
                </a:solidFill>
              </a:rPr>
              <a:t> </a:t>
            </a:r>
            <a:endParaRPr lang="ru-RU" sz="1400" dirty="0">
              <a:solidFill>
                <a:srgbClr val="0F7799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7712" y="373531"/>
                <a:ext cx="21649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4+8+4+8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" y="373531"/>
                <a:ext cx="216495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7712" y="969248"/>
                <a:ext cx="18315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" y="969248"/>
                <a:ext cx="183152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800350" y="1857375"/>
            <a:ext cx="2486025" cy="1085850"/>
          </a:xfrm>
          <a:prstGeom prst="rect">
            <a:avLst/>
          </a:pr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69364" y="2292578"/>
                <a:ext cx="3718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364" y="2292578"/>
                <a:ext cx="371897" cy="215444"/>
              </a:xfrm>
              <a:prstGeom prst="rect">
                <a:avLst/>
              </a:prstGeom>
              <a:blipFill>
                <a:blip r:embed="rId7"/>
                <a:stretch>
                  <a:fillRect l="-16393" t="-25714" r="-27869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7413" y="1594306"/>
                <a:ext cx="3718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13" y="1594306"/>
                <a:ext cx="371897" cy="215444"/>
              </a:xfrm>
              <a:prstGeom prst="rect">
                <a:avLst/>
              </a:prstGeom>
              <a:blipFill>
                <a:blip r:embed="rId8"/>
                <a:stretch>
                  <a:fillRect l="-16393" t="-28571" r="-27869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2664" y="1811596"/>
            <a:ext cx="3051836" cy="1869636"/>
          </a:xfrm>
          <a:prstGeom prst="wedgeRoundRectCallout">
            <a:avLst>
              <a:gd name="adj1" fmla="val -62836"/>
              <a:gd name="adj2" fmla="val -5786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Вы оба правы! </a:t>
            </a:r>
            <a:endParaRPr lang="ru-RU" sz="1400" dirty="0" smtClean="0"/>
          </a:p>
          <a:p>
            <a:pPr algn="ctr"/>
            <a:r>
              <a:rPr lang="ru-RU" sz="1400" dirty="0" smtClean="0"/>
              <a:t>Периметр </a:t>
            </a:r>
            <a:r>
              <a:rPr lang="ru-RU" sz="1400" dirty="0"/>
              <a:t>прямоугольника можно вычислить и первым, и вторым способом. </a:t>
            </a:r>
            <a:endParaRPr lang="ru-RU" sz="1400" dirty="0" smtClean="0"/>
          </a:p>
          <a:p>
            <a:pPr algn="ctr"/>
            <a:r>
              <a:rPr lang="ru-RU" sz="1400" dirty="0" smtClean="0"/>
              <a:t>Записи</a:t>
            </a:r>
            <a:r>
              <a:rPr lang="ru-RU" sz="1400" dirty="0"/>
              <a:t>, которые вы </a:t>
            </a:r>
            <a:r>
              <a:rPr lang="ru-RU" sz="1400" dirty="0" smtClean="0"/>
              <a:t>составили, </a:t>
            </a:r>
            <a:r>
              <a:rPr lang="ru-RU" sz="1400" dirty="0"/>
              <a:t>называют </a:t>
            </a:r>
            <a:r>
              <a:rPr lang="ru-RU" sz="1400" dirty="0">
                <a:solidFill>
                  <a:srgbClr val="0F7799"/>
                </a:solidFill>
              </a:rPr>
              <a:t>числовыми выражениями</a:t>
            </a:r>
            <a:r>
              <a:rPr lang="ru-RU" sz="1400" dirty="0"/>
              <a:t>.</a:t>
            </a:r>
            <a:r>
              <a:rPr lang="ru-RU" sz="1400" dirty="0" smtClean="0">
                <a:solidFill>
                  <a:srgbClr val="0F7799"/>
                </a:solidFill>
              </a:rPr>
              <a:t> </a:t>
            </a:r>
            <a:endParaRPr lang="ru-RU" sz="1400" dirty="0">
              <a:solidFill>
                <a:srgbClr val="0F7799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7712" y="373531"/>
                <a:ext cx="21649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4+8+4+8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" y="373531"/>
                <a:ext cx="216495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7712" y="969248"/>
                <a:ext cx="18315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" y="969248"/>
                <a:ext cx="183152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1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effectLst/>
                <a:latin typeface="+mj-lt"/>
              </a:rPr>
              <a:t>Запомните!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5673" y="1685366"/>
            <a:ext cx="56896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это </a:t>
            </a:r>
            <a:r>
              <a:rPr lang="ru-RU" sz="1800" dirty="0">
                <a:solidFill>
                  <a:schemeClr val="bg1"/>
                </a:solidFill>
              </a:rPr>
              <a:t>выражение, составленное из чисел, знаков арифметических действий и скобок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13529" y="2486133"/>
                <a:ext cx="15538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4+8+4+8</m:t>
                      </m:r>
                    </m:oMath>
                  </m:oMathPara>
                </a14:m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529" y="2486133"/>
                <a:ext cx="1553887" cy="307777"/>
              </a:xfrm>
              <a:prstGeom prst="rect">
                <a:avLst/>
              </a:prstGeom>
              <a:blipFill>
                <a:blip r:embed="rId5"/>
                <a:stretch>
                  <a:fillRect l="-3543" r="-3150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33754" y="2956744"/>
                <a:ext cx="13134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4+2</m:t>
                      </m:r>
                      <m:r>
                        <a:rPr lang="ru-RU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754" y="2956744"/>
                <a:ext cx="1313436" cy="307777"/>
              </a:xfrm>
              <a:prstGeom prst="rect">
                <a:avLst/>
              </a:prstGeom>
              <a:blipFill>
                <a:blip r:embed="rId6"/>
                <a:stretch>
                  <a:fillRect l="-3704" r="-3704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45674" y="1135345"/>
            <a:ext cx="568960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>
                <a:solidFill>
                  <a:srgbClr val="FFC000"/>
                </a:solidFill>
                <a:latin typeface="+mj-lt"/>
              </a:rPr>
              <a:t>Числовое выражение – </a:t>
            </a:r>
            <a:endParaRPr lang="ru-RU" sz="3400" dirty="0" smtClean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13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0573" y="1773258"/>
            <a:ext cx="2985916" cy="2823088"/>
          </a:xfrm>
          <a:prstGeom prst="wedgeRoundRectCallout">
            <a:avLst>
              <a:gd name="adj1" fmla="val -59990"/>
              <a:gd name="adj2" fmla="val -4452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Важно </a:t>
            </a:r>
            <a:r>
              <a:rPr lang="ru-RU" sz="1400" dirty="0"/>
              <a:t>понимать, что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не </a:t>
            </a:r>
            <a:r>
              <a:rPr lang="ru-RU" sz="1400" dirty="0"/>
              <a:t>всякая запись, составленная из чисел, знаков арифметических действий и скобок, будет являться числовым выражением. </a:t>
            </a:r>
            <a:endParaRPr lang="en-US" sz="1400" dirty="0" smtClean="0"/>
          </a:p>
          <a:p>
            <a:pPr algn="ctr"/>
            <a:r>
              <a:rPr lang="ru-RU" sz="1400" dirty="0" smtClean="0"/>
              <a:t>Запись</a:t>
            </a:r>
            <a:r>
              <a:rPr lang="ru-RU" sz="1400" dirty="0"/>
              <a:t>, которую показал нам </a:t>
            </a:r>
            <a:r>
              <a:rPr lang="ru-RU" sz="1400" dirty="0" smtClean="0"/>
              <a:t>Саша, </a:t>
            </a:r>
            <a:r>
              <a:rPr lang="ru-RU" sz="1400" dirty="0"/>
              <a:t>представляет собой бессмысленный набор символов.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62626" y="361950"/>
            <a:ext cx="3022600" cy="677820"/>
          </a:xfrm>
          <a:prstGeom prst="wedgeRoundRectCallout">
            <a:avLst>
              <a:gd name="adj1" fmla="val -346"/>
              <a:gd name="adj2" fmla="val 8377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А </a:t>
            </a:r>
            <a:r>
              <a:rPr lang="ru-RU" sz="1400" dirty="0"/>
              <a:t>вот такая запись тоже будет числовым выражением?</a:t>
            </a:r>
            <a:endParaRPr lang="ru-RU" sz="1400" dirty="0">
              <a:solidFill>
                <a:srgbClr val="0F7799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Числовое выражение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2" cy="34693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6"/>
            <a:ext cx="1491460" cy="3593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7160" y="882968"/>
                <a:ext cx="31707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3)+1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&lt;3−7=0)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60" y="882968"/>
                <a:ext cx="317074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77160" y="1313855"/>
            <a:ext cx="3214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является числовым выражением.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37" grpId="0"/>
      <p:bldP spid="2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0573" y="2573358"/>
            <a:ext cx="2985916" cy="916183"/>
          </a:xfrm>
          <a:prstGeom prst="wedgeRoundRectCallout">
            <a:avLst>
              <a:gd name="adj1" fmla="val -59990"/>
              <a:gd name="adj2" fmla="val -4452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В записи выражений никогда </a:t>
            </a:r>
            <a:r>
              <a:rPr lang="ru-RU" sz="1400" u="sng" dirty="0"/>
              <a:t>не применяются знаки равенств и неравенств</a:t>
            </a:r>
            <a:r>
              <a:rPr lang="ru-RU" sz="1400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Числовое выражение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2" cy="34693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6"/>
            <a:ext cx="1491460" cy="3593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7160" y="882968"/>
                <a:ext cx="31707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3)+1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&lt;3−7=0)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60" y="882968"/>
                <a:ext cx="317074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77160" y="1313855"/>
            <a:ext cx="3214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является числовым выражением.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6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Числовое выражение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30573" y="2573358"/>
            <a:ext cx="2603402" cy="677820"/>
          </a:xfrm>
          <a:prstGeom prst="wedgeRoundRectCallout">
            <a:avLst>
              <a:gd name="adj1" fmla="val -59990"/>
              <a:gd name="adj2" fmla="val -4452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Чему равен </a:t>
            </a:r>
            <a:r>
              <a:rPr lang="ru-RU" sz="1400" dirty="0"/>
              <a:t>периметр нашего прямоугольника?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2" cy="3469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6"/>
            <a:ext cx="1491460" cy="3593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7712" y="859306"/>
                <a:ext cx="21649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4+8+4+8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" y="859306"/>
                <a:ext cx="216495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7712" y="1455023"/>
                <a:ext cx="18315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" y="1455023"/>
                <a:ext cx="183152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62626" y="361950"/>
                <a:ext cx="3022600" cy="705629"/>
              </a:xfrm>
              <a:prstGeom prst="wedgeRoundRectCallout">
                <a:avLst>
                  <a:gd name="adj1" fmla="val -6649"/>
                  <a:gd name="adj2" fmla="val 9187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Периметр прямоугольника равен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ru-RU" sz="1400" dirty="0" smtClean="0"/>
                  <a:t> см.</a:t>
                </a:r>
                <a:endParaRPr lang="ru-RU" sz="14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6" y="361950"/>
                <a:ext cx="3022600" cy="705629"/>
              </a:xfrm>
              <a:prstGeom prst="wedgeRoundRectCallout">
                <a:avLst>
                  <a:gd name="adj1" fmla="val -6649"/>
                  <a:gd name="adj2" fmla="val 91876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44941" y="859305"/>
                <a:ext cx="8531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941" y="859305"/>
                <a:ext cx="85318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39239" y="1455022"/>
                <a:ext cx="8531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39" y="1455022"/>
                <a:ext cx="85318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3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4" grpId="0"/>
      <p:bldP spid="25" grpId="0" animBg="1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2" cy="34693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6"/>
            <a:ext cx="1491460" cy="3593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Числовое выражение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0573" y="1996211"/>
            <a:ext cx="3022502" cy="2823088"/>
          </a:xfrm>
          <a:prstGeom prst="wedgeRoundRectCallout">
            <a:avLst>
              <a:gd name="adj1" fmla="val -59990"/>
              <a:gd name="adj2" fmla="val -4452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Правильно! </a:t>
            </a:r>
            <a:endParaRPr lang="ru-RU" sz="1400" dirty="0" smtClean="0"/>
          </a:p>
          <a:p>
            <a:pPr algn="ctr"/>
            <a:r>
              <a:rPr lang="ru-RU" sz="1400" dirty="0" smtClean="0"/>
              <a:t>Число</a:t>
            </a:r>
            <a:r>
              <a:rPr lang="ru-RU" sz="1400" dirty="0"/>
              <a:t>, которое получают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результате выполнения всех действий в числовом </a:t>
            </a:r>
            <a:r>
              <a:rPr lang="ru-RU" sz="1400" dirty="0" smtClean="0"/>
              <a:t>выражении, </a:t>
            </a:r>
            <a:r>
              <a:rPr lang="ru-RU" sz="1400" dirty="0"/>
              <a:t>называют </a:t>
            </a:r>
            <a:r>
              <a:rPr lang="ru-RU" sz="1400" dirty="0">
                <a:solidFill>
                  <a:srgbClr val="0F7799"/>
                </a:solidFill>
              </a:rPr>
              <a:t>значением этого выражения. </a:t>
            </a:r>
            <a:endParaRPr lang="ru-RU" sz="1400" dirty="0" smtClean="0">
              <a:solidFill>
                <a:srgbClr val="0F7799"/>
              </a:solidFill>
            </a:endParaRPr>
          </a:p>
          <a:p>
            <a:pPr algn="ctr"/>
            <a:r>
              <a:rPr lang="ru-RU" sz="1400" dirty="0" smtClean="0"/>
              <a:t>Выражение </a:t>
            </a:r>
            <a:r>
              <a:rPr lang="ru-RU" sz="1400" dirty="0"/>
              <a:t>не имеет значения, если какое-либо из действий в нём нельзя выполнить.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7712" y="859306"/>
                <a:ext cx="21649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4+8+4+8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" y="859306"/>
                <a:ext cx="216495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7712" y="1455023"/>
                <a:ext cx="18315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" y="1455023"/>
                <a:ext cx="183152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44941" y="859305"/>
                <a:ext cx="8531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941" y="859305"/>
                <a:ext cx="85318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39239" y="1455022"/>
                <a:ext cx="8531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39" y="1455022"/>
                <a:ext cx="85318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9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8775" y="361950"/>
                <a:ext cx="2952750" cy="943992"/>
              </a:xfrm>
              <a:prstGeom prst="wedgeRoundRectCallout">
                <a:avLst>
                  <a:gd name="adj1" fmla="val -22960"/>
                  <a:gd name="adj2" fmla="val 6426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Чему </a:t>
                </a:r>
                <a:r>
                  <a:rPr lang="ru-RU" sz="1400" dirty="0"/>
                  <a:t>равен периметр прямоугольника, стороны которого </a:t>
                </a:r>
                <a:r>
                  <a:rPr lang="ru-RU" sz="1400" dirty="0" smtClean="0"/>
                  <a:t>равны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 см </a:t>
                </a:r>
                <a:r>
                  <a:rPr lang="ru-RU" sz="1400" dirty="0"/>
                  <a:t>и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 smtClean="0"/>
                  <a:t> см? </a:t>
                </a:r>
                <a:endParaRPr lang="ru-RU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1950"/>
                <a:ext cx="2952750" cy="943992"/>
              </a:xfrm>
              <a:prstGeom prst="wedgeRoundRectCallout">
                <a:avLst>
                  <a:gd name="adj1" fmla="val -22960"/>
                  <a:gd name="adj2" fmla="val 64267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00350" y="1857375"/>
            <a:ext cx="2486025" cy="1085850"/>
          </a:xfrm>
          <a:prstGeom prst="rect">
            <a:avLst/>
          </a:pr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69364" y="2292578"/>
                <a:ext cx="3718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364" y="2292578"/>
                <a:ext cx="371897" cy="215444"/>
              </a:xfrm>
              <a:prstGeom prst="rect">
                <a:avLst/>
              </a:prstGeom>
              <a:blipFill>
                <a:blip r:embed="rId8"/>
                <a:stretch>
                  <a:fillRect l="-16393" t="-25714" r="-27869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7413" y="1594306"/>
                <a:ext cx="391326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13" y="1594306"/>
                <a:ext cx="391326" cy="240579"/>
              </a:xfrm>
              <a:prstGeom prst="rect">
                <a:avLst/>
              </a:prstGeom>
              <a:blipFill>
                <a:blip r:embed="rId9"/>
                <a:stretch>
                  <a:fillRect l="-14063" t="-15385" r="-26563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9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00350" y="1857375"/>
            <a:ext cx="2486025" cy="1085850"/>
          </a:xfrm>
          <a:prstGeom prst="rect">
            <a:avLst/>
          </a:pr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69364" y="2292578"/>
                <a:ext cx="3718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364" y="2292578"/>
                <a:ext cx="371897" cy="215444"/>
              </a:xfrm>
              <a:prstGeom prst="rect">
                <a:avLst/>
              </a:prstGeom>
              <a:blipFill>
                <a:blip r:embed="rId7"/>
                <a:stretch>
                  <a:fillRect l="-16393" t="-25714" r="-27869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7413" y="1594306"/>
                <a:ext cx="391326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13" y="1594306"/>
                <a:ext cx="391326" cy="240579"/>
              </a:xfrm>
              <a:prstGeom prst="rect">
                <a:avLst/>
              </a:prstGeom>
              <a:blipFill>
                <a:blip r:embed="rId8"/>
                <a:stretch>
                  <a:fillRect l="-14063" t="-15385" r="-26563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712" y="373531"/>
                <a:ext cx="18419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" y="373531"/>
                <a:ext cx="184191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41452" y="361950"/>
                <a:ext cx="6743774" cy="943992"/>
              </a:xfrm>
              <a:prstGeom prst="wedgeRoundRectCallout">
                <a:avLst>
                  <a:gd name="adj1" fmla="val 28027"/>
                  <a:gd name="adj2" fmla="val 7695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Паша, я вчера смотрел чемпионат мира </a:t>
                </a:r>
                <a:r>
                  <a:rPr lang="ru-RU" sz="1400" dirty="0" smtClean="0"/>
                  <a:t>«Формулы-1»! </a:t>
                </a:r>
                <a:r>
                  <a:rPr lang="ru-RU" sz="1400" dirty="0"/>
                  <a:t>Это такое зрелище!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Ты </a:t>
                </a:r>
                <a:r>
                  <a:rPr lang="ru-RU" sz="1400" dirty="0"/>
                  <a:t>только представь </a:t>
                </a:r>
                <a:r>
                  <a:rPr lang="ru-RU" sz="1400" dirty="0" smtClean="0"/>
                  <a:t>себе: </a:t>
                </a:r>
                <a:r>
                  <a:rPr lang="ru-RU" sz="1400" dirty="0"/>
                  <a:t>болиды </a:t>
                </a:r>
                <a:r>
                  <a:rPr lang="ru-RU" sz="1400" dirty="0" smtClean="0"/>
                  <a:t>«Формулы-1» </a:t>
                </a:r>
                <a:r>
                  <a:rPr lang="ru-RU" sz="1400" dirty="0"/>
                  <a:t>могут развить скорость аж до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400</m:t>
                    </m:r>
                  </m:oMath>
                </a14:m>
                <a:r>
                  <a:rPr lang="ru-RU" sz="1400" dirty="0" smtClean="0"/>
                  <a:t> км/ч. </a:t>
                </a:r>
                <a:r>
                  <a:rPr lang="ru-RU" sz="1400" dirty="0"/>
                  <a:t>Вот бы мне так </a:t>
                </a:r>
                <a:r>
                  <a:rPr lang="ru-RU" sz="1400" dirty="0" smtClean="0"/>
                  <a:t>погонять!</a:t>
                </a:r>
                <a:endParaRPr lang="ru-RU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52" y="361950"/>
                <a:ext cx="6743774" cy="943992"/>
              </a:xfrm>
              <a:prstGeom prst="wedgeRoundRectCallout">
                <a:avLst>
                  <a:gd name="adj1" fmla="val 28027"/>
                  <a:gd name="adj2" fmla="val 76957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29"/>
            <a:ext cx="1494140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63047" y="3352689"/>
                <a:ext cx="2740371" cy="943992"/>
              </a:xfrm>
              <a:prstGeom prst="wedgeRoundRectCallout">
                <a:avLst>
                  <a:gd name="adj1" fmla="val -56078"/>
                  <a:gd name="adj2" fmla="val -2481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Запись </a:t>
                </a:r>
                <a14:m>
                  <m:oMath xmlns:m="http://schemas.openxmlformats.org/officeDocument/2006/math">
                    <m:r>
                      <a:rPr lang="ru-RU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4+2</m:t>
                    </m:r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/>
                  <a:t> называют </a:t>
                </a:r>
                <a:r>
                  <a:rPr lang="ru-RU" sz="1400" dirty="0">
                    <a:solidFill>
                      <a:srgbClr val="0F7799"/>
                    </a:solidFill>
                  </a:rPr>
                  <a:t>буквенным выражением.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47" y="3352689"/>
                <a:ext cx="2740371" cy="943992"/>
              </a:xfrm>
              <a:prstGeom prst="wedgeRoundRectCallout">
                <a:avLst>
                  <a:gd name="adj1" fmla="val -56078"/>
                  <a:gd name="adj2" fmla="val -24818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2800350" y="1857375"/>
            <a:ext cx="2486025" cy="1085850"/>
          </a:xfrm>
          <a:prstGeom prst="rect">
            <a:avLst/>
          </a:pr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69364" y="2292578"/>
                <a:ext cx="3718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364" y="2292578"/>
                <a:ext cx="371897" cy="215444"/>
              </a:xfrm>
              <a:prstGeom prst="rect">
                <a:avLst/>
              </a:prstGeom>
              <a:blipFill>
                <a:blip r:embed="rId8"/>
                <a:stretch>
                  <a:fillRect l="-16393" t="-25714" r="-27869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7413" y="1594306"/>
                <a:ext cx="391326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13" y="1594306"/>
                <a:ext cx="391326" cy="240579"/>
              </a:xfrm>
              <a:prstGeom prst="rect">
                <a:avLst/>
              </a:prstGeom>
              <a:blipFill>
                <a:blip r:embed="rId9"/>
                <a:stretch>
                  <a:fillRect l="-14063" t="-15385" r="-26563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7712" y="373531"/>
                <a:ext cx="18419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" y="373531"/>
                <a:ext cx="184191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7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0582" y="1683616"/>
            <a:ext cx="721360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это </a:t>
            </a:r>
            <a:r>
              <a:rPr lang="ru-RU" sz="1800" dirty="0">
                <a:solidFill>
                  <a:schemeClr val="bg1"/>
                </a:solidFill>
              </a:rPr>
              <a:t>выражение, которое составлено из чисел, букв,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знаков </a:t>
            </a:r>
            <a:r>
              <a:rPr lang="ru-RU" sz="1800" dirty="0">
                <a:solidFill>
                  <a:schemeClr val="bg1"/>
                </a:solidFill>
              </a:rPr>
              <a:t>арифметических действий и скобок.</a:t>
            </a: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Вместо </a:t>
            </a:r>
            <a:r>
              <a:rPr lang="ru-RU" sz="1800" dirty="0">
                <a:solidFill>
                  <a:schemeClr val="bg1"/>
                </a:solidFill>
              </a:rPr>
              <a:t>букв в буквенное выражение можно подставлять различные числа. 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При </a:t>
            </a:r>
            <a:r>
              <a:rPr lang="ru-RU" sz="1800" dirty="0">
                <a:solidFill>
                  <a:schemeClr val="bg1"/>
                </a:solidFill>
              </a:rPr>
              <a:t>этом значение букв может изменяться, поэтому буквы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в </a:t>
            </a:r>
            <a:r>
              <a:rPr lang="ru-RU" sz="1800" dirty="0">
                <a:solidFill>
                  <a:schemeClr val="bg1"/>
                </a:solidFill>
              </a:rPr>
              <a:t>буквенном выражении называют ещё </a:t>
            </a:r>
            <a:r>
              <a:rPr lang="ru-RU" sz="1800" dirty="0">
                <a:solidFill>
                  <a:srgbClr val="FFC000"/>
                </a:solidFill>
              </a:rPr>
              <a:t>переменными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endParaRPr lang="ru-RU" sz="1800" dirty="0" smtClean="0">
              <a:solidFill>
                <a:schemeClr val="bg1"/>
              </a:solidFill>
            </a:endParaRP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Если </a:t>
            </a:r>
            <a:r>
              <a:rPr lang="ru-RU" sz="1800" dirty="0">
                <a:solidFill>
                  <a:schemeClr val="bg1"/>
                </a:solidFill>
              </a:rPr>
              <a:t>в буквенное выражение вместо буквы подставить число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 </a:t>
            </a:r>
            <a:r>
              <a:rPr lang="ru-RU" sz="1800" dirty="0">
                <a:solidFill>
                  <a:schemeClr val="bg1"/>
                </a:solidFill>
              </a:rPr>
              <a:t>выполнить все действия, то получим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>значение </a:t>
            </a:r>
            <a:r>
              <a:rPr lang="ru-RU" sz="1800" dirty="0">
                <a:solidFill>
                  <a:srgbClr val="FFC000"/>
                </a:solidFill>
              </a:rPr>
              <a:t>буквенного </a:t>
            </a:r>
            <a:r>
              <a:rPr lang="ru-RU" sz="1800" dirty="0" smtClean="0">
                <a:solidFill>
                  <a:srgbClr val="FFC000"/>
                </a:solidFill>
              </a:rPr>
              <a:t>выражения.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582" y="1135345"/>
            <a:ext cx="721360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Буквенное </a:t>
            </a:r>
            <a:r>
              <a:rPr lang="ru-RU" sz="3400" dirty="0">
                <a:solidFill>
                  <a:srgbClr val="FFC000"/>
                </a:solidFill>
                <a:latin typeface="+mj-lt"/>
              </a:rPr>
              <a:t>выражение – </a:t>
            </a:r>
            <a:endParaRPr lang="ru-RU" sz="3400" dirty="0" smtClean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55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27409" y="2581284"/>
                <a:ext cx="2768466" cy="971801"/>
              </a:xfrm>
              <a:prstGeom prst="wedgeRoundRectCallout">
                <a:avLst>
                  <a:gd name="adj1" fmla="val -59575"/>
                  <a:gd name="adj2" fmla="val 4078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Давайте вместо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/>
                  <a:t> в нашем буквенном выражении подставим число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1400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409" y="2581284"/>
                <a:ext cx="2768466" cy="971801"/>
              </a:xfrm>
              <a:prstGeom prst="wedgeRoundRectCallout">
                <a:avLst>
                  <a:gd name="adj1" fmla="val -59575"/>
                  <a:gd name="adj2" fmla="val 40786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54" y="2152872"/>
            <a:ext cx="2700000" cy="27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Буквенное выражение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7712" y="878356"/>
                <a:ext cx="18419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" y="878356"/>
                <a:ext cx="184191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49626" y="878356"/>
                <a:ext cx="32625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4+2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10=28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626" y="878356"/>
                <a:ext cx="326256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27409" y="2557356"/>
                <a:ext cx="2768466" cy="1210164"/>
              </a:xfrm>
              <a:prstGeom prst="wedgeRoundRectCallout">
                <a:avLst>
                  <a:gd name="adj1" fmla="val -59575"/>
                  <a:gd name="adj2" fmla="val 2504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В этом случае число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является </a:t>
                </a:r>
                <a:r>
                  <a:rPr lang="ru-RU" sz="1400" dirty="0">
                    <a:solidFill>
                      <a:srgbClr val="0F7799"/>
                    </a:solidFill>
                  </a:rPr>
                  <a:t>значением </a:t>
                </a:r>
                <a:r>
                  <a:rPr lang="ru-RU" sz="1400" dirty="0" smtClean="0">
                    <a:solidFill>
                      <a:srgbClr val="0F7799"/>
                    </a:solidFill>
                  </a:rPr>
                  <a:t>буквенного выражения </a:t>
                </a:r>
                <a:r>
                  <a:rPr lang="ru-RU" sz="1400" dirty="0"/>
                  <a:t>при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ru-RU" sz="1400" dirty="0"/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409" y="2557356"/>
                <a:ext cx="2768466" cy="1210164"/>
              </a:xfrm>
              <a:prstGeom prst="wedgeRoundRectCallout">
                <a:avLst>
                  <a:gd name="adj1" fmla="val -59575"/>
                  <a:gd name="adj2" fmla="val 25044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2" cy="34693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6"/>
            <a:ext cx="1491460" cy="35935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62626" y="361950"/>
            <a:ext cx="3022600" cy="677820"/>
          </a:xfrm>
          <a:prstGeom prst="wedgeRoundRectCallout">
            <a:avLst>
              <a:gd name="adj1" fmla="val -346"/>
              <a:gd name="adj2" fmla="val 8377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А буквенные выражения всегда имеют значения</a:t>
            </a:r>
            <a:r>
              <a:rPr lang="ru-RU" sz="1400" dirty="0" smtClean="0"/>
              <a:t>?</a:t>
            </a:r>
            <a:endParaRPr lang="ru-RU" sz="1400" dirty="0">
              <a:solidFill>
                <a:srgbClr val="0F77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build="allAtOnce" animBg="1"/>
      <p:bldP spid="15" grpId="0"/>
      <p:bldP spid="14" grpId="0"/>
      <p:bldP spid="16" grpId="0"/>
      <p:bldP spid="17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Буквенное выражение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58774" y="2850460"/>
            <a:ext cx="50534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8776" y="916969"/>
            <a:ext cx="505341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/>
              <a:t>Буквенное выражение может не иметь </a:t>
            </a:r>
            <a:r>
              <a:rPr lang="ru-RU" sz="1800" dirty="0" smtClean="0"/>
              <a:t>значения </a:t>
            </a:r>
            <a:r>
              <a:rPr lang="ru-RU" sz="1800" dirty="0"/>
              <a:t>в случае, если при подстановке значений букв в буквенное выражение получается числовое выражение,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значение </a:t>
            </a:r>
            <a:r>
              <a:rPr lang="ru-RU" sz="1800" dirty="0"/>
              <a:t>которого для натуральных чисел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не </a:t>
            </a:r>
            <a:r>
              <a:rPr lang="ru-RU" sz="1800" dirty="0"/>
              <a:t>может быть найдено. </a:t>
            </a:r>
            <a:endParaRPr lang="en-US" sz="18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5578764" y="377058"/>
            <a:ext cx="3206461" cy="1392909"/>
          </a:xfrm>
          <a:prstGeom prst="wedgeRoundRectCallout">
            <a:avLst>
              <a:gd name="adj1" fmla="val 24636"/>
              <a:gd name="adj2" fmla="val 6448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Говорят также, что значение такого выражения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не определено </a:t>
            </a:r>
            <a:r>
              <a:rPr lang="ru-RU" sz="1400" dirty="0"/>
              <a:t>для натуральных чисел, а само выражение </a:t>
            </a:r>
            <a:r>
              <a:rPr lang="ru-RU" sz="1400" dirty="0" smtClean="0"/>
              <a:t>не </a:t>
            </a:r>
            <a:r>
              <a:rPr lang="ru-RU" sz="1400" dirty="0"/>
              <a:t>имеет </a:t>
            </a:r>
            <a:r>
              <a:rPr lang="ru-RU" sz="1400" dirty="0" smtClean="0"/>
              <a:t>смысла.</a:t>
            </a:r>
            <a:endParaRPr lang="ru-RU" sz="1400" dirty="0"/>
          </a:p>
        </p:txBody>
      </p:sp>
      <p:pic>
        <p:nvPicPr>
          <p:cNvPr id="28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395" y="1968186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58774" y="3121959"/>
            <a:ext cx="50534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/>
              <a:t>Такое </a:t>
            </a:r>
            <a:r>
              <a:rPr lang="ru-RU" sz="1800" dirty="0"/>
              <a:t>числовое выражение называют некорректным для натуральных чисел</a:t>
            </a:r>
            <a:r>
              <a:rPr lang="ru-RU" sz="1800" dirty="0" smtClean="0"/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556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0569" y="881835"/>
                <a:ext cx="12938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69" y="881835"/>
                <a:ext cx="129388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96169" y="881835"/>
                <a:ext cx="13104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169" y="881835"/>
                <a:ext cx="131048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54" y="2152872"/>
            <a:ext cx="2700000" cy="27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0654" y="1463275"/>
                <a:ext cx="3706046" cy="705629"/>
              </a:xfrm>
              <a:prstGeom prst="wedgeRoundRectCallout">
                <a:avLst>
                  <a:gd name="adj1" fmla="val 1566"/>
                  <a:gd name="adj2" fmla="val 8000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Найдём </a:t>
                </a:r>
                <a:r>
                  <a:rPr lang="ru-RU" sz="1400" dirty="0"/>
                  <a:t>значение буквенного выражения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400" dirty="0"/>
                  <a:t> при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54" y="1463275"/>
                <a:ext cx="3706046" cy="705629"/>
              </a:xfrm>
              <a:prstGeom prst="wedgeRoundRectCallout">
                <a:avLst>
                  <a:gd name="adj1" fmla="val 1566"/>
                  <a:gd name="adj2" fmla="val 80003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28874" y="2533676"/>
                <a:ext cx="2974543" cy="1182355"/>
              </a:xfrm>
              <a:prstGeom prst="wedgeRoundRectCallout">
                <a:avLst>
                  <a:gd name="adj1" fmla="val 60147"/>
                  <a:gd name="adj2" fmla="val -2647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&lt;25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а в вычитании натуральных чисел уменьшаемое всегда должно быть больше </a:t>
                </a:r>
                <a:r>
                  <a:rPr lang="ru-RU" sz="1400" dirty="0" smtClean="0"/>
                  <a:t>вычитаемого.</a:t>
                </a:r>
                <a:endParaRPr lang="ru-RU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74" y="2533676"/>
                <a:ext cx="2974543" cy="1182355"/>
              </a:xfrm>
              <a:prstGeom prst="wedgeRoundRectCallout">
                <a:avLst>
                  <a:gd name="adj1" fmla="val 60147"/>
                  <a:gd name="adj2" fmla="val -26472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Буквенное выражение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2" cy="34693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6"/>
            <a:ext cx="1491460" cy="35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0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54" y="2152872"/>
            <a:ext cx="2700000" cy="27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0569" y="881835"/>
                <a:ext cx="12938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69" y="881835"/>
                <a:ext cx="129388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96169" y="881835"/>
                <a:ext cx="13104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169" y="881835"/>
                <a:ext cx="131048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400300" y="2558880"/>
                <a:ext cx="3003117" cy="943992"/>
              </a:xfrm>
              <a:prstGeom prst="wedgeRoundRectCallout">
                <a:avLst>
                  <a:gd name="adj1" fmla="val -58379"/>
                  <a:gd name="adj2" fmla="val 3762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В таком случае говорят, что выражение не имеет смысла при указанных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2558880"/>
                <a:ext cx="3003117" cy="943992"/>
              </a:xfrm>
              <a:prstGeom prst="wedgeRoundRectCallout">
                <a:avLst>
                  <a:gd name="adj1" fmla="val -58379"/>
                  <a:gd name="adj2" fmla="val 37624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Буквенное выражение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2" cy="346933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6"/>
            <a:ext cx="1491460" cy="35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1149" y="951367"/>
                <a:ext cx="7566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49" y="951367"/>
                <a:ext cx="75661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28777" y="946994"/>
                <a:ext cx="16838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777" y="946994"/>
                <a:ext cx="168385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Буквенное выражение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5274" y="2529708"/>
            <a:ext cx="4091551" cy="1154546"/>
          </a:xfrm>
          <a:prstGeom prst="wedgeRoundRectCallout">
            <a:avLst>
              <a:gd name="adj1" fmla="val 59788"/>
              <a:gd name="adj2" fmla="val 1168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Как правило, в буквенных выражениях числовой множитель (коэффициент) пишут перед буквой, а знак умножения ставят только между числами.</a:t>
            </a:r>
          </a:p>
        </p:txBody>
      </p:sp>
      <p:pic>
        <p:nvPicPr>
          <p:cNvPr id="20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395" y="1968186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1148" y="1537299"/>
                <a:ext cx="4960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48" y="1537299"/>
                <a:ext cx="49609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28777" y="1537299"/>
                <a:ext cx="14233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777" y="1537299"/>
                <a:ext cx="142333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2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8" grpId="0" animBg="1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8775" y="361950"/>
                <a:ext cx="2952750" cy="943992"/>
              </a:xfrm>
              <a:prstGeom prst="wedgeRoundRectCallout">
                <a:avLst>
                  <a:gd name="adj1" fmla="val -22960"/>
                  <a:gd name="adj2" fmla="val 6426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Чему </a:t>
                </a:r>
                <a:r>
                  <a:rPr lang="ru-RU" sz="1400" dirty="0"/>
                  <a:t>равен периметр прямоугольника, стороны которого </a:t>
                </a:r>
                <a:r>
                  <a:rPr lang="ru-RU" sz="1400" dirty="0" smtClean="0"/>
                  <a:t>равны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 smtClean="0"/>
                  <a:t> см </a:t>
                </a:r>
                <a:r>
                  <a:rPr lang="ru-RU" sz="1400" dirty="0"/>
                  <a:t>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400" dirty="0" smtClean="0"/>
                  <a:t> см? </a:t>
                </a:r>
                <a:endParaRPr lang="ru-RU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1950"/>
                <a:ext cx="2952750" cy="943992"/>
              </a:xfrm>
              <a:prstGeom prst="wedgeRoundRectCallout">
                <a:avLst>
                  <a:gd name="adj1" fmla="val -22960"/>
                  <a:gd name="adj2" fmla="val 64267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00350" y="1857375"/>
            <a:ext cx="2486025" cy="1085850"/>
          </a:xfrm>
          <a:prstGeom prst="rect">
            <a:avLst/>
          </a:pr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69364" y="2292578"/>
                <a:ext cx="391326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364" y="2292578"/>
                <a:ext cx="391326" cy="240579"/>
              </a:xfrm>
              <a:prstGeom prst="rect">
                <a:avLst/>
              </a:prstGeom>
              <a:blipFill>
                <a:blip r:embed="rId8"/>
                <a:stretch>
                  <a:fillRect l="-14063" t="-12500" r="-26563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7413" y="1594306"/>
                <a:ext cx="391326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13" y="1594306"/>
                <a:ext cx="391326" cy="240579"/>
              </a:xfrm>
              <a:prstGeom prst="rect">
                <a:avLst/>
              </a:prstGeom>
              <a:blipFill>
                <a:blip r:embed="rId9"/>
                <a:stretch>
                  <a:fillRect l="-18750" t="-15385" r="-26563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7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00350" y="1857375"/>
            <a:ext cx="2486025" cy="1085850"/>
          </a:xfrm>
          <a:prstGeom prst="rect">
            <a:avLst/>
          </a:pr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69364" y="2292578"/>
                <a:ext cx="391326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364" y="2292578"/>
                <a:ext cx="391326" cy="240579"/>
              </a:xfrm>
              <a:prstGeom prst="rect">
                <a:avLst/>
              </a:prstGeom>
              <a:blipFill>
                <a:blip r:embed="rId7"/>
                <a:stretch>
                  <a:fillRect l="-14063" t="-12500" r="-26563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7413" y="1594306"/>
                <a:ext cx="391326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13" y="1594306"/>
                <a:ext cx="391326" cy="240579"/>
              </a:xfrm>
              <a:prstGeom prst="rect">
                <a:avLst/>
              </a:prstGeom>
              <a:blipFill>
                <a:blip r:embed="rId8"/>
                <a:stretch>
                  <a:fillRect l="-18750" t="-15385" r="-26563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712" y="373531"/>
                <a:ext cx="13239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" y="373531"/>
                <a:ext cx="132395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51388" y="377058"/>
                <a:ext cx="4033837" cy="705629"/>
              </a:xfrm>
              <a:prstGeom prst="wedgeRoundRectCallout">
                <a:avLst>
                  <a:gd name="adj1" fmla="val 24636"/>
                  <a:gd name="adj2" fmla="val 6448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Периметр такого прямоугольника можно вычислить выражением </a:t>
                </a:r>
                <a14:m>
                  <m:oMath xmlns:m="http://schemas.openxmlformats.org/officeDocument/2006/math">
                    <m:r>
                      <a:rPr lang="ru-RU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4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88" y="377058"/>
                <a:ext cx="4033837" cy="705629"/>
              </a:xfrm>
              <a:prstGeom prst="wedgeRoundRectCallout">
                <a:avLst>
                  <a:gd name="adj1" fmla="val 24636"/>
                  <a:gd name="adj2" fmla="val 64487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638001" y="3285136"/>
            <a:ext cx="1219412" cy="439457"/>
          </a:xfrm>
          <a:prstGeom prst="wedgeRoundRectCallout">
            <a:avLst>
              <a:gd name="adj1" fmla="val -66702"/>
              <a:gd name="adj2" fmla="val 1411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Молодец!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21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7712" y="373531"/>
                <a:ext cx="13239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" y="373531"/>
                <a:ext cx="132395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8775" y="806653"/>
                <a:ext cx="50605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2400" b="0" dirty="0" smtClean="0"/>
                  <a:t>Если</a:t>
                </a:r>
                <a:r>
                  <a:rPr lang="ru-RU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</a:rPr>
                  <a:t>,</a:t>
                </a:r>
                <a:r>
                  <a:rPr lang="ru-RU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ru-RU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ru-RU" sz="2400" dirty="0" smtClean="0"/>
                  <a:t>то</a:t>
                </a:r>
                <a:r>
                  <a:rPr lang="ru-RU" sz="2800" dirty="0" smtClean="0">
                    <a:solidFill>
                      <a:srgbClr val="0F77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F7799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80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28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ru-RU" sz="2800" i="1">
                        <a:solidFill>
                          <a:srgbClr val="0F7799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ru-RU" sz="280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28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sz="2800" dirty="0" smtClean="0"/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06653"/>
                <a:ext cx="5060553" cy="430887"/>
              </a:xfrm>
              <a:prstGeom prst="rect">
                <a:avLst/>
              </a:prstGeom>
              <a:blipFill>
                <a:blip r:embed="rId8"/>
                <a:stretch>
                  <a:fillRect l="-3735" t="-25352" r="-3133" b="-49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2800350" y="1857375"/>
            <a:ext cx="2486025" cy="1085850"/>
          </a:xfrm>
          <a:prstGeom prst="rect">
            <a:avLst/>
          </a:pr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69364" y="2292578"/>
                <a:ext cx="391326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364" y="2292578"/>
                <a:ext cx="391326" cy="240579"/>
              </a:xfrm>
              <a:prstGeom prst="rect">
                <a:avLst/>
              </a:prstGeom>
              <a:blipFill>
                <a:blip r:embed="rId9"/>
                <a:stretch>
                  <a:fillRect l="-14063" t="-12500" r="-26563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57413" y="1594306"/>
                <a:ext cx="391326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13" y="1594306"/>
                <a:ext cx="391326" cy="240579"/>
              </a:xfrm>
              <a:prstGeom prst="rect">
                <a:avLst/>
              </a:prstGeom>
              <a:blipFill>
                <a:blip r:embed="rId10"/>
                <a:stretch>
                  <a:fillRect l="-18750" t="-15385" r="-26563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8775" y="1260030"/>
                <a:ext cx="54580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2400" b="0" dirty="0" smtClean="0"/>
                  <a:t>Если</a:t>
                </a:r>
                <a:r>
                  <a:rPr lang="ru-RU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</a:rPr>
                  <a:t>,</a:t>
                </a:r>
                <a:r>
                  <a:rPr lang="ru-RU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ru-RU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ru-RU" sz="2400" dirty="0" smtClean="0"/>
                  <a:t>то</a:t>
                </a:r>
                <a:r>
                  <a:rPr lang="ru-RU" sz="2800" dirty="0" smtClean="0">
                    <a:solidFill>
                      <a:srgbClr val="0F77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F7799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80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28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ru-RU" sz="2800" i="1">
                        <a:solidFill>
                          <a:srgbClr val="0F7799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ru-RU" sz="280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2800" b="0" i="1" smtClean="0">
                        <a:solidFill>
                          <a:srgbClr val="0F77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2800" dirty="0" smtClean="0"/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1260030"/>
                <a:ext cx="5458097" cy="430887"/>
              </a:xfrm>
              <a:prstGeom prst="rect">
                <a:avLst/>
              </a:prstGeom>
              <a:blipFill>
                <a:blip r:embed="rId11"/>
                <a:stretch>
                  <a:fillRect l="-3464" t="-25714" r="-2905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72175" y="377058"/>
                <a:ext cx="2813050" cy="705629"/>
              </a:xfrm>
              <a:prstGeom prst="wedgeRoundRectCallout">
                <a:avLst>
                  <a:gd name="adj1" fmla="val -5838"/>
                  <a:gd name="adj2" fmla="val 8338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Вместо букв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/>
                  <a:t> и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можно подставлять разные </a:t>
                </a:r>
                <a:r>
                  <a:rPr lang="ru-RU" sz="1400" dirty="0" smtClean="0"/>
                  <a:t>числа?</a:t>
                </a:r>
                <a:endParaRPr lang="ru-RU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175" y="377058"/>
                <a:ext cx="2813050" cy="705629"/>
              </a:xfrm>
              <a:prstGeom prst="wedgeRoundRectCallout">
                <a:avLst>
                  <a:gd name="adj1" fmla="val -5838"/>
                  <a:gd name="adj2" fmla="val 83385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38000" y="3285136"/>
            <a:ext cx="2689827" cy="1392909"/>
          </a:xfrm>
          <a:prstGeom prst="wedgeRoundRectCallout">
            <a:avLst>
              <a:gd name="adj1" fmla="val -59974"/>
              <a:gd name="adj2" fmla="val -3756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Из одного буквенного выражения можно получить бесконечно много различных числовых </a:t>
            </a:r>
            <a:r>
              <a:rPr lang="ru-RU" sz="1400" dirty="0" smtClean="0"/>
              <a:t>выражений.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579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29"/>
            <a:ext cx="1494140" cy="360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4" cy="35999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8774" y="361950"/>
            <a:ext cx="6457661" cy="916183"/>
          </a:xfrm>
          <a:prstGeom prst="wedgeRoundRectCallout">
            <a:avLst>
              <a:gd name="adj1" fmla="val -9973"/>
              <a:gd name="adj2" fmla="val 6707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Саша, ты что? </a:t>
            </a:r>
            <a:r>
              <a:rPr lang="ru-RU" sz="1400" dirty="0" smtClean="0"/>
              <a:t>Это </a:t>
            </a:r>
            <a:r>
              <a:rPr lang="ru-RU" sz="1400" dirty="0"/>
              <a:t>очень опасная скорость. </a:t>
            </a:r>
            <a:endParaRPr lang="ru-RU" sz="1400" dirty="0" smtClean="0"/>
          </a:p>
          <a:p>
            <a:pPr algn="ctr"/>
            <a:r>
              <a:rPr lang="ru-RU" sz="1400" dirty="0" smtClean="0"/>
              <a:t>И, </a:t>
            </a:r>
            <a:r>
              <a:rPr lang="ru-RU" sz="1400" dirty="0"/>
              <a:t>чтобы научиться так ездить, нужно многие годы тренироваться. </a:t>
            </a:r>
            <a:endParaRPr lang="ru-RU" sz="1400" dirty="0" smtClean="0"/>
          </a:p>
          <a:p>
            <a:pPr algn="ctr"/>
            <a:r>
              <a:rPr lang="ru-RU" sz="1400" dirty="0" smtClean="0"/>
              <a:t>А </a:t>
            </a:r>
            <a:r>
              <a:rPr lang="ru-RU" sz="1400" dirty="0"/>
              <a:t>ты знаешь, что в математике тоже есть формулы?</a:t>
            </a:r>
          </a:p>
        </p:txBody>
      </p:sp>
    </p:spTree>
    <p:extLst>
      <p:ext uri="{BB962C8B-B14F-4D97-AF65-F5344CB8AC3E}">
        <p14:creationId xmlns:p14="http://schemas.microsoft.com/office/powerpoint/2010/main" val="17083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0675" y="1080991"/>
                <a:ext cx="20227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5" y="1080991"/>
                <a:ext cx="202279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2800350" y="1857375"/>
            <a:ext cx="2486025" cy="1085850"/>
          </a:xfrm>
          <a:prstGeom prst="rect">
            <a:avLst/>
          </a:pr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69364" y="2292578"/>
                <a:ext cx="391326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364" y="2292578"/>
                <a:ext cx="391326" cy="240579"/>
              </a:xfrm>
              <a:prstGeom prst="rect">
                <a:avLst/>
              </a:prstGeom>
              <a:blipFill>
                <a:blip r:embed="rId8"/>
                <a:stretch>
                  <a:fillRect l="-14063" t="-12500" r="-26563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57413" y="1594306"/>
                <a:ext cx="391326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13" y="1594306"/>
                <a:ext cx="391326" cy="240579"/>
              </a:xfrm>
              <a:prstGeom prst="rect">
                <a:avLst/>
              </a:prstGeom>
              <a:blipFill>
                <a:blip r:embed="rId9"/>
                <a:stretch>
                  <a:fillRect l="-18750" t="-15385" r="-26563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38000" y="3285136"/>
            <a:ext cx="2689827" cy="1631273"/>
          </a:xfrm>
          <a:prstGeom prst="wedgeRoundRectCallout">
            <a:avLst>
              <a:gd name="adj1" fmla="val -59974"/>
              <a:gd name="adj2" fmla="val -3756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Такое равенство можно использовать для нахождения периметра любого прямоугольника. </a:t>
            </a:r>
            <a:endParaRPr lang="ru-RU" sz="1400" dirty="0" smtClean="0"/>
          </a:p>
          <a:p>
            <a:pPr algn="ctr"/>
            <a:r>
              <a:rPr lang="ru-RU" sz="1400" dirty="0" smtClean="0"/>
              <a:t>Такие </a:t>
            </a:r>
            <a:r>
              <a:rPr lang="ru-RU" sz="1400" dirty="0"/>
              <a:t>равенства называют </a:t>
            </a:r>
            <a:r>
              <a:rPr lang="ru-RU" sz="1400" dirty="0">
                <a:solidFill>
                  <a:srgbClr val="0F7799"/>
                </a:solidFill>
              </a:rPr>
              <a:t>формулами.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776" y="374044"/>
                <a:ext cx="5053410" cy="577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800" dirty="0"/>
                  <a:t>Если периметр прямоугольника обозначить буквой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ru-RU" sz="1800" dirty="0"/>
                  <a:t>, то получим равенство </a:t>
                </a:r>
                <a:endParaRPr lang="en-US" sz="18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6" y="374044"/>
                <a:ext cx="5053410" cy="577659"/>
              </a:xfrm>
              <a:prstGeom prst="rect">
                <a:avLst/>
              </a:prstGeom>
              <a:blipFill>
                <a:blip r:embed="rId10"/>
                <a:stretch>
                  <a:fillRect l="-2895" t="-12632" b="-2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007395" y="377058"/>
            <a:ext cx="2777829" cy="677820"/>
          </a:xfrm>
          <a:prstGeom prst="wedgeRoundRectCallout">
            <a:avLst>
              <a:gd name="adj1" fmla="val -5838"/>
              <a:gd name="adj2" fmla="val 83385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Теперь понятно, </a:t>
            </a:r>
            <a:r>
              <a:rPr lang="ru-RU" sz="1400" dirty="0"/>
              <a:t>про какие формулы говорил </a:t>
            </a:r>
            <a:r>
              <a:rPr lang="ru-RU" sz="1400" dirty="0" smtClean="0"/>
              <a:t>Паша.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729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15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effectLst/>
                <a:latin typeface="+mj-lt"/>
              </a:rPr>
              <a:t>Запомните!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5508" y="1131166"/>
            <a:ext cx="46203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Правило, записанное в виде равенства двух буквенных </a:t>
            </a:r>
            <a:r>
              <a:rPr lang="ru-RU" sz="1800" dirty="0" smtClean="0">
                <a:solidFill>
                  <a:schemeClr val="bg1"/>
                </a:solidFill>
              </a:rPr>
              <a:t>выражений, </a:t>
            </a:r>
            <a:r>
              <a:rPr lang="ru-RU" sz="1800" dirty="0">
                <a:solidFill>
                  <a:schemeClr val="bg1"/>
                </a:solidFill>
              </a:rPr>
              <a:t>называется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5508" y="1798770"/>
            <a:ext cx="462033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формулой.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8120" y="2600886"/>
                <a:ext cx="20227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120" y="2600886"/>
                <a:ext cx="202279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3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91685" y="2680770"/>
            <a:ext cx="2594640" cy="916183"/>
          </a:xfrm>
          <a:prstGeom prst="wedgeRoundRectCallout">
            <a:avLst>
              <a:gd name="adj1" fmla="val -58564"/>
              <a:gd name="adj2" fmla="val 34062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Вы уже знакомы с некоторыми </a:t>
            </a:r>
            <a:r>
              <a:rPr lang="ru-RU" sz="1400" dirty="0" smtClean="0"/>
              <a:t>формулами. </a:t>
            </a:r>
          </a:p>
          <a:p>
            <a:pPr algn="ctr"/>
            <a:r>
              <a:rPr lang="ru-RU" sz="1400" dirty="0" smtClean="0"/>
              <a:t>Может, </a:t>
            </a:r>
            <a:r>
              <a:rPr lang="ru-RU" sz="1400" dirty="0"/>
              <a:t>назовёте их?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674" y="951367"/>
                <a:ext cx="11949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4" y="951367"/>
                <a:ext cx="119494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54" y="2152872"/>
            <a:ext cx="2700000" cy="27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07964" y="361950"/>
                <a:ext cx="4577261" cy="733438"/>
              </a:xfrm>
              <a:prstGeom prst="wedgeRoundRectCallout">
                <a:avLst>
                  <a:gd name="adj1" fmla="val 22533"/>
                  <a:gd name="adj2" fmla="val 7552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Если сторона квадрата равна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/>
                  <a:t>, то его периметр можно вычислить по формуле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964" y="361950"/>
                <a:ext cx="4577261" cy="733438"/>
              </a:xfrm>
              <a:prstGeom prst="wedgeRoundRectCallout">
                <a:avLst>
                  <a:gd name="adj1" fmla="val 22533"/>
                  <a:gd name="adj2" fmla="val 7552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Формулы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3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674" y="951367"/>
                <a:ext cx="11949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4" y="951367"/>
                <a:ext cx="119494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54" y="2152872"/>
            <a:ext cx="2700000" cy="27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0674" y="1583408"/>
                <a:ext cx="10985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F7799"/>
                          </a:solidFill>
                          <a:latin typeface="Cambria Math" panose="02040503050406030204" pitchFamily="18" charset="0"/>
                        </a:rPr>
                        <m:t>𝑣𝑡</m:t>
                      </m:r>
                    </m:oMath>
                  </m:oMathPara>
                </a14:m>
                <a:endParaRPr lang="ru-RU" sz="2800" dirty="0">
                  <a:solidFill>
                    <a:srgbClr val="0F7799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4" y="1583408"/>
                <a:ext cx="109857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00300" y="2418194"/>
                <a:ext cx="3133725" cy="1770318"/>
              </a:xfrm>
              <a:prstGeom prst="wedgeRoundRectCallout">
                <a:avLst>
                  <a:gd name="adj1" fmla="val 57487"/>
                  <a:gd name="adj2" fmla="val -293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А я ещё знаю формулу пути: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𝑣𝑡</m:t>
                    </m:r>
                  </m:oMath>
                </a14:m>
                <a:r>
                  <a:rPr lang="ru-RU" sz="1400" dirty="0" smtClean="0"/>
                  <a:t>.</a:t>
                </a:r>
                <a:endParaRPr lang="en-US" sz="1400" dirty="0" smtClean="0"/>
              </a:p>
              <a:p>
                <a:pPr algn="ctr"/>
                <a:r>
                  <a:rPr lang="ru-RU" sz="1400" dirty="0" smtClean="0"/>
                  <a:t>Здесь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ru-RU" sz="1400" dirty="0"/>
                  <a:t> – это </a:t>
                </a:r>
                <a:r>
                  <a:rPr lang="ru-RU" sz="1400" dirty="0" err="1"/>
                  <a:t>пройденный</a:t>
                </a:r>
                <a:r>
                  <a:rPr lang="ru-RU" sz="1400" dirty="0"/>
                  <a:t> путь,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ru-RU" sz="1400" dirty="0"/>
                  <a:t> – скорость движения, а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1400" dirty="0"/>
                  <a:t> – время, за которое </a:t>
                </a:r>
                <a:r>
                  <a:rPr lang="ru-RU" sz="1400" dirty="0" err="1"/>
                  <a:t>пройден</a:t>
                </a:r>
                <a:r>
                  <a:rPr lang="ru-RU" sz="1400" dirty="0"/>
                  <a:t> путь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ru-RU" sz="1400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2418194"/>
                <a:ext cx="3133725" cy="1770318"/>
              </a:xfrm>
              <a:prstGeom prst="wedgeRoundRectCallout">
                <a:avLst>
                  <a:gd name="adj1" fmla="val 57487"/>
                  <a:gd name="adj2" fmla="val -29396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Формулы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6" y="909934"/>
                <a:ext cx="4033838" cy="9120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 </a:t>
                </a:r>
                <a:r>
                  <a:rPr lang="ru-RU" sz="1400" dirty="0"/>
                  <a:t>каждый из овалов впишите значения буквенного выражения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ru-RU" sz="1400" dirty="0"/>
                  <a:t>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при </a:t>
                </a:r>
                <a:r>
                  <a:rPr lang="ru-RU" sz="1400" dirty="0"/>
                  <a:t>значении буквы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ru-RU" sz="1400" dirty="0"/>
                  <a:t>, указанном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в </a:t>
                </a:r>
                <a:r>
                  <a:rPr lang="ru-RU" sz="1400" dirty="0"/>
                  <a:t>соответствующем уголке </a:t>
                </a:r>
                <a:r>
                  <a:rPr lang="ru-RU" sz="1400" dirty="0" smtClean="0"/>
                  <a:t>фигуры.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6" y="909934"/>
                <a:ext cx="4033838" cy="912045"/>
              </a:xfrm>
              <a:prstGeom prst="rect">
                <a:avLst/>
              </a:prstGeom>
              <a:blipFill>
                <a:blip r:embed="rId3"/>
                <a:stretch>
                  <a:fillRect l="-2719" t="-6000"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2116329"/>
            <a:ext cx="34727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358853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0303" y="2667236"/>
                <a:ext cx="11113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∙5+10=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03" y="2667236"/>
                <a:ext cx="1111394" cy="246221"/>
              </a:xfrm>
              <a:prstGeom prst="rect">
                <a:avLst/>
              </a:prstGeom>
              <a:blipFill>
                <a:blip r:embed="rId4"/>
                <a:stretch>
                  <a:fillRect l="-3846" r="-1099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8776" y="3038261"/>
                <a:ext cx="111139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0+10=</m:t>
                    </m:r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6" y="3038261"/>
                <a:ext cx="1111394" cy="246221"/>
              </a:xfrm>
              <a:prstGeom prst="rect">
                <a:avLst/>
              </a:prstGeom>
              <a:blipFill>
                <a:blip r:embed="rId5"/>
                <a:stretch>
                  <a:fillRect l="-6593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9539" y="3409286"/>
                <a:ext cx="122064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10+10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39" y="3409286"/>
                <a:ext cx="1220643" cy="246221"/>
              </a:xfrm>
              <a:prstGeom prst="rect">
                <a:avLst/>
              </a:prstGeom>
              <a:blipFill>
                <a:blip r:embed="rId6"/>
                <a:stretch>
                  <a:fillRect l="-2985" r="-498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86101" y="3407437"/>
                <a:ext cx="12633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20+10=</m:t>
                    </m:r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101" y="3407437"/>
                <a:ext cx="1263361" cy="246221"/>
              </a:xfrm>
              <a:prstGeom prst="rect">
                <a:avLst/>
              </a:prstGeom>
              <a:blipFill>
                <a:blip r:embed="rId8"/>
                <a:stretch>
                  <a:fillRect l="-5314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8774" y="4101419"/>
                <a:ext cx="121140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∙15+10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4101419"/>
                <a:ext cx="1211407" cy="246221"/>
              </a:xfrm>
              <a:prstGeom prst="rect">
                <a:avLst/>
              </a:prstGeom>
              <a:blipFill>
                <a:blip r:embed="rId9"/>
                <a:stretch>
                  <a:fillRect l="-4020" r="-1508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86101" y="4101419"/>
                <a:ext cx="94788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30+10=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101" y="4101419"/>
                <a:ext cx="947883" cy="246221"/>
              </a:xfrm>
              <a:prstGeom prst="rect">
                <a:avLst/>
              </a:prstGeom>
              <a:blipFill>
                <a:blip r:embed="rId10"/>
                <a:stretch>
                  <a:fillRect l="-4487" r="-1923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4451731" y="361950"/>
            <a:ext cx="4323229" cy="3739469"/>
            <a:chOff x="4451731" y="361950"/>
            <a:chExt cx="4323229" cy="3739469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451731" y="361950"/>
              <a:ext cx="4323229" cy="3739469"/>
              <a:chOff x="4580227" y="565088"/>
              <a:chExt cx="4323229" cy="3739469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5384801" y="1106490"/>
                <a:ext cx="2691676" cy="2691676"/>
                <a:chOff x="5384801" y="1106490"/>
                <a:chExt cx="2691676" cy="2691676"/>
              </a:xfrm>
            </p:grpSpPr>
            <p:sp>
              <p:nvSpPr>
                <p:cNvPr id="3" name="5-конечная звезда 2"/>
                <p:cNvSpPr/>
                <p:nvPr/>
              </p:nvSpPr>
              <p:spPr>
                <a:xfrm>
                  <a:off x="5384801" y="1106490"/>
                  <a:ext cx="2691676" cy="2691676"/>
                </a:xfrm>
                <a:prstGeom prst="star5">
                  <a:avLst/>
                </a:prstGeom>
                <a:noFill/>
                <a:ln w="28575">
                  <a:solidFill>
                    <a:srgbClr val="0F77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Овал 3"/>
                <p:cNvSpPr/>
                <p:nvPr/>
              </p:nvSpPr>
              <p:spPr>
                <a:xfrm>
                  <a:off x="6207485" y="2051143"/>
                  <a:ext cx="1046307" cy="1083981"/>
                </a:xfrm>
                <a:prstGeom prst="ellipse">
                  <a:avLst/>
                </a:prstGeom>
                <a:solidFill>
                  <a:srgbClr val="0F7799"/>
                </a:solidFill>
                <a:ln w="19050">
                  <a:solidFill>
                    <a:srgbClr val="0F77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Прямоугольник 4"/>
                    <p:cNvSpPr/>
                    <p:nvPr/>
                  </p:nvSpPr>
                  <p:spPr>
                    <a:xfrm>
                      <a:off x="6231879" y="2423856"/>
                      <a:ext cx="997517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+10</m:t>
                            </m:r>
                          </m:oMath>
                        </m:oMathPara>
                      </a14:m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" name="Прямоугольник 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31879" y="2423856"/>
                      <a:ext cx="997517" cy="33855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" name="Овал 7"/>
              <p:cNvSpPr/>
              <p:nvPr/>
            </p:nvSpPr>
            <p:spPr>
              <a:xfrm>
                <a:off x="6315000" y="565088"/>
                <a:ext cx="831273" cy="506391"/>
              </a:xfrm>
              <a:prstGeom prst="ellipse">
                <a:avLst/>
              </a:prstGeom>
              <a:solidFill>
                <a:srgbClr val="0F7799"/>
              </a:solidFill>
              <a:ln w="19050">
                <a:solidFill>
                  <a:srgbClr val="0F77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8072183" y="1863133"/>
                <a:ext cx="831273" cy="506391"/>
              </a:xfrm>
              <a:prstGeom prst="ellipse">
                <a:avLst/>
              </a:prstGeom>
              <a:solidFill>
                <a:srgbClr val="0F7799"/>
              </a:solidFill>
              <a:ln w="19050">
                <a:solidFill>
                  <a:srgbClr val="0F77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7133321" y="3798166"/>
                <a:ext cx="831273" cy="506391"/>
              </a:xfrm>
              <a:prstGeom prst="ellipse">
                <a:avLst/>
              </a:prstGeom>
              <a:solidFill>
                <a:srgbClr val="0F7799"/>
              </a:solidFill>
              <a:ln w="19050">
                <a:solidFill>
                  <a:srgbClr val="0F77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5492891" y="3798166"/>
                <a:ext cx="831273" cy="506391"/>
              </a:xfrm>
              <a:prstGeom prst="ellipse">
                <a:avLst/>
              </a:prstGeom>
              <a:solidFill>
                <a:srgbClr val="0F7799"/>
              </a:solidFill>
              <a:ln w="19050">
                <a:solidFill>
                  <a:srgbClr val="0F77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4580227" y="1867326"/>
                <a:ext cx="831273" cy="506391"/>
              </a:xfrm>
              <a:prstGeom prst="ellipse">
                <a:avLst/>
              </a:prstGeom>
              <a:solidFill>
                <a:srgbClr val="0F7799"/>
              </a:solidFill>
              <a:ln w="19050">
                <a:solidFill>
                  <a:srgbClr val="0F77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Прямоугольник 37"/>
                <p:cNvSpPr/>
                <p:nvPr/>
              </p:nvSpPr>
              <p:spPr>
                <a:xfrm>
                  <a:off x="6427252" y="1290688"/>
                  <a:ext cx="34977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solidFill>
                              <a:srgbClr val="0F7799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ru-RU" sz="1400" dirty="0">
                    <a:solidFill>
                      <a:srgbClr val="0F7799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Прямоугольник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7252" y="1290688"/>
                  <a:ext cx="349775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Прямоугольник 38"/>
                <p:cNvSpPr/>
                <p:nvPr/>
              </p:nvSpPr>
              <p:spPr>
                <a:xfrm>
                  <a:off x="7221339" y="1947052"/>
                  <a:ext cx="34977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solidFill>
                              <a:srgbClr val="0F7799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sz="1400" dirty="0">
                    <a:solidFill>
                      <a:srgbClr val="0F7799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Прямоугольник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1339" y="1947052"/>
                  <a:ext cx="349775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Прямоугольник 39"/>
                <p:cNvSpPr/>
                <p:nvPr/>
              </p:nvSpPr>
              <p:spPr>
                <a:xfrm>
                  <a:off x="6869106" y="2918650"/>
                  <a:ext cx="46358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solidFill>
                              <a:srgbClr val="0F7799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ru-RU" sz="1400" dirty="0">
                    <a:solidFill>
                      <a:srgbClr val="0F7799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Прямоугольник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9106" y="2918650"/>
                  <a:ext cx="463588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Прямоугольник 40"/>
                <p:cNvSpPr/>
                <p:nvPr/>
              </p:nvSpPr>
              <p:spPr>
                <a:xfrm>
                  <a:off x="5861050" y="2918904"/>
                  <a:ext cx="57740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solidFill>
                              <a:srgbClr val="0F7799"/>
                            </a:solidFill>
                            <a:latin typeface="Cambria Math" panose="02040503050406030204" pitchFamily="18" charset="0"/>
                          </a:rPr>
                          <m:t>105</m:t>
                        </m:r>
                      </m:oMath>
                    </m:oMathPara>
                  </a14:m>
                  <a:endParaRPr lang="ru-RU" sz="1400" dirty="0">
                    <a:solidFill>
                      <a:srgbClr val="0F7799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Прямоугольник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1050" y="2918904"/>
                  <a:ext cx="577402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Прямоугольник 41"/>
                <p:cNvSpPr/>
                <p:nvPr/>
              </p:nvSpPr>
              <p:spPr>
                <a:xfrm>
                  <a:off x="5561543" y="1947052"/>
                  <a:ext cx="46358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solidFill>
                              <a:srgbClr val="0F7799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ru-RU" sz="1400" dirty="0">
                    <a:solidFill>
                      <a:srgbClr val="0F7799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Прямоугольник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543" y="1947052"/>
                  <a:ext cx="463588" cy="33855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51697" y="2665236"/>
                <a:ext cx="9625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697" y="2665236"/>
                <a:ext cx="962508" cy="246221"/>
              </a:xfrm>
              <a:prstGeom prst="rect">
                <a:avLst/>
              </a:prstGeom>
              <a:blipFill>
                <a:blip r:embed="rId17"/>
                <a:stretch>
                  <a:fillRect l="-3797" r="-1266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70169" y="3036102"/>
                <a:ext cx="111139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0+10=</m:t>
                    </m:r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169" y="3036102"/>
                <a:ext cx="1111394" cy="246221"/>
              </a:xfrm>
              <a:prstGeom prst="rect">
                <a:avLst/>
              </a:prstGeom>
              <a:blipFill>
                <a:blip r:embed="rId18"/>
                <a:stretch>
                  <a:fillRect l="-6044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423515" y="2672429"/>
                <a:ext cx="2709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1600" dirty="0" smtClean="0"/>
                  <a:t>;</a:t>
                </a:r>
                <a:endParaRPr lang="ru-RU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15" y="2672429"/>
                <a:ext cx="270908" cy="246221"/>
              </a:xfrm>
              <a:prstGeom prst="rect">
                <a:avLst/>
              </a:prstGeom>
              <a:blipFill>
                <a:blip r:embed="rId19"/>
                <a:stretch>
                  <a:fillRect l="-27273" t="-24390" r="-45455" b="-48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324940" y="3034490"/>
                <a:ext cx="111139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1600" dirty="0" smtClean="0"/>
                  <a:t>; </a:t>
                </a:r>
                <a:endParaRPr lang="ru-RU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940" y="3034490"/>
                <a:ext cx="1111394" cy="246221"/>
              </a:xfrm>
              <a:prstGeom prst="rect">
                <a:avLst/>
              </a:prstGeom>
              <a:blipFill>
                <a:blip r:embed="rId20"/>
                <a:stretch>
                  <a:fillRect l="-6011" t="-27500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68205" y="3405588"/>
                <a:ext cx="12633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sz="1600" dirty="0" smtClean="0"/>
                  <a:t>;</a:t>
                </a:r>
                <a:endParaRPr lang="ru-RU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205" y="3405588"/>
                <a:ext cx="1263361" cy="246221"/>
              </a:xfrm>
              <a:prstGeom prst="rect">
                <a:avLst/>
              </a:prstGeom>
              <a:blipFill>
                <a:blip r:embed="rId21"/>
                <a:stretch>
                  <a:fillRect l="-5288" t="-27500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8775" y="3755829"/>
                <a:ext cx="129893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105+10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755829"/>
                <a:ext cx="1298934" cy="246221"/>
              </a:xfrm>
              <a:prstGeom prst="rect">
                <a:avLst/>
              </a:prstGeom>
              <a:blipFill>
                <a:blip r:embed="rId22"/>
                <a:stretch>
                  <a:fillRect l="-4695" r="-2347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06169" y="3753980"/>
                <a:ext cx="12633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210+10=</m:t>
                    </m:r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169" y="3753980"/>
                <a:ext cx="1263361" cy="246221"/>
              </a:xfrm>
              <a:prstGeom prst="rect">
                <a:avLst/>
              </a:prstGeom>
              <a:blipFill>
                <a:blip r:embed="rId23"/>
                <a:stretch>
                  <a:fillRect l="-5797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780633" y="3752131"/>
                <a:ext cx="12633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220</m:t>
                    </m:r>
                  </m:oMath>
                </a14:m>
                <a:r>
                  <a:rPr lang="en-US" sz="1600" dirty="0" smtClean="0"/>
                  <a:t>;</a:t>
                </a:r>
                <a:endParaRPr lang="ru-RU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633" y="3752131"/>
                <a:ext cx="1263361" cy="246221"/>
              </a:xfrm>
              <a:prstGeom prst="rect">
                <a:avLst/>
              </a:prstGeom>
              <a:blipFill>
                <a:blip r:embed="rId24"/>
                <a:stretch>
                  <a:fillRect l="-5314" t="-27500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568205" y="4101419"/>
                <a:ext cx="94788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ru-RU" sz="1600" dirty="0" smtClean="0"/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205" y="4101419"/>
                <a:ext cx="947883" cy="246221"/>
              </a:xfrm>
              <a:prstGeom prst="rect">
                <a:avLst/>
              </a:prstGeom>
              <a:blipFill>
                <a:blip r:embed="rId25"/>
                <a:stretch>
                  <a:fillRect l="-7051" t="-27500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6370345" y="445868"/>
                <a:ext cx="4635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345" y="445868"/>
                <a:ext cx="463588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8125104" y="1743913"/>
                <a:ext cx="4635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104" y="1743913"/>
                <a:ext cx="463588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7164432" y="3678946"/>
                <a:ext cx="4635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432" y="3678946"/>
                <a:ext cx="463588" cy="3385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5491330" y="3678946"/>
                <a:ext cx="5774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330" y="3678946"/>
                <a:ext cx="577402" cy="33855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4635183" y="1743913"/>
                <a:ext cx="4635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183" y="1743913"/>
                <a:ext cx="463588" cy="33855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2" grpId="0"/>
      <p:bldP spid="25" grpId="0"/>
      <p:bldP spid="26" grpId="0"/>
      <p:bldP spid="30" grpId="0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5" y="909934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Заполните таблицу: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3317066"/>
            <a:ext cx="60960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355959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1831" y="3918083"/>
                <a:ext cx="11542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=70∙8=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31" y="3918083"/>
                <a:ext cx="1154290" cy="246221"/>
              </a:xfrm>
              <a:prstGeom prst="rect">
                <a:avLst/>
              </a:prstGeom>
              <a:blipFill>
                <a:blip r:embed="rId3"/>
                <a:stretch>
                  <a:fillRect l="-2646" r="-529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767825" y="3918082"/>
                <a:ext cx="204152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=24 :2=</m:t>
                    </m:r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825" y="3918082"/>
                <a:ext cx="2041525" cy="246221"/>
              </a:xfrm>
              <a:prstGeom prst="rect">
                <a:avLst/>
              </a:prstGeom>
              <a:blipFill>
                <a:blip r:embed="rId4"/>
                <a:stretch>
                  <a:fillRect l="-2388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15604" y="3914421"/>
                <a:ext cx="21463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=240 :60=</m:t>
                    </m:r>
                  </m:oMath>
                </a14:m>
                <a:r>
                  <a:rPr lang="en-US" sz="1600" dirty="0" smtClean="0"/>
                  <a:t> </a:t>
                </a:r>
                <a:endParaRPr lang="ru-RU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604" y="3914421"/>
                <a:ext cx="2146300" cy="246221"/>
              </a:xfrm>
              <a:prstGeom prst="rect">
                <a:avLst/>
              </a:prstGeom>
              <a:blipFill>
                <a:blip r:embed="rId5"/>
                <a:stretch>
                  <a:fillRect l="-3125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Группа 26"/>
          <p:cNvGrpSpPr/>
          <p:nvPr/>
        </p:nvGrpSpPr>
        <p:grpSpPr>
          <a:xfrm>
            <a:off x="7391895" y="3974"/>
            <a:ext cx="1400658" cy="973253"/>
            <a:chOff x="7373423" y="3974"/>
            <a:chExt cx="1400658" cy="9732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373423" y="3974"/>
                  <a:ext cx="1400658" cy="973253"/>
                </a:xfrm>
                <a:prstGeom prst="rect">
                  <a:avLst/>
                </a:prstGeom>
                <a:solidFill>
                  <a:srgbClr val="0F7799">
                    <a:alpha val="50000"/>
                  </a:srgbClr>
                </a:solidFill>
              </p:spPr>
              <p:txBody>
                <a:bodyPr wrap="square" lIns="360000" tIns="360000" rIns="360000" bIns="360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𝑣𝑡</m:t>
                        </m:r>
                      </m:oMath>
                    </m:oMathPara>
                  </a14:m>
                  <a:endParaRPr lang="ru-RU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423" y="3974"/>
                  <a:ext cx="1400658" cy="9732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Прямоугольник 28"/>
            <p:cNvSpPr/>
            <p:nvPr/>
          </p:nvSpPr>
          <p:spPr>
            <a:xfrm>
              <a:off x="7684651" y="299625"/>
              <a:ext cx="812800" cy="40522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3677788"/>
                  </p:ext>
                </p:extLst>
              </p:nvPr>
            </p:nvGraphicFramePr>
            <p:xfrm>
              <a:off x="358775" y="1357480"/>
              <a:ext cx="6096000" cy="1615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3140730455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19639377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4463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7103346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Участник движения</a:t>
                          </a:r>
                          <a:endParaRPr lang="ru-RU" dirty="0"/>
                        </a:p>
                      </a:txBody>
                      <a:tcPr anchor="ctr" anchorCtr="1">
                        <a:solidFill>
                          <a:srgbClr val="0F77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Скорость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dirty="0"/>
                        </a:p>
                      </a:txBody>
                      <a:tcPr anchor="ctr" anchorCtr="1">
                        <a:solidFill>
                          <a:srgbClr val="0F77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Время</a:t>
                          </a:r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dirty="0"/>
                        </a:p>
                      </a:txBody>
                      <a:tcPr anchor="ctr" anchorCtr="1">
                        <a:solidFill>
                          <a:srgbClr val="0F77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Расстояние</a:t>
                          </a:r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dirty="0"/>
                        </a:p>
                      </a:txBody>
                      <a:tcPr anchor="ctr" anchorCtr="1">
                        <a:solidFill>
                          <a:srgbClr val="0F77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1732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Пешеход</a:t>
                          </a:r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oMath>
                          </a14:m>
                          <a:r>
                            <a:rPr lang="ru-RU" dirty="0" smtClean="0"/>
                            <a:t> м/мин</a:t>
                          </a:r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ru-RU" dirty="0" smtClean="0"/>
                            <a:t> мин</a:t>
                          </a:r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3945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Велосипедист</a:t>
                          </a:r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ru-RU" dirty="0" smtClean="0"/>
                            <a:t> ч</a:t>
                          </a:r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oMath>
                          </a14:m>
                          <a:r>
                            <a:rPr lang="ru-RU" dirty="0" smtClean="0"/>
                            <a:t> км</a:t>
                          </a:r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009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Автомобиль</a:t>
                          </a:r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oMath>
                          </a14:m>
                          <a:r>
                            <a:rPr lang="ru-RU" dirty="0" smtClean="0"/>
                            <a:t> км/ч</a:t>
                          </a:r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240</m:t>
                              </m:r>
                            </m:oMath>
                          </a14:m>
                          <a:r>
                            <a:rPr lang="ru-RU" dirty="0" smtClean="0"/>
                            <a:t> км</a:t>
                          </a:r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61312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3677788"/>
                  </p:ext>
                </p:extLst>
              </p:nvPr>
            </p:nvGraphicFramePr>
            <p:xfrm>
              <a:off x="358775" y="1357480"/>
              <a:ext cx="6096000" cy="1615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3140730455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19639377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854463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710334601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Участник движения</a:t>
                          </a:r>
                          <a:endParaRPr lang="ru-RU" dirty="0"/>
                        </a:p>
                      </a:txBody>
                      <a:tcPr anchor="ctr" anchorCtr="1">
                        <a:solidFill>
                          <a:srgbClr val="0F77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 anchorCtr="1">
                        <a:blipFill>
                          <a:blip r:embed="rId8"/>
                          <a:stretch>
                            <a:fillRect l="-100000" t="-1205" r="-201195" b="-225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 anchorCtr="1">
                        <a:blipFill>
                          <a:blip r:embed="rId8"/>
                          <a:stretch>
                            <a:fillRect l="-200800" t="-1205" r="-102000" b="-225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 anchorCtr="1">
                        <a:blipFill>
                          <a:blip r:embed="rId8"/>
                          <a:stretch>
                            <a:fillRect l="-300800" t="-1205" r="-2000" b="-2253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1732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Пешеход</a:t>
                          </a:r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 anchorCtr="1">
                        <a:blipFill>
                          <a:blip r:embed="rId8"/>
                          <a:stretch>
                            <a:fillRect l="-100000" t="-137705" r="-201195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 anchorCtr="1">
                        <a:blipFill>
                          <a:blip r:embed="rId8"/>
                          <a:stretch>
                            <a:fillRect l="-200800" t="-137705" r="-102000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3945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Велосипедист</a:t>
                          </a:r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 anchorCtr="1">
                        <a:blipFill>
                          <a:blip r:embed="rId8"/>
                          <a:stretch>
                            <a:fillRect l="-200800" t="-237705" r="-102000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 anchorCtr="1">
                        <a:blipFill>
                          <a:blip r:embed="rId8"/>
                          <a:stretch>
                            <a:fillRect l="-300800" t="-237705" r="-2000" b="-1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009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Автомобиль</a:t>
                          </a:r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 anchorCtr="1">
                        <a:blipFill>
                          <a:blip r:embed="rId8"/>
                          <a:stretch>
                            <a:fillRect l="-100000" t="-337705" r="-201195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 anchorCtr="1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 anchorCtr="1">
                        <a:blipFill>
                          <a:blip r:embed="rId8"/>
                          <a:stretch>
                            <a:fillRect l="-300800" t="-337705" r="-2000" b="-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61312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66327" y="1921140"/>
                <a:ext cx="649537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560</m:t>
                    </m:r>
                  </m:oMath>
                </a14:m>
                <a:r>
                  <a:rPr lang="ru-RU" dirty="0" smtClean="0"/>
                  <a:t> м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327" y="1921140"/>
                <a:ext cx="649537" cy="300082"/>
              </a:xfrm>
              <a:prstGeom prst="rect">
                <a:avLst/>
              </a:prstGeom>
              <a:blipFill>
                <a:blip r:embed="rId9"/>
                <a:stretch>
                  <a:fillRect t="-2041" r="-935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76121" y="3918083"/>
                <a:ext cx="7309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560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ru-RU" sz="1600" dirty="0" smtClean="0"/>
                  <a:t>(м);</a:t>
                </a:r>
                <a:endParaRPr lang="ru-RU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121" y="3918083"/>
                <a:ext cx="730969" cy="246221"/>
              </a:xfrm>
              <a:prstGeom prst="rect">
                <a:avLst/>
              </a:prstGeom>
              <a:blipFill>
                <a:blip r:embed="rId10"/>
                <a:stretch>
                  <a:fillRect l="-10000" t="-27500" r="-14167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Группа 34"/>
          <p:cNvGrpSpPr/>
          <p:nvPr/>
        </p:nvGrpSpPr>
        <p:grpSpPr>
          <a:xfrm>
            <a:off x="7390892" y="977227"/>
            <a:ext cx="1400887" cy="973253"/>
            <a:chOff x="7426035" y="124263"/>
            <a:chExt cx="1348045" cy="9732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426035" y="124263"/>
                  <a:ext cx="1348045" cy="973253"/>
                </a:xfrm>
                <a:prstGeom prst="rect">
                  <a:avLst/>
                </a:prstGeom>
                <a:solidFill>
                  <a:srgbClr val="0F7799">
                    <a:alpha val="50000"/>
                  </a:srgbClr>
                </a:solidFill>
              </p:spPr>
              <p:txBody>
                <a:bodyPr wrap="square" lIns="360000" tIns="360000" rIns="360000" bIns="36000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035" y="124263"/>
                  <a:ext cx="1348045" cy="97325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Прямоугольник 36"/>
            <p:cNvSpPr/>
            <p:nvPr/>
          </p:nvSpPr>
          <p:spPr>
            <a:xfrm>
              <a:off x="7684422" y="395322"/>
              <a:ext cx="813029" cy="41728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30146" y="3914422"/>
                <a:ext cx="9249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ru-RU" sz="1600" dirty="0" smtClean="0"/>
                  <a:t>(км/ч);</a:t>
                </a:r>
                <a:endParaRPr lang="ru-RU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146" y="3914422"/>
                <a:ext cx="924933" cy="246221"/>
              </a:xfrm>
              <a:prstGeom prst="rect">
                <a:avLst/>
              </a:prstGeom>
              <a:blipFill>
                <a:blip r:embed="rId12"/>
                <a:stretch>
                  <a:fillRect l="-7947" t="-24390" r="-11258" b="-48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37548" y="2265553"/>
                <a:ext cx="80823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ru-RU" dirty="0" smtClean="0"/>
                  <a:t> км/ч</a:t>
                </a:r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548" y="2265553"/>
                <a:ext cx="808235" cy="300082"/>
              </a:xfrm>
              <a:prstGeom prst="rect">
                <a:avLst/>
              </a:prstGeom>
              <a:blipFill>
                <a:blip r:embed="rId13"/>
                <a:stretch>
                  <a:fillRect t="-4082" r="-752" b="-20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Группа 39"/>
          <p:cNvGrpSpPr/>
          <p:nvPr/>
        </p:nvGrpSpPr>
        <p:grpSpPr>
          <a:xfrm>
            <a:off x="7391894" y="1950480"/>
            <a:ext cx="1399885" cy="973253"/>
            <a:chOff x="7426035" y="112177"/>
            <a:chExt cx="1348045" cy="9732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426035" y="112177"/>
                  <a:ext cx="1348045" cy="973253"/>
                </a:xfrm>
                <a:prstGeom prst="rect">
                  <a:avLst/>
                </a:prstGeom>
                <a:solidFill>
                  <a:srgbClr val="0F7799">
                    <a:alpha val="50000"/>
                  </a:srgbClr>
                </a:solidFill>
              </p:spPr>
              <p:txBody>
                <a:bodyPr wrap="square" lIns="360000" tIns="360000" rIns="360000" bIns="360000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ru-RU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6035" y="112177"/>
                  <a:ext cx="1348045" cy="97325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Прямоугольник 41"/>
            <p:cNvSpPr/>
            <p:nvPr/>
          </p:nvSpPr>
          <p:spPr>
            <a:xfrm>
              <a:off x="7684422" y="404877"/>
              <a:ext cx="813029" cy="45496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667213" y="3914421"/>
                <a:ext cx="4744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ru-RU" sz="1600" dirty="0" smtClean="0"/>
                  <a:t>(ч).</a:t>
                </a:r>
                <a:endParaRPr lang="ru-RU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213" y="3914421"/>
                <a:ext cx="474489" cy="246221"/>
              </a:xfrm>
              <a:prstGeom prst="rect">
                <a:avLst/>
              </a:prstGeom>
              <a:blipFill>
                <a:blip r:embed="rId15"/>
                <a:stretch>
                  <a:fillRect l="-15385" t="-24390" r="-21795" b="-48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73909" y="2635894"/>
                <a:ext cx="41870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dirty="0" smtClean="0"/>
                  <a:t> ч</a:t>
                </a:r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909" y="2635894"/>
                <a:ext cx="418704" cy="300082"/>
              </a:xfrm>
              <a:prstGeom prst="rect">
                <a:avLst/>
              </a:prstGeom>
              <a:blipFill>
                <a:blip r:embed="rId16"/>
                <a:stretch>
                  <a:fillRect t="-2000" r="-144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2" grpId="0"/>
      <p:bldP spid="25" grpId="0"/>
      <p:bldP spid="26" grpId="0"/>
      <p:bldP spid="5" grpId="0"/>
      <p:bldP spid="34" grpId="0"/>
      <p:bldP spid="38" grpId="0"/>
      <p:bldP spid="39" grpId="0"/>
      <p:bldP spid="43" grpId="0"/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6" y="361950"/>
            <a:ext cx="4033838" cy="1154546"/>
          </a:xfrm>
          <a:prstGeom prst="wedgeRoundRectCallout">
            <a:avLst>
              <a:gd name="adj1" fmla="val 33307"/>
              <a:gd name="adj2" fmla="val 86552"/>
              <a:gd name="adj3" fmla="val 16667"/>
            </a:avLst>
          </a:prstGeom>
          <a:solidFill>
            <a:srgbClr val="FFC000">
              <a:alpha val="50000"/>
            </a:srgbClr>
          </a:solidFill>
          <a:ln>
            <a:noFill/>
          </a:ln>
        </p:spPr>
        <p:txBody>
          <a:bodyPr wrap="square" lIns="180000" tIns="90000" rIns="180000" bIns="90000" rtlCol="0">
            <a:spAutoFit/>
          </a:bodyPr>
          <a:lstStyle/>
          <a:p>
            <a:r>
              <a:rPr lang="ru-RU" sz="1400" dirty="0"/>
              <a:t>Наташа купила в подарок своей маме шоколадное сердечко.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Сколько </a:t>
            </a:r>
            <a:r>
              <a:rPr lang="ru-RU" sz="1400" dirty="0"/>
              <a:t>весит эта шоколадка,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если </a:t>
            </a:r>
            <a:r>
              <a:rPr lang="ru-RU" sz="1400" dirty="0"/>
              <a:t>каждый квадратик весит 10 </a:t>
            </a:r>
            <a:r>
              <a:rPr lang="ru-RU" sz="1400" dirty="0" smtClean="0"/>
              <a:t>г?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775" y="3506481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61485" y="3786731"/>
                <a:ext cx="16021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/>
                        <a:ea typeface="Cambria Math" pitchFamily="18" charset="0"/>
                      </a:rPr>
                      <m:t>1)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10</m:t>
                    </m:r>
                    <m:r>
                      <a:rPr lang="ru-RU" sz="1600" b="0" i="1" dirty="0" smtClean="0">
                        <a:latin typeface="Cambria Math"/>
                        <a:ea typeface="Cambria Math" pitchFamily="18" charset="0"/>
                      </a:rPr>
                      <m:t> :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2</m:t>
                    </m:r>
                    <m:r>
                      <a:rPr lang="ru-RU" sz="1600" b="0" i="1" dirty="0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5</m:t>
                    </m:r>
                  </m:oMath>
                </a14:m>
                <a:r>
                  <a:rPr lang="ru-RU" sz="1600" i="1" dirty="0" smtClean="0">
                    <a:latin typeface="Cambria Math"/>
                    <a:ea typeface="Cambria Math" pitchFamily="18" charset="0"/>
                  </a:rPr>
                  <a:t> </a:t>
                </a:r>
                <a:r>
                  <a:rPr lang="ru-RU" sz="1600" dirty="0" smtClean="0">
                    <a:ea typeface="Cambria Math" pitchFamily="18" charset="0"/>
                  </a:rPr>
                  <a:t>(</a:t>
                </a:r>
                <a:r>
                  <a:rPr lang="ru-RU" sz="1600" dirty="0">
                    <a:ea typeface="Cambria Math" pitchFamily="18" charset="0"/>
                  </a:rPr>
                  <a:t>г</a:t>
                </a:r>
                <a:r>
                  <a:rPr lang="ru-RU" sz="1600" dirty="0" smtClean="0">
                    <a:ea typeface="Cambria Math" pitchFamily="18" charset="0"/>
                  </a:rPr>
                  <a:t>)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5" y="3786731"/>
                <a:ext cx="1602105" cy="338554"/>
              </a:xfrm>
              <a:prstGeom prst="rect">
                <a:avLst/>
              </a:prstGeom>
              <a:blipFill>
                <a:blip r:embed="rId4"/>
                <a:stretch>
                  <a:fillRect t="-5357" r="-380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61484" y="4166318"/>
                <a:ext cx="21053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/>
                        <a:ea typeface="Cambria Math" pitchFamily="18" charset="0"/>
                      </a:rPr>
                      <m:t>2) </m:t>
                    </m:r>
                    <m:r>
                      <a:rPr lang="ru-RU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32∙10+16∙5</m:t>
                    </m:r>
                    <m:r>
                      <a:rPr lang="ru-RU" sz="1600" b="0" i="1" dirty="0" smtClean="0">
                        <a:latin typeface="Cambria Math"/>
                        <a:ea typeface="Cambria Math" pitchFamily="18" charset="0"/>
                      </a:rPr>
                      <m:t>=</m:t>
                    </m:r>
                  </m:oMath>
                </a14:m>
                <a:r>
                  <a:rPr lang="ru-RU" sz="1600" dirty="0" smtClean="0">
                    <a:ea typeface="Cambria Math" pitchFamily="18" charset="0"/>
                  </a:rPr>
                  <a:t> 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4" y="4166318"/>
                <a:ext cx="2105385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128719" y="4166318"/>
                <a:ext cx="8002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400</m:t>
                    </m:r>
                  </m:oMath>
                </a14:m>
                <a:r>
                  <a:rPr lang="ru-RU" sz="1600" i="1" dirty="0" smtClean="0">
                    <a:latin typeface="Cambria Math"/>
                    <a:ea typeface="Cambria Math" pitchFamily="18" charset="0"/>
                  </a:rPr>
                  <a:t> </a:t>
                </a:r>
                <a:r>
                  <a:rPr lang="ru-RU" sz="1600" dirty="0" smtClean="0">
                    <a:ea typeface="Cambria Math" pitchFamily="18" charset="0"/>
                  </a:rPr>
                  <a:t>(г)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719" y="4166318"/>
                <a:ext cx="800219" cy="338554"/>
              </a:xfrm>
              <a:prstGeom prst="rect">
                <a:avLst/>
              </a:prstGeom>
              <a:blipFill>
                <a:blip r:embed="rId6"/>
                <a:stretch>
                  <a:fillRect t="-5357" r="-2290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809378" y="3838864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– весит половинка квадратика.</a:t>
            </a:r>
            <a:endParaRPr lang="ru-RU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1337" y="4256134"/>
            <a:ext cx="15698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– весит сердечко.</a:t>
            </a:r>
            <a:endParaRPr lang="ru-RU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358775" y="4564994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03299" y="4544587"/>
                <a:ext cx="860291" cy="240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400</m:t>
                    </m:r>
                  </m:oMath>
                </a14:m>
                <a:r>
                  <a:rPr lang="ru-RU" sz="1400" dirty="0" smtClean="0"/>
                  <a:t> г.</a:t>
                </a:r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99" y="4544587"/>
                <a:ext cx="860291" cy="240579"/>
              </a:xfrm>
              <a:prstGeom prst="rect">
                <a:avLst/>
              </a:prstGeom>
              <a:blipFill>
                <a:blip r:embed="rId7"/>
                <a:stretch>
                  <a:fillRect l="-8511" t="-15385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77736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3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8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73" name="Группа 172"/>
          <p:cNvGrpSpPr/>
          <p:nvPr/>
        </p:nvGrpSpPr>
        <p:grpSpPr>
          <a:xfrm>
            <a:off x="5260505" y="978021"/>
            <a:ext cx="2859147" cy="2840375"/>
            <a:chOff x="5260505" y="978021"/>
            <a:chExt cx="2859147" cy="2840375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268" y="1331743"/>
              <a:ext cx="360000" cy="358527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109" y="1331743"/>
              <a:ext cx="360000" cy="358527"/>
            </a:xfrm>
            <a:prstGeom prst="rect">
              <a:avLst/>
            </a:prstGeom>
          </p:spPr>
        </p:pic>
        <p:pic>
          <p:nvPicPr>
            <p:cNvPr id="176" name="Рисунок 1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147" y="1690270"/>
              <a:ext cx="360000" cy="358527"/>
            </a:xfrm>
            <a:prstGeom prst="rect">
              <a:avLst/>
            </a:prstGeom>
          </p:spPr>
        </p:pic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988" y="1690270"/>
              <a:ext cx="360000" cy="358527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664" y="1690409"/>
              <a:ext cx="360000" cy="358527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505" y="1690409"/>
              <a:ext cx="360000" cy="358527"/>
            </a:xfrm>
            <a:prstGeom prst="rect">
              <a:avLst/>
            </a:prstGeom>
          </p:spPr>
        </p:pic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135" y="1690992"/>
              <a:ext cx="360000" cy="358527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976" y="1690992"/>
              <a:ext cx="360000" cy="358527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652" y="1691131"/>
              <a:ext cx="360000" cy="358527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493" y="1691131"/>
              <a:ext cx="360000" cy="358527"/>
            </a:xfrm>
            <a:prstGeom prst="rect">
              <a:avLst/>
            </a:prstGeom>
          </p:spPr>
        </p:pic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356" y="1332203"/>
              <a:ext cx="360000" cy="358527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197" y="1332203"/>
              <a:ext cx="360000" cy="358527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988" y="2047705"/>
              <a:ext cx="360000" cy="358527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829" y="2047705"/>
              <a:ext cx="360000" cy="358527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505" y="2047844"/>
              <a:ext cx="360000" cy="358527"/>
            </a:xfrm>
            <a:prstGeom prst="rect">
              <a:avLst/>
            </a:prstGeom>
          </p:spPr>
        </p:pic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3346" y="2047844"/>
              <a:ext cx="360000" cy="35852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976" y="2048427"/>
              <a:ext cx="360000" cy="358527"/>
            </a:xfrm>
            <a:prstGeom prst="rect">
              <a:avLst/>
            </a:prstGeom>
          </p:spPr>
        </p:pic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817" y="2048427"/>
              <a:ext cx="360000" cy="358527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493" y="2048566"/>
              <a:ext cx="360000" cy="358527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334" y="2048566"/>
              <a:ext cx="360000" cy="358527"/>
            </a:xfrm>
            <a:prstGeom prst="rect">
              <a:avLst/>
            </a:prstGeom>
          </p:spPr>
        </p:pic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988" y="2399748"/>
              <a:ext cx="360000" cy="358527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664" y="2399887"/>
              <a:ext cx="360000" cy="358527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505" y="2399887"/>
              <a:ext cx="360000" cy="358527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135" y="2400470"/>
              <a:ext cx="360000" cy="358527"/>
            </a:xfrm>
            <a:prstGeom prst="rect">
              <a:avLst/>
            </a:prstGeom>
          </p:spPr>
        </p:pic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976" y="2400470"/>
              <a:ext cx="360000" cy="358527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652" y="2400609"/>
              <a:ext cx="360000" cy="358527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878" y="2752634"/>
              <a:ext cx="360000" cy="358527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719" y="2752634"/>
              <a:ext cx="360000" cy="358527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349" y="2753217"/>
              <a:ext cx="360000" cy="358527"/>
            </a:xfrm>
            <a:prstGeom prst="rect">
              <a:avLst/>
            </a:prstGeom>
          </p:spPr>
        </p:pic>
        <p:pic>
          <p:nvPicPr>
            <p:cNvPr id="203" name="Рисунок 20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190" y="2753217"/>
              <a:ext cx="360000" cy="358527"/>
            </a:xfrm>
            <a:prstGeom prst="rect">
              <a:avLst/>
            </a:prstGeom>
          </p:spPr>
        </p:pic>
        <p:pic>
          <p:nvPicPr>
            <p:cNvPr id="204" name="Рисунок 20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621" y="3110578"/>
              <a:ext cx="360000" cy="358527"/>
            </a:xfrm>
            <a:prstGeom prst="rect">
              <a:avLst/>
            </a:prstGeom>
          </p:spPr>
        </p:pic>
        <p:pic>
          <p:nvPicPr>
            <p:cNvPr id="205" name="Рисунок 20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251" y="3106398"/>
              <a:ext cx="360000" cy="358527"/>
            </a:xfrm>
            <a:prstGeom prst="rect">
              <a:avLst/>
            </a:prstGeom>
          </p:spPr>
        </p:pic>
        <p:pic>
          <p:nvPicPr>
            <p:cNvPr id="206" name="Рисунок 20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652" y="1343211"/>
              <a:ext cx="360000" cy="358527"/>
            </a:xfrm>
            <a:prstGeom prst="rtTriangle">
              <a:avLst/>
            </a:prstGeom>
          </p:spPr>
        </p:pic>
        <p:pic>
          <p:nvPicPr>
            <p:cNvPr id="207" name="Рисунок 20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334" y="980636"/>
              <a:ext cx="360000" cy="358527"/>
            </a:xfrm>
            <a:prstGeom prst="rtTriangle">
              <a:avLst/>
            </a:prstGeom>
          </p:spPr>
        </p:pic>
        <p:pic>
          <p:nvPicPr>
            <p:cNvPr id="208" name="Рисунок 20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40493" y="980743"/>
              <a:ext cx="360000" cy="358527"/>
            </a:xfrm>
            <a:prstGeom prst="rtTriangle">
              <a:avLst/>
            </a:prstGeom>
          </p:spPr>
        </p:pic>
        <p:pic>
          <p:nvPicPr>
            <p:cNvPr id="209" name="Рисунок 20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85983" y="1333653"/>
              <a:ext cx="360000" cy="358527"/>
            </a:xfrm>
            <a:prstGeom prst="rtTriangle">
              <a:avLst/>
            </a:prstGeom>
          </p:spPr>
        </p:pic>
        <p:pic>
          <p:nvPicPr>
            <p:cNvPr id="210" name="Рисунок 20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109" y="1332962"/>
              <a:ext cx="360000" cy="358527"/>
            </a:xfrm>
            <a:prstGeom prst="rtTriangle">
              <a:avLst/>
            </a:prstGeom>
          </p:spPr>
        </p:pic>
        <p:pic>
          <p:nvPicPr>
            <p:cNvPr id="211" name="Рисунок 2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523" y="978021"/>
              <a:ext cx="360000" cy="358527"/>
            </a:xfrm>
            <a:prstGeom prst="rtTriangle">
              <a:avLst/>
            </a:prstGeom>
          </p:spPr>
        </p:pic>
        <p:pic>
          <p:nvPicPr>
            <p:cNvPr id="212" name="Рисунок 2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19682" y="978128"/>
              <a:ext cx="360000" cy="358527"/>
            </a:xfrm>
            <a:prstGeom prst="rtTriangle">
              <a:avLst/>
            </a:prstGeom>
          </p:spPr>
        </p:pic>
        <p:pic>
          <p:nvPicPr>
            <p:cNvPr id="213" name="Рисунок 2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60505" y="1339163"/>
              <a:ext cx="360000" cy="358527"/>
            </a:xfrm>
            <a:prstGeom prst="rtTriangle">
              <a:avLst/>
            </a:prstGeom>
          </p:spPr>
        </p:pic>
        <p:pic>
          <p:nvPicPr>
            <p:cNvPr id="214" name="Рисунок 2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261221" y="2406330"/>
              <a:ext cx="360000" cy="358527"/>
            </a:xfrm>
            <a:prstGeom prst="rtTriangle">
              <a:avLst/>
            </a:prstGeom>
          </p:spPr>
        </p:pic>
        <p:pic>
          <p:nvPicPr>
            <p:cNvPr id="215" name="Рисунок 2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617490" y="2757322"/>
              <a:ext cx="360000" cy="358527"/>
            </a:xfrm>
            <a:prstGeom prst="rtTriangle">
              <a:avLst/>
            </a:prstGeom>
          </p:spPr>
        </p:pic>
        <p:pic>
          <p:nvPicPr>
            <p:cNvPr id="216" name="Рисунок 2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979155" y="3113451"/>
              <a:ext cx="360000" cy="358527"/>
            </a:xfrm>
            <a:prstGeom prst="rtTriangle">
              <a:avLst/>
            </a:prstGeom>
          </p:spPr>
        </p:pic>
        <p:pic>
          <p:nvPicPr>
            <p:cNvPr id="217" name="Рисунок 2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6327135" y="3459869"/>
              <a:ext cx="360000" cy="358527"/>
            </a:xfrm>
            <a:prstGeom prst="rtTriangle">
              <a:avLst/>
            </a:prstGeom>
          </p:spPr>
        </p:pic>
        <p:pic>
          <p:nvPicPr>
            <p:cNvPr id="218" name="Рисунок 2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687135" y="3459869"/>
              <a:ext cx="360000" cy="358527"/>
            </a:xfrm>
            <a:prstGeom prst="rtTriangle">
              <a:avLst/>
            </a:prstGeom>
          </p:spPr>
        </p:pic>
        <p:pic>
          <p:nvPicPr>
            <p:cNvPr id="219" name="Рисунок 2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755059" y="2393138"/>
              <a:ext cx="360000" cy="358527"/>
            </a:xfrm>
            <a:prstGeom prst="rtTriangle">
              <a:avLst/>
            </a:prstGeom>
          </p:spPr>
        </p:pic>
        <p:pic>
          <p:nvPicPr>
            <p:cNvPr id="220" name="Рисунок 2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396493" y="2751282"/>
              <a:ext cx="360000" cy="358527"/>
            </a:xfrm>
            <a:prstGeom prst="rtTriangle">
              <a:avLst/>
            </a:prstGeom>
          </p:spPr>
        </p:pic>
        <p:pic>
          <p:nvPicPr>
            <p:cNvPr id="221" name="Рисунок 2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039853" y="3101839"/>
              <a:ext cx="360000" cy="358527"/>
            </a:xfrm>
            <a:prstGeom prst="rtTriangle">
              <a:avLst/>
            </a:prstGeom>
          </p:spPr>
        </p:pic>
      </p:grpSp>
      <p:sp>
        <p:nvSpPr>
          <p:cNvPr id="222" name="Полилиния 221"/>
          <p:cNvSpPr/>
          <p:nvPr/>
        </p:nvSpPr>
        <p:spPr>
          <a:xfrm>
            <a:off x="5257800" y="1314450"/>
            <a:ext cx="2852738" cy="2152650"/>
          </a:xfrm>
          <a:custGeom>
            <a:avLst/>
            <a:gdLst>
              <a:gd name="connsiteX0" fmla="*/ 366713 w 2852738"/>
              <a:gd name="connsiteY0" fmla="*/ 9525 h 2152650"/>
              <a:gd name="connsiteX1" fmla="*/ 1076325 w 2852738"/>
              <a:gd name="connsiteY1" fmla="*/ 14288 h 2152650"/>
              <a:gd name="connsiteX2" fmla="*/ 1081088 w 2852738"/>
              <a:gd name="connsiteY2" fmla="*/ 361950 h 2152650"/>
              <a:gd name="connsiteX3" fmla="*/ 1800225 w 2852738"/>
              <a:gd name="connsiteY3" fmla="*/ 366713 h 2152650"/>
              <a:gd name="connsiteX4" fmla="*/ 1795463 w 2852738"/>
              <a:gd name="connsiteY4" fmla="*/ 19050 h 2152650"/>
              <a:gd name="connsiteX5" fmla="*/ 2486025 w 2852738"/>
              <a:gd name="connsiteY5" fmla="*/ 0 h 2152650"/>
              <a:gd name="connsiteX6" fmla="*/ 2505075 w 2852738"/>
              <a:gd name="connsiteY6" fmla="*/ 371475 h 2152650"/>
              <a:gd name="connsiteX7" fmla="*/ 2852738 w 2852738"/>
              <a:gd name="connsiteY7" fmla="*/ 371475 h 2152650"/>
              <a:gd name="connsiteX8" fmla="*/ 2838450 w 2852738"/>
              <a:gd name="connsiteY8" fmla="*/ 1081088 h 2152650"/>
              <a:gd name="connsiteX9" fmla="*/ 2495550 w 2852738"/>
              <a:gd name="connsiteY9" fmla="*/ 1085850 h 2152650"/>
              <a:gd name="connsiteX10" fmla="*/ 2500313 w 2852738"/>
              <a:gd name="connsiteY10" fmla="*/ 1438275 h 2152650"/>
              <a:gd name="connsiteX11" fmla="*/ 2143125 w 2852738"/>
              <a:gd name="connsiteY11" fmla="*/ 1443038 h 2152650"/>
              <a:gd name="connsiteX12" fmla="*/ 2128838 w 2852738"/>
              <a:gd name="connsiteY12" fmla="*/ 1781175 h 2152650"/>
              <a:gd name="connsiteX13" fmla="*/ 1781175 w 2852738"/>
              <a:gd name="connsiteY13" fmla="*/ 1795463 h 2152650"/>
              <a:gd name="connsiteX14" fmla="*/ 1781175 w 2852738"/>
              <a:gd name="connsiteY14" fmla="*/ 2152650 h 2152650"/>
              <a:gd name="connsiteX15" fmla="*/ 1090613 w 2852738"/>
              <a:gd name="connsiteY15" fmla="*/ 2147888 h 2152650"/>
              <a:gd name="connsiteX16" fmla="*/ 1081088 w 2852738"/>
              <a:gd name="connsiteY16" fmla="*/ 1795463 h 2152650"/>
              <a:gd name="connsiteX17" fmla="*/ 714375 w 2852738"/>
              <a:gd name="connsiteY17" fmla="*/ 1795463 h 2152650"/>
              <a:gd name="connsiteX18" fmla="*/ 728663 w 2852738"/>
              <a:gd name="connsiteY18" fmla="*/ 1433513 h 2152650"/>
              <a:gd name="connsiteX19" fmla="*/ 366713 w 2852738"/>
              <a:gd name="connsiteY19" fmla="*/ 1428750 h 2152650"/>
              <a:gd name="connsiteX20" fmla="*/ 361950 w 2852738"/>
              <a:gd name="connsiteY20" fmla="*/ 1085850 h 2152650"/>
              <a:gd name="connsiteX21" fmla="*/ 0 w 2852738"/>
              <a:gd name="connsiteY21" fmla="*/ 1081088 h 2152650"/>
              <a:gd name="connsiteX22" fmla="*/ 9525 w 2852738"/>
              <a:gd name="connsiteY22" fmla="*/ 376238 h 2152650"/>
              <a:gd name="connsiteX23" fmla="*/ 361950 w 2852738"/>
              <a:gd name="connsiteY23" fmla="*/ 361950 h 2152650"/>
              <a:gd name="connsiteX24" fmla="*/ 366713 w 2852738"/>
              <a:gd name="connsiteY24" fmla="*/ 9525 h 215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52738" h="2152650">
                <a:moveTo>
                  <a:pt x="366713" y="9525"/>
                </a:moveTo>
                <a:lnTo>
                  <a:pt x="1076325" y="14288"/>
                </a:lnTo>
                <a:cubicBezTo>
                  <a:pt x="1077913" y="130175"/>
                  <a:pt x="1079500" y="246063"/>
                  <a:pt x="1081088" y="361950"/>
                </a:cubicBezTo>
                <a:lnTo>
                  <a:pt x="1800225" y="366713"/>
                </a:lnTo>
                <a:cubicBezTo>
                  <a:pt x="1798638" y="250825"/>
                  <a:pt x="1797050" y="134938"/>
                  <a:pt x="1795463" y="19050"/>
                </a:cubicBezTo>
                <a:lnTo>
                  <a:pt x="2486025" y="0"/>
                </a:lnTo>
                <a:lnTo>
                  <a:pt x="2505075" y="371475"/>
                </a:lnTo>
                <a:lnTo>
                  <a:pt x="2852738" y="371475"/>
                </a:lnTo>
                <a:lnTo>
                  <a:pt x="2838450" y="1081088"/>
                </a:lnTo>
                <a:lnTo>
                  <a:pt x="2495550" y="1085850"/>
                </a:lnTo>
                <a:cubicBezTo>
                  <a:pt x="2497138" y="1203325"/>
                  <a:pt x="2498725" y="1320800"/>
                  <a:pt x="2500313" y="1438275"/>
                </a:cubicBezTo>
                <a:lnTo>
                  <a:pt x="2143125" y="1443038"/>
                </a:lnTo>
                <a:lnTo>
                  <a:pt x="2128838" y="1781175"/>
                </a:lnTo>
                <a:lnTo>
                  <a:pt x="1781175" y="1795463"/>
                </a:lnTo>
                <a:lnTo>
                  <a:pt x="1781175" y="2152650"/>
                </a:lnTo>
                <a:lnTo>
                  <a:pt x="1090613" y="2147888"/>
                </a:lnTo>
                <a:lnTo>
                  <a:pt x="1081088" y="1795463"/>
                </a:lnTo>
                <a:lnTo>
                  <a:pt x="714375" y="1795463"/>
                </a:lnTo>
                <a:lnTo>
                  <a:pt x="728663" y="1433513"/>
                </a:lnTo>
                <a:lnTo>
                  <a:pt x="366713" y="1428750"/>
                </a:lnTo>
                <a:cubicBezTo>
                  <a:pt x="365125" y="1314450"/>
                  <a:pt x="363538" y="1200150"/>
                  <a:pt x="361950" y="1085850"/>
                </a:cubicBezTo>
                <a:lnTo>
                  <a:pt x="0" y="1081088"/>
                </a:lnTo>
                <a:lnTo>
                  <a:pt x="9525" y="376238"/>
                </a:lnTo>
                <a:lnTo>
                  <a:pt x="361950" y="361950"/>
                </a:lnTo>
                <a:cubicBezTo>
                  <a:pt x="363538" y="244475"/>
                  <a:pt x="365125" y="127000"/>
                  <a:pt x="366713" y="9525"/>
                </a:cubicBezTo>
                <a:close/>
              </a:path>
            </a:pathLst>
          </a:custGeom>
          <a:solidFill>
            <a:srgbClr val="0F7799">
              <a:alpha val="3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>
                  <a:alpha val="20000"/>
                </a:schemeClr>
              </a:solidFill>
            </a:endParaRPr>
          </a:p>
        </p:txBody>
      </p:sp>
      <p:sp>
        <p:nvSpPr>
          <p:cNvPr id="223" name="Полилиния 222"/>
          <p:cNvSpPr/>
          <p:nvPr/>
        </p:nvSpPr>
        <p:spPr>
          <a:xfrm>
            <a:off x="5638800" y="977900"/>
            <a:ext cx="685800" cy="330200"/>
          </a:xfrm>
          <a:custGeom>
            <a:avLst/>
            <a:gdLst>
              <a:gd name="connsiteX0" fmla="*/ 336550 w 685800"/>
              <a:gd name="connsiteY0" fmla="*/ 0 h 330200"/>
              <a:gd name="connsiteX1" fmla="*/ 0 w 685800"/>
              <a:gd name="connsiteY1" fmla="*/ 323850 h 330200"/>
              <a:gd name="connsiteX2" fmla="*/ 685800 w 685800"/>
              <a:gd name="connsiteY2" fmla="*/ 330200 h 330200"/>
              <a:gd name="connsiteX3" fmla="*/ 336550 w 685800"/>
              <a:gd name="connsiteY3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330200">
                <a:moveTo>
                  <a:pt x="336550" y="0"/>
                </a:moveTo>
                <a:lnTo>
                  <a:pt x="0" y="323850"/>
                </a:lnTo>
                <a:lnTo>
                  <a:pt x="685800" y="330200"/>
                </a:lnTo>
                <a:lnTo>
                  <a:pt x="33655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олилиния 223"/>
          <p:cNvSpPr/>
          <p:nvPr/>
        </p:nvSpPr>
        <p:spPr>
          <a:xfrm>
            <a:off x="7067586" y="969878"/>
            <a:ext cx="685800" cy="330200"/>
          </a:xfrm>
          <a:custGeom>
            <a:avLst/>
            <a:gdLst>
              <a:gd name="connsiteX0" fmla="*/ 336550 w 685800"/>
              <a:gd name="connsiteY0" fmla="*/ 0 h 330200"/>
              <a:gd name="connsiteX1" fmla="*/ 0 w 685800"/>
              <a:gd name="connsiteY1" fmla="*/ 323850 h 330200"/>
              <a:gd name="connsiteX2" fmla="*/ 685800 w 685800"/>
              <a:gd name="connsiteY2" fmla="*/ 330200 h 330200"/>
              <a:gd name="connsiteX3" fmla="*/ 336550 w 685800"/>
              <a:gd name="connsiteY3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330200">
                <a:moveTo>
                  <a:pt x="336550" y="0"/>
                </a:moveTo>
                <a:lnTo>
                  <a:pt x="0" y="323850"/>
                </a:lnTo>
                <a:lnTo>
                  <a:pt x="685800" y="330200"/>
                </a:lnTo>
                <a:lnTo>
                  <a:pt x="33655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Прямоугольный треугольник 224"/>
          <p:cNvSpPr/>
          <p:nvPr/>
        </p:nvSpPr>
        <p:spPr>
          <a:xfrm>
            <a:off x="6336216" y="1319766"/>
            <a:ext cx="360000" cy="360000"/>
          </a:xfrm>
          <a:prstGeom prst="rtTriangl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Прямоугольный треугольник 225"/>
          <p:cNvSpPr/>
          <p:nvPr/>
        </p:nvSpPr>
        <p:spPr>
          <a:xfrm>
            <a:off x="7764515" y="1338426"/>
            <a:ext cx="360000" cy="360000"/>
          </a:xfrm>
          <a:prstGeom prst="rtTriangl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Прямоугольный треугольник 226"/>
          <p:cNvSpPr/>
          <p:nvPr/>
        </p:nvSpPr>
        <p:spPr>
          <a:xfrm flipH="1">
            <a:off x="6672010" y="1338426"/>
            <a:ext cx="360000" cy="360000"/>
          </a:xfrm>
          <a:prstGeom prst="rtTriangl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Прямоугольный треугольник 227"/>
          <p:cNvSpPr/>
          <p:nvPr/>
        </p:nvSpPr>
        <p:spPr>
          <a:xfrm flipH="1">
            <a:off x="5256198" y="1325383"/>
            <a:ext cx="360000" cy="360000"/>
          </a:xfrm>
          <a:prstGeom prst="rtTriangl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Прямоугольный треугольник 228"/>
          <p:cNvSpPr/>
          <p:nvPr/>
        </p:nvSpPr>
        <p:spPr>
          <a:xfrm flipH="1" flipV="1">
            <a:off x="5250194" y="2404857"/>
            <a:ext cx="360000" cy="360000"/>
          </a:xfrm>
          <a:prstGeom prst="rtTriangl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Прямоугольный треугольник 229"/>
          <p:cNvSpPr/>
          <p:nvPr/>
        </p:nvSpPr>
        <p:spPr>
          <a:xfrm flipH="1" flipV="1">
            <a:off x="5616912" y="2754357"/>
            <a:ext cx="360000" cy="360000"/>
          </a:xfrm>
          <a:prstGeom prst="rtTriangl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Прямоугольный треугольник 230"/>
          <p:cNvSpPr/>
          <p:nvPr/>
        </p:nvSpPr>
        <p:spPr>
          <a:xfrm flipH="1" flipV="1">
            <a:off x="5979015" y="3115341"/>
            <a:ext cx="360000" cy="360000"/>
          </a:xfrm>
          <a:prstGeom prst="rtTriangl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Прямоугольный треугольник 231"/>
          <p:cNvSpPr/>
          <p:nvPr/>
        </p:nvSpPr>
        <p:spPr>
          <a:xfrm flipH="1" flipV="1">
            <a:off x="6333684" y="3473132"/>
            <a:ext cx="360000" cy="360000"/>
          </a:xfrm>
          <a:prstGeom prst="rtTriangl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Прямоугольный треугольник 232"/>
          <p:cNvSpPr/>
          <p:nvPr/>
        </p:nvSpPr>
        <p:spPr>
          <a:xfrm flipV="1">
            <a:off x="6700230" y="3467100"/>
            <a:ext cx="360000" cy="360000"/>
          </a:xfrm>
          <a:prstGeom prst="rtTriangl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Прямоугольный треугольник 233"/>
          <p:cNvSpPr/>
          <p:nvPr/>
        </p:nvSpPr>
        <p:spPr>
          <a:xfrm flipV="1">
            <a:off x="7039499" y="3095105"/>
            <a:ext cx="360000" cy="360000"/>
          </a:xfrm>
          <a:prstGeom prst="rtTriangl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Прямоугольный треугольник 234"/>
          <p:cNvSpPr/>
          <p:nvPr/>
        </p:nvSpPr>
        <p:spPr>
          <a:xfrm flipV="1">
            <a:off x="7403302" y="2753451"/>
            <a:ext cx="360000" cy="360000"/>
          </a:xfrm>
          <a:prstGeom prst="rtTriangl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ый треугольник 235"/>
          <p:cNvSpPr/>
          <p:nvPr/>
        </p:nvSpPr>
        <p:spPr>
          <a:xfrm flipV="1">
            <a:off x="7757334" y="2413443"/>
            <a:ext cx="360000" cy="360000"/>
          </a:xfrm>
          <a:prstGeom prst="rtTriangle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2018" y="1620395"/>
            <a:ext cx="179921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7" grpId="0"/>
      <p:bldP spid="8" grpId="0"/>
      <p:bldP spid="11" grpId="0"/>
      <p:bldP spid="12" grpId="0"/>
      <p:bldP spid="14" grpId="0"/>
      <p:bldP spid="17" grpId="0"/>
      <p:bldP spid="18" grpId="0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773" y="1093232"/>
            <a:ext cx="5502277" cy="2564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FFC000"/>
                </a:solidFill>
              </a:rPr>
              <a:t>Числовое выражение – </a:t>
            </a:r>
            <a:r>
              <a:rPr lang="ru-RU" sz="1600" dirty="0">
                <a:solidFill>
                  <a:schemeClr val="bg1"/>
                </a:solidFill>
              </a:rPr>
              <a:t>это выражение, составленное из чисел, знаков арифметических действий и скобок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FFC000"/>
                </a:solidFill>
              </a:rPr>
              <a:t>Буквенное выражение – </a:t>
            </a:r>
            <a:r>
              <a:rPr lang="ru-RU" sz="1600" dirty="0">
                <a:solidFill>
                  <a:schemeClr val="bg1"/>
                </a:solidFill>
              </a:rPr>
              <a:t>это выражение, которое составлено из чисел, букв, знаков арифметических действий и скобок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Правило, записанное в виде равенства двух буквенных </a:t>
            </a:r>
            <a:r>
              <a:rPr lang="ru-RU" sz="1600" dirty="0" smtClean="0">
                <a:solidFill>
                  <a:schemeClr val="bg1"/>
                </a:solidFill>
              </a:rPr>
              <a:t>выражений, </a:t>
            </a:r>
            <a:r>
              <a:rPr lang="ru-RU" sz="1600" dirty="0">
                <a:solidFill>
                  <a:schemeClr val="bg1"/>
                </a:solidFill>
              </a:rPr>
              <a:t>называется </a:t>
            </a:r>
            <a:r>
              <a:rPr lang="ru-RU" sz="1600" dirty="0">
                <a:solidFill>
                  <a:srgbClr val="FFC000"/>
                </a:solidFill>
              </a:rPr>
              <a:t>формулой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effectLst/>
                <a:latin typeface="+mj-lt"/>
              </a:rPr>
              <a:t>Итоги урока</a:t>
            </a:r>
          </a:p>
        </p:txBody>
      </p:sp>
    </p:spTree>
    <p:extLst>
      <p:ext uri="{BB962C8B-B14F-4D97-AF65-F5344CB8AC3E}">
        <p14:creationId xmlns:p14="http://schemas.microsoft.com/office/powerpoint/2010/main" val="11386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30"/>
            <a:ext cx="1494140" cy="35999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4" cy="360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17818" y="361950"/>
            <a:ext cx="4767407" cy="677820"/>
          </a:xfrm>
          <a:prstGeom prst="wedgeRoundRectCallout">
            <a:avLst>
              <a:gd name="adj1" fmla="val 28027"/>
              <a:gd name="adj2" fmla="val 7695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Формулы? </a:t>
            </a:r>
            <a:endParaRPr lang="ru-RU" sz="1400" dirty="0" smtClean="0"/>
          </a:p>
          <a:p>
            <a:pPr algn="ctr"/>
            <a:r>
              <a:rPr lang="ru-RU" sz="1400" dirty="0" smtClean="0"/>
              <a:t>Ты </a:t>
            </a:r>
            <a:r>
              <a:rPr lang="ru-RU" sz="1400" dirty="0"/>
              <a:t>хочешь сказать, что цифры устраивают гонки?</a:t>
            </a:r>
          </a:p>
        </p:txBody>
      </p:sp>
    </p:spTree>
    <p:extLst>
      <p:ext uri="{BB962C8B-B14F-4D97-AF65-F5344CB8AC3E}">
        <p14:creationId xmlns:p14="http://schemas.microsoft.com/office/powerpoint/2010/main" val="268008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29"/>
            <a:ext cx="1494140" cy="36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4" cy="35999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8774" y="361950"/>
            <a:ext cx="6457661" cy="916183"/>
          </a:xfrm>
          <a:prstGeom prst="wedgeRoundRectCallout">
            <a:avLst>
              <a:gd name="adj1" fmla="val -9973"/>
              <a:gd name="adj2" fmla="val 6707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Нет, Саша! Ты такой смешной! </a:t>
            </a:r>
            <a:endParaRPr lang="ru-RU" sz="1400" dirty="0" smtClean="0"/>
          </a:p>
          <a:p>
            <a:pPr algn="ctr"/>
            <a:r>
              <a:rPr lang="ru-RU" sz="1400" dirty="0" smtClean="0"/>
              <a:t>Математические </a:t>
            </a:r>
            <a:r>
              <a:rPr lang="ru-RU" sz="1400" dirty="0"/>
              <a:t>формулы совсем другие. Но лучше всех нам о них расскажет только </a:t>
            </a:r>
            <a:r>
              <a:rPr lang="ru-RU" sz="1400" dirty="0" err="1" smtClean="0"/>
              <a:t>Электроша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63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ndpoint.sk/wp-content/uploads/2015/06/Dollarphotoclub_57383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" y="0"/>
            <a:ext cx="9145599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58775" y="361950"/>
            <a:ext cx="2710350" cy="1154546"/>
          </a:xfrm>
          <a:prstGeom prst="wedgeRoundRectCallout">
            <a:avLst>
              <a:gd name="adj1" fmla="val -14587"/>
              <a:gd name="adj2" fmla="val 86707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Прежде </a:t>
            </a:r>
            <a:r>
              <a:rPr lang="ru-RU" sz="1400" dirty="0"/>
              <a:t>чем я вам расскажу о формулах, </a:t>
            </a:r>
            <a:r>
              <a:rPr lang="ru-RU" sz="1400" dirty="0" smtClean="0"/>
              <a:t>давайте немного разомнёмся.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367321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" y="2504798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466683" y="998852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3" y="998852"/>
                <a:ext cx="360000" cy="43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1259200" y="995267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00" y="995267"/>
                <a:ext cx="360000" cy="43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863603" y="998852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3" y="998852"/>
                <a:ext cx="360000" cy="432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6444537" y="3416518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537" y="3416518"/>
                <a:ext cx="360000" cy="432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2693975" y="3475423"/>
            <a:ext cx="1387601" cy="439457"/>
          </a:xfrm>
          <a:prstGeom prst="wedgeRoundRectCallout">
            <a:avLst>
              <a:gd name="adj1" fmla="val -67053"/>
              <a:gd name="adj2" fmla="val -9965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Сверимся?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645322" y="998852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322" y="998852"/>
                <a:ext cx="360000" cy="432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2042242" y="998852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242" y="998852"/>
                <a:ext cx="360000" cy="432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2838301" y="995267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6)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01" y="995267"/>
                <a:ext cx="360000" cy="432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3233876" y="995267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876" y="995267"/>
                <a:ext cx="360000" cy="432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2442174" y="999216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174" y="999216"/>
                <a:ext cx="360000" cy="432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5299832" y="4116006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832" y="4116006"/>
                <a:ext cx="360000" cy="432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угольник 102"/>
              <p:cNvSpPr/>
              <p:nvPr/>
            </p:nvSpPr>
            <p:spPr>
              <a:xfrm>
                <a:off x="7783504" y="3229093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3" name="Прямоугольник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504" y="3229093"/>
                <a:ext cx="360000" cy="432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Прямоугольник 117"/>
              <p:cNvSpPr/>
              <p:nvPr/>
            </p:nvSpPr>
            <p:spPr>
              <a:xfrm>
                <a:off x="7542721" y="4281943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8" name="Прямоугольник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721" y="4281943"/>
                <a:ext cx="360000" cy="4320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1839662" y="1862378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62" y="1862378"/>
                <a:ext cx="360000" cy="4320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2632179" y="1858793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179" y="1858793"/>
                <a:ext cx="360000" cy="4320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2236582" y="1862378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582" y="1862378"/>
                <a:ext cx="360000" cy="4320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Прямоугольник 118"/>
              <p:cNvSpPr/>
              <p:nvPr/>
            </p:nvSpPr>
            <p:spPr>
              <a:xfrm>
                <a:off x="3027776" y="1858793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(4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9" name="Прямоугольник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776" y="1858793"/>
                <a:ext cx="360000" cy="4320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Прямоугольник 119"/>
              <p:cNvSpPr/>
              <p:nvPr/>
            </p:nvSpPr>
            <p:spPr>
              <a:xfrm>
                <a:off x="3424696" y="1858793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Прямоугольник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696" y="1858793"/>
                <a:ext cx="360000" cy="43200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4617482" y="184417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482" y="1844179"/>
                <a:ext cx="360000" cy="43200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5416863" y="1848213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863" y="1848213"/>
                <a:ext cx="360000" cy="43200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Прямоугольник 122"/>
              <p:cNvSpPr/>
              <p:nvPr/>
            </p:nvSpPr>
            <p:spPr>
              <a:xfrm>
                <a:off x="4221355" y="1848128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3" name="Прямоугольник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355" y="1848128"/>
                <a:ext cx="360000" cy="43200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Прямоугольник 123"/>
              <p:cNvSpPr/>
              <p:nvPr/>
            </p:nvSpPr>
            <p:spPr>
              <a:xfrm>
                <a:off x="1439200" y="1860585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4" name="Прямоугольник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00" y="1860585"/>
                <a:ext cx="360000" cy="4320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Прямоугольник 124"/>
              <p:cNvSpPr/>
              <p:nvPr/>
            </p:nvSpPr>
            <p:spPr>
              <a:xfrm>
                <a:off x="3820271" y="1860758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5" name="Прямоугольник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271" y="1860758"/>
                <a:ext cx="360000" cy="43200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Прямоугольник 125"/>
              <p:cNvSpPr/>
              <p:nvPr/>
            </p:nvSpPr>
            <p:spPr>
              <a:xfrm>
                <a:off x="5011070" y="184417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5)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6" name="Прямоугольник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70" y="1844179"/>
                <a:ext cx="360000" cy="43200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Прямоугольник 126"/>
              <p:cNvSpPr/>
              <p:nvPr/>
            </p:nvSpPr>
            <p:spPr>
              <a:xfrm>
                <a:off x="6738167" y="98785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Прямоугольник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167" y="987859"/>
                <a:ext cx="360000" cy="43200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Прямоугольник 127"/>
              <p:cNvSpPr/>
              <p:nvPr/>
            </p:nvSpPr>
            <p:spPr>
              <a:xfrm>
                <a:off x="7530684" y="993510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8" name="Прямоугольник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684" y="993510"/>
                <a:ext cx="360000" cy="43200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угольник 128"/>
              <p:cNvSpPr/>
              <p:nvPr/>
            </p:nvSpPr>
            <p:spPr>
              <a:xfrm>
                <a:off x="7135087" y="987859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9" name="Прямоугольник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087" y="987859"/>
                <a:ext cx="360000" cy="43200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4756742" y="995267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(4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742" y="995267"/>
                <a:ext cx="360000" cy="43200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Прямоугольник 130"/>
              <p:cNvSpPr/>
              <p:nvPr/>
            </p:nvSpPr>
            <p:spPr>
              <a:xfrm>
                <a:off x="5153662" y="995267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Прямоугольник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662" y="995267"/>
                <a:ext cx="360000" cy="43200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Прямоугольник 131"/>
              <p:cNvSpPr/>
              <p:nvPr/>
            </p:nvSpPr>
            <p:spPr>
              <a:xfrm>
                <a:off x="5948780" y="993510"/>
                <a:ext cx="360000" cy="43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indent="-1588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9)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Прямоугольник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780" y="993510"/>
                <a:ext cx="360000" cy="43200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Прямоугольник 132"/>
              <p:cNvSpPr/>
              <p:nvPr/>
            </p:nvSpPr>
            <p:spPr>
              <a:xfrm>
                <a:off x="6344355" y="993510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3" name="Прямоугольник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355" y="993510"/>
                <a:ext cx="360000" cy="43200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Прямоугольник 133"/>
              <p:cNvSpPr/>
              <p:nvPr/>
            </p:nvSpPr>
            <p:spPr>
              <a:xfrm>
                <a:off x="5552653" y="997459"/>
                <a:ext cx="360000" cy="43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16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Прямоугольник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653" y="997459"/>
                <a:ext cx="360000" cy="43200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Прямоугольник 134"/>
              <p:cNvSpPr/>
              <p:nvPr/>
            </p:nvSpPr>
            <p:spPr>
              <a:xfrm>
                <a:off x="4793662" y="3226207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Прямоугольник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662" y="3226207"/>
                <a:ext cx="360000" cy="43200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Прямоугольник 135"/>
              <p:cNvSpPr/>
              <p:nvPr/>
            </p:nvSpPr>
            <p:spPr>
              <a:xfrm>
                <a:off x="5588780" y="2740163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Прямоугольник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780" y="2740163"/>
                <a:ext cx="360000" cy="43200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Прямоугольник 136"/>
              <p:cNvSpPr/>
              <p:nvPr/>
            </p:nvSpPr>
            <p:spPr>
              <a:xfrm>
                <a:off x="6378167" y="4135576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Прямоугольник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167" y="4135576"/>
                <a:ext cx="360000" cy="43200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3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95062E-6 L -0.18229 -0.60524 " pathEditMode="relative" rAng="0" ptsTypes="AA">
                                      <p:cBhvr>
                                        <p:cTn id="120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30278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371 L -0.26441 -0.46913 " pathEditMode="relative" rAng="0" ptsTypes="AA">
                                      <p:cBhvr>
                                        <p:cTn id="12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2364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85 L -0.2158 -0.27129 " pathEditMode="relative" rAng="0" ptsTypes="AA">
                                      <p:cBhvr>
                                        <p:cTn id="124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-13673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37 L -0.14513 -0.47592 " pathEditMode="relative" rAng="0" ptsTypes="AA">
                                      <p:cBhvr>
                                        <p:cTn id="126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-2361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185 L 0.20018 -0.27037 " pathEditMode="relative" rAng="0" ptsTypes="AA">
                                      <p:cBhvr>
                                        <p:cTn id="128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361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185 L 0.25642 -0.34012 " pathEditMode="relative" rAng="0" ptsTypes="AA">
                                      <p:cBhvr>
                                        <p:cTn id="130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17099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9.87654E-7 L 0.21371 -0.61266 " pathEditMode="relative" rAng="0" ptsTypes="AA">
                                      <p:cBhvr>
                                        <p:cTn id="132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-30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72" grpId="0" animBg="1"/>
      <p:bldP spid="72" grpId="1" animBg="1"/>
      <p:bldP spid="75" grpId="0" animBg="1"/>
      <p:bldP spid="34" grpId="0" animBg="1"/>
      <p:bldP spid="35" grpId="0" animBg="1"/>
      <p:bldP spid="36" grpId="0" animBg="1"/>
      <p:bldP spid="40" grpId="0" animBg="1"/>
      <p:bldP spid="77" grpId="0" animBg="1"/>
      <p:bldP spid="82" grpId="0" animBg="1"/>
      <p:bldP spid="82" grpId="1" animBg="1"/>
      <p:bldP spid="103" grpId="0" animBg="1"/>
      <p:bldP spid="103" grpId="1" animBg="1"/>
      <p:bldP spid="118" grpId="0" animBg="1"/>
      <p:bldP spid="118" grpId="1" animBg="1"/>
      <p:bldP spid="71" grpId="0" animBg="1"/>
      <p:bldP spid="73" grpId="0" animBg="1"/>
      <p:bldP spid="74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775" y="372368"/>
            <a:ext cx="4033838" cy="1154546"/>
          </a:xfrm>
          <a:prstGeom prst="wedgeRoundRectCallout">
            <a:avLst>
              <a:gd name="adj1" fmla="val -25264"/>
              <a:gd name="adj2" fmla="val 75284"/>
              <a:gd name="adj3" fmla="val 16667"/>
            </a:avLst>
          </a:prstGeom>
          <a:solidFill>
            <a:schemeClr val="bg1"/>
          </a:solidFill>
          <a:ln>
            <a:solidFill>
              <a:srgbClr val="0F7799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Ну а теперь поговорим о </a:t>
            </a:r>
            <a:r>
              <a:rPr lang="ru-RU" sz="1400" dirty="0" smtClean="0"/>
              <a:t>формулах. </a:t>
            </a:r>
          </a:p>
          <a:p>
            <a:pPr algn="ctr"/>
            <a:r>
              <a:rPr lang="ru-RU" sz="1400" dirty="0" smtClean="0"/>
              <a:t>Но </a:t>
            </a:r>
            <a:r>
              <a:rPr lang="ru-RU" sz="1400" dirty="0"/>
              <a:t>прежде вам нужно разобраться в понятиях </a:t>
            </a:r>
            <a:r>
              <a:rPr lang="ru-RU" sz="1400" dirty="0" smtClean="0"/>
              <a:t>«числовое выражение» </a:t>
            </a:r>
            <a:r>
              <a:rPr lang="ru-RU" sz="1400" dirty="0"/>
              <a:t>и </a:t>
            </a:r>
            <a:r>
              <a:rPr lang="ru-RU" sz="1400" dirty="0" smtClean="0"/>
              <a:t>«буквенное выражение».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70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372368"/>
                <a:ext cx="2925763" cy="943992"/>
              </a:xfrm>
              <a:prstGeom prst="wedgeRoundRectCallout">
                <a:avLst>
                  <a:gd name="adj1" fmla="val -25264"/>
                  <a:gd name="adj2" fmla="val 7528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F7799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Как </a:t>
                </a:r>
                <a:r>
                  <a:rPr lang="ru-RU" sz="1400" dirty="0"/>
                  <a:t>найти периметр прямоугольника, стороны которого </a:t>
                </a:r>
                <a:r>
                  <a:rPr lang="ru-RU" sz="1400" dirty="0" smtClean="0"/>
                  <a:t>равны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 см 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sz="1400" dirty="0" smtClean="0"/>
                  <a:t> см?</a:t>
                </a:r>
                <a:endParaRPr lang="ru-RU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72368"/>
                <a:ext cx="2925763" cy="943992"/>
              </a:xfrm>
              <a:prstGeom prst="wedgeRoundRectCallout">
                <a:avLst>
                  <a:gd name="adj1" fmla="val -25264"/>
                  <a:gd name="adj2" fmla="val 75284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F77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2800350" y="1857375"/>
            <a:ext cx="2486025" cy="1085850"/>
          </a:xfrm>
          <a:prstGeom prst="rect">
            <a:avLst/>
          </a:prstGeom>
          <a:noFill/>
          <a:ln w="28575">
            <a:solidFill>
              <a:srgbClr val="0F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9364" y="2292578"/>
                <a:ext cx="3718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364" y="2292578"/>
                <a:ext cx="371897" cy="215444"/>
              </a:xfrm>
              <a:prstGeom prst="rect">
                <a:avLst/>
              </a:prstGeom>
              <a:blipFill>
                <a:blip r:embed="rId8"/>
                <a:stretch>
                  <a:fillRect l="-16393" t="-25714" r="-27869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57413" y="1594306"/>
                <a:ext cx="3718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sz="1400" dirty="0" smtClean="0"/>
                  <a:t> см</a:t>
                </a:r>
                <a:endParaRPr lang="ru-RU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13" y="1594306"/>
                <a:ext cx="371897" cy="215444"/>
              </a:xfrm>
              <a:prstGeom prst="rect">
                <a:avLst/>
              </a:prstGeom>
              <a:blipFill>
                <a:blip r:embed="rId9"/>
                <a:stretch>
                  <a:fillRect l="-16393" t="-28571" r="-27869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5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3769</TotalTime>
  <Words>1185</Words>
  <Application>Microsoft Office PowerPoint</Application>
  <PresentationFormat>Экран (16:9)</PresentationFormat>
  <Paragraphs>281</Paragraphs>
  <Slides>37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Roboto</vt:lpstr>
      <vt:lpstr>Arial</vt:lpstr>
      <vt:lpstr>Cambria Math</vt:lpstr>
      <vt:lpstr>Merriweather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714</cp:revision>
  <dcterms:created xsi:type="dcterms:W3CDTF">2017-06-06T14:34:21Z</dcterms:created>
  <dcterms:modified xsi:type="dcterms:W3CDTF">2025-01-17T08:33:19Z</dcterms:modified>
</cp:coreProperties>
</file>