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256" r:id="rId2"/>
    <p:sldId id="379" r:id="rId3"/>
    <p:sldId id="380" r:id="rId4"/>
    <p:sldId id="381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53" r:id="rId13"/>
    <p:sldId id="354" r:id="rId14"/>
    <p:sldId id="305" r:id="rId15"/>
    <p:sldId id="370" r:id="rId16"/>
    <p:sldId id="378" r:id="rId17"/>
    <p:sldId id="392" r:id="rId18"/>
    <p:sldId id="393" r:id="rId19"/>
    <p:sldId id="265" r:id="rId20"/>
    <p:sldId id="394" r:id="rId21"/>
    <p:sldId id="331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364" r:id="rId30"/>
    <p:sldId id="371" r:id="rId31"/>
    <p:sldId id="295" r:id="rId32"/>
    <p:sldId id="377" r:id="rId33"/>
    <p:sldId id="343" r:id="rId34"/>
  </p:sldIdLst>
  <p:sldSz cx="9144000" cy="5143500" type="screen16x9"/>
  <p:notesSz cx="6858000" cy="9144000"/>
  <p:embeddedFontLst>
    <p:embeddedFont>
      <p:font typeface="Roboto" panose="020B060402020202020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Merriweather" panose="020B0604020202020204" charset="-52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86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799"/>
    <a:srgbClr val="663300"/>
    <a:srgbClr val="9F9C82"/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86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76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8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29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07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17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53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7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54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51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68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79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7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46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95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10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40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75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9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26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296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9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6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52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7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01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4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3" Type="http://schemas.openxmlformats.org/officeDocument/2006/relationships/image" Target="../media/image18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7" Type="http://schemas.openxmlformats.org/officeDocument/2006/relationships/image" Target="../media/image18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19.png"/><Relationship Id="rId45" Type="http://schemas.openxmlformats.org/officeDocument/2006/relationships/image" Target="../media/image57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0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14" Type="http://schemas.openxmlformats.org/officeDocument/2006/relationships/image" Target="../media/image260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20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3.png"/><Relationship Id="rId4" Type="http://schemas.openxmlformats.org/officeDocument/2006/relationships/image" Target="../media/image62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71.pn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7" Type="http://schemas.openxmlformats.org/officeDocument/2006/relationships/image" Target="../media/image20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77.png"/><Relationship Id="rId10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1.png"/><Relationship Id="rId7" Type="http://schemas.openxmlformats.org/officeDocument/2006/relationships/image" Target="../media/image79.png"/><Relationship Id="rId12" Type="http://schemas.openxmlformats.org/officeDocument/2006/relationships/image" Target="../media/image8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0" Type="http://schemas.openxmlformats.org/officeDocument/2006/relationships/image" Target="../media/image80.png"/><Relationship Id="rId4" Type="http://schemas.openxmlformats.org/officeDocument/2006/relationships/image" Target="../media/image62.png"/><Relationship Id="rId9" Type="http://schemas.openxmlformats.org/officeDocument/2006/relationships/image" Target="../media/image71.png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8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17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19" Type="http://schemas.openxmlformats.org/officeDocument/2006/relationships/image" Target="../media/image119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1641"/>
            <a:ext cx="4392613" cy="52322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Уравнение</a:t>
            </a:r>
            <a:endParaRPr lang="ru-RU" sz="3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7749" y="3011794"/>
            <a:ext cx="3445663" cy="916183"/>
          </a:xfrm>
          <a:prstGeom prst="wedgeRoundRectCallout">
            <a:avLst>
              <a:gd name="adj1" fmla="val -63662"/>
              <a:gd name="adj2" fmla="val 2013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Всё правильно!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теперь из получившихся слова, слога и букв составь единое </a:t>
            </a:r>
            <a:r>
              <a:rPr lang="ru-RU" sz="1400" dirty="0" smtClean="0"/>
              <a:t>слово.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1" y="714227"/>
            <a:ext cx="3222624" cy="1154546"/>
          </a:xfrm>
          <a:prstGeom prst="wedgeRoundRectCallout">
            <a:avLst>
              <a:gd name="adj1" fmla="val 27713"/>
              <a:gd name="adj2" fmla="val 7674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Так, </a:t>
            </a:r>
            <a:r>
              <a:rPr lang="ru-RU" sz="1400" dirty="0"/>
              <a:t>у нас есть слово </a:t>
            </a:r>
            <a:r>
              <a:rPr lang="ru-RU" sz="1400" dirty="0">
                <a:solidFill>
                  <a:srgbClr val="0F7799"/>
                </a:solidFill>
              </a:rPr>
              <a:t>«</a:t>
            </a:r>
            <a:r>
              <a:rPr lang="ru-RU" sz="1400" dirty="0" err="1">
                <a:solidFill>
                  <a:srgbClr val="0F7799"/>
                </a:solidFill>
              </a:rPr>
              <a:t>урав</a:t>
            </a:r>
            <a:r>
              <a:rPr lang="ru-RU" sz="1400" dirty="0">
                <a:solidFill>
                  <a:srgbClr val="0F7799"/>
                </a:solidFill>
              </a:rPr>
              <a:t>», </a:t>
            </a:r>
            <a:r>
              <a:rPr lang="ru-RU" sz="1400" dirty="0"/>
              <a:t>слог </a:t>
            </a:r>
            <a:r>
              <a:rPr lang="ru-RU" sz="1400" dirty="0">
                <a:solidFill>
                  <a:srgbClr val="0F7799"/>
                </a:solidFill>
              </a:rPr>
              <a:t>«не» </a:t>
            </a:r>
            <a:r>
              <a:rPr lang="ru-RU" sz="1400" dirty="0"/>
              <a:t>и буквы </a:t>
            </a:r>
            <a:r>
              <a:rPr lang="ru-RU" sz="1400" dirty="0" smtClean="0">
                <a:solidFill>
                  <a:srgbClr val="0F7799"/>
                </a:solidFill>
              </a:rPr>
              <a:t>«н», «и», «е»</a:t>
            </a:r>
            <a:r>
              <a:rPr lang="ru-RU" sz="1400" dirty="0" smtClean="0"/>
              <a:t>…</a:t>
            </a:r>
          </a:p>
          <a:p>
            <a:pPr algn="ctr"/>
            <a:r>
              <a:rPr lang="ru-RU" sz="1400" dirty="0" smtClean="0"/>
              <a:t>Подумаем</a:t>
            </a:r>
            <a:r>
              <a:rPr lang="ru-RU" sz="1400" dirty="0"/>
              <a:t>… </a:t>
            </a:r>
            <a:endParaRPr lang="ru-RU" sz="1400" dirty="0" smtClean="0"/>
          </a:p>
          <a:p>
            <a:pPr algn="ctr"/>
            <a:r>
              <a:rPr lang="ru-RU" sz="1400" dirty="0" smtClean="0"/>
              <a:t>Так </a:t>
            </a:r>
            <a:r>
              <a:rPr lang="ru-RU" sz="1400" dirty="0"/>
              <a:t>это же </a:t>
            </a:r>
            <a:r>
              <a:rPr lang="ru-RU" sz="1400" dirty="0">
                <a:solidFill>
                  <a:srgbClr val="0F7799"/>
                </a:solidFill>
              </a:rPr>
              <a:t>уравнение!</a:t>
            </a:r>
          </a:p>
        </p:txBody>
      </p:sp>
    </p:spTree>
    <p:extLst>
      <p:ext uri="{BB962C8B-B14F-4D97-AF65-F5344CB8AC3E}">
        <p14:creationId xmlns:p14="http://schemas.microsoft.com/office/powerpoint/2010/main" val="17976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7750" y="3011794"/>
            <a:ext cx="2198242" cy="1154546"/>
          </a:xfrm>
          <a:prstGeom prst="wedgeRoundRectCallout">
            <a:avLst>
              <a:gd name="adj1" fmla="val -63662"/>
              <a:gd name="adj2" fmla="val 2013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Значит, на уроке математики вы будете знакомиться с уравнениями!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3474" y="1234958"/>
            <a:ext cx="2571750" cy="677820"/>
          </a:xfrm>
          <a:prstGeom prst="wedgeRoundRectCallout">
            <a:avLst>
              <a:gd name="adj1" fmla="val 27713"/>
              <a:gd name="adj2" fmla="val 7674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Интересно, а что уравнения уравнивают?</a:t>
            </a:r>
            <a:endParaRPr lang="ru-RU" sz="1400" dirty="0">
              <a:solidFill>
                <a:srgbClr val="0F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ndpoint.sk/wp-content/uploads/2015/06/Dollarphotoclub_573834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710350" cy="1154546"/>
          </a:xfrm>
          <a:prstGeom prst="wedgeRoundRectCallout">
            <a:avLst>
              <a:gd name="adj1" fmla="val -14587"/>
              <a:gd name="adj2" fmla="val 8670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</a:t>
            </a:r>
            <a:r>
              <a:rPr lang="ru-RU" sz="1400" dirty="0" smtClean="0"/>
              <a:t>об уравнениях</a:t>
            </a:r>
            <a:r>
              <a:rPr lang="ru-RU" sz="1400" dirty="0"/>
              <a:t>, </a:t>
            </a:r>
            <a:r>
              <a:rPr lang="ru-RU" sz="1400" dirty="0" smtClean="0"/>
              <a:t>давайте немного разомнёмся.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466683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3" y="998852"/>
                <a:ext cx="360000" cy="43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1259200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200" y="995267"/>
                <a:ext cx="360000" cy="43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863603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3" y="998852"/>
                <a:ext cx="360000" cy="43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1645322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322" y="998852"/>
                <a:ext cx="360000" cy="43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2042242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42" y="998852"/>
                <a:ext cx="360000" cy="432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3228826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0)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826" y="995267"/>
                <a:ext cx="360000" cy="43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3624401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401" y="995267"/>
                <a:ext cx="360000" cy="432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2442174" y="999216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174" y="999216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Прямоугольник 126"/>
              <p:cNvSpPr/>
              <p:nvPr/>
            </p:nvSpPr>
            <p:spPr>
              <a:xfrm>
                <a:off x="2448108" y="153722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Прямоугольник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108" y="1537222"/>
                <a:ext cx="360000" cy="43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Прямоугольник 127"/>
              <p:cNvSpPr/>
              <p:nvPr/>
            </p:nvSpPr>
            <p:spPr>
              <a:xfrm>
                <a:off x="3240625" y="1542873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8" name="Прямоугольник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625" y="1542873"/>
                <a:ext cx="360000" cy="43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Прямоугольник 128"/>
              <p:cNvSpPr/>
              <p:nvPr/>
            </p:nvSpPr>
            <p:spPr>
              <a:xfrm>
                <a:off x="2845028" y="153722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Прямоугольник 1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28" y="1537222"/>
                <a:ext cx="360000" cy="43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Прямоугольник 129"/>
              <p:cNvSpPr/>
              <p:nvPr/>
            </p:nvSpPr>
            <p:spPr>
              <a:xfrm>
                <a:off x="466683" y="154463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Прямоугольник 1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3" y="1544630"/>
                <a:ext cx="360000" cy="43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Прямоугольник 130"/>
              <p:cNvSpPr/>
              <p:nvPr/>
            </p:nvSpPr>
            <p:spPr>
              <a:xfrm>
                <a:off x="863603" y="154463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Прямоугольник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3" y="1544630"/>
                <a:ext cx="360000" cy="432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Прямоугольник 131"/>
              <p:cNvSpPr/>
              <p:nvPr/>
            </p:nvSpPr>
            <p:spPr>
              <a:xfrm>
                <a:off x="1658721" y="154287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9)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2" name="Прямоугольник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721" y="1542873"/>
                <a:ext cx="360000" cy="432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Прямоугольник 132"/>
              <p:cNvSpPr/>
              <p:nvPr/>
            </p:nvSpPr>
            <p:spPr>
              <a:xfrm>
                <a:off x="2054296" y="1542873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Прямоугольник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96" y="1542873"/>
                <a:ext cx="360000" cy="432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Прямоугольник 133"/>
              <p:cNvSpPr/>
              <p:nvPr/>
            </p:nvSpPr>
            <p:spPr>
              <a:xfrm>
                <a:off x="1262594" y="1546822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4" name="Прямоугольник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594" y="1546822"/>
                <a:ext cx="360000" cy="432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2833229" y="99981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229" y="999817"/>
                <a:ext cx="360000" cy="432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466683" y="211411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3" y="2114110"/>
                <a:ext cx="360000" cy="432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1259200" y="2110525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200" y="2110525"/>
                <a:ext cx="360000" cy="432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863603" y="211411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3" y="2114110"/>
                <a:ext cx="360000" cy="432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1645322" y="211411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322" y="2114110"/>
                <a:ext cx="360000" cy="432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2042242" y="211411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42" y="2114110"/>
                <a:ext cx="360000" cy="432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3228826" y="211052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3)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826" y="2110525"/>
                <a:ext cx="360000" cy="432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3624401" y="2110525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401" y="2110525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2442174" y="2114474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174" y="2114474"/>
                <a:ext cx="360000" cy="432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2444714" y="268410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714" y="2684107"/>
                <a:ext cx="360000" cy="432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3237231" y="2689758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231" y="2689758"/>
                <a:ext cx="360000" cy="432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2841634" y="268410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634" y="2684107"/>
                <a:ext cx="360000" cy="432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463289" y="269151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9" y="2691515"/>
                <a:ext cx="360000" cy="432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860209" y="269151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09" y="2691515"/>
                <a:ext cx="360000" cy="43200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1655327" y="268975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5)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327" y="2689758"/>
                <a:ext cx="360000" cy="43200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2050902" y="2689758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902" y="2689758"/>
                <a:ext cx="360000" cy="43200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1259200" y="269370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200" y="2693707"/>
                <a:ext cx="360000" cy="43200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2833229" y="211507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229" y="2115075"/>
                <a:ext cx="360000" cy="43200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5414859" y="2571750"/>
            <a:ext cx="1387601" cy="439457"/>
          </a:xfrm>
          <a:prstGeom prst="wedgeRoundRectCallout">
            <a:avLst>
              <a:gd name="adj1" fmla="val 41404"/>
              <a:gd name="adj2" fmla="val 12008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p:pic>
        <p:nvPicPr>
          <p:cNvPr id="65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9327" y="2537705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1259200" y="348660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200" y="3486603"/>
                <a:ext cx="360000" cy="43200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1760135" y="428194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135" y="4281943"/>
                <a:ext cx="360000" cy="43200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Прямоугольник 102"/>
              <p:cNvSpPr/>
              <p:nvPr/>
            </p:nvSpPr>
            <p:spPr>
              <a:xfrm>
                <a:off x="2744689" y="4165415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3" name="Прямоугольник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689" y="4165415"/>
                <a:ext cx="360000" cy="43200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Прямоугольник 117"/>
              <p:cNvSpPr/>
              <p:nvPr/>
            </p:nvSpPr>
            <p:spPr>
              <a:xfrm>
                <a:off x="3984401" y="4281011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8" name="Прямоугольник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401" y="4281011"/>
                <a:ext cx="360000" cy="43200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Прямоугольник 134"/>
              <p:cNvSpPr/>
              <p:nvPr/>
            </p:nvSpPr>
            <p:spPr>
              <a:xfrm>
                <a:off x="500209" y="3385714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5" name="Прямоугольник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09" y="3385714"/>
                <a:ext cx="360000" cy="432000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Прямоугольник 135"/>
              <p:cNvSpPr/>
              <p:nvPr/>
            </p:nvSpPr>
            <p:spPr>
              <a:xfrm>
                <a:off x="1040209" y="416506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6" name="Прямоугольник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209" y="4165063"/>
                <a:ext cx="360000" cy="43200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Прямоугольник 136"/>
              <p:cNvSpPr/>
              <p:nvPr/>
            </p:nvSpPr>
            <p:spPr>
              <a:xfrm>
                <a:off x="3471392" y="3527101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7" name="Прямоугольник 1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92" y="3527101"/>
                <a:ext cx="360000" cy="43200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2481634" y="3311101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634" y="3311101"/>
                <a:ext cx="360000" cy="432000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841E-17 8.64198E-7 L 0.38454 -0.46512 " pathEditMode="relative" rAng="0" ptsTypes="AA">
                                      <p:cBhvr>
                                        <p:cTn id="145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4" y="-2336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10173 -0.49259 " pathEditMode="relative" rAng="0" ptsTypes="AA">
                                      <p:cBhvr>
                                        <p:cTn id="147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2463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06646E-17 L 0.28316 -0.5083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-2534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37 L 0.24879 -0.53086 " pathEditMode="relative" rAng="0" ptsTypes="AA">
                                      <p:cBhvr>
                                        <p:cTn id="151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2635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1.85185E-6 L 0.13906 -0.39815 " pathEditMode="relative" rAng="0" ptsTypes="AA">
                                      <p:cBhvr>
                                        <p:cTn id="153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-1990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85 L 0.04601 -0.42068 " pathEditMode="relative" rAng="0" ptsTypes="AA">
                                      <p:cBhvr>
                                        <p:cTn id="155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2114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08642E-6 L 0.26024 -0.15524 " pathEditMode="relative" rAng="0" ptsTypes="AA">
                                      <p:cBhvr>
                                        <p:cTn id="15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7778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185 L 0.16893 -0.12037 " pathEditMode="relative" rAng="0" ptsTypes="AA">
                                      <p:cBhvr>
                                        <p:cTn id="15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34" grpId="0" animBg="1"/>
      <p:bldP spid="35" grpId="0" animBg="1"/>
      <p:bldP spid="36" grpId="0" animBg="1"/>
      <p:bldP spid="40" grpId="0" animBg="1"/>
      <p:bldP spid="77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4" grpId="0" animBg="1"/>
      <p:bldP spid="72" grpId="0" animBg="1"/>
      <p:bldP spid="72" grpId="1" animBg="1"/>
      <p:bldP spid="82" grpId="0" animBg="1"/>
      <p:bldP spid="82" grpId="1" animBg="1"/>
      <p:bldP spid="103" grpId="0" animBg="1"/>
      <p:bldP spid="103" grpId="1" animBg="1"/>
      <p:bldP spid="118" grpId="0" animBg="1"/>
      <p:bldP spid="118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62" grpId="0" animBg="1"/>
      <p:bldP spid="6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72368"/>
            <a:ext cx="3756025" cy="916183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а теперь поговорим об </a:t>
            </a:r>
            <a:r>
              <a:rPr lang="ru-RU" sz="1400" dirty="0" smtClean="0"/>
              <a:t>уравнениях. </a:t>
            </a:r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сначала ответьте мне на вопрос: как выглядит математическая задача?</a:t>
            </a:r>
          </a:p>
        </p:txBody>
      </p: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7655" y="2192181"/>
            <a:ext cx="2925763" cy="1154546"/>
          </a:xfrm>
          <a:prstGeom prst="wedgeRoundRectCallout">
            <a:avLst>
              <a:gd name="adj1" fmla="val 59706"/>
              <a:gd name="adj2" fmla="val 433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 математической задаче какие-то числа </a:t>
            </a:r>
            <a:r>
              <a:rPr lang="ru-RU" sz="1400" dirty="0" smtClean="0"/>
              <a:t>известны, а </a:t>
            </a:r>
            <a:r>
              <a:rPr lang="ru-RU" sz="1400" dirty="0"/>
              <a:t>какое-то (пока неизвестное) число надо </a:t>
            </a:r>
            <a:r>
              <a:rPr lang="ru-RU" sz="1400" dirty="0" smtClean="0"/>
              <a:t>найти.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775" y="372368"/>
            <a:ext cx="4622800" cy="1392909"/>
          </a:xfrm>
          <a:prstGeom prst="wedgeRoundRectCallout">
            <a:avLst>
              <a:gd name="adj1" fmla="val -29591"/>
              <a:gd name="adj2" fmla="val 6707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Условие задачи обычно записывают словами. </a:t>
            </a:r>
            <a:endParaRPr lang="ru-RU" sz="1400" dirty="0" smtClean="0"/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ведь его можно переписать и используя только математические знаки. </a:t>
            </a:r>
            <a:endParaRPr lang="ru-RU" sz="1400" dirty="0" smtClean="0"/>
          </a:p>
          <a:p>
            <a:pPr algn="ctr"/>
            <a:r>
              <a:rPr lang="ru-RU" sz="1400" dirty="0" smtClean="0"/>
              <a:t>Тогда </a:t>
            </a:r>
            <a:r>
              <a:rPr lang="ru-RU" sz="1400" dirty="0"/>
              <a:t>неизвестное число будет легко найти. </a:t>
            </a:r>
            <a:endParaRPr lang="ru-RU" sz="1400" dirty="0" smtClean="0"/>
          </a:p>
          <a:p>
            <a:pPr algn="ctr"/>
            <a:r>
              <a:rPr lang="ru-RU" sz="1400" dirty="0" smtClean="0"/>
              <a:t>Давайте </a:t>
            </a:r>
            <a:r>
              <a:rPr lang="ru-RU" sz="1400" dirty="0"/>
              <a:t>решим с вами простую </a:t>
            </a:r>
            <a:r>
              <a:rPr lang="ru-RU" sz="1400" dirty="0" smtClean="0"/>
              <a:t>задачу.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825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667" y="1901550"/>
            <a:ext cx="23989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604655" y="2192181"/>
                <a:ext cx="3608820" cy="1953063"/>
              </a:xfrm>
              <a:prstGeom prst="wedgeRoundRectCallout">
                <a:avLst>
                  <a:gd name="adj1" fmla="val 63665"/>
                  <a:gd name="adj2" fmla="val 677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обозначить искомое число, которое загадала </a:t>
                </a:r>
                <a:r>
                  <a:rPr lang="ru-RU" sz="1400" dirty="0" err="1" smtClean="0"/>
                  <a:t>Лера</a:t>
                </a:r>
                <a:r>
                  <a:rPr lang="ru-RU" sz="1400" dirty="0" smtClean="0"/>
                  <a:t>, </a:t>
                </a:r>
                <a:r>
                  <a:rPr lang="ru-RU" sz="1400" dirty="0"/>
                  <a:t>буквой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, то наша задача сводится к следующей: нужно </a:t>
                </a:r>
                <a:r>
                  <a:rPr lang="ru-RU" sz="1400" dirty="0" smtClean="0"/>
                  <a:t>узнать, </a:t>
                </a:r>
                <a:r>
                  <a:rPr lang="ru-RU" sz="1400" dirty="0"/>
                  <a:t>каким числом заменить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, чтобы значение буквенного выражения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+75−25</m:t>
                    </m:r>
                  </m:oMath>
                </a14:m>
                <a:r>
                  <a:rPr lang="ru-RU" sz="1400" dirty="0">
                    <a:solidFill>
                      <a:srgbClr val="0F7799"/>
                    </a:solidFill>
                  </a:rPr>
                  <a:t> </a:t>
                </a:r>
                <a:r>
                  <a:rPr lang="ru-RU" sz="1400" dirty="0"/>
                  <a:t>стало равным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655" y="2192181"/>
                <a:ext cx="3608820" cy="1953063"/>
              </a:xfrm>
              <a:prstGeom prst="wedgeRoundRectCallout">
                <a:avLst>
                  <a:gd name="adj1" fmla="val 63665"/>
                  <a:gd name="adj2" fmla="val 6772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7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6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3552825" y="2634265"/>
            <a:ext cx="2308225" cy="916183"/>
          </a:xfrm>
          <a:prstGeom prst="wedgeRoundRectCallout">
            <a:avLst>
              <a:gd name="adj1" fmla="val 63665"/>
              <a:gd name="adj2" fmla="val 67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Запись, </a:t>
            </a:r>
            <a:r>
              <a:rPr lang="ru-RU" sz="1400" dirty="0" smtClean="0"/>
              <a:t>которая </a:t>
            </a:r>
            <a:r>
              <a:rPr lang="ru-RU" sz="1400" dirty="0"/>
              <a:t>у нас </a:t>
            </a:r>
            <a:r>
              <a:rPr lang="ru-RU" sz="1400" dirty="0" smtClean="0"/>
              <a:t>получилась, </a:t>
            </a:r>
            <a:r>
              <a:rPr lang="ru-RU" sz="1400" dirty="0"/>
              <a:t>является </a:t>
            </a:r>
            <a:r>
              <a:rPr lang="ru-RU" sz="1400" dirty="0" smtClean="0"/>
              <a:t>равенством</a:t>
            </a:r>
            <a:r>
              <a:rPr lang="ru-RU" sz="14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5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9898"/>
            <a:ext cx="1242699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9913" y="1652357"/>
            <a:ext cx="1195312" cy="2880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247900" y="1652357"/>
            <a:ext cx="0" cy="3475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3895" y="1960134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число</a:t>
            </a:r>
            <a:endParaRPr lang="ru-RU" sz="1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45046" y="1652356"/>
            <a:ext cx="0" cy="6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7696" y="2300356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буквенное выражение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357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762250" y="2634265"/>
                <a:ext cx="3451225" cy="1182355"/>
              </a:xfrm>
              <a:prstGeom prst="wedgeRoundRectCallout">
                <a:avLst>
                  <a:gd name="adj1" fmla="val 63665"/>
                  <a:gd name="adj2" fmla="val 677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Наша запись является равенством, содержащим букву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Такое </a:t>
                </a:r>
                <a:r>
                  <a:rPr lang="ru-RU" sz="1400" dirty="0"/>
                  <a:t>равенство с неизвестным числом называют </a:t>
                </a:r>
                <a:r>
                  <a:rPr lang="ru-RU" sz="1400" dirty="0">
                    <a:solidFill>
                      <a:srgbClr val="0F7799"/>
                    </a:solidFill>
                  </a:rPr>
                  <a:t>уравнением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2634265"/>
                <a:ext cx="3451225" cy="1182355"/>
              </a:xfrm>
              <a:prstGeom prst="wedgeRoundRectCallout">
                <a:avLst>
                  <a:gd name="adj1" fmla="val 63665"/>
                  <a:gd name="adj2" fmla="val 6772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6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/>
          <p:cNvCxnSpPr/>
          <p:nvPr/>
        </p:nvCxnSpPr>
        <p:spPr>
          <a:xfrm>
            <a:off x="2247900" y="1652357"/>
            <a:ext cx="0" cy="3475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3895" y="1960134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число</a:t>
            </a:r>
            <a:endParaRPr lang="ru-RU" sz="1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45046" y="1652356"/>
            <a:ext cx="0" cy="6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7696" y="2300356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буквенное выражение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667" y="1901550"/>
            <a:ext cx="239895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5673" y="1685366"/>
            <a:ext cx="56896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это равенство, содержащее букву, значение которой нужно найти.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17098" y="2486133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98" y="2486133"/>
                <a:ext cx="2154372" cy="307777"/>
              </a:xfrm>
              <a:prstGeom prst="rect">
                <a:avLst/>
              </a:prstGeom>
              <a:blipFill>
                <a:blip r:embed="rId5"/>
                <a:stretch>
                  <a:fillRect l="-1133" r="-1983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45674" y="1135345"/>
            <a:ext cx="56896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Уравнение </a:t>
            </a:r>
            <a:r>
              <a:rPr lang="ru-RU" sz="3400" dirty="0">
                <a:solidFill>
                  <a:srgbClr val="FFC000"/>
                </a:solidFill>
                <a:latin typeface="+mj-lt"/>
              </a:rPr>
              <a:t>– </a:t>
            </a:r>
            <a:endParaRPr lang="ru-RU" sz="3400" dirty="0" smtClean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88878" y="361950"/>
            <a:ext cx="1936947" cy="705629"/>
          </a:xfrm>
          <a:prstGeom prst="wedgeRoundRectCallout">
            <a:avLst>
              <a:gd name="adj1" fmla="val 16965"/>
              <a:gd name="adj2" fmla="val 8772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как же они разгадываются?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13" y="2842074"/>
            <a:ext cx="2407229" cy="17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343150" y="2634265"/>
                <a:ext cx="3870325" cy="1798127"/>
              </a:xfrm>
              <a:prstGeom prst="wedgeRoundRectCallout">
                <a:avLst>
                  <a:gd name="adj1" fmla="val 63665"/>
                  <a:gd name="adj2" fmla="val 677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в это уравнение вместо буквы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 мы подставим число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получим верное числовое равенство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50+75−25=100</m:t>
                    </m:r>
                  </m:oMath>
                </a14:m>
                <a:r>
                  <a:rPr lang="ru-RU" sz="1400" dirty="0"/>
                  <a:t>.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Говорят</a:t>
                </a:r>
                <a:r>
                  <a:rPr lang="ru-RU" sz="1400" dirty="0"/>
                  <a:t>, что число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ru-RU" sz="1400" dirty="0"/>
                  <a:t> является </a:t>
                </a:r>
                <a:r>
                  <a:rPr lang="ru-RU" sz="1400" b="1" dirty="0" smtClean="0"/>
                  <a:t>корнем </a:t>
                </a:r>
                <a:r>
                  <a:rPr lang="ru-RU" sz="1400" b="1" dirty="0"/>
                  <a:t>уравнения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+75−25=100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2634265"/>
                <a:ext cx="3870325" cy="1798127"/>
              </a:xfrm>
              <a:prstGeom prst="wedgeRoundRectCallout">
                <a:avLst>
                  <a:gd name="adj1" fmla="val 63665"/>
                  <a:gd name="adj2" fmla="val 6772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6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667" y="1901550"/>
            <a:ext cx="23989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8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9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8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8" grpId="0" animBg="1"/>
      <p:bldP spid="2" grpId="0"/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582" y="1683616"/>
            <a:ext cx="7213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называют число, которое при подстановке вместо буквы обращает уравнение в верное числовое равенство. </a:t>
            </a:r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Корень </a:t>
            </a:r>
            <a:r>
              <a:rPr lang="ru-RU" sz="1800" dirty="0">
                <a:solidFill>
                  <a:schemeClr val="bg1"/>
                </a:solidFill>
              </a:rPr>
              <a:t>уравнения ещё называют </a:t>
            </a:r>
            <a:r>
              <a:rPr lang="ru-RU" sz="1800" dirty="0">
                <a:solidFill>
                  <a:srgbClr val="FFC000"/>
                </a:solidFill>
              </a:rPr>
              <a:t>решением</a:t>
            </a:r>
            <a:r>
              <a:rPr lang="ru-RU" sz="1800" dirty="0">
                <a:solidFill>
                  <a:schemeClr val="bg1"/>
                </a:solidFill>
              </a:rPr>
              <a:t> уравнения.</a:t>
            </a:r>
            <a:endParaRPr lang="ru-RU" sz="18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82" y="1135345"/>
            <a:ext cx="72136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latin typeface="+mj-lt"/>
              </a:rPr>
              <a:t>Корнем уравнения</a:t>
            </a:r>
            <a:endParaRPr lang="ru-RU" sz="3400" dirty="0" smtClean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5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928939" y="2634265"/>
                <a:ext cx="2932112" cy="1420718"/>
              </a:xfrm>
              <a:prstGeom prst="wedgeRoundRectCallout">
                <a:avLst>
                  <a:gd name="adj1" fmla="val 59102"/>
                  <a:gd name="adj2" fmla="val -4644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Электроша</a:t>
                </a:r>
                <a:r>
                  <a:rPr lang="ru-RU" sz="1400" dirty="0"/>
                  <a:t>, а почему мы подставили в уравнение именно число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ru-RU" sz="1400" dirty="0"/>
                  <a:t>?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Можно </a:t>
                </a:r>
                <a:r>
                  <a:rPr lang="ru-RU" sz="1400" dirty="0"/>
                  <a:t>же было и другое подобрать!</a:t>
                </a: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939" y="2634265"/>
                <a:ext cx="2932112" cy="1420718"/>
              </a:xfrm>
              <a:prstGeom prst="wedgeRoundRectCallout">
                <a:avLst>
                  <a:gd name="adj1" fmla="val 59102"/>
                  <a:gd name="adj2" fmla="val -46441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9898"/>
            <a:ext cx="1242699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9913" y="1652357"/>
            <a:ext cx="119531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8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9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10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6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343150" y="2634265"/>
                <a:ext cx="3870325" cy="1925254"/>
              </a:xfrm>
              <a:prstGeom prst="wedgeRoundRectCallout">
                <a:avLst>
                  <a:gd name="adj1" fmla="val 58995"/>
                  <a:gd name="adj2" fmla="val 14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в равенство входит буква, то оно может быть верно при одних значениях этой буквы и неверно при других её значениях.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Вот подставьте </a:t>
                </a:r>
                <a:r>
                  <a:rPr lang="ru-RU" sz="1400" dirty="0"/>
                  <a:t>вместо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 в наше уравнение число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/>
                  <a:t> и </a:t>
                </a:r>
                <a:r>
                  <a:rPr lang="ru-RU" sz="1400" dirty="0" smtClean="0"/>
                  <a:t>проверьте, </a:t>
                </a:r>
                <a:r>
                  <a:rPr lang="ru-RU" sz="1400" dirty="0"/>
                  <a:t>будет ли оно корнем нашего уравнения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2634265"/>
                <a:ext cx="3870325" cy="1925254"/>
              </a:xfrm>
              <a:prstGeom prst="wedgeRoundRectCallout">
                <a:avLst>
                  <a:gd name="adj1" fmla="val 58995"/>
                  <a:gd name="adj2" fmla="val 14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667" y="1901550"/>
            <a:ext cx="23989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7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8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9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08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3586296" y="2472340"/>
                <a:ext cx="3376479" cy="1742509"/>
              </a:xfrm>
              <a:prstGeom prst="wedgeRoundRectCallout">
                <a:avLst>
                  <a:gd name="adj1" fmla="val 62366"/>
                  <a:gd name="adj2" fmla="val -2473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вместо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 записать число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/>
                  <a:t>, то в нашем равенстве слева получится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70</m:t>
                    </m:r>
                  </m:oMath>
                </a14:m>
                <a:r>
                  <a:rPr lang="ru-RU" sz="1400" dirty="0"/>
                  <a:t>, а справа –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</a:t>
                </a:r>
                <a:endParaRPr lang="en-US" sz="1400" dirty="0" smtClean="0"/>
              </a:p>
              <a:p>
                <a:pPr algn="ctr"/>
                <a:r>
                  <a:rPr lang="ru-RU" sz="1400" dirty="0" err="1" smtClean="0"/>
                  <a:t>Электроша</a:t>
                </a:r>
                <a:r>
                  <a:rPr lang="ru-RU" sz="1400" dirty="0"/>
                  <a:t>, теперь наше равенство совсем не </a:t>
                </a:r>
                <a:r>
                  <a:rPr lang="ru-RU" sz="1400" dirty="0" smtClean="0"/>
                  <a:t>равенство.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70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же не равно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296" y="2472340"/>
                <a:ext cx="3376479" cy="1742509"/>
              </a:xfrm>
              <a:prstGeom prst="wedgeRoundRectCallout">
                <a:avLst>
                  <a:gd name="adj1" fmla="val 62366"/>
                  <a:gd name="adj2" fmla="val -2473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980848"/>
            <a:ext cx="1242699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blipFill>
                <a:blip r:embed="rId7"/>
                <a:stretch>
                  <a:fillRect l="-1857" r="-185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blipFill>
                <a:blip r:embed="rId8"/>
                <a:stretch>
                  <a:fillRect l="-4372" r="-437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9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10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11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4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704373" y="2780117"/>
                <a:ext cx="3376479" cy="1714700"/>
              </a:xfrm>
              <a:prstGeom prst="wedgeRoundRectCallout">
                <a:avLst>
                  <a:gd name="adj1" fmla="val 62366"/>
                  <a:gd name="adj2" fmla="val -2473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Вот о чём я вам и говорил. </a:t>
                </a:r>
              </a:p>
              <a:p>
                <a:pPr algn="ctr"/>
                <a:r>
                  <a:rPr lang="ru-RU" sz="1400" dirty="0" smtClean="0"/>
                  <a:t>Так</a:t>
                </a:r>
                <a:r>
                  <a:rPr lang="ru-RU" sz="1400" dirty="0"/>
                  <a:t>, число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ru-RU" sz="1400" dirty="0"/>
                  <a:t> является корнем уравнения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+75−25=100</m:t>
                    </m:r>
                  </m:oMath>
                </a14:m>
                <a:r>
                  <a:rPr lang="ru-RU" sz="1400" dirty="0"/>
                  <a:t>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число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/>
                  <a:t> не является корнем этого уравнения.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Читают этот знак: </a:t>
                </a:r>
                <a:r>
                  <a:rPr lang="ru-RU" sz="1400" dirty="0"/>
                  <a:t>«не равно».</a:t>
                </a: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73" y="2780117"/>
                <a:ext cx="3376479" cy="1714700"/>
              </a:xfrm>
              <a:prstGeom prst="wedgeRoundRectCallout">
                <a:avLst>
                  <a:gd name="adj1" fmla="val 62366"/>
                  <a:gd name="adj2" fmla="val -2473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6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667" y="1901550"/>
            <a:ext cx="23989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3012" y="3035816"/>
                <a:ext cx="11122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12" y="3035816"/>
                <a:ext cx="1112292" cy="307777"/>
              </a:xfrm>
              <a:prstGeom prst="rect">
                <a:avLst/>
              </a:prstGeom>
              <a:blipFill>
                <a:blip r:embed="rId8"/>
                <a:stretch>
                  <a:fillRect l="-4945" r="-439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blipFill>
                <a:blip r:embed="rId9"/>
                <a:stretch>
                  <a:fillRect l="-1857" r="-185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blipFill>
                <a:blip r:embed="rId10"/>
                <a:stretch>
                  <a:fillRect l="-4372" r="-437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11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12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4516074" y="2780117"/>
            <a:ext cx="2689952" cy="677820"/>
          </a:xfrm>
          <a:prstGeom prst="wedgeRoundRectCallout">
            <a:avLst>
              <a:gd name="adj1" fmla="val 62366"/>
              <a:gd name="adj2" fmla="val -2473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уравнение всегда имеет только один корень?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5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9913" y="1901550"/>
            <a:ext cx="119531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blipFill>
                <a:blip r:embed="rId7"/>
                <a:stretch>
                  <a:fillRect l="-1857" r="-185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blipFill>
                <a:blip r:embed="rId8"/>
                <a:stretch>
                  <a:fillRect l="-4372" r="-437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9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10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12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err="1"/>
                  <a:t>Лера</a:t>
                </a:r>
                <a:r>
                  <a:rPr lang="ru-RU" sz="1400" dirty="0"/>
                  <a:t> задумала </a:t>
                </a:r>
                <a:r>
                  <a:rPr lang="ru-RU" sz="1400" dirty="0" smtClean="0"/>
                  <a:t>число. Если </a:t>
                </a:r>
                <a:r>
                  <a:rPr lang="ru-RU" sz="1400" dirty="0"/>
                  <a:t>к этому числу прибавить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ru-RU" sz="1400" dirty="0" smtClean="0"/>
                  <a:t>, а </a:t>
                </a:r>
                <a:r>
                  <a:rPr lang="ru-RU" sz="1400" dirty="0"/>
                  <a:t>затем отнять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 Какое </a:t>
                </a:r>
                <a:r>
                  <a:rPr lang="ru-RU" sz="1400" dirty="0"/>
                  <a:t>число задумала </a:t>
                </a:r>
                <a:r>
                  <a:rPr lang="ru-RU" sz="1400" dirty="0" err="1"/>
                  <a:t>Лера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6604000" cy="733438"/>
              </a:xfrm>
              <a:prstGeom prst="wedgeRoundRectCallout">
                <a:avLst>
                  <a:gd name="adj1" fmla="val 51446"/>
                  <a:gd name="adj2" fmla="val 1493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344580"/>
                <a:ext cx="2154372" cy="307777"/>
              </a:xfrm>
              <a:prstGeom prst="rect">
                <a:avLst/>
              </a:prstGeom>
              <a:blipFill>
                <a:blip r:embed="rId5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614741"/>
                <a:ext cx="2295693" cy="307777"/>
              </a:xfrm>
              <a:prstGeom prst="rect">
                <a:avLst/>
              </a:prstGeom>
              <a:blipFill>
                <a:blip r:embed="rId6"/>
                <a:stretch>
                  <a:fillRect l="-1857" r="-185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3035817"/>
                <a:ext cx="1112292" cy="307777"/>
              </a:xfrm>
              <a:prstGeom prst="rect">
                <a:avLst/>
              </a:prstGeom>
              <a:blipFill>
                <a:blip r:embed="rId7"/>
                <a:stretch>
                  <a:fillRect l="-4372" r="-437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769519"/>
                <a:ext cx="2295693" cy="307777"/>
              </a:xfrm>
              <a:prstGeom prst="rect">
                <a:avLst/>
              </a:prstGeom>
              <a:blipFill>
                <a:blip r:embed="rId8"/>
                <a:stretch>
                  <a:fillRect l="-2122" r="-1857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2194458"/>
                <a:ext cx="1254959" cy="307777"/>
              </a:xfrm>
              <a:prstGeom prst="rect">
                <a:avLst/>
              </a:prstGeom>
              <a:blipFill>
                <a:blip r:embed="rId9"/>
                <a:stretch>
                  <a:fillRect l="-3883" r="-388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19475" y="2922518"/>
                <a:ext cx="2870927" cy="1420718"/>
              </a:xfrm>
              <a:prstGeom prst="wedgeRoundRectCallout">
                <a:avLst>
                  <a:gd name="adj1" fmla="val 62366"/>
                  <a:gd name="adj2" fmla="val -2473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Уравнение не обязательно имеет один корень. </a:t>
                </a:r>
              </a:p>
              <a:p>
                <a:pPr algn="ctr"/>
                <a:r>
                  <a:rPr lang="ru-RU" sz="1400" dirty="0" smtClean="0"/>
                  <a:t>Любое </a:t>
                </a:r>
                <a:r>
                  <a:rPr lang="ru-RU" sz="1400" dirty="0"/>
                  <a:t>число, какое бы мы </a:t>
                </a:r>
                <a:r>
                  <a:rPr lang="ru-RU" sz="1400" dirty="0" smtClean="0"/>
                  <a:t>ни </a:t>
                </a:r>
                <a:r>
                  <a:rPr lang="ru-RU" sz="1400" dirty="0"/>
                  <a:t>подставили вместо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 smtClean="0"/>
                  <a:t>,</a:t>
                </a:r>
                <a:r>
                  <a:rPr lang="ru-RU" sz="1400" dirty="0"/>
                  <a:t> будет являться его корнем.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5" y="2922518"/>
                <a:ext cx="2870927" cy="1420718"/>
              </a:xfrm>
              <a:prstGeom prst="wedgeRoundRectCallout">
                <a:avLst>
                  <a:gd name="adj1" fmla="val 62366"/>
                  <a:gd name="adj2" fmla="val -24738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667" y="1901550"/>
            <a:ext cx="23989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4417" y="3456893"/>
                <a:ext cx="1136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17" y="3456893"/>
                <a:ext cx="1136017" cy="307777"/>
              </a:xfrm>
              <a:prstGeom prst="rect">
                <a:avLst/>
              </a:prstGeom>
              <a:blipFill>
                <a:blip r:embed="rId12"/>
                <a:stretch>
                  <a:fillRect l="-2688" r="-4301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2992" y="3831638"/>
                <a:ext cx="16989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2000" dirty="0" smtClean="0">
                    <a:solidFill>
                      <a:srgbClr val="0F7799"/>
                    </a:solidFill>
                  </a:rPr>
                  <a:t> </a:t>
                </a:r>
                <a:r>
                  <a:rPr lang="ru-RU" sz="1600" dirty="0" smtClean="0"/>
                  <a:t>– любое число.</a:t>
                </a:r>
                <a:endParaRPr lang="ru-RU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92" y="3831638"/>
                <a:ext cx="1698927" cy="307777"/>
              </a:xfrm>
              <a:prstGeom prst="rect">
                <a:avLst/>
              </a:prstGeom>
              <a:blipFill>
                <a:blip r:embed="rId13"/>
                <a:stretch>
                  <a:fillRect l="-3957" t="-6000" r="-6115" b="-3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8337" y="4206383"/>
                <a:ext cx="12786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37" y="4206383"/>
                <a:ext cx="1278683" cy="307777"/>
              </a:xfrm>
              <a:prstGeom prst="rect">
                <a:avLst/>
              </a:prstGeom>
              <a:blipFill>
                <a:blip r:embed="rId14"/>
                <a:stretch>
                  <a:fillRect l="-1905" r="-3810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30200" y="4581128"/>
            <a:ext cx="16895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dirty="0" smtClean="0"/>
              <a:t>Не имеет корней.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47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9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632" y="1683616"/>
            <a:ext cx="4900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значит </a:t>
            </a:r>
            <a:r>
              <a:rPr lang="ru-RU" sz="1800" dirty="0">
                <a:solidFill>
                  <a:schemeClr val="bg1"/>
                </a:solidFill>
              </a:rPr>
              <a:t>найти все его корни или убедиться,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что </a:t>
            </a:r>
            <a:r>
              <a:rPr lang="ru-RU" sz="1800" dirty="0">
                <a:solidFill>
                  <a:schemeClr val="bg1"/>
                </a:solidFill>
              </a:rPr>
              <a:t>их вообще нет.</a:t>
            </a:r>
            <a:endParaRPr lang="ru-RU" sz="18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2632" y="1135345"/>
            <a:ext cx="4900468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latin typeface="+mj-lt"/>
              </a:rPr>
              <a:t>Решить уравнение – </a:t>
            </a:r>
            <a:endParaRPr lang="ru-RU" sz="3400" dirty="0" smtClean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1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484572" y="2606313"/>
                <a:ext cx="2985916" cy="1659082"/>
              </a:xfrm>
              <a:prstGeom prst="wedgeRoundRectCallout">
                <a:avLst>
                  <a:gd name="adj1" fmla="val -59990"/>
                  <a:gd name="adj2" fmla="val -445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Можно использовать любую букву.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Обычно </a:t>
                </a:r>
                <a:r>
                  <a:rPr lang="ru-RU" sz="1400" dirty="0"/>
                  <a:t>неизвестное число обозначают какой-нибудь из букв латинского алфавита: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,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sz="1400" dirty="0"/>
                  <a:t>,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ru-RU" sz="1400" dirty="0" smtClean="0"/>
                  <a:t> и т. д.</a:t>
                </a:r>
                <a:endParaRPr lang="ru-RU" sz="1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572" y="2606313"/>
                <a:ext cx="2985916" cy="1659082"/>
              </a:xfrm>
              <a:prstGeom prst="wedgeRoundRectCallout">
                <a:avLst>
                  <a:gd name="adj1" fmla="val -59990"/>
                  <a:gd name="adj2" fmla="val -4452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334001" y="361950"/>
                <a:ext cx="3451226" cy="705629"/>
              </a:xfrm>
              <a:prstGeom prst="wedgeRoundRectCallout">
                <a:avLst>
                  <a:gd name="adj1" fmla="val -622"/>
                  <a:gd name="adj2" fmla="val 10132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Неизвестное </a:t>
                </a:r>
                <a:r>
                  <a:rPr lang="ru-RU" sz="1400" dirty="0"/>
                  <a:t>число в уравнении обязательно обозначать буквой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400" dirty="0"/>
                  <a:t>?</a:t>
                </a:r>
                <a:endParaRPr lang="ru-RU" sz="14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1" y="361950"/>
                <a:ext cx="3451226" cy="705629"/>
              </a:xfrm>
              <a:prstGeom prst="wedgeRoundRectCallout">
                <a:avLst>
                  <a:gd name="adj1" fmla="val -622"/>
                  <a:gd name="adj2" fmla="val 101325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Уравнение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2" cy="34693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6"/>
            <a:ext cx="1491460" cy="359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0200" y="944530"/>
                <a:ext cx="21543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+75−25=100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944530"/>
                <a:ext cx="2154372" cy="307777"/>
              </a:xfrm>
              <a:prstGeom prst="rect">
                <a:avLst/>
              </a:prstGeom>
              <a:blipFill>
                <a:blip r:embed="rId9"/>
                <a:stretch>
                  <a:fillRect l="-847" r="-197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06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5" y="1784833"/>
            <a:ext cx="2027270" cy="916183"/>
          </a:xfrm>
          <a:prstGeom prst="wedgeRoundRectCallout">
            <a:avLst>
              <a:gd name="adj1" fmla="val 67549"/>
              <a:gd name="adj2" fmla="val 418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ты там не можешь разгадать?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8327" y="389821"/>
            <a:ext cx="6451117" cy="705629"/>
          </a:xfrm>
          <a:prstGeom prst="wedgeRoundRectCallout">
            <a:avLst>
              <a:gd name="adj1" fmla="val 19416"/>
              <a:gd name="adj2" fmla="val 7879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Нам </a:t>
            </a:r>
            <a:r>
              <a:rPr lang="ru-RU" sz="1400" dirty="0"/>
              <a:t>по математике задали разгадать ребус, по которому мы узнаем нашу следующую тему </a:t>
            </a:r>
            <a:r>
              <a:rPr lang="ru-RU" sz="1400" dirty="0" smtClean="0"/>
              <a:t>урока. А </a:t>
            </a:r>
            <a:r>
              <a:rPr lang="ru-RU" sz="1400" dirty="0"/>
              <a:t>я совсем не умею разгадывать ребусы.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13" y="2842074"/>
            <a:ext cx="2407229" cy="17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58774" y="361950"/>
            <a:ext cx="6804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+mj-lt"/>
              </a:rPr>
              <a:t>Правила решения </a:t>
            </a: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некоторых </a:t>
            </a:r>
            <a:r>
              <a:rPr lang="ru-RU" sz="2400" dirty="0">
                <a:solidFill>
                  <a:srgbClr val="C00000"/>
                </a:solidFill>
                <a:latin typeface="+mj-lt"/>
              </a:rPr>
              <a:t>уравнений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6" y="916969"/>
            <a:ext cx="60039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F7799"/>
                </a:solidFill>
                <a:latin typeface="+mj-lt"/>
              </a:rPr>
              <a:t>Правило </a:t>
            </a:r>
            <a:r>
              <a:rPr lang="ru-RU" sz="1800" dirty="0">
                <a:solidFill>
                  <a:srgbClr val="0F7799"/>
                </a:solidFill>
                <a:latin typeface="+mj-lt"/>
              </a:rPr>
              <a:t>нахождения неизвестного слагаемого: </a:t>
            </a:r>
            <a:endParaRPr lang="ru-RU" sz="1800" dirty="0" smtClean="0">
              <a:solidFill>
                <a:srgbClr val="0F7799"/>
              </a:solidFill>
              <a:latin typeface="+mj-lt"/>
            </a:endParaRPr>
          </a:p>
          <a:p>
            <a:r>
              <a:rPr lang="ru-RU" sz="1800" dirty="0" smtClean="0"/>
              <a:t>чтобы </a:t>
            </a:r>
            <a:r>
              <a:rPr lang="ru-RU" sz="1800" dirty="0"/>
              <a:t>найти неизвестное слагаемое,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надо </a:t>
            </a:r>
            <a:r>
              <a:rPr lang="ru-RU" sz="1800" dirty="0"/>
              <a:t>из суммы вычесть известное слагаемое. </a:t>
            </a:r>
            <a:endParaRPr 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58776" y="2086053"/>
            <a:ext cx="60039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F7799"/>
                </a:solidFill>
                <a:latin typeface="+mj-lt"/>
              </a:rPr>
              <a:t>Правило </a:t>
            </a:r>
            <a:r>
              <a:rPr lang="ru-RU" sz="1800" dirty="0">
                <a:solidFill>
                  <a:srgbClr val="0F7799"/>
                </a:solidFill>
                <a:latin typeface="+mj-lt"/>
              </a:rPr>
              <a:t>нахождения неизвестного уменьшаемого: </a:t>
            </a:r>
            <a:endParaRPr lang="ru-RU" sz="1800" dirty="0" smtClean="0">
              <a:solidFill>
                <a:srgbClr val="0F7799"/>
              </a:solidFill>
              <a:latin typeface="+mj-lt"/>
            </a:endParaRPr>
          </a:p>
          <a:p>
            <a:r>
              <a:rPr lang="ru-RU" sz="1800" dirty="0"/>
              <a:t>чтобы найти неизвестное уменьшаемое,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надо </a:t>
            </a:r>
            <a:r>
              <a:rPr lang="ru-RU" sz="1800" dirty="0"/>
              <a:t>к разности прибавить вычитаемое. </a:t>
            </a:r>
            <a:endParaRPr lang="en-US" sz="1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8776" y="3541661"/>
            <a:ext cx="60039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F7799"/>
                </a:solidFill>
                <a:latin typeface="+mj-lt"/>
              </a:rPr>
              <a:t>Правило </a:t>
            </a:r>
            <a:r>
              <a:rPr lang="ru-RU" sz="1800" dirty="0">
                <a:solidFill>
                  <a:srgbClr val="0F7799"/>
                </a:solidFill>
                <a:latin typeface="+mj-lt"/>
              </a:rPr>
              <a:t>нахождения неизвестного вычитаемого: </a:t>
            </a:r>
            <a:endParaRPr lang="ru-RU" sz="1800" dirty="0" smtClean="0">
              <a:solidFill>
                <a:srgbClr val="0F7799"/>
              </a:solidFill>
              <a:latin typeface="+mj-lt"/>
            </a:endParaRPr>
          </a:p>
          <a:p>
            <a:r>
              <a:rPr lang="ru-RU" sz="1800" dirty="0"/>
              <a:t>чтобы найти неизвестное вычитаемое,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надо </a:t>
            </a:r>
            <a:r>
              <a:rPr lang="ru-RU" sz="1800" dirty="0"/>
              <a:t>из уменьшаемого вычесть разность. </a:t>
            </a:r>
            <a:endParaRPr lang="en-US" sz="1800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8774" y="1907485"/>
            <a:ext cx="58547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8774" y="3372696"/>
            <a:ext cx="58547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9923" y="769460"/>
                <a:ext cx="1505303" cy="97906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23" y="769460"/>
                <a:ext cx="1505303" cy="9790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79923" y="2214980"/>
                <a:ext cx="1505303" cy="97906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23" y="2214980"/>
                <a:ext cx="1505303" cy="9790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279923" y="3670588"/>
                <a:ext cx="1505303" cy="97906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23" y="3670588"/>
                <a:ext cx="1505303" cy="9790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6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5854699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Укажите </a:t>
                </a:r>
                <a:r>
                  <a:rPr lang="ru-RU" sz="1400" dirty="0"/>
                  <a:t>уравнение, для которого число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не является </a:t>
                </a:r>
                <a:r>
                  <a:rPr lang="ru-RU" sz="1400" dirty="0" smtClean="0"/>
                  <a:t>корнем:</a:t>
                </a:r>
                <a:br>
                  <a:rPr lang="ru-RU" sz="1400" dirty="0" smtClean="0"/>
                </a:br>
                <a:r>
                  <a:rPr lang="ru-RU" sz="1400" dirty="0" smtClean="0"/>
                  <a:t>а)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+5=7</m:t>
                    </m:r>
                  </m:oMath>
                </a14:m>
                <a:r>
                  <a:rPr lang="ru-RU" sz="1400" dirty="0" smtClean="0"/>
                  <a:t>;     б)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ru-RU" sz="1400" dirty="0" smtClean="0"/>
                  <a:t>;     в)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5854699" cy="481157"/>
              </a:xfrm>
              <a:prstGeom prst="rect">
                <a:avLst/>
              </a:prstGeom>
              <a:blipFill>
                <a:blip r:embed="rId3"/>
                <a:stretch>
                  <a:fillRect l="-1875" t="-6329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592454"/>
            <a:ext cx="52969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83497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9539" y="2169834"/>
                <a:ext cx="10950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а)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+5=7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9" y="2169834"/>
                <a:ext cx="1095043" cy="246221"/>
              </a:xfrm>
              <a:prstGeom prst="rect">
                <a:avLst/>
              </a:prstGeom>
              <a:blipFill>
                <a:blip r:embed="rId4"/>
                <a:stretch>
                  <a:fillRect l="-11111" t="-27500" r="-5000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87376" y="2474633"/>
                <a:ext cx="111139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6" y="2474633"/>
                <a:ext cx="1111394" cy="246221"/>
              </a:xfrm>
              <a:prstGeom prst="rect">
                <a:avLst/>
              </a:prstGeom>
              <a:blipFill>
                <a:blip r:embed="rId5"/>
                <a:stretch>
                  <a:fillRect l="-6011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3870" y="2769908"/>
                <a:ext cx="7077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70" y="2769908"/>
                <a:ext cx="707736" cy="246221"/>
              </a:xfrm>
              <a:prstGeom prst="rect">
                <a:avLst/>
              </a:prstGeom>
              <a:blipFill>
                <a:blip r:embed="rId6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/>
          <p:cNvSpPr txBox="1"/>
          <p:nvPr/>
        </p:nvSpPr>
        <p:spPr>
          <a:xfrm>
            <a:off x="5861050" y="3974"/>
            <a:ext cx="2931503" cy="2450580"/>
          </a:xfrm>
          <a:prstGeom prst="rect">
            <a:avLst/>
          </a:prstGeom>
          <a:solidFill>
            <a:srgbClr val="0F7799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/>
              <a:t>Чтобы ответить на </a:t>
            </a:r>
            <a:r>
              <a:rPr lang="ru-RU" sz="1400" dirty="0" smtClean="0"/>
              <a:t>вопрос, </a:t>
            </a:r>
            <a:r>
              <a:rPr lang="ru-RU" sz="1400" dirty="0"/>
              <a:t>является ли число корнем уравнения, </a:t>
            </a:r>
            <a:r>
              <a:rPr lang="ru-RU" sz="1400" dirty="0" smtClean="0"/>
              <a:t>нужно </a:t>
            </a:r>
            <a:r>
              <a:rPr lang="ru-RU" sz="1400" dirty="0"/>
              <a:t>подставить это число вместо буквы в уравнение и </a:t>
            </a:r>
            <a:r>
              <a:rPr lang="ru-RU" sz="1400" dirty="0" smtClean="0"/>
              <a:t>проверить, </a:t>
            </a:r>
            <a:r>
              <a:rPr lang="ru-RU" sz="1400" dirty="0"/>
              <a:t>будет ли верным числовое </a:t>
            </a:r>
            <a:r>
              <a:rPr lang="ru-RU" sz="1400" dirty="0" smtClean="0"/>
              <a:t>равенство.</a:t>
            </a:r>
            <a:endParaRPr lang="ru-RU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49539" y="3065183"/>
                <a:ext cx="19367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– корень уравнения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+5=7</m:t>
                    </m:r>
                  </m:oMath>
                </a14:m>
                <a:r>
                  <a:rPr lang="ru-RU" sz="16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9" y="3065183"/>
                <a:ext cx="1936750" cy="492443"/>
              </a:xfrm>
              <a:prstGeom prst="rect">
                <a:avLst/>
              </a:prstGeom>
              <a:blipFill>
                <a:blip r:embed="rId8"/>
                <a:stretch>
                  <a:fillRect l="-3459" t="-6173" r="-2830" b="-234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2759879" y="2169834"/>
                <a:ext cx="10950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б)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−2=0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79" y="2169834"/>
                <a:ext cx="1095043" cy="246221"/>
              </a:xfrm>
              <a:prstGeom prst="rect">
                <a:avLst/>
              </a:prstGeom>
              <a:blipFill>
                <a:blip r:embed="rId9"/>
                <a:stretch>
                  <a:fillRect l="-11732" t="-27500" r="-5028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2997716" y="2474633"/>
                <a:ext cx="111139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716" y="2474633"/>
                <a:ext cx="1111394" cy="246221"/>
              </a:xfrm>
              <a:prstGeom prst="rect">
                <a:avLst/>
              </a:prstGeom>
              <a:blipFill>
                <a:blip r:embed="rId10"/>
                <a:stretch>
                  <a:fillRect l="-6593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244210" y="2769908"/>
                <a:ext cx="7077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210" y="2769908"/>
                <a:ext cx="707736" cy="246221"/>
              </a:xfrm>
              <a:prstGeom prst="rect">
                <a:avLst/>
              </a:prstGeom>
              <a:blipFill>
                <a:blip r:embed="rId11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759879" y="3065183"/>
                <a:ext cx="19367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– корень уравнения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ru-RU" sz="16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79" y="3065183"/>
                <a:ext cx="1936750" cy="492443"/>
              </a:xfrm>
              <a:prstGeom prst="rect">
                <a:avLst/>
              </a:prstGeom>
              <a:blipFill>
                <a:blip r:embed="rId12"/>
                <a:stretch>
                  <a:fillRect l="-3785" t="-6173" r="-3155" b="-234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171355" y="2169834"/>
                <a:ext cx="10950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в)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355" y="2169834"/>
                <a:ext cx="1095043" cy="246221"/>
              </a:xfrm>
              <a:prstGeom prst="rect">
                <a:avLst/>
              </a:prstGeom>
              <a:blipFill>
                <a:blip r:embed="rId13"/>
                <a:stretch>
                  <a:fillRect l="-11111" t="-27500" r="-5556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409192" y="2474633"/>
                <a:ext cx="111139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−2=2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192" y="2474633"/>
                <a:ext cx="1111394" cy="246221"/>
              </a:xfrm>
              <a:prstGeom prst="rect">
                <a:avLst/>
              </a:prstGeom>
              <a:blipFill>
                <a:blip r:embed="rId14"/>
                <a:stretch>
                  <a:fillRect l="-655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655686" y="2769908"/>
                <a:ext cx="7077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686" y="2769908"/>
                <a:ext cx="707736" cy="246221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171354" y="3065183"/>
                <a:ext cx="300109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– не является корнем уравнения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ru-RU" sz="16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354" y="3065183"/>
                <a:ext cx="3001095" cy="492443"/>
              </a:xfrm>
              <a:prstGeom prst="rect">
                <a:avLst/>
              </a:prstGeom>
              <a:blipFill>
                <a:blip r:embed="rId16"/>
                <a:stretch>
                  <a:fillRect l="-2434" t="-6173" r="-2637" b="-234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Прямая соединительная линия 68"/>
          <p:cNvCxnSpPr/>
          <p:nvPr/>
        </p:nvCxnSpPr>
        <p:spPr>
          <a:xfrm>
            <a:off x="349538" y="3843336"/>
            <a:ext cx="78229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9539" y="408586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001207" y="4073292"/>
                <a:ext cx="2570163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5−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ru-RU" sz="1400" dirty="0" smtClean="0"/>
                  <a:t> 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207" y="4073292"/>
                <a:ext cx="2570163" cy="240579"/>
              </a:xfrm>
              <a:prstGeom prst="rect">
                <a:avLst/>
              </a:prstGeom>
              <a:blipFill>
                <a:blip r:embed="rId17"/>
                <a:stretch>
                  <a:fillRect l="-2844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" grpId="0"/>
      <p:bldP spid="25" grpId="0"/>
      <p:bldP spid="26" grpId="0"/>
      <p:bldP spid="58" grpId="0" animBg="1"/>
      <p:bldP spid="58" grpId="1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909934"/>
                <a:ext cx="6175375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Решить </a:t>
                </a:r>
                <a:r>
                  <a:rPr lang="ru-RU" sz="1400" dirty="0"/>
                  <a:t>уравнения</a:t>
                </a:r>
                <a:r>
                  <a:rPr lang="ru-RU" sz="1400" dirty="0" smtClean="0"/>
                  <a:t>:</a:t>
                </a:r>
              </a:p>
              <a:p>
                <a:r>
                  <a:rPr lang="ru-RU" sz="1400" dirty="0" smtClean="0"/>
                  <a:t>а)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+100=150</m:t>
                    </m:r>
                  </m:oMath>
                </a14:m>
                <a:r>
                  <a:rPr lang="ru-RU" sz="1400" dirty="0" smtClean="0"/>
                  <a:t>; </a:t>
                </a:r>
                <a:r>
                  <a:rPr lang="en-US" sz="1400" dirty="0" smtClean="0"/>
                  <a:t>     </a:t>
                </a:r>
                <a:r>
                  <a:rPr lang="ru-RU" sz="1400" dirty="0" smtClean="0"/>
                  <a:t>б)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−1234=2345</m:t>
                    </m:r>
                  </m:oMath>
                </a14:m>
                <a:r>
                  <a:rPr lang="ru-RU" sz="1400" dirty="0" smtClean="0"/>
                  <a:t>;  </a:t>
                </a:r>
                <a:r>
                  <a:rPr lang="en-US" sz="1400" dirty="0" smtClean="0"/>
                  <a:t>     </a:t>
                </a:r>
                <a:r>
                  <a:rPr lang="ru-RU" sz="1400" dirty="0" smtClean="0"/>
                  <a:t>в</a:t>
                </a:r>
                <a:r>
                  <a:rPr lang="en-US" sz="1400" dirty="0" smtClean="0"/>
                  <a:t>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900−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524+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=76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09934"/>
                <a:ext cx="6175375" cy="456022"/>
              </a:xfrm>
              <a:prstGeom prst="rect">
                <a:avLst/>
              </a:prstGeom>
              <a:blipFill>
                <a:blip r:embed="rId3"/>
                <a:stretch>
                  <a:fillRect l="-1777" t="-12000" r="-19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650191"/>
            <a:ext cx="60960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89271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162799" y="0"/>
            <a:ext cx="1622425" cy="1650191"/>
            <a:chOff x="7162799" y="0"/>
            <a:chExt cx="1622425" cy="165019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2799" y="0"/>
              <a:ext cx="1622425" cy="1650191"/>
            </a:xfrm>
            <a:prstGeom prst="rect">
              <a:avLst/>
            </a:prstGeom>
            <a:solidFill>
              <a:srgbClr val="0F77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7353546" y="361950"/>
                  <a:ext cx="1276907" cy="855958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txBody>
                <a:bodyPr wrap="none" lIns="180000" tIns="180000" rIns="180000" bIns="18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546" y="361950"/>
                  <a:ext cx="1276907" cy="8559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9539" y="2169834"/>
                <a:ext cx="154670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а)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+100=150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9" y="2169834"/>
                <a:ext cx="1546705" cy="246221"/>
              </a:xfrm>
              <a:prstGeom prst="rect">
                <a:avLst/>
              </a:prstGeom>
              <a:blipFill>
                <a:blip r:embed="rId5"/>
                <a:stretch>
                  <a:fillRect l="-7874" t="-27500" r="-3150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87376" y="2474633"/>
                <a:ext cx="13088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=150−100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6" y="2474633"/>
                <a:ext cx="1308868" cy="246221"/>
              </a:xfrm>
              <a:prstGeom prst="rect">
                <a:avLst/>
              </a:prstGeom>
              <a:blipFill>
                <a:blip r:embed="rId6"/>
                <a:stretch>
                  <a:fillRect l="-3721" r="-418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759879" y="2169834"/>
                <a:ext cx="17796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б)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−1234=2345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79" y="2169834"/>
                <a:ext cx="1779654" cy="246221"/>
              </a:xfrm>
              <a:prstGeom prst="rect">
                <a:avLst/>
              </a:prstGeom>
              <a:blipFill>
                <a:blip r:embed="rId7"/>
                <a:stretch>
                  <a:fillRect l="-7192" t="-27500" r="-2740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997715" y="2474633"/>
                <a:ext cx="154181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=2345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1234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715" y="2474633"/>
                <a:ext cx="1541817" cy="246221"/>
              </a:xfrm>
              <a:prstGeom prst="rect">
                <a:avLst/>
              </a:prstGeom>
              <a:blipFill>
                <a:blip r:embed="rId8"/>
                <a:stretch>
                  <a:fillRect l="-4743" r="-3162" b="-2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403168" y="2169834"/>
                <a:ext cx="219412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в)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900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−(524+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)=76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168" y="2169834"/>
                <a:ext cx="2194127" cy="246221"/>
              </a:xfrm>
              <a:prstGeom prst="rect">
                <a:avLst/>
              </a:prstGeom>
              <a:blipFill>
                <a:blip r:embed="rId9"/>
                <a:stretch>
                  <a:fillRect l="-5556" t="-27500" r="-1944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641005" y="2474633"/>
                <a:ext cx="195629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524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=900−76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005" y="2474633"/>
                <a:ext cx="1956290" cy="246221"/>
              </a:xfrm>
              <a:prstGeom prst="rect">
                <a:avLst/>
              </a:prstGeom>
              <a:blipFill>
                <a:blip r:embed="rId10"/>
                <a:stretch>
                  <a:fillRect l="-3738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87376" y="2812586"/>
                <a:ext cx="13088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6" y="2812586"/>
                <a:ext cx="1308868" cy="246221"/>
              </a:xfrm>
              <a:prstGeom prst="rect">
                <a:avLst/>
              </a:prstGeom>
              <a:blipFill>
                <a:blip r:embed="rId11"/>
                <a:stretch>
                  <a:fillRect l="-3721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Группа 48"/>
          <p:cNvGrpSpPr/>
          <p:nvPr/>
        </p:nvGrpSpPr>
        <p:grpSpPr>
          <a:xfrm>
            <a:off x="7162798" y="0"/>
            <a:ext cx="1622425" cy="1650191"/>
            <a:chOff x="7317572" y="-506011"/>
            <a:chExt cx="1622425" cy="1650191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7317572" y="-506011"/>
              <a:ext cx="1622425" cy="1650191"/>
            </a:xfrm>
            <a:prstGeom prst="rect">
              <a:avLst/>
            </a:prstGeom>
            <a:solidFill>
              <a:srgbClr val="0F77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490330" y="-128367"/>
                  <a:ext cx="1276907" cy="855958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txBody>
                <a:bodyPr wrap="none" lIns="180000" tIns="180000" rIns="180000" bIns="18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1600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0330" y="-128367"/>
                  <a:ext cx="1276907" cy="85595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97715" y="2812586"/>
                <a:ext cx="154181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3579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715" y="2812586"/>
                <a:ext cx="1541817" cy="246221"/>
              </a:xfrm>
              <a:prstGeom prst="rect">
                <a:avLst/>
              </a:prstGeom>
              <a:blipFill>
                <a:blip r:embed="rId13"/>
                <a:stretch>
                  <a:fillRect l="-4743" b="-24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Группа 52"/>
          <p:cNvGrpSpPr/>
          <p:nvPr/>
        </p:nvGrpSpPr>
        <p:grpSpPr>
          <a:xfrm>
            <a:off x="7162800" y="-13365"/>
            <a:ext cx="1622425" cy="1650191"/>
            <a:chOff x="7317571" y="-643407"/>
            <a:chExt cx="1622425" cy="1650191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7317571" y="-643407"/>
              <a:ext cx="1622425" cy="1650191"/>
            </a:xfrm>
            <a:prstGeom prst="rect">
              <a:avLst/>
            </a:prstGeom>
            <a:solidFill>
              <a:srgbClr val="0F77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7508319" y="-246944"/>
                  <a:ext cx="1276907" cy="855958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txBody>
                <a:bodyPr wrap="none" lIns="180000" tIns="180000" rIns="180000" bIns="18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8319" y="-246944"/>
                  <a:ext cx="1276907" cy="85595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641005" y="2812586"/>
                <a:ext cx="195629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524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=824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005" y="2812586"/>
                <a:ext cx="1956290" cy="246221"/>
              </a:xfrm>
              <a:prstGeom prst="rect">
                <a:avLst/>
              </a:prstGeom>
              <a:blipFill>
                <a:blip r:embed="rId15"/>
                <a:stretch>
                  <a:fillRect l="-3738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Группа 56"/>
          <p:cNvGrpSpPr/>
          <p:nvPr/>
        </p:nvGrpSpPr>
        <p:grpSpPr>
          <a:xfrm>
            <a:off x="7162796" y="0"/>
            <a:ext cx="1622425" cy="1650191"/>
            <a:chOff x="7317571" y="-643407"/>
            <a:chExt cx="1622425" cy="1650191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7317571" y="-643407"/>
              <a:ext cx="1622425" cy="1650191"/>
            </a:xfrm>
            <a:prstGeom prst="rect">
              <a:avLst/>
            </a:prstGeom>
            <a:solidFill>
              <a:srgbClr val="0F77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7508319" y="-246944"/>
                  <a:ext cx="1276907" cy="855958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txBody>
                <a:bodyPr wrap="none" lIns="180000" tIns="180000" rIns="180000" bIns="18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1600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8319" y="-246944"/>
                  <a:ext cx="1276907" cy="85595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641005" y="3150539"/>
                <a:ext cx="195629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=824−524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005" y="3150539"/>
                <a:ext cx="1956290" cy="246221"/>
              </a:xfrm>
              <a:prstGeom prst="rect">
                <a:avLst/>
              </a:prstGeom>
              <a:blipFill>
                <a:blip r:embed="rId18"/>
                <a:stretch>
                  <a:fillRect l="-249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641005" y="3488492"/>
                <a:ext cx="195629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005" y="3488492"/>
                <a:ext cx="1956290" cy="246221"/>
              </a:xfrm>
              <a:prstGeom prst="rect">
                <a:avLst/>
              </a:prstGeom>
              <a:blipFill>
                <a:blip r:embed="rId19"/>
                <a:stretch>
                  <a:fillRect l="-249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Прямая соединительная линия 61"/>
          <p:cNvCxnSpPr/>
          <p:nvPr/>
        </p:nvCxnSpPr>
        <p:spPr>
          <a:xfrm>
            <a:off x="358775" y="3964766"/>
            <a:ext cx="73755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58776" y="4207290"/>
                <a:ext cx="5432424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:r>
                  <a:rPr lang="ru-RU" sz="1200" dirty="0"/>
                  <a:t>а)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ru-RU" sz="1200" dirty="0"/>
                  <a:t>; </a:t>
                </a:r>
                <a:r>
                  <a:rPr lang="en-US" sz="1200" dirty="0"/>
                  <a:t>     </a:t>
                </a:r>
                <a:r>
                  <a:rPr lang="ru-RU" sz="1200" dirty="0"/>
                  <a:t>б)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3579</m:t>
                    </m:r>
                  </m:oMath>
                </a14:m>
                <a:r>
                  <a:rPr lang="ru-RU" sz="1200" dirty="0"/>
                  <a:t>;  </a:t>
                </a:r>
                <a:r>
                  <a:rPr lang="en-US" sz="1200" dirty="0"/>
                  <a:t>     </a:t>
                </a:r>
                <a:r>
                  <a:rPr lang="ru-RU" sz="1200" dirty="0"/>
                  <a:t>в</a:t>
                </a:r>
                <a:r>
                  <a:rPr lang="en-US" sz="1200" dirty="0"/>
                  <a:t>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ru-RU" sz="1200" dirty="0" smtClean="0"/>
                  <a:t>.</a:t>
                </a:r>
                <a:endParaRPr lang="ru-RU" sz="12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4207290"/>
                <a:ext cx="5432424" cy="240579"/>
              </a:xfrm>
              <a:prstGeom prst="rect">
                <a:avLst/>
              </a:prstGeom>
              <a:blipFill>
                <a:blip r:embed="rId20"/>
                <a:stretch>
                  <a:fillRect l="-2020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1" grpId="0"/>
      <p:bldP spid="32" grpId="0"/>
      <p:bldP spid="33" grpId="0"/>
      <p:bldP spid="45" grpId="0"/>
      <p:bldP spid="46" grpId="0"/>
      <p:bldP spid="47" grpId="0"/>
      <p:bldP spid="48" grpId="0"/>
      <p:bldP spid="52" grpId="0"/>
      <p:bldP spid="56" grpId="0"/>
      <p:bldP spid="60" grpId="0"/>
      <p:bldP spid="61" grpId="0"/>
      <p:bldP spid="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1093232"/>
                <a:ext cx="8426452" cy="3590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Уравнение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 – это равенство, содержащее букву, значение которой нужно найти.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Корнем уравнения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называют число, которое при подстановке вместо буквы обращает уравнение в верное числовое равенство. </a:t>
                </a:r>
                <a:endParaRPr lang="en-US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Решить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уравнение </a:t>
                </a:r>
                <a:r>
                  <a:rPr lang="ru-RU" sz="1600" dirty="0">
                    <a:solidFill>
                      <a:schemeClr val="bg1"/>
                    </a:solidFill>
                  </a:rPr>
                  <a:t>–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значит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найти все его корни или убедиться, что их вообще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нет.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Правило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нахождения неизвестного слагаемого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: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en-US" sz="16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Правило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нахождения неизвестного уменьшаемого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: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en-US" sz="16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Правило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нахождения неизвестного вычитаемого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: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en-US" sz="16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1093232"/>
                <a:ext cx="8426452" cy="3590727"/>
              </a:xfrm>
              <a:prstGeom prst="rect">
                <a:avLst/>
              </a:prstGeom>
              <a:blipFill>
                <a:blip r:embed="rId5"/>
                <a:stretch>
                  <a:fillRect l="-1375" t="-1358" b="-20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8775" y="361950"/>
            <a:ext cx="2061152" cy="1154546"/>
          </a:xfrm>
          <a:prstGeom prst="wedgeRoundRectCallout">
            <a:avLst>
              <a:gd name="adj1" fmla="val 46858"/>
              <a:gd name="adj2" fmla="val 842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расстраивайся! </a:t>
            </a:r>
            <a:endParaRPr lang="ru-RU" sz="1400" dirty="0" smtClean="0"/>
          </a:p>
          <a:p>
            <a:pPr algn="ctr"/>
            <a:r>
              <a:rPr lang="ru-RU" sz="1400" dirty="0" smtClean="0"/>
              <a:t>Я </a:t>
            </a:r>
            <a:r>
              <a:rPr lang="ru-RU" sz="1400" dirty="0"/>
              <a:t>помогу тебе. </a:t>
            </a:r>
            <a:endParaRPr lang="ru-RU" sz="1400" dirty="0" smtClean="0"/>
          </a:p>
          <a:p>
            <a:pPr algn="ctr"/>
            <a:r>
              <a:rPr lang="ru-RU" sz="1400" dirty="0" smtClean="0"/>
              <a:t>Показывай </a:t>
            </a:r>
            <a:r>
              <a:rPr lang="ru-RU" sz="1400" dirty="0"/>
              <a:t>свой </a:t>
            </a:r>
            <a:r>
              <a:rPr lang="ru-RU" sz="1400" dirty="0" smtClean="0"/>
              <a:t>ребус.</a:t>
            </a:r>
            <a:endParaRPr lang="ru-RU" sz="1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13" y="2842074"/>
            <a:ext cx="2407229" cy="17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51388" y="389821"/>
            <a:ext cx="4018056" cy="1392909"/>
          </a:xfrm>
          <a:prstGeom prst="wedgeRoundRectCallout">
            <a:avLst>
              <a:gd name="adj1" fmla="val 27713"/>
              <a:gd name="adj2" fmla="val 7674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Смотри: </a:t>
            </a:r>
            <a:r>
              <a:rPr lang="ru-RU" sz="1400" dirty="0"/>
              <a:t>здесь почему-то нарисован муравей с запятыми, небо с перечёркнутыми буквами и веник с цифрами. </a:t>
            </a:r>
            <a:endParaRPr lang="ru-RU" sz="1400" dirty="0" smtClean="0"/>
          </a:p>
          <a:p>
            <a:pPr algn="ctr"/>
            <a:r>
              <a:rPr lang="ru-RU" sz="1400" dirty="0" smtClean="0"/>
              <a:t>Совсем </a:t>
            </a:r>
            <a:r>
              <a:rPr lang="ru-RU" sz="1400" dirty="0"/>
              <a:t>ничего не понять, что к </a:t>
            </a:r>
            <a:r>
              <a:rPr lang="ru-RU" sz="1400" dirty="0" smtClean="0"/>
              <a:t>чему? 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1912149" y="1994477"/>
            <a:ext cx="2446136" cy="1392909"/>
          </a:xfrm>
          <a:prstGeom prst="wedgeRoundRectCallout">
            <a:avLst>
              <a:gd name="adj1" fmla="val -47764"/>
              <a:gd name="adj2" fmla="val 7059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Саша, да это совсем лёгкий ребус. </a:t>
            </a:r>
            <a:endParaRPr lang="ru-RU" sz="1400" dirty="0" smtClean="0"/>
          </a:p>
          <a:p>
            <a:pPr algn="ctr"/>
            <a:r>
              <a:rPr lang="ru-RU" sz="1400" dirty="0" smtClean="0"/>
              <a:t>Сейчас </a:t>
            </a:r>
            <a:r>
              <a:rPr lang="ru-RU" sz="1400" dirty="0"/>
              <a:t>я тебе всё объясню, и мы вместе разгадаем слово.</a:t>
            </a:r>
          </a:p>
        </p:txBody>
      </p:sp>
    </p:spTree>
    <p:extLst>
      <p:ext uri="{BB962C8B-B14F-4D97-AF65-F5344CB8AC3E}">
        <p14:creationId xmlns:p14="http://schemas.microsoft.com/office/powerpoint/2010/main" val="10636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70924" y="2137446"/>
            <a:ext cx="3355176" cy="2107999"/>
          </a:xfrm>
          <a:prstGeom prst="wedgeRoundRectCallout">
            <a:avLst>
              <a:gd name="adj1" fmla="val -63662"/>
              <a:gd name="adj2" fmla="val 2948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Запятые в ребусе означают,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из названия картинки нужно исключить столько букв, сколько стоит запятых. </a:t>
            </a:r>
            <a:endParaRPr lang="ru-RU" sz="1400" dirty="0" smtClean="0"/>
          </a:p>
          <a:p>
            <a:pPr algn="ctr"/>
            <a:r>
              <a:rPr lang="ru-RU" sz="1400" dirty="0" smtClean="0"/>
              <a:t>Если </a:t>
            </a:r>
            <a:r>
              <a:rPr lang="ru-RU" sz="1400" dirty="0"/>
              <a:t>запятые стоят перед картинкой, то убираем буквы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начале слова, если после –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конце слова.</a:t>
            </a:r>
          </a:p>
        </p:txBody>
      </p:sp>
    </p:spTree>
    <p:extLst>
      <p:ext uri="{BB962C8B-B14F-4D97-AF65-F5344CB8AC3E}">
        <p14:creationId xmlns:p14="http://schemas.microsoft.com/office/powerpoint/2010/main" val="19026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21712" y="2635456"/>
            <a:ext cx="2977351" cy="1392909"/>
          </a:xfrm>
          <a:prstGeom prst="wedgeRoundRectCallout">
            <a:avLst>
              <a:gd name="adj1" fmla="val -63662"/>
              <a:gd name="adj2" fmla="val 2948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Вот </a:t>
            </a:r>
            <a:r>
              <a:rPr lang="ru-RU" sz="1400" dirty="0" smtClean="0"/>
              <a:t>смотри: </a:t>
            </a:r>
            <a:r>
              <a:rPr lang="ru-RU" sz="1400" dirty="0"/>
              <a:t>перед первой картинкой стоит одна запятая, а после неё – две. </a:t>
            </a:r>
            <a:endParaRPr lang="ru-RU" sz="1400" dirty="0" smtClean="0"/>
          </a:p>
          <a:p>
            <a:pPr algn="ctr"/>
            <a:r>
              <a:rPr lang="ru-RU" sz="1400" dirty="0" smtClean="0"/>
              <a:t>Какое </a:t>
            </a:r>
            <a:r>
              <a:rPr lang="ru-RU" sz="1400" dirty="0"/>
              <a:t>слово у тебя получится?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4425" y="1059422"/>
            <a:ext cx="3860799" cy="916183"/>
          </a:xfrm>
          <a:prstGeom prst="wedgeRoundRectCallout">
            <a:avLst>
              <a:gd name="adj1" fmla="val 27713"/>
              <a:gd name="adj2" fmla="val 7674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Название </a:t>
            </a:r>
            <a:r>
              <a:rPr lang="ru-RU" sz="1400" dirty="0" smtClean="0"/>
              <a:t>картинки – «муравей</a:t>
            </a:r>
            <a:r>
              <a:rPr lang="ru-RU" sz="1400" dirty="0"/>
              <a:t>». </a:t>
            </a:r>
            <a:endParaRPr lang="ru-RU" sz="1400" dirty="0" smtClean="0"/>
          </a:p>
          <a:p>
            <a:pPr algn="ctr"/>
            <a:r>
              <a:rPr lang="ru-RU" sz="1400" dirty="0" smtClean="0"/>
              <a:t>Уберём </a:t>
            </a:r>
            <a:r>
              <a:rPr lang="ru-RU" sz="1400" dirty="0"/>
              <a:t>первую букву и две последние. </a:t>
            </a:r>
            <a:endParaRPr lang="ru-RU" sz="1400" dirty="0" smtClean="0"/>
          </a:p>
          <a:p>
            <a:pPr algn="ctr"/>
            <a:r>
              <a:rPr lang="ru-RU" sz="1400" dirty="0" smtClean="0"/>
              <a:t>Остаётся </a:t>
            </a:r>
            <a:r>
              <a:rPr lang="ru-RU" sz="1400" dirty="0"/>
              <a:t>слово </a:t>
            </a:r>
            <a:r>
              <a:rPr lang="ru-RU" sz="1400" dirty="0">
                <a:solidFill>
                  <a:srgbClr val="0F7799"/>
                </a:solidFill>
              </a:rPr>
              <a:t>«</a:t>
            </a:r>
            <a:r>
              <a:rPr lang="ru-RU" sz="1400" dirty="0" err="1">
                <a:solidFill>
                  <a:srgbClr val="0F7799"/>
                </a:solidFill>
              </a:rPr>
              <a:t>урав</a:t>
            </a:r>
            <a:r>
              <a:rPr lang="ru-RU" sz="1400" dirty="0" smtClean="0">
                <a:solidFill>
                  <a:srgbClr val="0F7799"/>
                </a:solidFill>
              </a:rPr>
              <a:t>». </a:t>
            </a:r>
            <a:endParaRPr lang="ru-RU" sz="1400" dirty="0">
              <a:solidFill>
                <a:srgbClr val="0F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21712" y="2635456"/>
            <a:ext cx="3083935" cy="2107999"/>
          </a:xfrm>
          <a:prstGeom prst="wedgeRoundRectCallout">
            <a:avLst>
              <a:gd name="adj1" fmla="val -63662"/>
              <a:gd name="adj2" fmla="val 2948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рядом с картинкой изображена зачёркнутая буква (или несколько букв), значит, исключаем их из названия картинки. </a:t>
            </a:r>
            <a:endParaRPr lang="ru-RU" sz="1400" dirty="0" smtClean="0"/>
          </a:p>
          <a:p>
            <a:pPr algn="ctr"/>
            <a:r>
              <a:rPr lang="ru-RU" sz="1400" dirty="0" smtClean="0"/>
              <a:t>У </a:t>
            </a:r>
            <a:r>
              <a:rPr lang="ru-RU" sz="1400" dirty="0"/>
              <a:t>тебя нарисовано небо,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сверху зачёркнут </a:t>
            </a:r>
            <a:r>
              <a:rPr lang="ru-RU" sz="1400" dirty="0" smtClean="0"/>
              <a:t>слог </a:t>
            </a:r>
            <a:r>
              <a:rPr lang="ru-RU" sz="1400" dirty="0" smtClean="0">
                <a:solidFill>
                  <a:srgbClr val="0F7799"/>
                </a:solidFill>
              </a:rPr>
              <a:t>«</a:t>
            </a:r>
            <a:r>
              <a:rPr lang="ru-RU" sz="1400" dirty="0" err="1" smtClean="0">
                <a:solidFill>
                  <a:srgbClr val="0F7799"/>
                </a:solidFill>
              </a:rPr>
              <a:t>бо</a:t>
            </a:r>
            <a:r>
              <a:rPr lang="ru-RU" sz="1400" dirty="0" smtClean="0">
                <a:solidFill>
                  <a:srgbClr val="0F7799"/>
                </a:solidFill>
              </a:rPr>
              <a:t>»</a:t>
            </a:r>
            <a:r>
              <a:rPr lang="ru-RU" sz="1400" dirty="0" smtClean="0"/>
              <a:t>. </a:t>
            </a:r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останется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6580" y="1647171"/>
            <a:ext cx="2368644" cy="439457"/>
          </a:xfrm>
          <a:prstGeom prst="wedgeRoundRectCallout">
            <a:avLst>
              <a:gd name="adj1" fmla="val 27713"/>
              <a:gd name="adj2" fmla="val 7674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Останется только </a:t>
            </a:r>
            <a:r>
              <a:rPr lang="ru-RU" sz="1400" dirty="0" smtClean="0">
                <a:solidFill>
                  <a:srgbClr val="0F7799"/>
                </a:solidFill>
              </a:rPr>
              <a:t>«не». </a:t>
            </a:r>
            <a:endParaRPr lang="ru-RU" sz="1400" dirty="0">
              <a:solidFill>
                <a:srgbClr val="0F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60" y="373058"/>
            <a:ext cx="4045310" cy="14938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2061077"/>
            <a:ext cx="4033837" cy="11242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087" y="3331911"/>
            <a:ext cx="4036137" cy="14741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75" y="361950"/>
            <a:ext cx="3962510" cy="140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30" y="2313077"/>
            <a:ext cx="1494140" cy="36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717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21712" y="2635456"/>
            <a:ext cx="3445663" cy="1631273"/>
          </a:xfrm>
          <a:prstGeom prst="wedgeRoundRectCallout">
            <a:avLst>
              <a:gd name="adj1" fmla="val -63662"/>
              <a:gd name="adj2" fmla="val 2013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возле картинки нарисованы цифры, то нужно записать только буквы из названия картинки, которые соответствуют указанным цифрам. </a:t>
            </a:r>
            <a:endParaRPr lang="ru-RU" sz="1400" dirty="0" smtClean="0"/>
          </a:p>
          <a:p>
            <a:pPr algn="ctr"/>
            <a:r>
              <a:rPr lang="ru-RU" sz="1400" dirty="0" smtClean="0"/>
              <a:t>Какие </a:t>
            </a:r>
            <a:r>
              <a:rPr lang="ru-RU" sz="1400" dirty="0"/>
              <a:t>буквы тебе понадобятся?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3575" y="714227"/>
            <a:ext cx="3041649" cy="1154546"/>
          </a:xfrm>
          <a:prstGeom prst="wedgeRoundRectCallout">
            <a:avLst>
              <a:gd name="adj1" fmla="val 27713"/>
              <a:gd name="adj2" fmla="val 7674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 нас нарисован веник. </a:t>
            </a:r>
            <a:endParaRPr lang="ru-RU" sz="1400" dirty="0" smtClean="0"/>
          </a:p>
          <a:p>
            <a:pPr algn="ctr"/>
            <a:r>
              <a:rPr lang="ru-RU" sz="1400" dirty="0" smtClean="0"/>
              <a:t>Третья </a:t>
            </a:r>
            <a:r>
              <a:rPr lang="ru-RU" sz="1400" dirty="0"/>
              <a:t>буква названия картинки – буква </a:t>
            </a:r>
            <a:r>
              <a:rPr lang="ru-RU" sz="1400" dirty="0" smtClean="0">
                <a:solidFill>
                  <a:srgbClr val="0F7799"/>
                </a:solidFill>
              </a:rPr>
              <a:t>«н», </a:t>
            </a:r>
            <a:r>
              <a:rPr lang="ru-RU" sz="1400" dirty="0"/>
              <a:t>четвёртая – </a:t>
            </a:r>
            <a:r>
              <a:rPr lang="ru-RU" sz="1400" dirty="0" smtClean="0">
                <a:solidFill>
                  <a:srgbClr val="0F7799"/>
                </a:solidFill>
              </a:rPr>
              <a:t>«и»,</a:t>
            </a:r>
            <a:r>
              <a:rPr lang="ru-RU" sz="1400" dirty="0" smtClean="0"/>
              <a:t> </a:t>
            </a:r>
            <a:r>
              <a:rPr lang="ru-RU" sz="1400" dirty="0"/>
              <a:t>вторая – </a:t>
            </a:r>
            <a:r>
              <a:rPr lang="ru-RU" sz="1400" dirty="0" smtClean="0">
                <a:solidFill>
                  <a:srgbClr val="0F7799"/>
                </a:solidFill>
              </a:rPr>
              <a:t>«е». </a:t>
            </a:r>
            <a:endParaRPr lang="ru-RU" sz="1400" dirty="0">
              <a:solidFill>
                <a:srgbClr val="0F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4186</TotalTime>
  <Words>1548</Words>
  <Application>Microsoft Office PowerPoint</Application>
  <PresentationFormat>Экран (16:9)</PresentationFormat>
  <Paragraphs>266</Paragraphs>
  <Slides>33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Roboto</vt:lpstr>
      <vt:lpstr>Arial</vt:lpstr>
      <vt:lpstr>Cambria Math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824</cp:revision>
  <dcterms:created xsi:type="dcterms:W3CDTF">2017-06-06T14:34:21Z</dcterms:created>
  <dcterms:modified xsi:type="dcterms:W3CDTF">2025-01-17T08:34:09Z</dcterms:modified>
</cp:coreProperties>
</file>