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1"/>
  </p:notesMasterIdLst>
  <p:sldIdLst>
    <p:sldId id="256" r:id="rId2"/>
    <p:sldId id="379" r:id="rId3"/>
    <p:sldId id="380" r:id="rId4"/>
    <p:sldId id="385" r:id="rId5"/>
    <p:sldId id="386" r:id="rId6"/>
    <p:sldId id="387" r:id="rId7"/>
    <p:sldId id="388" r:id="rId8"/>
    <p:sldId id="389" r:id="rId9"/>
    <p:sldId id="402" r:id="rId10"/>
    <p:sldId id="353" r:id="rId11"/>
    <p:sldId id="354" r:id="rId12"/>
    <p:sldId id="305" r:id="rId13"/>
    <p:sldId id="265" r:id="rId14"/>
    <p:sldId id="370" r:id="rId15"/>
    <p:sldId id="403" r:id="rId16"/>
    <p:sldId id="404" r:id="rId17"/>
    <p:sldId id="405" r:id="rId18"/>
    <p:sldId id="364" r:id="rId19"/>
    <p:sldId id="371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295" r:id="rId37"/>
    <p:sldId id="377" r:id="rId38"/>
    <p:sldId id="422" r:id="rId39"/>
    <p:sldId id="343" r:id="rId40"/>
  </p:sldIdLst>
  <p:sldSz cx="9144000" cy="5143500" type="screen16x9"/>
  <p:notesSz cx="6858000" cy="9144000"/>
  <p:embeddedFontLs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erriweather" panose="020B0604020202020204" charset="-52"/>
      <p:regular r:id="rId51"/>
      <p:bold r:id="rId52"/>
      <p:italic r:id="rId53"/>
      <p:boldItalic r:id="rId54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799"/>
    <a:srgbClr val="EAEFF7"/>
    <a:srgbClr val="663300"/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86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7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2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25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5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6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7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1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54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12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6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0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16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4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19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58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92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4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93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7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23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05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35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24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96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64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6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9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1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0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3" Type="http://schemas.openxmlformats.org/officeDocument/2006/relationships/image" Target="../media/image13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1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14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79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10.png"/><Relationship Id="rId4" Type="http://schemas.openxmlformats.org/officeDocument/2006/relationships/image" Target="../media/image80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10" Type="http://schemas.openxmlformats.org/officeDocument/2006/relationships/image" Target="../media/image8.png"/><Relationship Id="rId4" Type="http://schemas.openxmlformats.org/officeDocument/2006/relationships/image" Target="../media/image90.png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9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9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5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1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792896"/>
            <a:ext cx="4392613" cy="156966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Угол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. Обозначение углов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ite.com/images/pages/pic_w/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2710350" cy="1154546"/>
          </a:xfrm>
          <a:prstGeom prst="wedgeRoundRectCallout">
            <a:avLst>
              <a:gd name="adj1" fmla="val -14587"/>
              <a:gd name="adj2" fmla="val 8670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 об углах и их обозначениях, </a:t>
            </a:r>
            <a:r>
              <a:rPr lang="ru-RU" sz="1400" dirty="0" smtClean="0"/>
              <a:t>давайте немного разомнёмся.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66683" y="99006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3" y="990060"/>
                <a:ext cx="360000" cy="43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60209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09" y="995267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55327" y="99432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27" y="994320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2457311" y="2197348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11" y="2197348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2854231" y="2197348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31" y="2197348"/>
                <a:ext cx="36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475886" y="219596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86" y="2195964"/>
                <a:ext cx="360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872806" y="219596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06" y="2195964"/>
                <a:ext cx="360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1667924" y="219420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24" y="2194207"/>
                <a:ext cx="360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2063499" y="2194207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99" y="2194207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1271797" y="2198156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97" y="2198156"/>
                <a:ext cx="360000" cy="43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259200" y="99158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00" y="991589"/>
                <a:ext cx="360000" cy="432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392613" y="99904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13" y="999040"/>
                <a:ext cx="360000" cy="43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574992" y="1002564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992" y="1002564"/>
                <a:ext cx="360000" cy="43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789533" y="99904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33" y="999040"/>
                <a:ext cx="360000" cy="43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961114" y="100614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114" y="1006149"/>
                <a:ext cx="360000" cy="432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358034" y="100614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034" y="1006149"/>
                <a:ext cx="360000" cy="432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184315" y="100313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15" y="1003137"/>
                <a:ext cx="360000" cy="432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757966" y="1006513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66" y="1006513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985066" y="2199076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66" y="2199076"/>
                <a:ext cx="360000" cy="432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378878" y="2196619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8" y="2196619"/>
                <a:ext cx="360000" cy="432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400561" y="219769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61" y="2197692"/>
                <a:ext cx="360000" cy="432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5195679" y="2195935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79" y="2195935"/>
                <a:ext cx="360000" cy="432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91254" y="2195935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54" y="2195935"/>
                <a:ext cx="360000" cy="432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799552" y="2199884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52" y="2199884"/>
                <a:ext cx="360000" cy="432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149021" y="100711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21" y="1007114"/>
                <a:ext cx="360000" cy="43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009595" y="3664014"/>
            <a:ext cx="1387601" cy="439457"/>
          </a:xfrm>
          <a:prstGeom prst="wedgeRoundRectCallout">
            <a:avLst>
              <a:gd name="adj1" fmla="val 73086"/>
              <a:gd name="adj2" fmla="val 3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pic>
        <p:nvPicPr>
          <p:cNvPr id="65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9327" y="2537705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760135" y="428194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5" y="4281943"/>
                <a:ext cx="360000" cy="4320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/>
              <p:cNvSpPr/>
              <p:nvPr/>
            </p:nvSpPr>
            <p:spPr>
              <a:xfrm>
                <a:off x="559150" y="370260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Прямоугольник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" y="3702603"/>
                <a:ext cx="360000" cy="4320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1136921" y="4147479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21" y="4147479"/>
                <a:ext cx="360000" cy="43200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657556" y="402522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56" y="4025220"/>
                <a:ext cx="360000" cy="43200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050902" y="988953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02" y="988953"/>
                <a:ext cx="360000" cy="43200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470610" y="154577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0" y="1545770"/>
                <a:ext cx="360000" cy="43200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863936" y="154577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36" y="1545770"/>
                <a:ext cx="360000" cy="43200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65744" y="275167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4" y="2751674"/>
                <a:ext cx="360000" cy="43200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61319" y="2751674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9" y="2751674"/>
                <a:ext cx="360000" cy="43200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7547620" y="100256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20" y="1002564"/>
                <a:ext cx="360000" cy="43200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4399424" y="154577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24" y="1545770"/>
                <a:ext cx="360000" cy="43200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802923" y="154577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23" y="1545770"/>
                <a:ext cx="360000" cy="43200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6784003" y="219420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03" y="2194207"/>
                <a:ext cx="360000" cy="43200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4403086" y="2751674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086" y="2751674"/>
                <a:ext cx="360000" cy="43200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806585" y="2751674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85" y="2751674"/>
                <a:ext cx="360000" cy="43200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6914E-6 L 0.07639 -0.41883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2089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0.01424 -0.27099 " pathEditMode="relative" rAng="0" ptsTypes="AA">
                                      <p:cBhvr>
                                        <p:cTn id="140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1361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7795 -0.48302 " pathEditMode="relative" rAng="0" ptsTypes="AA">
                                      <p:cBhvr>
                                        <p:cTn id="14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2453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726 -0.29691 " pathEditMode="relative" rAng="0" ptsTypes="AA">
                                      <p:cBhvr>
                                        <p:cTn id="144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0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82" grpId="0" animBg="1"/>
      <p:bldP spid="82" grpId="1" animBg="1"/>
      <p:bldP spid="135" grpId="0" animBg="1"/>
      <p:bldP spid="135" grpId="1" animBg="1"/>
      <p:bldP spid="136" grpId="0" animBg="1"/>
      <p:bldP spid="136" grpId="1" animBg="1"/>
      <p:bldP spid="62" grpId="0" animBg="1"/>
      <p:bldP spid="62" grpId="1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372368"/>
                <a:ext cx="2876793" cy="971801"/>
              </a:xfrm>
              <a:prstGeom prst="wedgeRoundRectCallout">
                <a:avLst>
                  <a:gd name="adj1" fmla="val -25264"/>
                  <a:gd name="adj2" fmla="val 7528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проведём на листе бумаги два луча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с </a:t>
                </a:r>
                <a:r>
                  <a:rPr lang="ru-RU" sz="1400" dirty="0"/>
                  <a:t>общим началом в точке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2368"/>
                <a:ext cx="2876793" cy="971801"/>
              </a:xfrm>
              <a:prstGeom prst="wedgeRoundRectCallout">
                <a:avLst>
                  <a:gd name="adj1" fmla="val -25264"/>
                  <a:gd name="adj2" fmla="val 7528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3157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7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8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17151"/>
            <a:ext cx="40250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Фигуру, образованную двумя лучами, имеющими общее начало, </a:t>
            </a:r>
            <a:r>
              <a:rPr lang="ru-RU" sz="1800" dirty="0" smtClean="0">
                <a:solidFill>
                  <a:schemeClr val="bg1"/>
                </a:solidFill>
              </a:rPr>
              <a:t>называют </a:t>
            </a:r>
            <a:r>
              <a:rPr lang="ru-RU" sz="1800" dirty="0" smtClean="0">
                <a:solidFill>
                  <a:srgbClr val="FFC000"/>
                </a:solidFill>
              </a:rPr>
              <a:t>углом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99437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2450" y="957214"/>
            <a:ext cx="2570163" cy="677820"/>
          </a:xfrm>
          <a:prstGeom prst="wedgeRoundRectCallout">
            <a:avLst>
              <a:gd name="adj1" fmla="val 9750"/>
              <a:gd name="adj2" fmla="val 8264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Значит, </a:t>
            </a:r>
            <a:r>
              <a:rPr lang="ru-RU" sz="1400" dirty="0">
                <a:solidFill>
                  <a:srgbClr val="0F7799"/>
                </a:solidFill>
              </a:rPr>
              <a:t>угол</a:t>
            </a:r>
            <a:r>
              <a:rPr lang="ru-RU" sz="1400" dirty="0"/>
              <a:t> – это два луча с общим началом?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24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9" y="1984950"/>
            <a:ext cx="1195312" cy="288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8775" y="1195577"/>
            <a:ext cx="1312558" cy="439457"/>
          </a:xfrm>
          <a:prstGeom prst="wedgeRoundRectCallout">
            <a:avLst>
              <a:gd name="adj1" fmla="val 15779"/>
              <a:gd name="adj2" fmla="val 9264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Всё верно!</a:t>
            </a:r>
          </a:p>
        </p:txBody>
      </p:sp>
    </p:spTree>
    <p:extLst>
      <p:ext uri="{BB962C8B-B14F-4D97-AF65-F5344CB8AC3E}">
        <p14:creationId xmlns:p14="http://schemas.microsoft.com/office/powerpoint/2010/main" val="24825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8775" y="957214"/>
            <a:ext cx="3545010" cy="677820"/>
          </a:xfrm>
          <a:prstGeom prst="wedgeRoundRectCallout">
            <a:avLst>
              <a:gd name="adj1" fmla="val -25392"/>
              <a:gd name="adj2" fmla="val 8227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Лучи называют </a:t>
            </a:r>
            <a:r>
              <a:rPr lang="ru-RU" sz="1400" dirty="0">
                <a:solidFill>
                  <a:srgbClr val="0F7799"/>
                </a:solidFill>
              </a:rPr>
              <a:t>сторонами угла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их общее начало – </a:t>
            </a:r>
            <a:r>
              <a:rPr lang="ru-RU" sz="1400" dirty="0">
                <a:solidFill>
                  <a:srgbClr val="0F7799"/>
                </a:solidFill>
              </a:rPr>
              <a:t>вершино</a:t>
            </a:r>
            <a:r>
              <a:rPr lang="ru-RU" sz="1400" dirty="0" smtClean="0">
                <a:solidFill>
                  <a:srgbClr val="0F7799"/>
                </a:solidFill>
              </a:rPr>
              <a:t>й угла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 rot="19467773">
            <a:off x="5588704" y="1725498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F7799"/>
                </a:solidFill>
              </a:rPr>
              <a:t>сторона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 rot="2103132">
            <a:off x="6004489" y="3151014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F7799"/>
                </a:solidFill>
              </a:rPr>
              <a:t>сторона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4291" y="2975841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F7799"/>
                </a:solidFill>
              </a:rPr>
              <a:t>вершина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57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8775" y="361950"/>
            <a:ext cx="3130983" cy="1154546"/>
          </a:xfrm>
          <a:prstGeom prst="wedgeRoundRectCallout">
            <a:avLst>
              <a:gd name="adj1" fmla="val -25392"/>
              <a:gd name="adj2" fmla="val 8227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Визуально углы делят на </a:t>
            </a:r>
            <a:r>
              <a:rPr lang="ru-RU" sz="1400" dirty="0" smtClean="0"/>
              <a:t>внешний </a:t>
            </a:r>
            <a:r>
              <a:rPr lang="ru-RU" sz="1400" dirty="0"/>
              <a:t>и </a:t>
            </a:r>
            <a:r>
              <a:rPr lang="ru-RU" sz="1400" dirty="0" smtClean="0"/>
              <a:t>внутренний. </a:t>
            </a:r>
          </a:p>
          <a:p>
            <a:pPr algn="ctr"/>
            <a:r>
              <a:rPr lang="ru-RU" sz="1400" dirty="0" smtClean="0"/>
              <a:t>Мы </a:t>
            </a:r>
            <a:r>
              <a:rPr lang="ru-RU" sz="1400" dirty="0"/>
              <a:t>же чаще будем работать именно с внутренними углами.</a:t>
            </a:r>
          </a:p>
        </p:txBody>
      </p:sp>
      <p:sp>
        <p:nvSpPr>
          <p:cNvPr id="4" name="Круговая 3"/>
          <p:cNvSpPr/>
          <p:nvPr/>
        </p:nvSpPr>
        <p:spPr>
          <a:xfrm>
            <a:off x="2592000" y="39731"/>
            <a:ext cx="5400000" cy="5400000"/>
          </a:xfrm>
          <a:prstGeom prst="pie">
            <a:avLst>
              <a:gd name="adj1" fmla="val 19473432"/>
              <a:gd name="adj2" fmla="val 2133463"/>
            </a:avLst>
          </a:prstGeom>
          <a:solidFill>
            <a:srgbClr val="0F77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7473" y="2576966"/>
            <a:ext cx="1316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внутренний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Круговая 16"/>
          <p:cNvSpPr/>
          <p:nvPr/>
        </p:nvSpPr>
        <p:spPr>
          <a:xfrm flipH="1">
            <a:off x="4633104" y="1856317"/>
            <a:ext cx="1271682" cy="1779851"/>
          </a:xfrm>
          <a:prstGeom prst="pie">
            <a:avLst>
              <a:gd name="adj1" fmla="val 13008761"/>
              <a:gd name="adj2" fmla="val 8596083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 rot="19533323">
            <a:off x="4607683" y="2183567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внешний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3" grpId="0"/>
      <p:bldP spid="1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6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36" y="1951695"/>
            <a:ext cx="1242699" cy="28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90087" y="818714"/>
            <a:ext cx="2002526" cy="677820"/>
          </a:xfrm>
          <a:prstGeom prst="wedgeRoundRectCallout">
            <a:avLst>
              <a:gd name="adj1" fmla="val -10167"/>
              <a:gd name="adj2" fmla="val 7393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как обозначают углы?</a:t>
            </a:r>
          </a:p>
        </p:txBody>
      </p:sp>
    </p:spTree>
    <p:extLst>
      <p:ext uri="{BB962C8B-B14F-4D97-AF65-F5344CB8AC3E}">
        <p14:creationId xmlns:p14="http://schemas.microsoft.com/office/powerpoint/2010/main" val="28323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1019125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3529" r="-26471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55" y="4227613"/>
                <a:ext cx="205697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0123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6" y="916969"/>
                <a:ext cx="4033837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/>
                  <a:t>Для обозначения углов используют следующий символ</a:t>
                </a:r>
                <a:r>
                  <a:rPr lang="ru-RU" sz="1400" dirty="0" smtClean="0"/>
                  <a:t>: 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.</a:t>
                </a:r>
                <a:r>
                  <a:rPr lang="ru-RU" sz="1400" dirty="0" smtClean="0"/>
                  <a:t>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16969"/>
                <a:ext cx="4033837" cy="461665"/>
              </a:xfrm>
              <a:prstGeom prst="rect">
                <a:avLst/>
              </a:prstGeom>
              <a:blipFill>
                <a:blip r:embed="rId7"/>
                <a:stretch>
                  <a:fillRect l="-2719" t="-11842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358774" y="1494258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776" y="1625769"/>
                <a:ext cx="403383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400" dirty="0" smtClean="0"/>
                  <a:t> или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 smtClean="0"/>
                  <a:t>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1625769"/>
                <a:ext cx="4033837" cy="246221"/>
              </a:xfrm>
              <a:prstGeom prst="rect">
                <a:avLst/>
              </a:prstGeom>
              <a:blipFill>
                <a:blip r:embed="rId8"/>
                <a:stretch>
                  <a:fillRect l="-1511" t="-150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358777" y="2042682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776" y="2202952"/>
            <a:ext cx="403383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Буква</a:t>
            </a:r>
            <a:r>
              <a:rPr lang="ru-RU" sz="1400" dirty="0"/>
              <a:t>, которая соответствует вершине угла, должна всегда находиться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середине названия. </a:t>
            </a:r>
            <a:endParaRPr lang="en-US" sz="1400" dirty="0" smtClean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8777" y="2999303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8776" y="3159573"/>
            <a:ext cx="403383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Этот </a:t>
            </a:r>
            <a:r>
              <a:rPr lang="ru-RU" sz="1400" dirty="0"/>
              <a:t>же угол можно обозначить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одной </a:t>
            </a:r>
            <a:r>
              <a:rPr lang="ru-RU" sz="1400" dirty="0"/>
              <a:t>заглавной латинской буквой,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указывающей </a:t>
            </a:r>
            <a:r>
              <a:rPr lang="ru-RU" sz="1400" dirty="0"/>
              <a:t>его вершину. </a:t>
            </a:r>
            <a:endParaRPr lang="en-US" sz="1400" dirty="0" smtClean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58775" y="3966173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777" y="4097684"/>
                <a:ext cx="403383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 smtClean="0"/>
                  <a:t> 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7" y="4097684"/>
                <a:ext cx="4033837" cy="246221"/>
              </a:xfrm>
              <a:prstGeom prst="rect">
                <a:avLst/>
              </a:prstGeom>
              <a:blipFill>
                <a:blip r:embed="rId9"/>
                <a:stretch>
                  <a:fillRect l="-1511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03078"/>
            <a:ext cx="1766500" cy="729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1332963"/>
            <a:ext cx="1766500" cy="371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241737" y="129696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119446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1194463"/>
                <a:ext cx="219932" cy="276999"/>
              </a:xfrm>
              <a:prstGeom prst="rect">
                <a:avLst/>
              </a:prstGeom>
              <a:blipFill>
                <a:blip r:embed="rId4"/>
                <a:stretch>
                  <a:fillRect l="-33333" r="-3333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75700" y="428579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700" y="428579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89362" y="1704703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62" y="1704703"/>
                <a:ext cx="211917" cy="276999"/>
              </a:xfrm>
              <a:prstGeom prst="rect">
                <a:avLst/>
              </a:prstGeom>
              <a:blipFill>
                <a:blip r:embed="rId6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397639" y="990066"/>
            <a:ext cx="1034184" cy="1753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277737" y="2743071"/>
            <a:ext cx="2119902" cy="6985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361639" y="270707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90408" y="2743071"/>
                <a:ext cx="207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08" y="2743071"/>
                <a:ext cx="207814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865" y="1049979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65" y="1049979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69477" y="3026165"/>
                <a:ext cx="200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477" y="3026165"/>
                <a:ext cx="200632" cy="276999"/>
              </a:xfrm>
              <a:prstGeom prst="rect">
                <a:avLst/>
              </a:prstGeom>
              <a:blipFill>
                <a:blip r:embed="rId9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8431823" y="2769622"/>
            <a:ext cx="0" cy="1735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678613" y="4504867"/>
            <a:ext cx="175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395823" y="4468867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24592" y="4504867"/>
                <a:ext cx="218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92" y="4504867"/>
                <a:ext cx="218842" cy="276999"/>
              </a:xfrm>
              <a:prstGeom prst="rect">
                <a:avLst/>
              </a:prstGeom>
              <a:blipFill>
                <a:blip r:embed="rId10"/>
                <a:stretch>
                  <a:fillRect l="-25000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67823" y="2900766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823" y="2900766"/>
                <a:ext cx="226600" cy="276999"/>
              </a:xfrm>
              <a:prstGeom prst="rect">
                <a:avLst/>
              </a:prstGeom>
              <a:blipFill>
                <a:blip r:embed="rId11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526" y="4540867"/>
                <a:ext cx="200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26" y="4540867"/>
                <a:ext cx="200632" cy="276999"/>
              </a:xfrm>
              <a:prstGeom prst="rect">
                <a:avLst/>
              </a:prstGeom>
              <a:blipFill>
                <a:blip r:embed="rId12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8774" y="1195577"/>
            <a:ext cx="1751379" cy="439457"/>
          </a:xfrm>
          <a:prstGeom prst="wedgeRoundRectCallout">
            <a:avLst>
              <a:gd name="adj1" fmla="val 15779"/>
              <a:gd name="adj2" fmla="val 92648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Назовите углы.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06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7" grpId="0" animBg="1"/>
      <p:bldP spid="28" grpId="0"/>
      <p:bldP spid="29" grpId="0"/>
      <p:bldP spid="30" grpId="0"/>
      <p:bldP spid="34" grpId="0" animBg="1"/>
      <p:bldP spid="35" grpId="0"/>
      <p:bldP spid="36" grpId="0"/>
      <p:bldP spid="38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361950"/>
            <a:ext cx="4591294" cy="677820"/>
          </a:xfrm>
          <a:prstGeom prst="wedgeRoundRectCallout">
            <a:avLst>
              <a:gd name="adj1" fmla="val 21708"/>
              <a:gd name="adj2" fmla="val 83443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а ты знаешь, что листья на ветке растения всегда располагаются в строгом порядке?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03078"/>
            <a:ext cx="1766500" cy="729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1332963"/>
            <a:ext cx="1766500" cy="371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241737" y="129696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119446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1194463"/>
                <a:ext cx="219932" cy="276999"/>
              </a:xfrm>
              <a:prstGeom prst="rect">
                <a:avLst/>
              </a:prstGeom>
              <a:blipFill>
                <a:blip r:embed="rId4"/>
                <a:stretch>
                  <a:fillRect l="-33333" r="-3333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75700" y="428579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700" y="428579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89362" y="1704703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62" y="1704703"/>
                <a:ext cx="211917" cy="276999"/>
              </a:xfrm>
              <a:prstGeom prst="rect">
                <a:avLst/>
              </a:prstGeom>
              <a:blipFill>
                <a:blip r:embed="rId6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397639" y="990066"/>
            <a:ext cx="1034184" cy="1753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277737" y="2743071"/>
            <a:ext cx="2119902" cy="6985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361639" y="270707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90408" y="2743071"/>
                <a:ext cx="207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08" y="2743071"/>
                <a:ext cx="207814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865" y="1049979"/>
                <a:ext cx="211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65" y="1049979"/>
                <a:ext cx="211019" cy="276999"/>
              </a:xfrm>
              <a:prstGeom prst="rect">
                <a:avLst/>
              </a:prstGeom>
              <a:blipFill>
                <a:blip r:embed="rId8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69477" y="3026165"/>
                <a:ext cx="200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477" y="3026165"/>
                <a:ext cx="200632" cy="276999"/>
              </a:xfrm>
              <a:prstGeom prst="rect">
                <a:avLst/>
              </a:prstGeom>
              <a:blipFill>
                <a:blip r:embed="rId9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8431823" y="2769622"/>
            <a:ext cx="0" cy="1735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678613" y="4504867"/>
            <a:ext cx="175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395823" y="4468867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24592" y="4504867"/>
                <a:ext cx="218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92" y="4504867"/>
                <a:ext cx="218842" cy="276999"/>
              </a:xfrm>
              <a:prstGeom prst="rect">
                <a:avLst/>
              </a:prstGeom>
              <a:blipFill>
                <a:blip r:embed="rId10"/>
                <a:stretch>
                  <a:fillRect l="-25000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67823" y="2900766"/>
                <a:ext cx="2266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823" y="2900766"/>
                <a:ext cx="226600" cy="276999"/>
              </a:xfrm>
              <a:prstGeom prst="rect">
                <a:avLst/>
              </a:prstGeom>
              <a:blipFill>
                <a:blip r:embed="rId11"/>
                <a:stretch>
                  <a:fillRect l="-21622" r="-2432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526" y="4540867"/>
                <a:ext cx="200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26" y="4540867"/>
                <a:ext cx="200632" cy="276999"/>
              </a:xfrm>
              <a:prstGeom prst="rect">
                <a:avLst/>
              </a:prstGeom>
              <a:blipFill>
                <a:blip r:embed="rId12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34" y="1984950"/>
            <a:ext cx="1195312" cy="288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71696"/>
            <a:ext cx="12426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06870" y="2442053"/>
                <a:ext cx="1084242" cy="999610"/>
              </a:xfrm>
              <a:prstGeom prst="wedgeRoundRectCallout">
                <a:avLst>
                  <a:gd name="adj1" fmla="val -72611"/>
                  <a:gd name="adj2" fmla="val 82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 </a:t>
                </a:r>
                <a:endParaRPr lang="en-US" sz="1400" dirty="0" smtClean="0">
                  <a:solidFill>
                    <a:srgbClr val="0F7799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𝐸𝐹𝑇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 </a:t>
                </a:r>
                <a:endParaRPr lang="en-US" sz="1400" dirty="0" smtClean="0">
                  <a:solidFill>
                    <a:srgbClr val="0F7799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𝐾𝑂𝑍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.</a:t>
                </a:r>
                <a:endParaRPr lang="ru-RU" sz="14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70" y="2442053"/>
                <a:ext cx="1084242" cy="999610"/>
              </a:xfrm>
              <a:prstGeom prst="wedgeRoundRectCallout">
                <a:avLst>
                  <a:gd name="adj1" fmla="val -72611"/>
                  <a:gd name="adj2" fmla="val 820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62884" y="866959"/>
                <a:ext cx="784225" cy="999610"/>
              </a:xfrm>
              <a:prstGeom prst="wedgeRoundRectCallout">
                <a:avLst>
                  <a:gd name="adj1" fmla="val -54541"/>
                  <a:gd name="adj2" fmla="val 7292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</a:t>
                </a:r>
                <a:r>
                  <a:rPr lang="en-US" sz="1400" dirty="0" smtClean="0">
                    <a:solidFill>
                      <a:srgbClr val="0F7799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 </a:t>
                </a:r>
                <a:endParaRPr lang="en-US" sz="1400" dirty="0" smtClean="0">
                  <a:solidFill>
                    <a:srgbClr val="0F7799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.</a:t>
                </a:r>
                <a:endParaRPr lang="ru-RU" sz="14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84" y="866959"/>
                <a:ext cx="784225" cy="999610"/>
              </a:xfrm>
              <a:prstGeom prst="wedgeRoundRectCallout">
                <a:avLst>
                  <a:gd name="adj1" fmla="val -54541"/>
                  <a:gd name="adj2" fmla="val 72920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4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5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6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8774" y="868886"/>
            <a:ext cx="2925762" cy="677820"/>
          </a:xfrm>
          <a:prstGeom prst="wedgeRoundRectCallout">
            <a:avLst>
              <a:gd name="adj1" fmla="val 1955"/>
              <a:gd name="adj2" fmla="val 9783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Попробуйте сосчитать и назвать все углы на рисунке.</a:t>
            </a:r>
          </a:p>
        </p:txBody>
      </p:sp>
    </p:spTree>
    <p:extLst>
      <p:ext uri="{BB962C8B-B14F-4D97-AF65-F5344CB8AC3E}">
        <p14:creationId xmlns:p14="http://schemas.microsoft.com/office/powerpoint/2010/main" val="8287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36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2" y="1901550"/>
            <a:ext cx="12426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45028" y="868886"/>
                <a:ext cx="1053939" cy="999610"/>
              </a:xfrm>
              <a:prstGeom prst="wedgeRoundRectCallout">
                <a:avLst>
                  <a:gd name="adj1" fmla="val 1353"/>
                  <a:gd name="adj2" fmla="val 7467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</a:t>
                </a:r>
                <a:r>
                  <a:rPr lang="en-US" sz="1400" dirty="0" smtClean="0">
                    <a:solidFill>
                      <a:srgbClr val="0F7799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, </a:t>
                </a:r>
                <a:endParaRPr lang="en-US" sz="1400" dirty="0" smtClean="0">
                  <a:solidFill>
                    <a:srgbClr val="0F7799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ru-RU" sz="1400" dirty="0" smtClean="0">
                    <a:solidFill>
                      <a:srgbClr val="0F7799"/>
                    </a:solidFill>
                  </a:rPr>
                  <a:t>.</a:t>
                </a:r>
                <a:endParaRPr lang="ru-RU" sz="14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28" y="868886"/>
                <a:ext cx="1053939" cy="999610"/>
              </a:xfrm>
              <a:prstGeom prst="wedgeRoundRectCallout">
                <a:avLst>
                  <a:gd name="adj1" fmla="val 1353"/>
                  <a:gd name="adj2" fmla="val 74679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8774" y="868886"/>
                <a:ext cx="2190995" cy="943992"/>
              </a:xfrm>
              <a:prstGeom prst="wedgeRoundRectCallout">
                <a:avLst>
                  <a:gd name="adj1" fmla="val 13191"/>
                  <a:gd name="adj2" fmla="val 810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Всё верно!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На </a:t>
                </a:r>
                <a:r>
                  <a:rPr lang="ru-RU" sz="1400" dirty="0"/>
                  <a:t>нашем рисунке изображены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/>
                  <a:t> угла.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68886"/>
                <a:ext cx="2190995" cy="943992"/>
              </a:xfrm>
              <a:prstGeom prst="wedgeRoundRectCallout">
                <a:avLst>
                  <a:gd name="adj1" fmla="val 13191"/>
                  <a:gd name="adj2" fmla="val 8107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11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5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36375" y="1036342"/>
                <a:ext cx="1556238" cy="467266"/>
              </a:xfrm>
              <a:prstGeom prst="wedgeRoundRectCallout">
                <a:avLst>
                  <a:gd name="adj1" fmla="val -27487"/>
                  <a:gd name="adj2" fmla="val 867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А как же 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75" y="1036342"/>
                <a:ext cx="1556238" cy="467266"/>
              </a:xfrm>
              <a:prstGeom prst="wedgeRoundRectCallout">
                <a:avLst>
                  <a:gd name="adj1" fmla="val -27487"/>
                  <a:gd name="adj2" fmla="val 8671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45" y="1901550"/>
            <a:ext cx="1195312" cy="28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4" y="807342"/>
                <a:ext cx="4033839" cy="1182355"/>
              </a:xfrm>
              <a:prstGeom prst="wedgeRoundRectCallout">
                <a:avLst>
                  <a:gd name="adj1" fmla="val 7306"/>
                  <a:gd name="adj2" fmla="val 758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Ни один из трёх углов на рисунке нельзя обозначить только одной буквой. </a:t>
                </a:r>
              </a:p>
              <a:p>
                <a:pPr algn="ctr"/>
                <a:r>
                  <a:rPr lang="ru-RU" sz="1400" dirty="0" smtClean="0"/>
                  <a:t>У </a:t>
                </a:r>
                <a:r>
                  <a:rPr lang="ru-RU" sz="1400" dirty="0"/>
                  <a:t>них одна и та же вершина – точка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но </a:t>
                </a:r>
                <a:r>
                  <a:rPr lang="ru-RU" sz="1400" dirty="0"/>
                  <a:t>сами углы разные.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07342"/>
                <a:ext cx="4033839" cy="1182355"/>
              </a:xfrm>
              <a:prstGeom prst="wedgeRoundRectCallout">
                <a:avLst>
                  <a:gd name="adj1" fmla="val 7306"/>
                  <a:gd name="adj2" fmla="val 7586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8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4" y="807342"/>
                <a:ext cx="3351580" cy="1210164"/>
              </a:xfrm>
              <a:prstGeom prst="wedgeRoundRectCallout">
                <a:avLst>
                  <a:gd name="adj1" fmla="val 7306"/>
                  <a:gd name="adj2" fmla="val 758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Два угла могут иметь одну общую сторону.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На </a:t>
                </a:r>
                <a:r>
                  <a:rPr lang="ru-RU" sz="1400" dirty="0"/>
                  <a:t>нашем рисунке 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 имеют общую сторону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/>
                  <a:t>.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807342"/>
                <a:ext cx="3351580" cy="1210164"/>
              </a:xfrm>
              <a:prstGeom prst="wedgeRoundRectCallout">
                <a:avLst>
                  <a:gd name="adj1" fmla="val 7306"/>
                  <a:gd name="adj2" fmla="val 7586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Обозначение углов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5277737" y="641838"/>
            <a:ext cx="2800685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77737" y="2748523"/>
            <a:ext cx="2800685" cy="1756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659137"/>
                <a:ext cx="205826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3" y="4269410"/>
                <a:ext cx="211917" cy="276999"/>
              </a:xfrm>
              <a:prstGeom prst="rect">
                <a:avLst/>
              </a:prstGeom>
              <a:blipFill>
                <a:blip r:embed="rId5"/>
                <a:stretch>
                  <a:fillRect l="-25714" r="-1714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21" idx="6"/>
          </p:cNvCxnSpPr>
          <p:nvPr/>
        </p:nvCxnSpPr>
        <p:spPr>
          <a:xfrm flipV="1">
            <a:off x="5313737" y="2743200"/>
            <a:ext cx="3121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22" y="2450862"/>
                <a:ext cx="216213" cy="276999"/>
              </a:xfrm>
              <a:prstGeom prst="rect">
                <a:avLst/>
              </a:prstGeom>
              <a:blipFill>
                <a:blip r:embed="rId6"/>
                <a:stretch>
                  <a:fillRect l="-22222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241737" y="271252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4" y="2610023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2222" r="-25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807342"/>
                <a:ext cx="3838394" cy="999610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Также </a:t>
                </a:r>
                <a:r>
                  <a:rPr lang="ru-RU" sz="1400" dirty="0"/>
                  <a:t>в этом случае говорят, что луч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ru-RU" sz="1400" dirty="0"/>
                  <a:t> проходит между сторонами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 и делит его на два угла: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07342"/>
                <a:ext cx="3838394" cy="999610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0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53664"/>
              </p:ext>
            </p:extLst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Возьмём лист бумаги. </a:t>
                </a:r>
              </a:p>
              <a:p>
                <a:pPr algn="ctr"/>
                <a:r>
                  <a:rPr lang="ru-RU" sz="1400" dirty="0" smtClean="0"/>
                  <a:t>Отметим на нём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pPr algn="ctr"/>
                <a:r>
                  <a:rPr lang="ru-RU" sz="1400" dirty="0" smtClean="0">
                    <a:solidFill>
                      <a:schemeClr val="bg1"/>
                    </a:solidFill>
                  </a:rPr>
                  <a:t>Перегнём </a:t>
                </a:r>
                <a:r>
                  <a:rPr lang="ru-RU" sz="1400" dirty="0">
                    <a:solidFill>
                      <a:schemeClr val="bg1"/>
                    </a:solidFill>
                  </a:rPr>
                  <a:t>лист так, чтобы его две соседние стороны совместились. 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400" dirty="0" smtClean="0">
                    <a:solidFill>
                      <a:schemeClr val="bg1"/>
                    </a:solidFill>
                  </a:rPr>
                  <a:t>Затем </a:t>
                </a:r>
                <a:r>
                  <a:rPr lang="ru-RU" sz="1400" dirty="0">
                    <a:solidFill>
                      <a:schemeClr val="bg1"/>
                    </a:solidFill>
                  </a:rPr>
                  <a:t>по линии сгиба проведём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луч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0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1" grpId="0" animBg="1"/>
      <p:bldP spid="28" grpId="0" animBg="1"/>
      <p:bldP spid="15" grpId="0" animBg="1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4572001" y="463191"/>
            <a:ext cx="4212000" cy="4233600"/>
          </a:xfrm>
          <a:prstGeom prst="rtTriangle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30034"/>
              </p:ext>
            </p:extLst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34577" y="4092902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77" y="4092902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18605" r="-1860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7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Возьмём лист бумаги. </a:t>
                </a:r>
              </a:p>
              <a:p>
                <a:pPr algn="ctr"/>
                <a:r>
                  <a:rPr lang="ru-RU" sz="1400" dirty="0" smtClean="0"/>
                  <a:t>Отметим на нём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Перегнём </a:t>
                </a:r>
                <a:r>
                  <a:rPr lang="ru-RU" sz="1400" dirty="0"/>
                  <a:t>лист так, чтобы его две соседние стороны совместились. </a:t>
                </a:r>
                <a:endParaRPr lang="en-US" sz="1400" dirty="0" smtClean="0"/>
              </a:p>
              <a:p>
                <a:pPr algn="ctr"/>
                <a:r>
                  <a:rPr lang="ru-RU" sz="1400" dirty="0" smtClean="0">
                    <a:solidFill>
                      <a:schemeClr val="bg1"/>
                    </a:solidFill>
                  </a:rPr>
                  <a:t>Затем </a:t>
                </a:r>
                <a:r>
                  <a:rPr lang="ru-RU" sz="1400" dirty="0">
                    <a:solidFill>
                      <a:schemeClr val="bg1"/>
                    </a:solidFill>
                  </a:rPr>
                  <a:t>по линии сгиба проведём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луч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90274"/>
              </p:ext>
            </p:extLst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17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Возьмём лист бумаги. </a:t>
                </a:r>
              </a:p>
              <a:p>
                <a:pPr algn="ctr"/>
                <a:r>
                  <a:rPr lang="ru-RU" sz="1400" dirty="0" smtClean="0"/>
                  <a:t>Отметим на нём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Перегнём </a:t>
                </a:r>
                <a:r>
                  <a:rPr lang="ru-RU" sz="1400" dirty="0"/>
                  <a:t>лист так, чтобы его две соседние стороны совместились.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Затем </a:t>
                </a:r>
                <a:r>
                  <a:rPr lang="ru-RU" sz="1400" dirty="0"/>
                  <a:t>по линии сгиба проведём </a:t>
                </a:r>
                <a:r>
                  <a:rPr lang="ru-RU" sz="1400" dirty="0" smtClean="0"/>
                  <a:t>луч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4033838" cy="1448527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9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40" cy="3599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3" cy="3599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8331" y="361950"/>
            <a:ext cx="3676894" cy="677820"/>
          </a:xfrm>
          <a:prstGeom prst="wedgeRoundRectCallout">
            <a:avLst>
              <a:gd name="adj1" fmla="val 28048"/>
              <a:gd name="adj2" fmla="val 813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Что значит в строгом порядке? </a:t>
            </a:r>
            <a:endParaRPr lang="ru-RU" sz="1400" dirty="0" smtClean="0"/>
          </a:p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числа в натуральном ряду что ли?</a:t>
            </a:r>
          </a:p>
        </p:txBody>
      </p:sp>
    </p:spTree>
    <p:extLst>
      <p:ext uri="{BB962C8B-B14F-4D97-AF65-F5344CB8AC3E}">
        <p14:creationId xmlns:p14="http://schemas.microsoft.com/office/powerpoint/2010/main" val="12764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17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634507"/>
                <a:ext cx="2419594" cy="943992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Мы </a:t>
                </a:r>
                <a:r>
                  <a:rPr lang="ru-RU" sz="1400" dirty="0"/>
                  <a:t>получили два угла: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𝑁𝑂𝑃</m:t>
                    </m:r>
                  </m:oMath>
                </a14:m>
                <a:r>
                  <a:rPr lang="ru-RU" sz="1400" dirty="0"/>
                  <a:t>, которые </a:t>
                </a:r>
                <a:r>
                  <a:rPr lang="ru-RU" sz="1400" dirty="0" smtClean="0"/>
                  <a:t>совпадают.</a:t>
                </a:r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634507"/>
                <a:ext cx="2419594" cy="943992"/>
              </a:xfrm>
              <a:prstGeom prst="wedgeRoundRectCallout">
                <a:avLst>
                  <a:gd name="adj1" fmla="val 2954"/>
                  <a:gd name="adj2" fmla="val 7938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9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17151"/>
            <a:ext cx="40250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Два угла называют </a:t>
            </a:r>
            <a:r>
              <a:rPr lang="ru-RU" sz="1800" dirty="0">
                <a:solidFill>
                  <a:srgbClr val="FFC000"/>
                </a:solidFill>
              </a:rPr>
              <a:t>равными</a:t>
            </a:r>
            <a:r>
              <a:rPr lang="ru-RU" sz="1800" dirty="0">
                <a:solidFill>
                  <a:schemeClr val="bg1"/>
                </a:solidFill>
              </a:rPr>
              <a:t>, если они совпадают при наложении.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5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6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>
            <a:stCxn id="26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7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17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2365" y="512611"/>
                <a:ext cx="2419594" cy="733438"/>
              </a:xfrm>
              <a:prstGeom prst="wedgeRoundRectCallout">
                <a:avLst>
                  <a:gd name="adj1" fmla="val 1864"/>
                  <a:gd name="adj2" fmla="val 10935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То есть углы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𝑁𝑂𝑃</m:t>
                    </m:r>
                  </m:oMath>
                </a14:m>
                <a:r>
                  <a:rPr lang="ru-RU" sz="1400" dirty="0"/>
                  <a:t> равны</a:t>
                </a:r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5" y="512611"/>
                <a:ext cx="2419594" cy="733438"/>
              </a:xfrm>
              <a:prstGeom prst="wedgeRoundRectCallout">
                <a:avLst>
                  <a:gd name="adj1" fmla="val 1864"/>
                  <a:gd name="adj2" fmla="val 10935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34" y="1984950"/>
            <a:ext cx="1195312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71696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17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775" y="371938"/>
                <a:ext cx="4033838" cy="1448527"/>
              </a:xfrm>
              <a:prstGeom prst="wedgeRoundRectCallout">
                <a:avLst>
                  <a:gd name="adj1" fmla="val 2954"/>
                  <a:gd name="adj2" fmla="val 7593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</m:oMath>
                </a14:m>
                <a:r>
                  <a:rPr lang="ru-RU" sz="1400" dirty="0"/>
                  <a:t> равен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𝑁𝑂𝑃</m:t>
                    </m:r>
                  </m:oMath>
                </a14:m>
                <a:r>
                  <a:rPr lang="ru-RU" sz="1400" dirty="0" smtClean="0"/>
                  <a:t>.</a:t>
                </a:r>
                <a:r>
                  <a:rPr lang="ru-RU" sz="1400" dirty="0"/>
                  <a:t>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записывают это так: </a:t>
                </a:r>
                <a:endParaRPr lang="ru-RU" sz="1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  <m:r>
                      <a:rPr lang="ru-RU" sz="1600" b="0" i="0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𝑁𝑂𝑃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На </a:t>
                </a:r>
                <a:r>
                  <a:rPr lang="ru-RU" sz="1400" dirty="0"/>
                  <a:t>рисунке равные углы, как правило, отмечают равным количеством дужек</a:t>
                </a:r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1938"/>
                <a:ext cx="4033838" cy="1448527"/>
              </a:xfrm>
              <a:prstGeom prst="wedgeRoundRectCallout">
                <a:avLst>
                  <a:gd name="adj1" fmla="val 2954"/>
                  <a:gd name="adj2" fmla="val 7593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3" name="Дуга 2"/>
          <p:cNvSpPr/>
          <p:nvPr/>
        </p:nvSpPr>
        <p:spPr>
          <a:xfrm>
            <a:off x="4229697" y="444942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4576505" y="97620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4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>
            <a:stCxn id="17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0425" y="1004984"/>
                <a:ext cx="3858663" cy="705629"/>
              </a:xfrm>
              <a:prstGeom prst="wedgeRoundRectCallout">
                <a:avLst>
                  <a:gd name="adj1" fmla="val 4093"/>
                  <a:gd name="adj2" fmla="val 8964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Луч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ru-RU" sz="1400" dirty="0">
                    <a:solidFill>
                      <a:schemeClr val="tx1"/>
                    </a:solidFill>
                  </a:rPr>
                  <a:t> и</a:t>
                </a:r>
                <a:r>
                  <a:rPr lang="ru-RU" sz="1400" dirty="0"/>
                  <a:t>меет своё название. </a:t>
                </a:r>
              </a:p>
              <a:p>
                <a:pPr algn="ctr"/>
                <a:r>
                  <a:rPr lang="ru-RU" sz="1400" dirty="0"/>
                  <a:t>Такой луч называют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биссектрисой угла</a:t>
                </a:r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5" y="1004984"/>
                <a:ext cx="3858663" cy="705629"/>
              </a:xfrm>
              <a:prstGeom prst="wedgeRoundRectCallout">
                <a:avLst>
                  <a:gd name="adj1" fmla="val 4093"/>
                  <a:gd name="adj2" fmla="val 8964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3" name="Дуга 2"/>
          <p:cNvSpPr/>
          <p:nvPr/>
        </p:nvSpPr>
        <p:spPr>
          <a:xfrm>
            <a:off x="4229697" y="444942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4576505" y="97620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11371" y="470510"/>
            <a:ext cx="4181046" cy="42262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17151"/>
            <a:ext cx="40250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Биссектриса делит угол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ru-RU" sz="1800" dirty="0">
                <a:solidFill>
                  <a:schemeClr val="bg1"/>
                </a:solidFill>
              </a:rPr>
              <a:t>два равных угла.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572001" y="463191"/>
          <a:ext cx="4213224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62" y="512611"/>
                <a:ext cx="260520" cy="276999"/>
              </a:xfrm>
              <a:prstGeom prst="rect">
                <a:avLst/>
              </a:prstGeom>
              <a:blipFill>
                <a:blip r:embed="rId5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31" y="3850389"/>
                <a:ext cx="231666" cy="276999"/>
              </a:xfrm>
              <a:prstGeom prst="rect">
                <a:avLst/>
              </a:prstGeom>
              <a:blipFill>
                <a:blip r:embed="rId6"/>
                <a:stretch>
                  <a:fillRect l="-23684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>
            <a:stCxn id="26" idx="5"/>
          </p:cNvCxnSpPr>
          <p:nvPr/>
        </p:nvCxnSpPr>
        <p:spPr>
          <a:xfrm>
            <a:off x="4604179" y="470510"/>
            <a:ext cx="4181046" cy="42262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819" y="4024889"/>
                <a:ext cx="206017" cy="276999"/>
              </a:xfrm>
              <a:prstGeom prst="rect">
                <a:avLst/>
              </a:prstGeom>
              <a:blipFill>
                <a:blip r:embed="rId7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90" y="567205"/>
                <a:ext cx="219932" cy="276999"/>
              </a:xfrm>
              <a:prstGeom prst="rect">
                <a:avLst/>
              </a:prstGeom>
              <a:blipFill>
                <a:blip r:embed="rId8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4604179" y="453734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>
            <a:off x="2480868" y="2571465"/>
            <a:ext cx="41810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542723" y="40905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33500" y="395288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46480" y="4089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4229697" y="444942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4576505" y="97620"/>
            <a:ext cx="684000" cy="684000"/>
          </a:xfrm>
          <a:prstGeom prst="arc">
            <a:avLst>
              <a:gd name="adj1" fmla="val 165454"/>
              <a:gd name="adj2" fmla="val 5288958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1844" y="1704288"/>
                <a:ext cx="1821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𝑀𝑂𝑃</m:t>
                    </m:r>
                    <m:r>
                      <a:rPr lang="ru-RU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𝑁𝑂𝑃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 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4" y="1704288"/>
                <a:ext cx="18213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5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6" y="909934"/>
                <a:ext cx="4033838" cy="1368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Отметьте </a:t>
                </a:r>
                <a:r>
                  <a:rPr lang="ru-RU" sz="1400" dirty="0"/>
                  <a:t>в тетради точку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и </a:t>
                </a:r>
                <a:r>
                  <a:rPr lang="ru-RU" sz="1400" dirty="0"/>
                  <a:t>проведите через неё две прямые. </a:t>
                </a:r>
                <a:endParaRPr lang="ru-RU" sz="1400" dirty="0" smtClean="0"/>
              </a:p>
              <a:p>
                <a:r>
                  <a:rPr lang="ru-RU" sz="1400" dirty="0" smtClean="0"/>
                  <a:t>На </a:t>
                </a:r>
                <a:r>
                  <a:rPr lang="ru-RU" sz="1400" dirty="0"/>
                  <a:t>прямых отметьте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по </a:t>
                </a:r>
                <a:r>
                  <a:rPr lang="ru-RU" sz="1400" dirty="0"/>
                  <a:t>разные стороны от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400" dirty="0"/>
                  <a:t>. </a:t>
                </a:r>
                <a:endParaRPr lang="ru-RU" sz="1400" dirty="0" smtClean="0"/>
              </a:p>
              <a:p>
                <a:r>
                  <a:rPr lang="ru-RU" sz="1400" dirty="0" smtClean="0"/>
                  <a:t>Сколько </a:t>
                </a:r>
                <a:r>
                  <a:rPr lang="ru-RU" sz="1400" dirty="0"/>
                  <a:t>всего углов у вас получилось? </a:t>
                </a:r>
                <a:endParaRPr lang="ru-RU" sz="1400" dirty="0" smtClean="0"/>
              </a:p>
              <a:p>
                <a:r>
                  <a:rPr lang="ru-RU" sz="1400" dirty="0" smtClean="0"/>
                  <a:t>Назовите их.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09934"/>
                <a:ext cx="4033838" cy="1368067"/>
              </a:xfrm>
              <a:prstGeom prst="rect">
                <a:avLst/>
              </a:prstGeom>
              <a:blipFill>
                <a:blip r:embed="rId3"/>
                <a:stretch>
                  <a:fillRect l="-2719" t="-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533230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77575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47455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14900" y="975946"/>
            <a:ext cx="3534508" cy="2831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363307" y="633046"/>
            <a:ext cx="2373923" cy="3894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639713" y="235204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88332" y="2249541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32" y="2249541"/>
                <a:ext cx="218841" cy="276999"/>
              </a:xfrm>
              <a:prstGeom prst="rect">
                <a:avLst/>
              </a:prstGeom>
              <a:blipFill>
                <a:blip r:embed="rId5"/>
                <a:stretch>
                  <a:fillRect l="-25000" r="-2222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5334672" y="1308687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3291" y="1206187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1" y="1206187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7412588" y="109269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1404" y="949569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404" y="949569"/>
                <a:ext cx="216213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7961313" y="339921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80129" y="3256084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29" y="3256084"/>
                <a:ext cx="205697" cy="276999"/>
              </a:xfrm>
              <a:prstGeom prst="rect">
                <a:avLst/>
              </a:prstGeom>
              <a:blipFill>
                <a:blip r:embed="rId8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5595425" y="406364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14241" y="3920511"/>
                <a:ext cx="224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41" y="3920511"/>
                <a:ext cx="224742" cy="276999"/>
              </a:xfrm>
              <a:prstGeom prst="rect">
                <a:avLst/>
              </a:prstGeom>
              <a:blipFill>
                <a:blip r:embed="rId9"/>
                <a:stretch>
                  <a:fillRect l="-21622" r="-216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3355" y="3159971"/>
                <a:ext cx="4033838" cy="1684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 рисунке получилось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углов: 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ru-RU" sz="1400" dirty="0" smtClean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400" dirty="0" smtClean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ru-RU" sz="1400" dirty="0" smtClean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𝐷𝑂𝐴</m:t>
                    </m:r>
                  </m:oMath>
                </a14:m>
                <a:r>
                  <a:rPr lang="ru-RU" sz="1400" dirty="0" smtClean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ru-RU" sz="1400" dirty="0" smtClean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ru-RU" sz="1400" dirty="0"/>
                  <a:t>.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5" y="3159971"/>
                <a:ext cx="4033838" cy="1684051"/>
              </a:xfrm>
              <a:prstGeom prst="rect">
                <a:avLst/>
              </a:prstGeom>
              <a:blipFill>
                <a:blip r:embed="rId10"/>
                <a:stretch>
                  <a:fillRect l="-2723" t="-1805" b="-5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7" grpId="0" animBg="1"/>
      <p:bldP spid="28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4" y="909934"/>
                <a:ext cx="4033839" cy="67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 </a:t>
                </a:r>
                <a:r>
                  <a:rPr lang="ru-RU" sz="1400" dirty="0"/>
                  <a:t>рисунке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ru-RU" sz="1400" dirty="0"/>
                  <a:t> равен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ru-RU" sz="1400" dirty="0"/>
                  <a:t>. </a:t>
                </a:r>
                <a:endParaRPr lang="ru-RU" sz="1400" dirty="0" smtClean="0"/>
              </a:p>
              <a:p>
                <a:r>
                  <a:rPr lang="ru-RU" sz="1400" dirty="0" smtClean="0"/>
                  <a:t>Есть </a:t>
                </a:r>
                <a:r>
                  <a:rPr lang="ru-RU" sz="1400" dirty="0"/>
                  <a:t>ли ещё на рисунке равные углы? </a:t>
                </a:r>
                <a:endParaRPr lang="ru-RU" sz="1400" dirty="0" smtClean="0"/>
              </a:p>
              <a:p>
                <a:r>
                  <a:rPr lang="ru-RU" sz="1400" dirty="0" smtClean="0"/>
                  <a:t>Если </a:t>
                </a:r>
                <a:r>
                  <a:rPr lang="ru-RU" sz="1400" dirty="0"/>
                  <a:t>есть, то назовите </a:t>
                </a:r>
                <a:r>
                  <a:rPr lang="ru-RU" sz="1400" dirty="0" smtClean="0"/>
                  <a:t>их.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909934"/>
                <a:ext cx="4033839" cy="671466"/>
              </a:xfrm>
              <a:prstGeom prst="rect">
                <a:avLst/>
              </a:prstGeom>
              <a:blipFill>
                <a:blip r:embed="rId3"/>
                <a:stretch>
                  <a:fillRect l="-2719" t="-4545" b="-1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802591"/>
            <a:ext cx="40338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4511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5679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flipV="1">
            <a:off x="5972328" y="465993"/>
            <a:ext cx="1035140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72328" y="2582419"/>
            <a:ext cx="1035140" cy="210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972271" y="950548"/>
            <a:ext cx="1766333" cy="1622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57415" y="2568988"/>
            <a:ext cx="1766333" cy="1622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936327" y="253668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84946" y="2434180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946" y="2434180"/>
                <a:ext cx="218841" cy="276999"/>
              </a:xfrm>
              <a:prstGeom prst="rect">
                <a:avLst/>
              </a:prstGeom>
              <a:blipFill>
                <a:blip r:embed="rId5"/>
                <a:stretch>
                  <a:fillRect l="-25714" r="-2571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65857" y="637605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857" y="637605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02752" y="363576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52" y="3635762"/>
                <a:ext cx="205826" cy="276999"/>
              </a:xfrm>
              <a:prstGeom prst="rect">
                <a:avLst/>
              </a:prstGeom>
              <a:blipFill>
                <a:blip r:embed="rId7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96926" y="980277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926" y="980277"/>
                <a:ext cx="216213" cy="276999"/>
              </a:xfrm>
              <a:prstGeom prst="rect">
                <a:avLst/>
              </a:prstGeom>
              <a:blipFill>
                <a:blip r:embed="rId8"/>
                <a:stretch>
                  <a:fillRect l="-25714" r="-2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23766" y="4221865"/>
                <a:ext cx="224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66" y="4221865"/>
                <a:ext cx="224742" cy="276999"/>
              </a:xfrm>
              <a:prstGeom prst="rect">
                <a:avLst/>
              </a:prstGeom>
              <a:blipFill>
                <a:blip r:embed="rId9"/>
                <a:stretch>
                  <a:fillRect l="-24324" r="-1891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8775" y="2393030"/>
                <a:ext cx="4033839" cy="979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400" dirty="0"/>
                  <a:t>состоит из двух углов: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ru-RU" sz="1400" dirty="0"/>
                  <a:t> состоит из углов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– </a:t>
                </a:r>
                <a:r>
                  <a:rPr lang="ru-RU" sz="1400" dirty="0" smtClean="0"/>
                  <a:t>общий </a:t>
                </a:r>
                <a:r>
                  <a:rPr lang="ru-RU" sz="1400" dirty="0"/>
                  <a:t>угол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ru-RU" sz="1400" dirty="0"/>
                  <a:t>. </a:t>
                </a:r>
                <a:endParaRPr lang="en-US" sz="1400" dirty="0" smtClean="0"/>
              </a:p>
              <a:p>
                <a:r>
                  <a:rPr lang="ru-RU" sz="1400" dirty="0" smtClean="0"/>
                  <a:t>Значит</a:t>
                </a:r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ru-RU" sz="1400" dirty="0"/>
                  <a:t>.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393030"/>
                <a:ext cx="4033839" cy="979242"/>
              </a:xfrm>
              <a:prstGeom prst="rect">
                <a:avLst/>
              </a:prstGeom>
              <a:blipFill>
                <a:blip r:embed="rId10"/>
                <a:stretch>
                  <a:fillRect l="-2719" t="-3750" b="-1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Дуга 18"/>
          <p:cNvSpPr/>
          <p:nvPr/>
        </p:nvSpPr>
        <p:spPr>
          <a:xfrm>
            <a:off x="5684946" y="2373234"/>
            <a:ext cx="684000" cy="684000"/>
          </a:xfrm>
          <a:prstGeom prst="arc">
            <a:avLst>
              <a:gd name="adj1" fmla="val 2146508"/>
              <a:gd name="adj2" fmla="val 3528771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5429993">
            <a:off x="5759429" y="2129111"/>
            <a:ext cx="684000" cy="684000"/>
          </a:xfrm>
          <a:prstGeom prst="arc">
            <a:avLst>
              <a:gd name="adj1" fmla="val 1868015"/>
              <a:gd name="adj2" fmla="val 3394467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5" grpId="0" animBg="1"/>
      <p:bldP spid="36" grpId="0"/>
      <p:bldP spid="65" grpId="0"/>
      <p:bldP spid="66" grpId="0"/>
      <p:bldP spid="67" grpId="0"/>
      <p:bldP spid="68" grpId="0"/>
      <p:bldP spid="69" grpId="0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4" y="361950"/>
                <a:ext cx="5854701" cy="1448527"/>
              </a:xfrm>
              <a:prstGeom prst="wedgeRoundRectCallout">
                <a:avLst>
                  <a:gd name="adj1" fmla="val 56916"/>
                  <a:gd name="adj2" fmla="val 117346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r>
                  <a:rPr lang="ru-RU" sz="1400" dirty="0" smtClean="0"/>
                  <a:t>Масса </a:t>
                </a:r>
                <a:r>
                  <a:rPr lang="ru-RU" sz="1400" dirty="0"/>
                  <a:t>четырёх персиков и трёх яблок вместе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425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г. </a:t>
                </a:r>
                <a:r>
                  <a:rPr lang="ru-RU" sz="1400" dirty="0"/>
                  <a:t>А три персика и четыре яблока (вместе) имеют общую массу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345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г. </a:t>
                </a:r>
                <a:r>
                  <a:rPr lang="ru-RU" sz="1400" dirty="0"/>
                  <a:t>Все персики имеют одинаковую массу. Яблоки тоже весят одинаково. Какова общая масса одного персика и одного яблока (вместе)?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5854701" cy="1448527"/>
              </a:xfrm>
              <a:prstGeom prst="wedgeRoundRectCallout">
                <a:avLst>
                  <a:gd name="adj1" fmla="val 56916"/>
                  <a:gd name="adj2" fmla="val 11734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8775" y="2379399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1485" y="2692705"/>
                <a:ext cx="22461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 pitchFamily="18" charset="0"/>
                      </a:rPr>
                      <m:t>1)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425+345=770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(г)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" y="2692705"/>
                <a:ext cx="2246128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1484" y="3069476"/>
                <a:ext cx="19499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2)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770 :7=110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(г)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4" y="3069476"/>
                <a:ext cx="1949957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46639" y="2763126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– вес семи персиков и семи яблок вместе.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5880" y="313890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– вес одного персика и одного яблока вместе.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775" y="373516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7119" y="3714760"/>
                <a:ext cx="5210176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400" dirty="0" smtClean="0"/>
                  <a:t> г </a:t>
                </a:r>
                <a:r>
                  <a:rPr lang="ru-RU" sz="1400" dirty="0"/>
                  <a:t>– общая </a:t>
                </a:r>
                <a:r>
                  <a:rPr lang="ru-RU" sz="1400" dirty="0" smtClean="0"/>
                  <a:t>масса одного персика и одного яблока.</a:t>
                </a:r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9" y="3714760"/>
                <a:ext cx="5210176" cy="240579"/>
              </a:xfrm>
              <a:prstGeom prst="rect">
                <a:avLst/>
              </a:prstGeom>
              <a:blipFill>
                <a:blip r:embed="rId6"/>
                <a:stretch>
                  <a:fillRect l="-1287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178" y="1095388"/>
            <a:ext cx="23989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7" grpId="0"/>
      <p:bldP spid="8" grpId="0"/>
      <p:bldP spid="12" grpId="0"/>
      <p:bldP spid="13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502277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Фигуру, образованную двумя лучами, имеющими общее начало, называют </a:t>
            </a:r>
            <a:r>
              <a:rPr lang="ru-RU" sz="1600" dirty="0">
                <a:solidFill>
                  <a:srgbClr val="FFC000"/>
                </a:solidFill>
              </a:rPr>
              <a:t>углом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Лучи называют </a:t>
            </a:r>
            <a:r>
              <a:rPr lang="ru-RU" sz="1600" dirty="0">
                <a:solidFill>
                  <a:srgbClr val="FFC000"/>
                </a:solidFill>
              </a:rPr>
              <a:t>сторонами</a:t>
            </a:r>
            <a:r>
              <a:rPr lang="ru-RU" sz="1600" dirty="0">
                <a:solidFill>
                  <a:schemeClr val="bg1"/>
                </a:solidFill>
              </a:rPr>
              <a:t> угла, а их общее начало – </a:t>
            </a:r>
            <a:r>
              <a:rPr lang="ru-RU" sz="1600" dirty="0">
                <a:solidFill>
                  <a:srgbClr val="FFC000"/>
                </a:solidFill>
              </a:rPr>
              <a:t>вершиной</a:t>
            </a:r>
            <a:r>
              <a:rPr lang="ru-RU" sz="1600" dirty="0">
                <a:solidFill>
                  <a:schemeClr val="bg1"/>
                </a:solidFill>
              </a:rPr>
              <a:t> угла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Угол можно обозначить либо одной заглавной латинской буквой, указывающей его вершину, либо тремя заглавными латинскими буквами, которыми обозначены вершина и две точки, расположенные на сторонах угла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+mj-lt"/>
              </a:rPr>
              <a:t>Итоги урока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236096" y="1093232"/>
            <a:ext cx="2549129" cy="9343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6096" y="2027555"/>
            <a:ext cx="2549129" cy="5485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200096" y="199155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27989" y="1678556"/>
                <a:ext cx="216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989" y="1678556"/>
                <a:ext cx="216213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62174" y="894670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174" y="894670"/>
                <a:ext cx="205826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2303" y="2559250"/>
                <a:ext cx="205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303" y="2559250"/>
                <a:ext cx="205697" cy="276999"/>
              </a:xfrm>
              <a:prstGeom prst="rect">
                <a:avLst/>
              </a:prstGeom>
              <a:blipFill>
                <a:blip r:embed="rId7"/>
                <a:stretch>
                  <a:fillRect l="-26471" r="-2058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 rot="20411644">
            <a:off x="6862157" y="1316212"/>
            <a:ext cx="8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сторона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720928">
            <a:off x="6978264" y="1957684"/>
            <a:ext cx="8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сторона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97050" y="2141093"/>
            <a:ext cx="934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вершина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299135" y="3105889"/>
                <a:ext cx="546753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 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35" y="3105889"/>
                <a:ext cx="546753" cy="362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093462" y="3564434"/>
                <a:ext cx="83439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 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62" y="3564434"/>
                <a:ext cx="834396" cy="362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5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paper-images.com/wp-content/uploads/2016/10/Green-Leaf-Wallpapers-HD-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775" y="361950"/>
            <a:ext cx="4863856" cy="916183"/>
          </a:xfrm>
          <a:prstGeom prst="wedgeRoundRectCallout">
            <a:avLst>
              <a:gd name="adj1" fmla="val -4213"/>
              <a:gd name="adj2" fmla="val 7446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Листья </a:t>
            </a:r>
            <a:r>
              <a:rPr lang="ru-RU" sz="1400" dirty="0"/>
              <a:t>на ветке растения отстоят друг от друга на определённый угол по или против часовой </a:t>
            </a:r>
            <a:r>
              <a:rPr lang="ru-RU" sz="1400" dirty="0" smtClean="0"/>
              <a:t>стрелки. </a:t>
            </a:r>
          </a:p>
          <a:p>
            <a:pPr algn="ctr"/>
            <a:r>
              <a:rPr lang="ru-RU" sz="1400" dirty="0" smtClean="0"/>
              <a:t>Величина </a:t>
            </a:r>
            <a:r>
              <a:rPr lang="ru-RU" sz="1400" dirty="0"/>
              <a:t>этого угла разная для разных </a:t>
            </a:r>
            <a:r>
              <a:rPr lang="ru-RU" sz="1400" dirty="0" smtClean="0"/>
              <a:t>растений.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hdwallpaper-images.com/wp-content/uploads/2016/10/Green-Leaf-Wallpapers-HD-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40" cy="35999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3" cy="3599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8999" y="361950"/>
            <a:ext cx="5356225" cy="916183"/>
          </a:xfrm>
          <a:prstGeom prst="wedgeRoundRectCallout">
            <a:avLst>
              <a:gd name="adj1" fmla="val 28048"/>
              <a:gd name="adj2" fmla="val 813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Ого! </a:t>
            </a:r>
            <a:r>
              <a:rPr lang="ru-RU" sz="1400" dirty="0" smtClean="0"/>
              <a:t>И </a:t>
            </a:r>
            <a:r>
              <a:rPr lang="ru-RU" sz="1400" dirty="0"/>
              <a:t>ведь правда, а я даже и не замечал такого раньше!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ведь угол – это геометрическое понятие. </a:t>
            </a:r>
            <a:endParaRPr lang="ru-RU" sz="1400" dirty="0" smtClean="0"/>
          </a:p>
          <a:p>
            <a:pPr algn="ctr"/>
            <a:r>
              <a:rPr lang="ru-RU" sz="1400" dirty="0" smtClean="0"/>
              <a:t>Зачем </a:t>
            </a:r>
            <a:r>
              <a:rPr lang="ru-RU" sz="1400" dirty="0"/>
              <a:t>растениям углы?</a:t>
            </a:r>
          </a:p>
        </p:txBody>
      </p:sp>
    </p:spTree>
    <p:extLst>
      <p:ext uri="{BB962C8B-B14F-4D97-AF65-F5344CB8AC3E}">
        <p14:creationId xmlns:p14="http://schemas.microsoft.com/office/powerpoint/2010/main" val="19026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dwallpaper-images.com/wp-content/uploads/2016/10/Green-Leaf-Wallpapers-HD-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774" y="361950"/>
            <a:ext cx="5250717" cy="677820"/>
          </a:xfrm>
          <a:prstGeom prst="wedgeRoundRectCallout">
            <a:avLst>
              <a:gd name="adj1" fmla="val -3711"/>
              <a:gd name="adj2" fmla="val 92629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Такое расположение позволяет листьям растений наиболее эффективно получать влагу и солнечный свет.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dwallpaper-images.com/wp-content/uploads/2016/10/Green-Leaf-Wallpapers-HD-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9446" y="361950"/>
            <a:ext cx="2665778" cy="677820"/>
          </a:xfrm>
          <a:prstGeom prst="wedgeRoundRectCallout">
            <a:avLst>
              <a:gd name="adj1" fmla="val 28048"/>
              <a:gd name="adj2" fmla="val 8134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Паша, а ты знаешь, как в математике строят углы?</a:t>
            </a:r>
          </a:p>
        </p:txBody>
      </p:sp>
    </p:spTree>
    <p:extLst>
      <p:ext uri="{BB962C8B-B14F-4D97-AF65-F5344CB8AC3E}">
        <p14:creationId xmlns:p14="http://schemas.microsoft.com/office/powerpoint/2010/main" val="14809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02527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34" y="1984950"/>
            <a:ext cx="1195312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71696"/>
            <a:ext cx="1242699" cy="28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775" y="361950"/>
            <a:ext cx="4033838" cy="916183"/>
          </a:xfrm>
          <a:prstGeom prst="wedgeRoundRectCallout">
            <a:avLst>
              <a:gd name="adj1" fmla="val -24217"/>
              <a:gd name="adj2" fmla="val 7004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Если </a:t>
            </a:r>
            <a:r>
              <a:rPr lang="ru-RU" sz="1400" dirty="0"/>
              <a:t>мы на листе бумаги из одной точки проведём два луча, то получим фигуру, которая называется </a:t>
            </a:r>
            <a:r>
              <a:rPr lang="ru-RU" sz="1400" dirty="0">
                <a:solidFill>
                  <a:srgbClr val="0F7799"/>
                </a:solidFill>
              </a:rPr>
              <a:t>углом</a:t>
            </a:r>
            <a:r>
              <a:rPr lang="ru-RU" sz="1400" dirty="0"/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34" y="1984950"/>
            <a:ext cx="1195312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71696"/>
            <a:ext cx="1242699" cy="28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7652" y="1132786"/>
            <a:ext cx="2656987" cy="677820"/>
          </a:xfrm>
          <a:prstGeom prst="wedgeRoundRectCallout">
            <a:avLst>
              <a:gd name="adj1" fmla="val -24217"/>
              <a:gd name="adj2" fmla="val 7004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</a:t>
            </a:r>
            <a:r>
              <a:rPr lang="ru-RU" sz="1400" dirty="0" smtClean="0"/>
              <a:t>углы </a:t>
            </a:r>
            <a:r>
              <a:rPr lang="ru-RU" sz="1400" dirty="0"/>
              <a:t>в математике тоже имеют свои названия?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277737" y="100140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77737" y="2739732"/>
            <a:ext cx="2425245" cy="1738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241737" y="270373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8775" y="356764"/>
            <a:ext cx="2656987" cy="677820"/>
          </a:xfrm>
          <a:prstGeom prst="wedgeRoundRectCallout">
            <a:avLst>
              <a:gd name="adj1" fmla="val -24217"/>
              <a:gd name="adj2" fmla="val 7004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Да, но об этом лучше спросить у </a:t>
            </a:r>
            <a:r>
              <a:rPr lang="ru-RU" sz="1400" dirty="0" err="1" smtClean="0"/>
              <a:t>Электроши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21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4797</TotalTime>
  <Words>1043</Words>
  <Application>Microsoft Office PowerPoint</Application>
  <PresentationFormat>Экран (16:9)</PresentationFormat>
  <Paragraphs>316</Paragraphs>
  <Slides>39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Roboto</vt:lpstr>
      <vt:lpstr>Cambria Math</vt:lpstr>
      <vt:lpstr>Calibri</vt:lpstr>
      <vt:lpstr>Merriweather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919</cp:revision>
  <dcterms:created xsi:type="dcterms:W3CDTF">2017-06-06T14:34:21Z</dcterms:created>
  <dcterms:modified xsi:type="dcterms:W3CDTF">2025-01-17T08:35:43Z</dcterms:modified>
</cp:coreProperties>
</file>