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2"/>
  </p:notesMasterIdLst>
  <p:sldIdLst>
    <p:sldId id="256" r:id="rId2"/>
    <p:sldId id="423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353" r:id="rId11"/>
    <p:sldId id="354" r:id="rId12"/>
    <p:sldId id="305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265" r:id="rId22"/>
    <p:sldId id="370" r:id="rId23"/>
    <p:sldId id="403" r:id="rId24"/>
    <p:sldId id="439" r:id="rId25"/>
    <p:sldId id="440" r:id="rId26"/>
    <p:sldId id="405" r:id="rId27"/>
    <p:sldId id="441" r:id="rId28"/>
    <p:sldId id="442" r:id="rId29"/>
    <p:sldId id="364" r:id="rId30"/>
    <p:sldId id="371" r:id="rId31"/>
    <p:sldId id="406" r:id="rId32"/>
    <p:sldId id="443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44" r:id="rId41"/>
    <p:sldId id="414" r:id="rId42"/>
    <p:sldId id="415" r:id="rId43"/>
    <p:sldId id="445" r:id="rId44"/>
    <p:sldId id="446" r:id="rId45"/>
    <p:sldId id="417" r:id="rId46"/>
    <p:sldId id="418" r:id="rId47"/>
    <p:sldId id="447" r:id="rId48"/>
    <p:sldId id="295" r:id="rId49"/>
    <p:sldId id="343" r:id="rId50"/>
    <p:sldId id="448" r:id="rId51"/>
  </p:sldIdLst>
  <p:sldSz cx="9144000" cy="5143500" type="screen16x9"/>
  <p:notesSz cx="6858000" cy="9144000"/>
  <p:embeddedFontLs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Merriweather" panose="020B0604020202020204" charset="-52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86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799"/>
    <a:srgbClr val="4ECFFF"/>
    <a:srgbClr val="854B19"/>
    <a:srgbClr val="EAEFF7"/>
    <a:srgbClr val="663300"/>
    <a:srgbClr val="9F9C82"/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2"/>
      </p:cViewPr>
      <p:guideLst>
        <p:guide orient="horz" pos="3012"/>
        <p:guide pos="226"/>
        <p:guide pos="5534"/>
        <p:guide orient="horz" pos="228"/>
        <p:guide pos="2993"/>
        <p:guide pos="2767"/>
        <p:guide pos="2086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96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37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8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34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60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57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25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78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26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007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29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25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15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90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65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2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56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75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9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52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12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90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802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12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2697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09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16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544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19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92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46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858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928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91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932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779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23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875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9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49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0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39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8.png"/><Relationship Id="rId51" Type="http://schemas.openxmlformats.org/officeDocument/2006/relationships/image" Target="../media/image40.png"/><Relationship Id="rId3" Type="http://schemas.openxmlformats.org/officeDocument/2006/relationships/image" Target="../media/image15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47" Type="http://schemas.openxmlformats.org/officeDocument/2006/relationships/image" Target="../media/image36.png"/><Relationship Id="rId50" Type="http://schemas.openxmlformats.org/officeDocument/2006/relationships/image" Target="../media/image39.png"/><Relationship Id="rId55" Type="http://schemas.openxmlformats.org/officeDocument/2006/relationships/image" Target="../media/image45.png"/><Relationship Id="rId63" Type="http://schemas.openxmlformats.org/officeDocument/2006/relationships/image" Target="../media/image53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46" Type="http://schemas.openxmlformats.org/officeDocument/2006/relationships/image" Target="../media/image35.png"/><Relationship Id="rId59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41" Type="http://schemas.openxmlformats.org/officeDocument/2006/relationships/image" Target="../media/image30.png"/><Relationship Id="rId54" Type="http://schemas.openxmlformats.org/officeDocument/2006/relationships/image" Target="../media/image44.png"/><Relationship Id="rId6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openxmlformats.org/officeDocument/2006/relationships/image" Target="../media/image34.png"/><Relationship Id="rId53" Type="http://schemas.openxmlformats.org/officeDocument/2006/relationships/image" Target="../media/image43.png"/><Relationship Id="rId58" Type="http://schemas.openxmlformats.org/officeDocument/2006/relationships/image" Target="../media/image48.png"/><Relationship Id="rId36" Type="http://schemas.openxmlformats.org/officeDocument/2006/relationships/image" Target="../media/image25.png"/><Relationship Id="rId49" Type="http://schemas.openxmlformats.org/officeDocument/2006/relationships/image" Target="../media/image38.png"/><Relationship Id="rId57" Type="http://schemas.openxmlformats.org/officeDocument/2006/relationships/image" Target="../media/image47.png"/><Relationship Id="rId61" Type="http://schemas.openxmlformats.org/officeDocument/2006/relationships/image" Target="../media/image51.png"/><Relationship Id="rId31" Type="http://schemas.openxmlformats.org/officeDocument/2006/relationships/image" Target="../media/image20.png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60" Type="http://schemas.openxmlformats.org/officeDocument/2006/relationships/image" Target="../media/image50.png"/><Relationship Id="rId65" Type="http://schemas.openxmlformats.org/officeDocument/2006/relationships/image" Target="../media/image55.png"/><Relationship Id="rId4" Type="http://schemas.openxmlformats.org/officeDocument/2006/relationships/image" Target="../media/image16.png"/><Relationship Id="rId30" Type="http://schemas.openxmlformats.org/officeDocument/2006/relationships/image" Target="../media/image42.png"/><Relationship Id="rId35" Type="http://schemas.openxmlformats.org/officeDocument/2006/relationships/image" Target="../media/image24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56" Type="http://schemas.openxmlformats.org/officeDocument/2006/relationships/image" Target="../media/image46.png"/><Relationship Id="rId6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1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0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7" Type="http://schemas.openxmlformats.org/officeDocument/2006/relationships/image" Target="../media/image86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91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91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2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10" Type="http://schemas.openxmlformats.org/officeDocument/2006/relationships/image" Target="../media/image115.png"/><Relationship Id="rId9" Type="http://schemas.openxmlformats.org/officeDocument/2006/relationships/image" Target="../media/image114.png"/><Relationship Id="rId1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2.png"/><Relationship Id="rId7" Type="http://schemas.openxmlformats.org/officeDocument/2006/relationships/image" Target="../media/image108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4.png"/><Relationship Id="rId5" Type="http://schemas.openxmlformats.org/officeDocument/2006/relationships/image" Target="../media/image119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2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5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5.png"/><Relationship Id="rId5" Type="http://schemas.openxmlformats.org/officeDocument/2006/relationships/image" Target="../media/image120.png"/><Relationship Id="rId15" Type="http://schemas.openxmlformats.org/officeDocument/2006/relationships/image" Target="../media/image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9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9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2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2.png"/><Relationship Id="rId10" Type="http://schemas.openxmlformats.org/officeDocument/2006/relationships/image" Target="../media/image135.png"/><Relationship Id="rId4" Type="http://schemas.openxmlformats.org/officeDocument/2006/relationships/image" Target="../media/image137.png"/><Relationship Id="rId9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7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5.png"/><Relationship Id="rId5" Type="http://schemas.openxmlformats.org/officeDocument/2006/relationships/image" Target="../media/image140.png"/><Relationship Id="rId10" Type="http://schemas.openxmlformats.org/officeDocument/2006/relationships/image" Target="../media/image91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92896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Виды </a:t>
            </a:r>
            <a:r>
              <a:rPr lang="ru-RU" sz="3400" dirty="0">
                <a:solidFill>
                  <a:schemeClr val="bg1"/>
                </a:solidFill>
                <a:latin typeface="+mj-lt"/>
              </a:rPr>
              <a:t>углов. Измерение углов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ypics.ru/pic/201312/1280x720/anypics.ru-728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952750" cy="1154546"/>
          </a:xfrm>
          <a:prstGeom prst="wedgeRoundRectCallout">
            <a:avLst>
              <a:gd name="adj1" fmla="val -14587"/>
              <a:gd name="adj2" fmla="val 8670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об </a:t>
            </a:r>
            <a:r>
              <a:rPr lang="ru-RU" sz="1400" dirty="0" smtClean="0"/>
              <a:t>измерении углов </a:t>
            </a:r>
            <a:r>
              <a:rPr lang="ru-RU" sz="1400" dirty="0"/>
              <a:t>и их обозначениях, </a:t>
            </a:r>
            <a:r>
              <a:rPr lang="ru-RU" sz="1400" dirty="0" smtClean="0"/>
              <a:t>давайте немного разомнёмся.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09595" y="3664014"/>
            <a:ext cx="1387601" cy="439457"/>
          </a:xfrm>
          <a:prstGeom prst="wedgeRoundRectCallout">
            <a:avLst>
              <a:gd name="adj1" fmla="val 73086"/>
              <a:gd name="adj2" fmla="val 3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p:pic>
        <p:nvPicPr>
          <p:cNvPr id="65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9327" y="2537705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1760135" y="428194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135" y="4281943"/>
                <a:ext cx="360000" cy="432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Прямоугольник 134"/>
              <p:cNvSpPr/>
              <p:nvPr/>
            </p:nvSpPr>
            <p:spPr>
              <a:xfrm>
                <a:off x="559150" y="3702603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5" name="Прямоугольник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50" y="3702603"/>
                <a:ext cx="360000" cy="432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Прямоугольник 135"/>
              <p:cNvSpPr/>
              <p:nvPr/>
            </p:nvSpPr>
            <p:spPr>
              <a:xfrm>
                <a:off x="1136921" y="4147479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6" name="Прямоугольник 1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21" y="4147479"/>
                <a:ext cx="360000" cy="432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2657556" y="4025220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556" y="4025220"/>
                <a:ext cx="360000" cy="43200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1431709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709" y="995267"/>
                <a:ext cx="360000" cy="432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1817048" y="985863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8" y="985863"/>
                <a:ext cx="360000" cy="43200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2207436" y="985863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436" y="985863"/>
                <a:ext cx="360000" cy="43200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2596551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551" y="995267"/>
                <a:ext cx="360000" cy="43200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2978034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34" y="995267"/>
                <a:ext cx="360000" cy="43200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1432635" y="154577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35" y="1545770"/>
                <a:ext cx="360000" cy="43200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Прямоугольник 129"/>
              <p:cNvSpPr/>
              <p:nvPr/>
            </p:nvSpPr>
            <p:spPr>
              <a:xfrm>
                <a:off x="1817048" y="154577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Прямоугольник 1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8" y="1545770"/>
                <a:ext cx="360000" cy="43200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Прямоугольник 130"/>
              <p:cNvSpPr/>
              <p:nvPr/>
            </p:nvSpPr>
            <p:spPr>
              <a:xfrm>
                <a:off x="2207436" y="153938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Прямоугольник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436" y="1539381"/>
                <a:ext cx="360000" cy="43200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Прямоугольник 131"/>
              <p:cNvSpPr/>
              <p:nvPr/>
            </p:nvSpPr>
            <p:spPr>
              <a:xfrm>
                <a:off x="2600352" y="154577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2" name="Прямоугольник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52" y="1545770"/>
                <a:ext cx="360000" cy="43200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/>
          <p:cNvCxnSpPr/>
          <p:nvPr/>
        </p:nvCxnSpPr>
        <p:spPr>
          <a:xfrm flipV="1">
            <a:off x="1145470" y="1484417"/>
            <a:ext cx="25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1355020" y="2055917"/>
            <a:ext cx="205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2990508" y="1540494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508" y="1540494"/>
                <a:ext cx="360000" cy="43200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1426246" y="212526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246" y="2125260"/>
                <a:ext cx="360000" cy="43200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Прямоугольник 126"/>
              <p:cNvSpPr/>
              <p:nvPr/>
            </p:nvSpPr>
            <p:spPr>
              <a:xfrm>
                <a:off x="1817048" y="212109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7" name="Прямоугольник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48" y="2121093"/>
                <a:ext cx="360000" cy="432000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Прямоугольник 128"/>
              <p:cNvSpPr/>
              <p:nvPr/>
            </p:nvSpPr>
            <p:spPr>
              <a:xfrm>
                <a:off x="2207436" y="212109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Прямоугольник 1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436" y="2121093"/>
                <a:ext cx="360000" cy="43200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Прямоугольник 133"/>
              <p:cNvSpPr/>
              <p:nvPr/>
            </p:nvSpPr>
            <p:spPr>
              <a:xfrm>
                <a:off x="2596551" y="2121093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4" name="Прямоугольник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551" y="2121093"/>
                <a:ext cx="360000" cy="43200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2978034" y="2121093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34" y="2121093"/>
                <a:ext cx="360000" cy="432000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Прямая соединительная линия 80"/>
          <p:cNvCxnSpPr/>
          <p:nvPr/>
        </p:nvCxnSpPr>
        <p:spPr>
          <a:xfrm flipV="1">
            <a:off x="5642389" y="1484417"/>
            <a:ext cx="25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5400000" flipV="1">
            <a:off x="5632864" y="1492459"/>
            <a:ext cx="25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5951539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539" y="995267"/>
                <a:ext cx="360000" cy="432000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6335952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952" y="995267"/>
                <a:ext cx="360000" cy="432000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Прямоугольник 77"/>
              <p:cNvSpPr/>
              <p:nvPr/>
            </p:nvSpPr>
            <p:spPr>
              <a:xfrm>
                <a:off x="6726340" y="98887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Прямоугольник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40" y="988878"/>
                <a:ext cx="360000" cy="432000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5951539" y="153938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539" y="1539381"/>
                <a:ext cx="360000" cy="432000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6329756" y="1539381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756" y="1539381"/>
                <a:ext cx="360000" cy="432000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Прямоугольник 86"/>
              <p:cNvSpPr/>
              <p:nvPr/>
            </p:nvSpPr>
            <p:spPr>
              <a:xfrm>
                <a:off x="6720144" y="1539381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7" name="Прямоугольник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44" y="1539381"/>
                <a:ext cx="360000" cy="432000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7119256" y="1539381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256" y="1539381"/>
                <a:ext cx="360000" cy="432000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Прямая соединительная линия 87"/>
          <p:cNvCxnSpPr/>
          <p:nvPr/>
        </p:nvCxnSpPr>
        <p:spPr>
          <a:xfrm flipV="1">
            <a:off x="5884388" y="2054434"/>
            <a:ext cx="165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Прямоугольник 88"/>
              <p:cNvSpPr/>
              <p:nvPr/>
            </p:nvSpPr>
            <p:spPr>
              <a:xfrm>
                <a:off x="5951539" y="2128170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Прямоугольник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539" y="2128170"/>
                <a:ext cx="360000" cy="432000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Прямоугольник 89"/>
              <p:cNvSpPr/>
              <p:nvPr/>
            </p:nvSpPr>
            <p:spPr>
              <a:xfrm>
                <a:off x="6335731" y="212753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Прямоугольник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731" y="2127536"/>
                <a:ext cx="360000" cy="432000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угольник 90"/>
              <p:cNvSpPr/>
              <p:nvPr/>
            </p:nvSpPr>
            <p:spPr>
              <a:xfrm>
                <a:off x="6720144" y="212753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Прямоугольник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44" y="2127536"/>
                <a:ext cx="360000" cy="432000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Прямоугольник 91"/>
              <p:cNvSpPr/>
              <p:nvPr/>
            </p:nvSpPr>
            <p:spPr>
              <a:xfrm>
                <a:off x="7110575" y="2127536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Прямоугольник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575" y="2127536"/>
                <a:ext cx="360000" cy="432000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Прямоугольник 92"/>
              <p:cNvSpPr/>
              <p:nvPr/>
            </p:nvSpPr>
            <p:spPr>
              <a:xfrm>
                <a:off x="7115075" y="995267"/>
                <a:ext cx="360000" cy="43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Прямоугольник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075" y="995267"/>
                <a:ext cx="360000" cy="432000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Прямоугольник 93"/>
              <p:cNvSpPr/>
              <p:nvPr/>
            </p:nvSpPr>
            <p:spPr>
              <a:xfrm>
                <a:off x="2586485" y="3159182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4" name="Прямоугольник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485" y="3159182"/>
                <a:ext cx="360000" cy="432000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Прямоугольник 94"/>
              <p:cNvSpPr/>
              <p:nvPr/>
            </p:nvSpPr>
            <p:spPr>
              <a:xfrm>
                <a:off x="1177339" y="3147094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5" name="Прямоугольник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339" y="3147094"/>
                <a:ext cx="360000" cy="432000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Прямоугольник 95"/>
              <p:cNvSpPr/>
              <p:nvPr/>
            </p:nvSpPr>
            <p:spPr>
              <a:xfrm>
                <a:off x="1760021" y="3480349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6" name="Прямоугольник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021" y="3480349"/>
                <a:ext cx="360000" cy="432000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Прямоугольник 96"/>
              <p:cNvSpPr/>
              <p:nvPr/>
            </p:nvSpPr>
            <p:spPr>
              <a:xfrm>
                <a:off x="3358549" y="4247567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7" name="Прямоугольник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549" y="4247567"/>
                <a:ext cx="360000" cy="432000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Прямоугольник 97"/>
              <p:cNvSpPr/>
              <p:nvPr/>
            </p:nvSpPr>
            <p:spPr>
              <a:xfrm>
                <a:off x="3227020" y="3517969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8" name="Прямоугольник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020" y="3517969"/>
                <a:ext cx="360000" cy="432000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71605E-6 L -0.03611 -0.63919 " pathEditMode="relative" rAng="0" ptsTypes="AA">
                                      <p:cBhvr>
                                        <p:cTn id="143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-3197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0.07466 -0.61513 " pathEditMode="relative" rAng="0" ptsTypes="AA">
                                      <p:cBhvr>
                                        <p:cTn id="145" dur="1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3077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97531E-6 L -0.04097 -0.42098 " pathEditMode="relative" rAng="0" ptsTypes="AA">
                                      <p:cBhvr>
                                        <p:cTn id="147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-2117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82716E-6 L 0.26649 -0.41975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-2092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9.87654E-7 L 0.09098 -0.26327 " pathEditMode="relative" rAng="0" ptsTypes="AA">
                                      <p:cBhvr>
                                        <p:cTn id="151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13272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0.65 -0.41851 " pathEditMode="relative" rAng="0" ptsTypes="AA">
                                      <p:cBhvr>
                                        <p:cTn id="153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2071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8642E-6 L 0.3401 -0.38519 " pathEditMode="relative" rAng="0" ptsTypes="AA">
                                      <p:cBhvr>
                                        <p:cTn id="155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18951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0.44445 -0.48179 " pathEditMode="relative" rAng="0" ptsTypes="AA">
                                      <p:cBhvr>
                                        <p:cTn id="15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4" y="-2392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5 L 0.28281 -0.41234 " pathEditMode="relative" rAng="0" ptsTypes="AA">
                                      <p:cBhvr>
                                        <p:cTn id="159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0525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82" grpId="0" animBg="1"/>
      <p:bldP spid="82" grpId="1" animBg="1"/>
      <p:bldP spid="135" grpId="0" animBg="1"/>
      <p:bldP spid="135" grpId="1" animBg="1"/>
      <p:bldP spid="136" grpId="0" animBg="1"/>
      <p:bldP spid="136" grpId="1" animBg="1"/>
      <p:bldP spid="62" grpId="0" animBg="1"/>
      <p:bldP spid="62" grpId="1" animBg="1"/>
      <p:bldP spid="45" grpId="0" animBg="1"/>
      <p:bldP spid="45" grpId="1" animBg="1"/>
      <p:bldP spid="40" grpId="0" animBg="1"/>
      <p:bldP spid="40" grpId="1" animBg="1"/>
      <p:bldP spid="51" grpId="0" animBg="1"/>
      <p:bldP spid="51" grpId="1" animBg="1"/>
      <p:bldP spid="44" grpId="0" animBg="1"/>
      <p:bldP spid="41" grpId="0" animBg="1"/>
      <p:bldP spid="66" grpId="0" animBg="1"/>
      <p:bldP spid="130" grpId="0" animBg="1"/>
      <p:bldP spid="131" grpId="0" animBg="1"/>
      <p:bldP spid="132" grpId="0" animBg="1"/>
      <p:bldP spid="67" grpId="0" animBg="1"/>
      <p:bldP spid="67" grpId="1" animBg="1"/>
      <p:bldP spid="63" grpId="0" animBg="1"/>
      <p:bldP spid="127" grpId="0" animBg="1"/>
      <p:bldP spid="129" grpId="0" animBg="1"/>
      <p:bldP spid="134" grpId="0" animBg="1"/>
      <p:bldP spid="134" grpId="1" animBg="1"/>
      <p:bldP spid="56" grpId="0" animBg="1"/>
      <p:bldP spid="72" grpId="0" animBg="1"/>
      <p:bldP spid="77" grpId="0" animBg="1"/>
      <p:bldP spid="78" grpId="0" animBg="1"/>
      <p:bldP spid="84" grpId="0" animBg="1"/>
      <p:bldP spid="86" grpId="0" animBg="1"/>
      <p:bldP spid="86" grpId="1" animBg="1"/>
      <p:bldP spid="87" grpId="0" animBg="1"/>
      <p:bldP spid="87" grpId="1" animBg="1"/>
      <p:bldP spid="85" grpId="0" animBg="1"/>
      <p:bldP spid="89" grpId="0" animBg="1"/>
      <p:bldP spid="89" grpId="1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775" y="838032"/>
            <a:ext cx="2174875" cy="916183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Для </a:t>
            </a:r>
            <a:r>
              <a:rPr lang="ru-RU" sz="1400" dirty="0"/>
              <a:t>начала давайте вспомним, что </a:t>
            </a:r>
            <a:r>
              <a:rPr lang="ru-RU" sz="1400" dirty="0" smtClean="0"/>
              <a:t>называют </a:t>
            </a:r>
            <a:r>
              <a:rPr lang="ru-RU" sz="1400" dirty="0"/>
              <a:t>углом.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831578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5277737" y="100140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273973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241737" y="270373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/>
          <p:cNvSpPr/>
          <p:nvPr/>
        </p:nvSpPr>
        <p:spPr>
          <a:xfrm>
            <a:off x="7047449" y="14060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125959" y="4052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/>
      <p:bldP spid="12" grpId="0"/>
      <p:bldP spid="13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5277737" y="100140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273973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241737" y="270373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63889" y="361950"/>
            <a:ext cx="3036536" cy="1154546"/>
          </a:xfrm>
          <a:prstGeom prst="wedgeRoundRectCallout">
            <a:avLst>
              <a:gd name="adj1" fmla="val -26010"/>
              <a:gd name="adj2" fmla="val 7769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0F7799"/>
                </a:solidFill>
              </a:rPr>
              <a:t>Углом</a:t>
            </a:r>
            <a:r>
              <a:rPr lang="ru-RU" sz="1400" dirty="0"/>
              <a:t> называется геометрическая фигура, образованная двумя лучами, выходящими из одной </a:t>
            </a:r>
            <a:r>
              <a:rPr lang="ru-RU" sz="1400" dirty="0" smtClean="0"/>
              <a:t>точки.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984950"/>
            <a:ext cx="1195312" cy="2880000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7047449" y="14060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125959" y="4052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9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1041034"/>
            <a:ext cx="4033838" cy="677820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Вы уже знаете, как измеряют отрезки. </a:t>
            </a:r>
            <a:endParaRPr lang="ru-RU" sz="1400" dirty="0" smtClean="0"/>
          </a:p>
          <a:p>
            <a:pPr algn="ctr"/>
            <a:r>
              <a:rPr lang="ru-RU" sz="1400" dirty="0" smtClean="0"/>
              <a:t>Скажите</a:t>
            </a:r>
            <a:r>
              <a:rPr lang="ru-RU" sz="1400" dirty="0"/>
              <a:t>, что значит измерить отрезок?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4915786" y="2035231"/>
            <a:ext cx="3528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35679" y="1718854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679" y="1718854"/>
                <a:ext cx="216213" cy="276999"/>
              </a:xfrm>
              <a:prstGeom prst="rect">
                <a:avLst/>
              </a:prstGeom>
              <a:blipFill>
                <a:blip r:embed="rId5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19698" y="171885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698" y="1718855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7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35679" y="1718854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679" y="1718854"/>
                <a:ext cx="216213" cy="276999"/>
              </a:xfrm>
              <a:prstGeom prst="rect">
                <a:avLst/>
              </a:prstGeom>
              <a:blipFill>
                <a:blip r:embed="rId4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19698" y="171885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698" y="1718855"/>
                <a:ext cx="205826" cy="276999"/>
              </a:xfrm>
              <a:prstGeom prst="rect">
                <a:avLst/>
              </a:prstGeom>
              <a:blipFill>
                <a:blip r:embed="rId5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901550"/>
            <a:ext cx="1242699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774" y="371039"/>
                <a:ext cx="4666750" cy="1182355"/>
              </a:xfrm>
              <a:prstGeom prst="wedgeRoundRectCallout">
                <a:avLst>
                  <a:gd name="adj1" fmla="val -23978"/>
                  <a:gd name="adj2" fmla="val 6712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0F7799"/>
                    </a:solidFill>
                  </a:rPr>
                  <a:t>Измерить отрезок 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– </a:t>
                </a:r>
                <a:r>
                  <a:rPr lang="ru-RU" sz="1400" dirty="0" smtClean="0"/>
                  <a:t>означает </a:t>
                </a:r>
                <a:r>
                  <a:rPr lang="ru-RU" sz="1400" dirty="0"/>
                  <a:t>подсчитать, сколько единичных отрезков в нём </a:t>
                </a:r>
                <a:r>
                  <a:rPr lang="ru-RU" sz="1400" dirty="0" smtClean="0"/>
                  <a:t>помещается. </a:t>
                </a:r>
              </a:p>
              <a:p>
                <a:pPr algn="ctr"/>
                <a:r>
                  <a:rPr lang="ru-RU" sz="1400" dirty="0" smtClean="0"/>
                  <a:t>Для </a:t>
                </a:r>
                <a:r>
                  <a:rPr lang="ru-RU" sz="1400" dirty="0"/>
                  <a:t>измерения отрезков мы использовали единичный отрезок </a:t>
                </a:r>
                <a:r>
                  <a:rPr lang="ru-RU" sz="1400" dirty="0" smtClean="0"/>
                  <a:t>(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мм,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см </a:t>
                </a:r>
                <a:r>
                  <a:rPr lang="ru-RU" sz="1400" dirty="0"/>
                  <a:t>и </a:t>
                </a:r>
                <a:r>
                  <a:rPr lang="ru-RU" sz="1400" dirty="0" smtClean="0"/>
                  <a:t>др.).</a:t>
                </a:r>
                <a:endParaRPr lang="ru-RU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71039"/>
                <a:ext cx="4666750" cy="1182355"/>
              </a:xfrm>
              <a:prstGeom prst="wedgeRoundRectCallout">
                <a:avLst>
                  <a:gd name="adj1" fmla="val -23978"/>
                  <a:gd name="adj2" fmla="val 6712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http://www.pngall.com/wp-content/uploads/2016/06/Ruler-PNG-Pic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4986" y="1966051"/>
            <a:ext cx="377101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4915786" y="2035231"/>
            <a:ext cx="3528000" cy="0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699532"/>
            <a:ext cx="2422387" cy="916183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Правильно</a:t>
            </a:r>
            <a:r>
              <a:rPr lang="ru-RU" sz="1400" dirty="0" smtClean="0"/>
              <a:t>! </a:t>
            </a:r>
          </a:p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вы думаете, что значит измерить угол?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5277737" y="100140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273973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241737" y="270373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/>
          <p:cNvSpPr/>
          <p:nvPr/>
        </p:nvSpPr>
        <p:spPr>
          <a:xfrm>
            <a:off x="7047449" y="14060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125959" y="4052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/>
      <p:bldP spid="12" grpId="0"/>
      <p:bldP spid="13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5277737" y="100140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273973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241737" y="270373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901550"/>
            <a:ext cx="1242699" cy="28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5" y="561033"/>
            <a:ext cx="3237280" cy="916183"/>
          </a:xfrm>
          <a:prstGeom prst="wedgeRoundRectCallout">
            <a:avLst>
              <a:gd name="adj1" fmla="val -23978"/>
              <a:gd name="adj2" fmla="val 6712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F7799"/>
                </a:solidFill>
              </a:rPr>
              <a:t>Измерить </a:t>
            </a:r>
            <a:r>
              <a:rPr lang="ru-RU" sz="1400" dirty="0">
                <a:solidFill>
                  <a:srgbClr val="0F7799"/>
                </a:solidFill>
              </a:rPr>
              <a:t>угол </a:t>
            </a:r>
            <a:r>
              <a:rPr lang="ru-RU" sz="1400" dirty="0"/>
              <a:t>– означает подсчитать, сколько единичных углов в нём </a:t>
            </a:r>
            <a:r>
              <a:rPr lang="ru-RU" sz="1400" dirty="0" smtClean="0"/>
              <a:t>помещается.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7047449" y="14060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125959" y="4052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0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1950"/>
            <a:ext cx="3668102" cy="1154546"/>
          </a:xfrm>
          <a:prstGeom prst="wedgeRoundRectCallout">
            <a:avLst>
              <a:gd name="adj1" fmla="val -26354"/>
              <a:gd name="adj2" fmla="val 7023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Верно! </a:t>
            </a:r>
            <a:endParaRPr lang="ru-RU" sz="1400" dirty="0" smtClean="0"/>
          </a:p>
          <a:p>
            <a:pPr algn="ctr"/>
            <a:r>
              <a:rPr lang="ru-RU" sz="1400" dirty="0" smtClean="0"/>
              <a:t>Однако </a:t>
            </a:r>
            <a:r>
              <a:rPr lang="ru-RU" sz="1400" dirty="0"/>
              <a:t>для измерения углов у нас пока ещё нет такого единичного угла. </a:t>
            </a:r>
            <a:endParaRPr lang="ru-RU" sz="1400" dirty="0" smtClean="0"/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мы можем сами его создать. </a:t>
            </a:r>
            <a:endParaRPr lang="ru-RU" sz="14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5277737" y="100140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277737" y="2739732"/>
            <a:ext cx="2425245" cy="1738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5241737" y="270373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24" y="2601232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1019125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855" y="4227613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/>
          <p:cNvSpPr/>
          <p:nvPr/>
        </p:nvSpPr>
        <p:spPr>
          <a:xfrm>
            <a:off x="7047449" y="14060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125959" y="4052246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97778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4" y="361950"/>
            <a:ext cx="4392613" cy="1392909"/>
          </a:xfrm>
          <a:prstGeom prst="wedgeRoundRectCallout">
            <a:avLst>
              <a:gd name="adj1" fmla="val -26354"/>
              <a:gd name="adj2" fmla="val 7023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Угол, образованный двумя соседними лучами, выбирают за единицу измерения. </a:t>
            </a:r>
            <a:endParaRPr lang="ru-RU" sz="1400" dirty="0" smtClean="0"/>
          </a:p>
          <a:p>
            <a:pPr algn="ctr"/>
            <a:r>
              <a:rPr lang="ru-RU" sz="1400" dirty="0" smtClean="0"/>
              <a:t>Такой </a:t>
            </a:r>
            <a:r>
              <a:rPr lang="ru-RU" sz="1400" dirty="0"/>
              <a:t>уголок принято называть </a:t>
            </a:r>
            <a:r>
              <a:rPr lang="ru-RU" sz="1400" dirty="0">
                <a:solidFill>
                  <a:srgbClr val="0F7799"/>
                </a:solidFill>
              </a:rPr>
              <a:t>градусом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>
                <a:solidFill>
                  <a:srgbClr val="0F7799"/>
                </a:solidFill>
              </a:rPr>
              <a:t>Градус </a:t>
            </a:r>
            <a:r>
              <a:rPr lang="ru-RU" sz="1400" dirty="0"/>
              <a:t>происходит от латинского слова </a:t>
            </a:r>
            <a:r>
              <a:rPr lang="en-US" sz="1400" i="1" dirty="0" err="1" smtClean="0">
                <a:solidFill>
                  <a:srgbClr val="0F7799"/>
                </a:solidFill>
              </a:rPr>
              <a:t>gradus</a:t>
            </a:r>
            <a:r>
              <a:rPr lang="ru-RU" sz="1400" dirty="0" smtClean="0"/>
              <a:t> и переводится </a:t>
            </a:r>
            <a:r>
              <a:rPr lang="ru-RU" sz="1400" dirty="0"/>
              <a:t>как </a:t>
            </a:r>
            <a:r>
              <a:rPr lang="ru-RU" sz="1400" dirty="0" smtClean="0"/>
              <a:t>«шаг», «ступенька».</a:t>
            </a:r>
            <a:endParaRPr lang="ru-RU" sz="1400" dirty="0"/>
          </a:p>
        </p:txBody>
      </p:sp>
      <p:sp>
        <p:nvSpPr>
          <p:cNvPr id="4" name="Овал 3"/>
          <p:cNvSpPr/>
          <p:nvPr/>
        </p:nvSpPr>
        <p:spPr>
          <a:xfrm>
            <a:off x="4916461" y="761036"/>
            <a:ext cx="3600000" cy="3600000"/>
          </a:xfrm>
          <a:prstGeom prst="ellipse">
            <a:avLst/>
          </a:prstGeom>
          <a:solidFill>
            <a:srgbClr val="4E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7" y="676574"/>
            <a:ext cx="3731731" cy="3731731"/>
          </a:xfrm>
          <a:prstGeom prst="ellipse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6699739" y="1058404"/>
            <a:ext cx="1267924" cy="154412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699739" y="1097280"/>
            <a:ext cx="1331741" cy="150524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7830163" y="707388"/>
            <a:ext cx="747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F7799"/>
                </a:solidFill>
              </a:rPr>
              <a:t>градус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11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51388" y="361950"/>
            <a:ext cx="2274437" cy="677820"/>
          </a:xfrm>
          <a:prstGeom prst="wedgeRoundRectCallout">
            <a:avLst>
              <a:gd name="adj1" fmla="val 16965"/>
              <a:gd name="adj2" fmla="val 8772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и как же мне здесь разобраться?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93" y="3135669"/>
            <a:ext cx="180000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8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27730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574"/>
            <a:ext cx="3731731" cy="3731731"/>
          </a:xfrm>
          <a:prstGeom prst="ellipse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6699739" y="1058404"/>
            <a:ext cx="1267924" cy="154412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7830163" y="707388"/>
            <a:ext cx="747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F7799"/>
                </a:solidFill>
              </a:rPr>
              <a:t>градус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34" y="1984950"/>
            <a:ext cx="1195312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471696"/>
            <a:ext cx="1242699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8775" y="361950"/>
                <a:ext cx="4349944" cy="943992"/>
              </a:xfrm>
              <a:prstGeom prst="wedgeRoundRectCallout">
                <a:avLst>
                  <a:gd name="adj1" fmla="val -18875"/>
                  <a:gd name="adj2" fmla="val 8420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То есть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градус – это и есть наш единичный угол, с помощью которого мы сможем определить величину нужного нам угла?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4349944" cy="943992"/>
              </a:xfrm>
              <a:prstGeom prst="wedgeRoundRectCallout">
                <a:avLst>
                  <a:gd name="adj1" fmla="val -18875"/>
                  <a:gd name="adj2" fmla="val 84205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 flipV="1">
            <a:off x="6699739" y="1097280"/>
            <a:ext cx="1331741" cy="150524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7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7696" y="1555410"/>
            <a:ext cx="42481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это общепринятая единица, которой пользуются для измерения углов.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57694" y="1039569"/>
            <a:ext cx="42481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rgbClr val="FFC000"/>
                </a:solidFill>
                <a:latin typeface="+mj-lt"/>
              </a:rPr>
              <a:t>Градус </a:t>
            </a:r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57695" y="2411255"/>
                <a:ext cx="4248150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Для обозначения градусов в тексте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используют </a:t>
                </a:r>
                <a:r>
                  <a:rPr lang="ru-RU" sz="1800" dirty="0">
                    <a:solidFill>
                      <a:schemeClr val="bg1"/>
                    </a:solidFill>
                  </a:rPr>
                  <a:t>вот такой знак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695" y="2411255"/>
                <a:ext cx="4248150" cy="577659"/>
              </a:xfrm>
              <a:prstGeom prst="rect">
                <a:avLst/>
              </a:prstGeom>
              <a:blipFill>
                <a:blip r:embed="rId5"/>
                <a:stretch>
                  <a:fillRect l="-3300" t="-12766" b="-244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992123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7" y="676574"/>
            <a:ext cx="3731731" cy="3731731"/>
          </a:xfrm>
          <a:prstGeom prst="ellipse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5" y="364581"/>
                <a:ext cx="3738440" cy="1210164"/>
              </a:xfrm>
              <a:prstGeom prst="wedgeRoundRectCallout">
                <a:avLst>
                  <a:gd name="adj1" fmla="val -25379"/>
                  <a:gd name="adj2" fmla="val 7521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Так как мы с вами делили круг на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360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равных частей, то угол, равный плоскости круга, составляет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360</m:t>
                    </m:r>
                    <m:r>
                      <a:rPr lang="ru-RU" sz="16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400" dirty="0"/>
                  <a:t>, и называется такой угол </a:t>
                </a:r>
                <a:r>
                  <a:rPr lang="ru-RU" sz="1400" dirty="0">
                    <a:solidFill>
                      <a:srgbClr val="0F7799"/>
                    </a:solidFill>
                  </a:rPr>
                  <a:t>полным 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углом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4581"/>
                <a:ext cx="3738440" cy="1210164"/>
              </a:xfrm>
              <a:prstGeom prst="wedgeRoundRectCallout">
                <a:avLst>
                  <a:gd name="adj1" fmla="val -25379"/>
                  <a:gd name="adj2" fmla="val 7521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329977" y="2371695"/>
                <a:ext cx="7729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dirty="0" smtClean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ru-RU" sz="2000" i="1" dirty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800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977" y="2371695"/>
                <a:ext cx="772968" cy="400110"/>
              </a:xfrm>
              <a:prstGeom prst="rect">
                <a:avLst/>
              </a:prstGeom>
              <a:blipFill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5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3733200" cy="3733200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901550"/>
            <a:ext cx="1242699" cy="288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561033"/>
            <a:ext cx="2806456" cy="916183"/>
          </a:xfrm>
          <a:prstGeom prst="wedgeRoundRectCallout">
            <a:avLst>
              <a:gd name="adj1" fmla="val -23978"/>
              <a:gd name="adj2" fmla="val 6712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А </a:t>
            </a:r>
            <a:r>
              <a:rPr lang="ru-RU" sz="1400" dirty="0"/>
              <a:t>если полный угол разделить пополам, мы получим половинный угол?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3733200" cy="3733200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1859133" cy="37332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716109" y="770742"/>
            <a:ext cx="0" cy="35786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232691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3733200" cy="3733200"/>
          </a:xfrm>
          <a:prstGeom prst="ellipse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5" y="361950"/>
                <a:ext cx="3210902" cy="1182355"/>
              </a:xfrm>
              <a:prstGeom prst="wedgeRoundRectCallout">
                <a:avLst>
                  <a:gd name="adj1" fmla="val -25392"/>
                  <a:gd name="adj2" fmla="val 8227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плоскость круга разделить на две равные части, то плоскость одного полукруга составит угол в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3210902" cy="1182355"/>
              </a:xfrm>
              <a:prstGeom prst="wedgeRoundRectCallout">
                <a:avLst>
                  <a:gd name="adj1" fmla="val -25392"/>
                  <a:gd name="adj2" fmla="val 8227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1859133" cy="373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010516" y="2386040"/>
                <a:ext cx="7136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ru-RU" sz="1800" i="1" dirty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600" dirty="0">
                  <a:solidFill>
                    <a:srgbClr val="0F7799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516" y="2386040"/>
                <a:ext cx="713657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/>
          <p:cNvCxnSpPr/>
          <p:nvPr/>
        </p:nvCxnSpPr>
        <p:spPr>
          <a:xfrm flipH="1">
            <a:off x="6716109" y="770742"/>
            <a:ext cx="0" cy="35786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8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59683" y="1091618"/>
                <a:ext cx="5659560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Угол, равный полуплоскости круга, составляет </a:t>
                </a:r>
                <a14:m>
                  <m:oMath xmlns:m="http://schemas.openxmlformats.org/officeDocument/2006/math">
                    <m:r>
                      <a:rPr lang="ru-RU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ru-RU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и называется </a:t>
                </a:r>
                <a:r>
                  <a:rPr lang="ru-RU" sz="1800" dirty="0">
                    <a:solidFill>
                      <a:srgbClr val="FFC000"/>
                    </a:solidFill>
                  </a:rPr>
                  <a:t>развёрнутым углом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683" y="1091618"/>
                <a:ext cx="5659560" cy="577659"/>
              </a:xfrm>
              <a:prstGeom prst="rect">
                <a:avLst/>
              </a:prstGeom>
              <a:blipFill>
                <a:blip r:embed="rId5"/>
                <a:stretch>
                  <a:fillRect l="-2586" t="-9474" r="-1509" b="-24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759683" y="1947463"/>
            <a:ext cx="56595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Стороны </a:t>
            </a:r>
            <a:r>
              <a:rPr lang="ru-RU" sz="1800" dirty="0">
                <a:solidFill>
                  <a:schemeClr val="bg1"/>
                </a:solidFill>
              </a:rPr>
              <a:t>развёрнутого угла образуют прямую.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676400" y="3143250"/>
            <a:ext cx="57428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4539779" y="3100889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62579" y="2760895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579" y="2760895"/>
                <a:ext cx="218841" cy="276999"/>
              </a:xfrm>
              <a:prstGeom prst="rect">
                <a:avLst/>
              </a:prstGeom>
              <a:blipFill>
                <a:blip r:embed="rId6"/>
                <a:stretch>
                  <a:fillRect l="-22222" r="-25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03028" y="2760894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028" y="2760894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40813" y="2760894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813" y="2760894"/>
                <a:ext cx="216213" cy="276999"/>
              </a:xfrm>
              <a:prstGeom prst="rect">
                <a:avLst/>
              </a:prstGeom>
              <a:blipFill>
                <a:blip r:embed="rId8"/>
                <a:stretch>
                  <a:fillRect l="-25714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Овал 13"/>
          <p:cNvSpPr/>
          <p:nvPr/>
        </p:nvSpPr>
        <p:spPr>
          <a:xfrm>
            <a:off x="1959607" y="3115064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045531" y="3118605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0" grpId="0"/>
      <p:bldP spid="10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3889" y="925369"/>
            <a:ext cx="2565049" cy="677820"/>
          </a:xfrm>
          <a:prstGeom prst="wedgeRoundRectCallout">
            <a:avLst>
              <a:gd name="adj1" fmla="val -26010"/>
              <a:gd name="adj2" fmla="val 7769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если бы мы разделили круг на четыре части?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984950"/>
            <a:ext cx="1195312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3733200" cy="3733200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3733200" cy="3733200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676800"/>
            <a:ext cx="1877945" cy="1864800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6705599" y="770865"/>
            <a:ext cx="0" cy="35786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 flipH="1">
            <a:off x="6716620" y="749048"/>
            <a:ext cx="0" cy="35786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5" y="361950"/>
                <a:ext cx="3210902" cy="1182355"/>
              </a:xfrm>
              <a:prstGeom prst="wedgeRoundRectCallout">
                <a:avLst>
                  <a:gd name="adj1" fmla="val -25392"/>
                  <a:gd name="adj2" fmla="val 8227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Если плоскость круга разделить на четыре равные части, то плоскость одной части составит угол в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3210902" cy="1182355"/>
              </a:xfrm>
              <a:prstGeom prst="wedgeRoundRectCallout">
                <a:avLst>
                  <a:gd name="adj1" fmla="val -25392"/>
                  <a:gd name="adj2" fmla="val 82271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676800"/>
            <a:ext cx="3733200" cy="3733200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676800"/>
            <a:ext cx="1877945" cy="18648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6705599" y="770865"/>
            <a:ext cx="0" cy="35786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>
            <a:off x="6716620" y="749048"/>
            <a:ext cx="0" cy="35786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732905" y="2148954"/>
                <a:ext cx="5854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dirty="0" smtClean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ru-RU" sz="1800" i="1" dirty="0" smtClean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1800" i="1" dirty="0">
                          <a:solidFill>
                            <a:srgbClr val="0F7799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600" dirty="0">
                  <a:solidFill>
                    <a:srgbClr val="0F7799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905" y="2148954"/>
                <a:ext cx="585417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9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59683" y="1091618"/>
                <a:ext cx="5659560" cy="577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Угол, равный четвёртой части круга, составляет </a:t>
                </a:r>
                <a14:m>
                  <m:oMath xmlns:m="http://schemas.openxmlformats.org/officeDocument/2006/math">
                    <m:r>
                      <a:rPr lang="ru-RU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lang="ru-RU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и называется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прямым </a:t>
                </a:r>
                <a:r>
                  <a:rPr lang="ru-RU" sz="1800" dirty="0">
                    <a:solidFill>
                      <a:srgbClr val="FFC000"/>
                    </a:solidFill>
                  </a:rPr>
                  <a:t>углом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683" y="1091618"/>
                <a:ext cx="5659560" cy="577659"/>
              </a:xfrm>
              <a:prstGeom prst="rect">
                <a:avLst/>
              </a:prstGeom>
              <a:blipFill>
                <a:blip r:embed="rId5"/>
                <a:stretch>
                  <a:fillRect l="-2586" t="-9474" r="-1293" b="-24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единительная линия 2"/>
          <p:cNvCxnSpPr/>
          <p:nvPr/>
        </p:nvCxnSpPr>
        <p:spPr>
          <a:xfrm>
            <a:off x="3520604" y="4067175"/>
            <a:ext cx="216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64017" y="4067175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17" y="4067175"/>
                <a:ext cx="218841" cy="276999"/>
              </a:xfrm>
              <a:prstGeom prst="rect">
                <a:avLst/>
              </a:prstGeom>
              <a:blipFill>
                <a:blip r:embed="rId6"/>
                <a:stretch>
                  <a:fillRect l="-22222" r="-2500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48499" y="1906240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499" y="1906240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6471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34174" y="4103175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174" y="4103175"/>
                <a:ext cx="216213" cy="276999"/>
              </a:xfrm>
              <a:prstGeom prst="rect">
                <a:avLst/>
              </a:prstGeom>
              <a:blipFill>
                <a:blip r:embed="rId8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единительная линия 13"/>
          <p:cNvCxnSpPr/>
          <p:nvPr/>
        </p:nvCxnSpPr>
        <p:spPr>
          <a:xfrm rot="16200000">
            <a:off x="2450129" y="2978793"/>
            <a:ext cx="216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3501554" y="4031175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3526631" y="3857625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496940" y="2040742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478143" y="4040413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1" grpId="0"/>
      <p:bldP spid="12" grpId="0"/>
      <p:bldP spid="13" grpId="0"/>
      <p:bldP spid="10" grpId="0" animBg="1"/>
      <p:bldP spid="8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Виды углов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8777" y="916969"/>
                <a:ext cx="2570162" cy="671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Угол, градусная мера которого равна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ru-RU" sz="1400" dirty="0" smtClean="0"/>
                  <a:t>, называется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 прямым</a:t>
                </a:r>
                <a:r>
                  <a:rPr lang="ru-RU" sz="1400" dirty="0" smtClean="0"/>
                  <a:t>. </a:t>
                </a:r>
                <a:endParaRPr lang="en-US" sz="1400" dirty="0" smtClean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7" y="916969"/>
                <a:ext cx="2570162" cy="671466"/>
              </a:xfrm>
              <a:prstGeom prst="rect">
                <a:avLst/>
              </a:prstGeom>
              <a:blipFill>
                <a:blip r:embed="rId4"/>
                <a:stretch>
                  <a:fillRect l="-4276" t="-8108" b="-14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735269"/>
              </p:ext>
            </p:extLst>
          </p:nvPr>
        </p:nvGraphicFramePr>
        <p:xfrm>
          <a:off x="358775" y="1968811"/>
          <a:ext cx="8426448" cy="2822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rot="5400000">
            <a:off x="1219151" y="2842969"/>
            <a:ext cx="385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24420" y="916969"/>
                <a:ext cx="2570162" cy="671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Угол, градусная мера которого меньше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ru-RU" sz="1400" dirty="0" smtClean="0"/>
                  <a:t>, называется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 острым</a:t>
                </a:r>
                <a:r>
                  <a:rPr lang="ru-RU" sz="1400" dirty="0" smtClean="0"/>
                  <a:t>. </a:t>
                </a:r>
                <a:endParaRPr lang="en-US" sz="1400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420" y="916969"/>
                <a:ext cx="2570162" cy="671466"/>
              </a:xfrm>
              <a:prstGeom prst="rect">
                <a:avLst/>
              </a:prstGeom>
              <a:blipFill>
                <a:blip r:embed="rId5"/>
                <a:stretch>
                  <a:fillRect l="-4265" t="-8108" b="-14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единительная линия 22"/>
          <p:cNvCxnSpPr/>
          <p:nvPr/>
        </p:nvCxnSpPr>
        <p:spPr>
          <a:xfrm>
            <a:off x="700685" y="4446734"/>
            <a:ext cx="216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44098" y="4446734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98" y="4446734"/>
                <a:ext cx="218841" cy="276999"/>
              </a:xfrm>
              <a:prstGeom prst="rect">
                <a:avLst/>
              </a:prstGeom>
              <a:blipFill>
                <a:blip r:embed="rId6"/>
                <a:stretch>
                  <a:fillRect l="-25000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28580" y="2285799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80" y="2285799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614255" y="4482734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255" y="4482734"/>
                <a:ext cx="216213" cy="276999"/>
              </a:xfrm>
              <a:prstGeom prst="rect">
                <a:avLst/>
              </a:prstGeom>
              <a:blipFill>
                <a:blip r:embed="rId8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Прямая соединительная линия 32"/>
          <p:cNvCxnSpPr/>
          <p:nvPr/>
        </p:nvCxnSpPr>
        <p:spPr>
          <a:xfrm rot="16200000">
            <a:off x="-369790" y="3358352"/>
            <a:ext cx="216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681635" y="4410734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706712" y="4237184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511484" y="4443210"/>
            <a:ext cx="216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521009" y="2355273"/>
            <a:ext cx="1752955" cy="20795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283578" y="4451767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578" y="4451767"/>
                <a:ext cx="218841" cy="276999"/>
              </a:xfrm>
              <a:prstGeom prst="rect">
                <a:avLst/>
              </a:prstGeom>
              <a:blipFill>
                <a:blip r:embed="rId9"/>
                <a:stretch>
                  <a:fillRect l="-25000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893660" y="2287589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660" y="2287589"/>
                <a:ext cx="205826" cy="276999"/>
              </a:xfrm>
              <a:prstGeom prst="rect">
                <a:avLst/>
              </a:prstGeom>
              <a:blipFill>
                <a:blip r:embed="rId10"/>
                <a:stretch>
                  <a:fillRect l="-26471" r="-2352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453735" y="4487767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735" y="4487767"/>
                <a:ext cx="216213" cy="276999"/>
              </a:xfrm>
              <a:prstGeom prst="rect">
                <a:avLst/>
              </a:prstGeom>
              <a:blipFill>
                <a:blip r:embed="rId11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Овал 41"/>
          <p:cNvSpPr/>
          <p:nvPr/>
        </p:nvSpPr>
        <p:spPr>
          <a:xfrm>
            <a:off x="3485008" y="4410734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>
            <a:off x="4056629" y="2842969"/>
            <a:ext cx="385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129999" y="916969"/>
                <a:ext cx="2711374" cy="671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Угол, градусная мера которого больше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ru-RU" sz="1400" dirty="0" smtClean="0"/>
                  <a:t>, но меньше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ru-RU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400" dirty="0" smtClean="0"/>
                  <a:t>, называется</a:t>
                </a:r>
                <a:r>
                  <a:rPr lang="ru-RU" sz="1400" dirty="0" smtClean="0">
                    <a:solidFill>
                      <a:srgbClr val="0F7799"/>
                    </a:solidFill>
                  </a:rPr>
                  <a:t> тупым</a:t>
                </a:r>
                <a:r>
                  <a:rPr lang="ru-RU" sz="1400" dirty="0" smtClean="0"/>
                  <a:t>. </a:t>
                </a:r>
                <a:endParaRPr lang="en-US" sz="1400" dirty="0" smtClean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999" y="916969"/>
                <a:ext cx="2711374" cy="671466"/>
              </a:xfrm>
              <a:prstGeom prst="rect">
                <a:avLst/>
              </a:prstGeom>
              <a:blipFill>
                <a:blip r:embed="rId12"/>
                <a:stretch>
                  <a:fillRect l="-4054" t="-8108" r="-1577" b="-14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Прямая соединительная линия 44"/>
          <p:cNvCxnSpPr/>
          <p:nvPr/>
        </p:nvCxnSpPr>
        <p:spPr>
          <a:xfrm>
            <a:off x="7044135" y="4419970"/>
            <a:ext cx="13911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 flipV="1">
            <a:off x="6320772" y="2355273"/>
            <a:ext cx="723363" cy="20787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795487" y="4442530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487" y="4442530"/>
                <a:ext cx="218841" cy="276999"/>
              </a:xfrm>
              <a:prstGeom prst="rect">
                <a:avLst/>
              </a:prstGeom>
              <a:blipFill>
                <a:blip r:embed="rId13"/>
                <a:stretch>
                  <a:fillRect l="-25000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472137" y="2285799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137" y="2285799"/>
                <a:ext cx="205826" cy="276999"/>
              </a:xfrm>
              <a:prstGeom prst="rect">
                <a:avLst/>
              </a:prstGeom>
              <a:blipFill>
                <a:blip r:embed="rId14"/>
                <a:stretch>
                  <a:fillRect l="-27273" r="-27273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217498" y="4478530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498" y="4478530"/>
                <a:ext cx="216213" cy="276999"/>
              </a:xfrm>
              <a:prstGeom prst="rect">
                <a:avLst/>
              </a:prstGeom>
              <a:blipFill>
                <a:blip r:embed="rId15"/>
                <a:stretch>
                  <a:fillRect l="-22857" r="-25714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Овал 49"/>
          <p:cNvSpPr/>
          <p:nvPr/>
        </p:nvSpPr>
        <p:spPr>
          <a:xfrm>
            <a:off x="6996917" y="4401497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74343" y="244973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674019" y="44032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020061" y="257442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5477266" y="4407847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368579" y="255595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8248183" y="4389375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4" grpId="0"/>
      <p:bldP spid="25" grpId="0"/>
      <p:bldP spid="32" grpId="0"/>
      <p:bldP spid="34" grpId="0" animBg="1"/>
      <p:bldP spid="35" grpId="0" animBg="1"/>
      <p:bldP spid="39" grpId="0"/>
      <p:bldP spid="40" grpId="0"/>
      <p:bldP spid="41" grpId="0"/>
      <p:bldP spid="42" grpId="0" animBg="1"/>
      <p:bldP spid="47" grpId="0"/>
      <p:bldP spid="48" grpId="0"/>
      <p:bldP spid="49" grpId="0"/>
      <p:bldP spid="50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2316" y="1893480"/>
            <a:ext cx="1427683" cy="677820"/>
          </a:xfrm>
          <a:prstGeom prst="wedgeRoundRectCallout">
            <a:avLst>
              <a:gd name="adj1" fmla="val 67549"/>
              <a:gd name="adj2" fmla="val 418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Саша, что случилось?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9999" y="389821"/>
            <a:ext cx="6089445" cy="705629"/>
          </a:xfrm>
          <a:prstGeom prst="wedgeRoundRectCallout">
            <a:avLst>
              <a:gd name="adj1" fmla="val 15084"/>
              <a:gd name="adj2" fmla="val 8253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Мама, прежде чем уйти на работу, сказала, что купила один очень важный предмет, который мне пригодится на уроках математики.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93" y="3135669"/>
            <a:ext cx="180000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7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400300" y="361950"/>
            <a:ext cx="4127500" cy="1392909"/>
          </a:xfrm>
          <a:prstGeom prst="wedgeRoundRectCallout">
            <a:avLst>
              <a:gd name="adj1" fmla="val 39317"/>
              <a:gd name="adj2" fmla="val 7281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спасибо! </a:t>
            </a:r>
            <a:endParaRPr lang="ru-RU" sz="1400" dirty="0" smtClean="0"/>
          </a:p>
          <a:p>
            <a:pPr algn="ctr"/>
            <a:r>
              <a:rPr lang="ru-RU" sz="1400" dirty="0" smtClean="0"/>
              <a:t>Теперь </a:t>
            </a:r>
            <a:r>
              <a:rPr lang="ru-RU" sz="1400" dirty="0"/>
              <a:t>я понял, что значит повернуть вправо на </a:t>
            </a:r>
            <a:r>
              <a:rPr lang="ru-RU" sz="1400" dirty="0" smtClean="0"/>
              <a:t>величину, </a:t>
            </a:r>
            <a:r>
              <a:rPr lang="ru-RU" sz="1400" dirty="0"/>
              <a:t>равную прямому углу. </a:t>
            </a:r>
            <a:endParaRPr lang="ru-RU" sz="1400" dirty="0" smtClean="0"/>
          </a:p>
          <a:p>
            <a:pPr algn="ctr"/>
            <a:r>
              <a:rPr lang="ru-RU" sz="1400" dirty="0" smtClean="0"/>
              <a:t>Сейчас </a:t>
            </a:r>
            <a:r>
              <a:rPr lang="ru-RU" sz="1400" dirty="0"/>
              <a:t>я быстренько найду предмет, который спрятала мама</a:t>
            </a:r>
            <a:r>
              <a:rPr lang="ru-RU" sz="1400" dirty="0" smtClean="0"/>
              <a:t>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473" y="-13592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28938" y="2739399"/>
            <a:ext cx="2932112" cy="1392909"/>
          </a:xfrm>
          <a:prstGeom prst="wedgeRoundRectCallout">
            <a:avLst>
              <a:gd name="adj1" fmla="val 61368"/>
              <a:gd name="adj2" fmla="val -2996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Смотрите, какую необычную линейку купила мне </a:t>
            </a:r>
            <a:r>
              <a:rPr lang="ru-RU" sz="1400" dirty="0" smtClean="0"/>
              <a:t>мама! </a:t>
            </a:r>
          </a:p>
          <a:p>
            <a:pPr algn="ctr"/>
            <a:r>
              <a:rPr lang="ru-RU" sz="1400" dirty="0" smtClean="0"/>
              <a:t>Разве </a:t>
            </a:r>
            <a:r>
              <a:rPr lang="ru-RU" sz="1400" dirty="0"/>
              <a:t>такая линейка пригодится на уроках математики?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13801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928938" y="2583034"/>
            <a:ext cx="2932112" cy="1631273"/>
          </a:xfrm>
          <a:prstGeom prst="wedgeRoundRectCallout">
            <a:avLst>
              <a:gd name="adj1" fmla="val -74561"/>
              <a:gd name="adj2" fmla="val -3226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Такую линейку используют для измерения углов,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также для построения угла нужной величины.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называется эта линейка </a:t>
            </a:r>
            <a:r>
              <a:rPr lang="ru-RU" sz="1400" dirty="0" smtClean="0">
                <a:solidFill>
                  <a:srgbClr val="0F7799"/>
                </a:solidFill>
              </a:rPr>
              <a:t>транспортир</a:t>
            </a:r>
            <a:r>
              <a:rPr lang="ru-RU" sz="1400" dirty="0" smtClean="0"/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473" y="-13592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Транспортир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8774" y="840992"/>
            <a:ext cx="2925762" cy="916183"/>
          </a:xfrm>
          <a:prstGeom prst="wedgeRoundRectCallout">
            <a:avLst>
              <a:gd name="adj1" fmla="val -21670"/>
              <a:gd name="adj2" fmla="val 7211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У </a:t>
            </a:r>
            <a:r>
              <a:rPr lang="ru-RU" sz="1400" dirty="0"/>
              <a:t>любого транспортира есть шкала, которая расположена на полуокружности.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640" y="2697987"/>
            <a:ext cx="27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5292" y="2088295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7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Транспортир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8774" y="868886"/>
            <a:ext cx="3289590" cy="916183"/>
          </a:xfrm>
          <a:prstGeom prst="wedgeRoundRectCallout">
            <a:avLst>
              <a:gd name="adj1" fmla="val -22748"/>
              <a:gd name="adj2" fmla="val 7199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Внешне транспортир </a:t>
            </a:r>
            <a:r>
              <a:rPr lang="ru-RU" sz="1400" dirty="0"/>
              <a:t>напоминает полукруглую линейку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со </a:t>
            </a:r>
            <a:r>
              <a:rPr lang="ru-RU" sz="1400" dirty="0"/>
              <a:t>шкалой и делениями.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1080" y="603011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35924" y="3888508"/>
            <a:ext cx="5256000" cy="900000"/>
          </a:xfrm>
          <a:prstGeom prst="rect">
            <a:avLst/>
          </a:prstGeom>
          <a:noFill/>
          <a:ln w="38100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Хорда 2"/>
          <p:cNvSpPr/>
          <p:nvPr/>
        </p:nvSpPr>
        <p:spPr>
          <a:xfrm>
            <a:off x="3641161" y="1450109"/>
            <a:ext cx="4896000" cy="4860000"/>
          </a:xfrm>
          <a:prstGeom prst="chord">
            <a:avLst>
              <a:gd name="adj1" fmla="val 10784590"/>
              <a:gd name="adj2" fmla="val 5008"/>
            </a:avLst>
          </a:prstGeom>
          <a:noFill/>
          <a:ln w="38100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/>
          <p:cNvSpPr/>
          <p:nvPr/>
        </p:nvSpPr>
        <p:spPr>
          <a:xfrm>
            <a:off x="3562160" y="1371539"/>
            <a:ext cx="5040000" cy="4896000"/>
          </a:xfrm>
          <a:prstGeom prst="arc">
            <a:avLst>
              <a:gd name="adj1" fmla="val 10755926"/>
              <a:gd name="adj2" fmla="val 0"/>
            </a:avLst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>
            <a:off x="4839853" y="2623121"/>
            <a:ext cx="2484000" cy="2412000"/>
          </a:xfrm>
          <a:prstGeom prst="arc">
            <a:avLst>
              <a:gd name="adj1" fmla="val 10755926"/>
              <a:gd name="adj2" fmla="val 0"/>
            </a:avLst>
          </a:prstGeom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3457575" y="3860800"/>
            <a:ext cx="260634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3457575" y="3810001"/>
            <a:ext cx="2619952" cy="5079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022859" y="3650734"/>
                <a:ext cx="4571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ru-RU" sz="1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859" y="3650734"/>
                <a:ext cx="45717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Стрелка вниз 12"/>
          <p:cNvSpPr/>
          <p:nvPr/>
        </p:nvSpPr>
        <p:spPr>
          <a:xfrm>
            <a:off x="5884283" y="3140009"/>
            <a:ext cx="378691" cy="664648"/>
          </a:xfrm>
          <a:prstGeom prst="downArrow">
            <a:avLst>
              <a:gd name="adj1" fmla="val 35366"/>
              <a:gd name="adj2" fmla="val 64634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25" grpId="0" animBg="1"/>
      <p:bldP spid="25" grpId="1" animBg="1"/>
      <p:bldP spid="12" grpId="0"/>
      <p:bldP spid="12" grpId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Транспортир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3113" y="361950"/>
            <a:ext cx="2932112" cy="677820"/>
          </a:xfrm>
          <a:prstGeom prst="wedgeRoundRectCallout">
            <a:avLst>
              <a:gd name="adj1" fmla="val 7501"/>
              <a:gd name="adj2" fmla="val 125961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а как измерять углы </a:t>
            </a:r>
            <a:r>
              <a:rPr lang="ru-RU" sz="1400" dirty="0" smtClean="0"/>
              <a:t>транспортиром?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8775" y="1195576"/>
            <a:ext cx="2325688" cy="439457"/>
          </a:xfrm>
          <a:prstGeom prst="wedgeRoundRectCallout">
            <a:avLst>
              <a:gd name="adj1" fmla="val -16725"/>
              <a:gd name="adj2" fmla="val 11335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Это совсем </a:t>
            </a:r>
            <a:r>
              <a:rPr lang="ru-RU" sz="1400" dirty="0" smtClean="0"/>
              <a:t>несложно!</a:t>
            </a:r>
          </a:p>
        </p:txBody>
      </p:sp>
    </p:spTree>
    <p:extLst>
      <p:ext uri="{BB962C8B-B14F-4D97-AF65-F5344CB8AC3E}">
        <p14:creationId xmlns:p14="http://schemas.microsoft.com/office/powerpoint/2010/main" val="15896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Алгоритм </a:t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измерения углов: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 flipH="1">
            <a:off x="4924425" y="3440839"/>
            <a:ext cx="17541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32211" y="3483189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11" y="3483189"/>
                <a:ext cx="218841" cy="276999"/>
              </a:xfrm>
              <a:prstGeom prst="rect">
                <a:avLst/>
              </a:prstGeom>
              <a:blipFill>
                <a:blip r:embed="rId4"/>
                <a:stretch>
                  <a:fillRect l="-22222" r="-2500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06303" y="1583453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303" y="1583453"/>
                <a:ext cx="205826" cy="276999"/>
              </a:xfrm>
              <a:prstGeom prst="rect">
                <a:avLst/>
              </a:prstGeom>
              <a:blipFill>
                <a:blip r:embed="rId5"/>
                <a:stretch>
                  <a:fillRect l="-26471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54019" y="3486277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019" y="3486277"/>
                <a:ext cx="216213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/>
          <p:cNvCxnSpPr>
            <a:stCxn id="30" idx="1"/>
          </p:cNvCxnSpPr>
          <p:nvPr/>
        </p:nvCxnSpPr>
        <p:spPr>
          <a:xfrm flipH="1" flipV="1">
            <a:off x="5532120" y="1409700"/>
            <a:ext cx="1127037" cy="20056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6648613" y="3404839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58776" y="1249476"/>
            <a:ext cx="40277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/>
              <a:t>1</a:t>
            </a:r>
            <a:r>
              <a:rPr lang="ru-RU" sz="1600" dirty="0"/>
              <a:t>. </a:t>
            </a:r>
            <a:r>
              <a:rPr lang="ru-RU" sz="1600" dirty="0" smtClean="0"/>
              <a:t>Совместить </a:t>
            </a:r>
            <a:r>
              <a:rPr lang="ru-RU" sz="1600" dirty="0"/>
              <a:t>вершину угла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 </a:t>
            </a:r>
            <a:r>
              <a:rPr lang="ru-RU" sz="1600" dirty="0"/>
              <a:t>центром транспортира. </a:t>
            </a:r>
            <a:endParaRPr lang="en-US" sz="16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358776" y="2141471"/>
            <a:ext cx="40277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/>
              <a:t>2</a:t>
            </a:r>
            <a:r>
              <a:rPr lang="ru-RU" sz="1600" dirty="0"/>
              <a:t>. </a:t>
            </a:r>
            <a:r>
              <a:rPr lang="ru-RU" sz="1600" dirty="0" smtClean="0"/>
              <a:t>Расположить </a:t>
            </a:r>
            <a:r>
              <a:rPr lang="ru-RU" sz="1600" dirty="0"/>
              <a:t>транспортир так, чтобы одна из сторон угла прошла по линейке. </a:t>
            </a:r>
            <a:endParaRPr lang="en-US" sz="1600" dirty="0" smtClean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358774" y="1962903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64814" y="3028344"/>
            <a:ext cx="40277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/>
              <a:t>3</a:t>
            </a:r>
            <a:r>
              <a:rPr lang="ru-RU" sz="1600" dirty="0"/>
              <a:t>. </a:t>
            </a:r>
            <a:r>
              <a:rPr lang="ru-RU" sz="1600" dirty="0" smtClean="0"/>
              <a:t>Найти </a:t>
            </a:r>
            <a:r>
              <a:rPr lang="ru-RU" sz="1600" dirty="0"/>
              <a:t>штрих на шкале, через который проходит вторая сторона угла. </a:t>
            </a:r>
            <a:endParaRPr lang="en-US" sz="1600" dirty="0" smtClean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64812" y="2849776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58777" y="3898686"/>
                <a:ext cx="402779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8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𝐴𝑂𝐵</m:t>
                    </m:r>
                    <m:r>
                      <a:rPr lang="en-US" sz="1800" b="0" i="1" dirty="0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=60°</m:t>
                    </m:r>
                  </m:oMath>
                </a14:m>
                <a:r>
                  <a:rPr lang="ru-RU" sz="1800" dirty="0" smtClean="0">
                    <a:solidFill>
                      <a:srgbClr val="0F7799"/>
                    </a:solidFill>
                  </a:rPr>
                  <a:t> </a:t>
                </a:r>
                <a:endParaRPr lang="en-US" sz="1800" dirty="0" smtClean="0">
                  <a:solidFill>
                    <a:srgbClr val="0F7799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7" y="3898686"/>
                <a:ext cx="4027799" cy="276999"/>
              </a:xfrm>
              <a:prstGeom prst="rect">
                <a:avLst/>
              </a:prstGeom>
              <a:blipFill>
                <a:blip r:embed="rId7"/>
                <a:stretch>
                  <a:fillRect l="-1815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>
            <a:off x="358775" y="3720118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уга 6"/>
          <p:cNvSpPr/>
          <p:nvPr/>
        </p:nvSpPr>
        <p:spPr>
          <a:xfrm>
            <a:off x="6405518" y="3277740"/>
            <a:ext cx="300764" cy="300764"/>
          </a:xfrm>
          <a:prstGeom prst="arc">
            <a:avLst>
              <a:gd name="adj1" fmla="val 10753513"/>
              <a:gd name="adj2" fmla="val 16374228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5960190" y="3076829"/>
                <a:ext cx="5405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60°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0190" y="3076829"/>
                <a:ext cx="54053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Овал 21"/>
          <p:cNvSpPr/>
          <p:nvPr/>
        </p:nvSpPr>
        <p:spPr>
          <a:xfrm>
            <a:off x="5135521" y="341031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893327"/>
            <a:ext cx="4213224" cy="42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750719" y="1795660"/>
            <a:ext cx="72231" cy="12620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5694325" y="1706198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5" grpId="0"/>
      <p:bldP spid="27" grpId="0"/>
      <p:bldP spid="30" grpId="0" animBg="1"/>
      <p:bldP spid="7" grpId="0" animBg="1"/>
      <p:bldP spid="8" grpId="0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00764" y="2568663"/>
            <a:ext cx="2860286" cy="1154546"/>
          </a:xfrm>
          <a:prstGeom prst="wedgeRoundRectCallout">
            <a:avLst>
              <a:gd name="adj1" fmla="val 63446"/>
              <a:gd name="adj2" fmla="val -15939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ты говорил, что с помощью транспортира можно </a:t>
            </a:r>
            <a:r>
              <a:rPr lang="ru-RU" sz="1400" dirty="0" smtClean="0"/>
              <a:t>строить углы. </a:t>
            </a:r>
          </a:p>
          <a:p>
            <a:pPr algn="ctr"/>
            <a:r>
              <a:rPr lang="ru-RU" sz="1400" dirty="0" smtClean="0"/>
              <a:t>Научишь нас?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8775" y="1195576"/>
            <a:ext cx="1174750" cy="439457"/>
          </a:xfrm>
          <a:prstGeom prst="wedgeRoundRectCallout">
            <a:avLst>
              <a:gd name="adj1" fmla="val -16725"/>
              <a:gd name="adj2" fmla="val 11335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Конечно</a:t>
            </a:r>
            <a:r>
              <a:rPr lang="ru-RU" sz="14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484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46054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32" name="Прямая соединительная линия 31"/>
          <p:cNvCxnSpPr/>
          <p:nvPr/>
        </p:nvCxnSpPr>
        <p:spPr>
          <a:xfrm flipH="1" flipV="1">
            <a:off x="5684520" y="1706880"/>
            <a:ext cx="980782" cy="17434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4" y="361950"/>
            <a:ext cx="40338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Алгоритм </a:t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построения углов: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776" y="1249476"/>
            <a:ext cx="40277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1</a:t>
            </a:r>
            <a:r>
              <a:rPr lang="ru-RU" sz="1400" dirty="0"/>
              <a:t>. </a:t>
            </a:r>
            <a:r>
              <a:rPr lang="ru-RU" sz="1400" dirty="0" smtClean="0"/>
              <a:t>Отметить </a:t>
            </a:r>
            <a:r>
              <a:rPr lang="ru-RU" sz="1400" dirty="0"/>
              <a:t>произвольную точку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 обозначить </a:t>
            </a:r>
            <a:r>
              <a:rPr lang="ru-RU" sz="1400" dirty="0"/>
              <a:t>её </a:t>
            </a:r>
            <a:r>
              <a:rPr lang="ru-RU" sz="1400" dirty="0" smtClean="0"/>
              <a:t>буквой. </a:t>
            </a:r>
            <a:endParaRPr lang="en-US" sz="14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58776" y="1873620"/>
            <a:ext cx="40277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2</a:t>
            </a:r>
            <a:r>
              <a:rPr lang="ru-RU" sz="1400" dirty="0"/>
              <a:t>. </a:t>
            </a:r>
            <a:r>
              <a:rPr lang="ru-RU" sz="1400" dirty="0" smtClean="0"/>
              <a:t>Начертить </a:t>
            </a:r>
            <a:r>
              <a:rPr lang="ru-RU" sz="1400" dirty="0"/>
              <a:t>луч с началом в </a:t>
            </a:r>
            <a:r>
              <a:rPr lang="ru-RU" sz="1400" dirty="0" smtClean="0"/>
              <a:t>данной точке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на нём </a:t>
            </a:r>
            <a:r>
              <a:rPr lang="ru-RU" sz="1400" dirty="0" smtClean="0"/>
              <a:t>отметить другую точку. </a:t>
            </a:r>
            <a:endParaRPr lang="en-US" sz="1400" dirty="0" smtClean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58774" y="1750470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4814" y="2501880"/>
            <a:ext cx="402779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3</a:t>
            </a:r>
            <a:r>
              <a:rPr lang="ru-RU" sz="1400" dirty="0"/>
              <a:t>. </a:t>
            </a:r>
            <a:r>
              <a:rPr lang="ru-RU" sz="1400" dirty="0" smtClean="0"/>
              <a:t>Приложить </a:t>
            </a:r>
            <a:r>
              <a:rPr lang="ru-RU" sz="1400" dirty="0"/>
              <a:t>к этому лучу транспортир так, чтобы его центр совпал с </a:t>
            </a:r>
            <a:r>
              <a:rPr lang="ru-RU" sz="1400" dirty="0" smtClean="0"/>
              <a:t>первой точкой, а </a:t>
            </a:r>
            <a:r>
              <a:rPr lang="ru-RU" sz="1400" dirty="0"/>
              <a:t>сам луч </a:t>
            </a:r>
            <a:r>
              <a:rPr lang="ru-RU" sz="1400" dirty="0" smtClean="0"/>
              <a:t>прошёл </a:t>
            </a:r>
            <a:r>
              <a:rPr lang="ru-RU" sz="1400" dirty="0"/>
              <a:t>через начало отсчёта на шкале. </a:t>
            </a:r>
            <a:endParaRPr lang="en-US" sz="1400" dirty="0" smtClean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4812" y="2378729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854576" y="626507"/>
                <a:ext cx="16134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18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</m:t>
                      </m:r>
                      <m:r>
                        <a:rPr lang="en-US" sz="18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18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  <m:r>
                        <a:rPr lang="en-US" sz="18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576" y="626507"/>
                <a:ext cx="161345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46461" y="3502239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61" y="3502239"/>
                <a:ext cx="218841" cy="276999"/>
              </a:xfrm>
              <a:prstGeom prst="rect">
                <a:avLst/>
              </a:prstGeom>
              <a:blipFill>
                <a:blip r:embed="rId5"/>
                <a:stretch>
                  <a:fillRect l="-22222" r="-2222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/>
          <p:cNvCxnSpPr/>
          <p:nvPr/>
        </p:nvCxnSpPr>
        <p:spPr>
          <a:xfrm>
            <a:off x="6678612" y="3450364"/>
            <a:ext cx="19573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93019" y="3514074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019" y="3514074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3529" r="-2352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Овал 11"/>
          <p:cNvSpPr/>
          <p:nvPr/>
        </p:nvSpPr>
        <p:spPr>
          <a:xfrm>
            <a:off x="6639088" y="3423889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58248" y="3357566"/>
            <a:ext cx="40277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/>
              <a:t>4</a:t>
            </a:r>
            <a:r>
              <a:rPr lang="ru-RU" sz="1400" dirty="0"/>
              <a:t>. </a:t>
            </a:r>
            <a:r>
              <a:rPr lang="ru-RU" sz="1400" dirty="0" smtClean="0"/>
              <a:t>На шкале найти </a:t>
            </a:r>
            <a:r>
              <a:rPr lang="ru-RU" sz="1400" dirty="0"/>
              <a:t>штрих, который соответствует </a:t>
            </a:r>
            <a:r>
              <a:rPr lang="ru-RU" sz="1400" dirty="0" smtClean="0"/>
              <a:t>заданному градусу. </a:t>
            </a:r>
            <a:endParaRPr lang="en-US" sz="1400" dirty="0" smtClean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8246" y="3243650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246" y="4016278"/>
            <a:ext cx="40277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5</a:t>
            </a:r>
            <a:r>
              <a:rPr lang="ru-RU" sz="1400" dirty="0"/>
              <a:t>. За штрихом </a:t>
            </a:r>
            <a:r>
              <a:rPr lang="ru-RU" sz="1400" dirty="0" smtClean="0"/>
              <a:t>отметить </a:t>
            </a:r>
            <a:r>
              <a:rPr lang="ru-RU" sz="1400" dirty="0"/>
              <a:t>точку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обозначить </a:t>
            </a:r>
            <a:r>
              <a:rPr lang="ru-RU" sz="1400" dirty="0"/>
              <a:t>её </a:t>
            </a:r>
            <a:r>
              <a:rPr lang="ru-RU" sz="1400" dirty="0" smtClean="0"/>
              <a:t>третьей буквой. </a:t>
            </a:r>
            <a:endParaRPr lang="en-US" sz="1400" dirty="0" smtClean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58244" y="3893127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992831" y="2588173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831" y="2588173"/>
                <a:ext cx="205697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Овал 27"/>
          <p:cNvSpPr/>
          <p:nvPr/>
        </p:nvSpPr>
        <p:spPr>
          <a:xfrm>
            <a:off x="6136398" y="2540367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358244" y="4680217"/>
            <a:ext cx="40277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/>
              <a:t>6</a:t>
            </a:r>
            <a:r>
              <a:rPr lang="ru-RU" sz="1400" dirty="0" smtClean="0"/>
              <a:t>. Провести луч. </a:t>
            </a:r>
            <a:endParaRPr lang="en-US" sz="1400" dirty="0" smtClean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58242" y="4557066"/>
            <a:ext cx="40278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уга 32"/>
          <p:cNvSpPr/>
          <p:nvPr/>
        </p:nvSpPr>
        <p:spPr>
          <a:xfrm>
            <a:off x="6550494" y="3299982"/>
            <a:ext cx="300764" cy="300764"/>
          </a:xfrm>
          <a:prstGeom prst="arc">
            <a:avLst>
              <a:gd name="adj1" fmla="val 13490020"/>
              <a:gd name="adj2" fmla="val 21539576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6743744" y="2982372"/>
                <a:ext cx="6543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744" y="2982372"/>
                <a:ext cx="654346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Овал 34"/>
          <p:cNvSpPr/>
          <p:nvPr/>
        </p:nvSpPr>
        <p:spPr>
          <a:xfrm>
            <a:off x="8231898" y="3409047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682" y="896352"/>
            <a:ext cx="4212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6095060" y="2438777"/>
            <a:ext cx="72231" cy="12620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1" grpId="0"/>
      <p:bldP spid="14" grpId="0"/>
      <p:bldP spid="12" grpId="0" animBg="1"/>
      <p:bldP spid="26" grpId="0"/>
      <p:bldP spid="28" grpId="0" animBg="1"/>
      <p:bldP spid="33" grpId="0" animBg="1"/>
      <p:bldP spid="34" grpId="0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28938" y="2428875"/>
            <a:ext cx="2870200" cy="1392909"/>
          </a:xfrm>
          <a:prstGeom prst="wedgeRoundRectCallout">
            <a:avLst>
              <a:gd name="adj1" fmla="val -68064"/>
              <a:gd name="adj2" fmla="val 17158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видите, всё очень легко! </a:t>
            </a:r>
            <a:endParaRPr lang="ru-RU" sz="1400" dirty="0" smtClean="0"/>
          </a:p>
          <a:p>
            <a:pPr algn="ctr"/>
            <a:r>
              <a:rPr lang="ru-RU" sz="1400" dirty="0" smtClean="0"/>
              <a:t>Нужно </a:t>
            </a:r>
            <a:r>
              <a:rPr lang="ru-RU" sz="1400" dirty="0"/>
              <a:t>просто один раз попробовать и всё обязательно получится</a:t>
            </a:r>
            <a:r>
              <a:rPr lang="ru-RU" sz="1400" dirty="0" smtClean="0"/>
              <a:t>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58775" y="361950"/>
            <a:ext cx="2321224" cy="916183"/>
          </a:xfrm>
          <a:prstGeom prst="wedgeRoundRectCallout">
            <a:avLst>
              <a:gd name="adj1" fmla="val 46858"/>
              <a:gd name="adj2" fmla="val 842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Здорово</a:t>
            </a:r>
            <a:r>
              <a:rPr lang="ru-RU" sz="1400" dirty="0"/>
              <a:t>! </a:t>
            </a:r>
            <a:endParaRPr lang="ru-RU" sz="1400" dirty="0" smtClean="0"/>
          </a:p>
          <a:p>
            <a:pPr algn="ctr"/>
            <a:r>
              <a:rPr lang="ru-RU" sz="1400" dirty="0" smtClean="0"/>
              <a:t>И </a:t>
            </a:r>
            <a:r>
              <a:rPr lang="ru-RU" sz="1400" dirty="0"/>
              <a:t>что это за предмет такой важный?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93" y="3135669"/>
            <a:ext cx="180000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942975"/>
            <a:ext cx="3041650" cy="677820"/>
          </a:xfrm>
          <a:prstGeom prst="wedgeRoundRectCallout">
            <a:avLst>
              <a:gd name="adj1" fmla="val -20778"/>
              <a:gd name="adj2" fmla="val 9023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</a:t>
            </a:r>
            <a:r>
              <a:rPr lang="ru-RU" sz="1400" dirty="0" smtClean="0"/>
              <a:t>теперь </a:t>
            </a:r>
            <a:r>
              <a:rPr lang="ru-RU" sz="1400" dirty="0"/>
              <a:t>скажите, какие углы мы называем равными?</a:t>
            </a:r>
            <a:endParaRPr lang="ru-RU" sz="1400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4001" y="361950"/>
            <a:ext cx="3431224" cy="677820"/>
          </a:xfrm>
          <a:prstGeom prst="wedgeRoundRectCallout">
            <a:avLst>
              <a:gd name="adj1" fmla="val 11423"/>
              <a:gd name="adj2" fmla="val 11974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Два угла называют </a:t>
            </a:r>
            <a:r>
              <a:rPr lang="ru-RU" sz="1400" dirty="0">
                <a:solidFill>
                  <a:srgbClr val="0F7799"/>
                </a:solidFill>
              </a:rPr>
              <a:t>равными</a:t>
            </a:r>
            <a:r>
              <a:rPr lang="ru-RU" sz="1400" dirty="0"/>
              <a:t>, если они совпадают при </a:t>
            </a:r>
            <a:r>
              <a:rPr lang="ru-RU" sz="1400" dirty="0" smtClean="0"/>
              <a:t>наложении.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400425" y="1847850"/>
            <a:ext cx="2390775" cy="115252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775" h="1152525">
                <a:moveTo>
                  <a:pt x="0" y="0"/>
                </a:moveTo>
                <a:lnTo>
                  <a:pt x="2390775" y="828675"/>
                </a:lnTo>
                <a:lnTo>
                  <a:pt x="0" y="1152525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3403212" y="3593306"/>
            <a:ext cx="2390775" cy="115252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775" h="1152525">
                <a:moveTo>
                  <a:pt x="0" y="0"/>
                </a:moveTo>
                <a:lnTo>
                  <a:pt x="2390775" y="828675"/>
                </a:lnTo>
                <a:lnTo>
                  <a:pt x="0" y="1152525"/>
                </a:ln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16574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7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82716E-6 L -1.38889E-6 -0.17345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 animBg="1"/>
      <p:bldP spid="2" grpId="0" animBg="1"/>
      <p:bldP spid="2" grpId="1" animBg="1"/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61950"/>
            <a:ext cx="6718300" cy="1392909"/>
          </a:xfrm>
          <a:prstGeom prst="wedgeRoundRectCallout">
            <a:avLst>
              <a:gd name="adj1" fmla="val -34192"/>
              <a:gd name="adj2" fmla="val 6502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 как равные углы полностью совмещаются при наложении, то можем сделать вывод, что </a:t>
            </a:r>
            <a:r>
              <a:rPr lang="ru-RU" sz="1400" u="sng" dirty="0"/>
              <a:t>равные углы имеют равные градусные меры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Из </a:t>
            </a:r>
            <a:r>
              <a:rPr lang="ru-RU" sz="1400" dirty="0"/>
              <a:t>двух неравных углов </a:t>
            </a:r>
            <a:r>
              <a:rPr lang="ru-RU" sz="1400" u="sng" dirty="0" smtClean="0"/>
              <a:t>большим </a:t>
            </a:r>
            <a:r>
              <a:rPr lang="ru-RU" sz="1400" u="sng" dirty="0"/>
              <a:t>будем считать тот, градусная мера которого </a:t>
            </a:r>
            <a:r>
              <a:rPr lang="ru-RU" sz="1400" u="sng" dirty="0" smtClean="0"/>
              <a:t>больше, и, </a:t>
            </a:r>
            <a:r>
              <a:rPr lang="ru-RU" sz="1400" u="sng" dirty="0"/>
              <a:t>соответственно, </a:t>
            </a:r>
            <a:r>
              <a:rPr lang="ru-RU" sz="1400" u="sng" dirty="0" smtClean="0"/>
              <a:t>меньшим </a:t>
            </a:r>
            <a:r>
              <a:rPr lang="ru-RU" sz="1400" u="sng" dirty="0"/>
              <a:t>тот, градусная мера которого меньше</a:t>
            </a:r>
            <a:r>
              <a:rPr lang="ru-RU" sz="1400" dirty="0"/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1995854"/>
            <a:ext cx="1195312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415305"/>
            <a:ext cx="1242699" cy="2880000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3400425" y="1847850"/>
            <a:ext cx="2390775" cy="115252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775" h="1152525">
                <a:moveTo>
                  <a:pt x="0" y="0"/>
                </a:moveTo>
                <a:lnTo>
                  <a:pt x="2390775" y="828675"/>
                </a:lnTo>
                <a:lnTo>
                  <a:pt x="0" y="1152525"/>
                </a:lnTo>
              </a:path>
            </a:pathLst>
          </a:custGeom>
          <a:noFill/>
          <a:ln w="28575">
            <a:solidFill>
              <a:srgbClr val="0F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403212" y="3593306"/>
            <a:ext cx="2390775" cy="115252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775" h="1152525">
                <a:moveTo>
                  <a:pt x="0" y="0"/>
                </a:moveTo>
                <a:lnTo>
                  <a:pt x="2390775" y="828675"/>
                </a:lnTo>
                <a:lnTo>
                  <a:pt x="0" y="1152525"/>
                </a:ln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9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61950"/>
            <a:ext cx="2679700" cy="1154546"/>
          </a:xfrm>
          <a:prstGeom prst="wedgeRoundRectCallout">
            <a:avLst>
              <a:gd name="adj1" fmla="val -21217"/>
              <a:gd name="adj2" fmla="val 70310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Посмотрите, я нарисовал три разных </a:t>
            </a:r>
            <a:r>
              <a:rPr lang="ru-RU" sz="1400" dirty="0" smtClean="0"/>
              <a:t>угла. </a:t>
            </a:r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вы можете сказать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об </a:t>
            </a:r>
            <a:r>
              <a:rPr lang="ru-RU" sz="1400" dirty="0"/>
              <a:t>их </a:t>
            </a:r>
            <a:r>
              <a:rPr lang="ru-RU" sz="1400" dirty="0" smtClean="0"/>
              <a:t>величинах?</a:t>
            </a:r>
            <a:endParaRPr lang="ru-RU" sz="14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36722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" name="Полилиния 18"/>
          <p:cNvSpPr/>
          <p:nvPr/>
        </p:nvSpPr>
        <p:spPr>
          <a:xfrm>
            <a:off x="4879975" y="687226"/>
            <a:ext cx="1962150" cy="647700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542925 w 2390775"/>
              <a:gd name="connsiteY0" fmla="*/ 0 h 971550"/>
              <a:gd name="connsiteX1" fmla="*/ 2390775 w 2390775"/>
              <a:gd name="connsiteY1" fmla="*/ 647700 h 971550"/>
              <a:gd name="connsiteX2" fmla="*/ 0 w 2390775"/>
              <a:gd name="connsiteY2" fmla="*/ 971550 h 971550"/>
              <a:gd name="connsiteX0" fmla="*/ 114300 w 1962150"/>
              <a:gd name="connsiteY0" fmla="*/ 0 h 647700"/>
              <a:gd name="connsiteX1" fmla="*/ 1962150 w 1962150"/>
              <a:gd name="connsiteY1" fmla="*/ 647700 h 647700"/>
              <a:gd name="connsiteX2" fmla="*/ 0 w 1962150"/>
              <a:gd name="connsiteY2" fmla="*/ 63817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47700">
                <a:moveTo>
                  <a:pt x="114300" y="0"/>
                </a:moveTo>
                <a:lnTo>
                  <a:pt x="1962150" y="647700"/>
                </a:lnTo>
                <a:lnTo>
                  <a:pt x="0" y="638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414203" y="3849520"/>
            <a:ext cx="1962150" cy="647700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542925 w 2390775"/>
              <a:gd name="connsiteY0" fmla="*/ 0 h 971550"/>
              <a:gd name="connsiteX1" fmla="*/ 2390775 w 2390775"/>
              <a:gd name="connsiteY1" fmla="*/ 647700 h 971550"/>
              <a:gd name="connsiteX2" fmla="*/ 0 w 2390775"/>
              <a:gd name="connsiteY2" fmla="*/ 971550 h 971550"/>
              <a:gd name="connsiteX0" fmla="*/ 114300 w 1962150"/>
              <a:gd name="connsiteY0" fmla="*/ 0 h 647700"/>
              <a:gd name="connsiteX1" fmla="*/ 1962150 w 1962150"/>
              <a:gd name="connsiteY1" fmla="*/ 647700 h 647700"/>
              <a:gd name="connsiteX2" fmla="*/ 0 w 1962150"/>
              <a:gd name="connsiteY2" fmla="*/ 63817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47700">
                <a:moveTo>
                  <a:pt x="114300" y="0"/>
                </a:moveTo>
                <a:lnTo>
                  <a:pt x="1962150" y="647700"/>
                </a:lnTo>
                <a:lnTo>
                  <a:pt x="0" y="638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596103" y="2600014"/>
                <a:ext cx="2316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103" y="2600014"/>
                <a:ext cx="231665" cy="276999"/>
              </a:xfrm>
              <a:prstGeom prst="rect">
                <a:avLst/>
              </a:prstGeom>
              <a:blipFill>
                <a:blip r:embed="rId6"/>
                <a:stretch>
                  <a:fillRect l="-21053" r="-23684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874087" y="3683866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087" y="3683866"/>
                <a:ext cx="206018" cy="276999"/>
              </a:xfrm>
              <a:prstGeom prst="rect">
                <a:avLst/>
              </a:prstGeom>
              <a:blipFill>
                <a:blip r:embed="rId7"/>
                <a:stretch>
                  <a:fillRect l="-27273" r="-2727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44231" y="427127"/>
                <a:ext cx="219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231" y="427127"/>
                <a:ext cx="219932" cy="276999"/>
              </a:xfrm>
              <a:prstGeom prst="rect">
                <a:avLst/>
              </a:prstGeom>
              <a:blipFill>
                <a:blip r:embed="rId8"/>
                <a:stretch>
                  <a:fillRect l="-33333" r="-33333" b="-304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993482" y="1204142"/>
                <a:ext cx="1840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482" y="1204142"/>
                <a:ext cx="184025" cy="276999"/>
              </a:xfrm>
              <a:prstGeom prst="rect">
                <a:avLst/>
              </a:prstGeom>
              <a:blipFill>
                <a:blip r:embed="rId9"/>
                <a:stretch>
                  <a:fillRect l="-26667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990454" y="1376727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454" y="1376727"/>
                <a:ext cx="206018" cy="276999"/>
              </a:xfrm>
              <a:prstGeom prst="rect">
                <a:avLst/>
              </a:prstGeom>
              <a:blipFill>
                <a:blip r:embed="rId10"/>
                <a:stretch>
                  <a:fillRect l="-27273" r="-2424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7175" y="3581705"/>
                <a:ext cx="2110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75" y="3581705"/>
                <a:ext cx="211019" cy="276999"/>
              </a:xfrm>
              <a:prstGeom prst="rect">
                <a:avLst/>
              </a:prstGeom>
              <a:blipFill>
                <a:blip r:embed="rId11"/>
                <a:stretch>
                  <a:fillRect l="-22857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526426" y="4358720"/>
                <a:ext cx="207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426" y="4358720"/>
                <a:ext cx="207813" cy="276999"/>
              </a:xfrm>
              <a:prstGeom prst="rect">
                <a:avLst/>
              </a:prstGeom>
              <a:blipFill>
                <a:blip r:embed="rId12"/>
                <a:stretch>
                  <a:fillRect l="-26471" r="-2058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523398" y="4531305"/>
                <a:ext cx="213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98" y="4531305"/>
                <a:ext cx="213713" cy="276999"/>
              </a:xfrm>
              <a:prstGeom prst="rect">
                <a:avLst/>
              </a:prstGeom>
              <a:blipFill>
                <a:blip r:embed="rId13"/>
                <a:stretch>
                  <a:fillRect l="-22857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61050" y="1500886"/>
                <a:ext cx="260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1500886"/>
                <a:ext cx="260520" cy="276999"/>
              </a:xfrm>
              <a:prstGeom prst="rect">
                <a:avLst/>
              </a:prstGeom>
              <a:blipFill>
                <a:blip r:embed="rId14"/>
                <a:stretch>
                  <a:fillRect l="-18605" r="-18605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олилиния 19"/>
          <p:cNvSpPr/>
          <p:nvPr/>
        </p:nvSpPr>
        <p:spPr>
          <a:xfrm>
            <a:off x="5661026" y="1657427"/>
            <a:ext cx="1885950" cy="212407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704850 w 2390775"/>
              <a:gd name="connsiteY0" fmla="*/ 0 h 1333500"/>
              <a:gd name="connsiteX1" fmla="*/ 2390775 w 2390775"/>
              <a:gd name="connsiteY1" fmla="*/ 1009650 h 1333500"/>
              <a:gd name="connsiteX2" fmla="*/ 0 w 2390775"/>
              <a:gd name="connsiteY2" fmla="*/ 1333500 h 1333500"/>
              <a:gd name="connsiteX0" fmla="*/ 0 w 1685925"/>
              <a:gd name="connsiteY0" fmla="*/ 0 h 1781175"/>
              <a:gd name="connsiteX1" fmla="*/ 1685925 w 1685925"/>
              <a:gd name="connsiteY1" fmla="*/ 1009650 h 1781175"/>
              <a:gd name="connsiteX2" fmla="*/ 323850 w 1685925"/>
              <a:gd name="connsiteY2" fmla="*/ 1781175 h 1781175"/>
              <a:gd name="connsiteX0" fmla="*/ 0 w 1895475"/>
              <a:gd name="connsiteY0" fmla="*/ 0 h 1838325"/>
              <a:gd name="connsiteX1" fmla="*/ 1895475 w 1895475"/>
              <a:gd name="connsiteY1" fmla="*/ 1066800 h 1838325"/>
              <a:gd name="connsiteX2" fmla="*/ 533400 w 1895475"/>
              <a:gd name="connsiteY2" fmla="*/ 1838325 h 1838325"/>
              <a:gd name="connsiteX0" fmla="*/ 0 w 1895475"/>
              <a:gd name="connsiteY0" fmla="*/ 0 h 2085975"/>
              <a:gd name="connsiteX1" fmla="*/ 1895475 w 1895475"/>
              <a:gd name="connsiteY1" fmla="*/ 1066800 h 2085975"/>
              <a:gd name="connsiteX2" fmla="*/ 9525 w 1895475"/>
              <a:gd name="connsiteY2" fmla="*/ 2085975 h 2085975"/>
              <a:gd name="connsiteX0" fmla="*/ 52387 w 1885950"/>
              <a:gd name="connsiteY0" fmla="*/ 0 h 2124075"/>
              <a:gd name="connsiteX1" fmla="*/ 1885950 w 1885950"/>
              <a:gd name="connsiteY1" fmla="*/ 1104900 h 2124075"/>
              <a:gd name="connsiteX2" fmla="*/ 0 w 1885950"/>
              <a:gd name="connsiteY2" fmla="*/ 212407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5950" h="2124075">
                <a:moveTo>
                  <a:pt x="52387" y="0"/>
                </a:moveTo>
                <a:lnTo>
                  <a:pt x="1885950" y="1104900"/>
                </a:lnTo>
                <a:lnTo>
                  <a:pt x="0" y="21240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25" grpId="0" animBg="1"/>
      <p:bldP spid="29" grpId="0"/>
      <p:bldP spid="30" grpId="0"/>
      <p:bldP spid="31" grpId="0"/>
      <p:bldP spid="33" grpId="0"/>
      <p:bldP spid="34" grpId="0"/>
      <p:bldP spid="35" grpId="0"/>
      <p:bldP spid="37" grpId="0"/>
      <p:bldP spid="38" grpId="0"/>
      <p:bldP spid="18" grpId="0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60438" y="361950"/>
                <a:ext cx="3432175" cy="1210164"/>
              </a:xfrm>
              <a:prstGeom prst="wedgeRoundRectCallout">
                <a:avLst>
                  <a:gd name="adj1" fmla="val 19579"/>
                  <a:gd name="adj2" fmla="val 6492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Даже не измеряя транспортиром, видно, что </a:t>
                </a: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&gt;∠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𝑄𝑆𝑇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pPr algn="ctr"/>
                <a:r>
                  <a:rPr lang="ru-RU" sz="1400" dirty="0" smtClean="0"/>
                  <a:t>Ещё </a:t>
                </a:r>
                <a:r>
                  <a:rPr lang="ru-RU" sz="1400" dirty="0"/>
                  <a:t>можно сказать,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что </a:t>
                </a:r>
                <a14:m>
                  <m:oMath xmlns:m="http://schemas.openxmlformats.org/officeDocument/2006/math">
                    <m:r>
                      <a:rPr lang="ru-RU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𝐸𝐹𝐺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&lt;∠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438" y="361950"/>
                <a:ext cx="3432175" cy="1210164"/>
              </a:xfrm>
              <a:prstGeom prst="wedgeRoundRectCallout">
                <a:avLst>
                  <a:gd name="adj1" fmla="val 19579"/>
                  <a:gd name="adj2" fmla="val 6492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" name="Полилиния 18"/>
          <p:cNvSpPr/>
          <p:nvPr/>
        </p:nvSpPr>
        <p:spPr>
          <a:xfrm>
            <a:off x="4879975" y="687226"/>
            <a:ext cx="1962150" cy="647700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542925 w 2390775"/>
              <a:gd name="connsiteY0" fmla="*/ 0 h 971550"/>
              <a:gd name="connsiteX1" fmla="*/ 2390775 w 2390775"/>
              <a:gd name="connsiteY1" fmla="*/ 647700 h 971550"/>
              <a:gd name="connsiteX2" fmla="*/ 0 w 2390775"/>
              <a:gd name="connsiteY2" fmla="*/ 971550 h 971550"/>
              <a:gd name="connsiteX0" fmla="*/ 114300 w 1962150"/>
              <a:gd name="connsiteY0" fmla="*/ 0 h 647700"/>
              <a:gd name="connsiteX1" fmla="*/ 1962150 w 1962150"/>
              <a:gd name="connsiteY1" fmla="*/ 647700 h 647700"/>
              <a:gd name="connsiteX2" fmla="*/ 0 w 1962150"/>
              <a:gd name="connsiteY2" fmla="*/ 63817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47700">
                <a:moveTo>
                  <a:pt x="114300" y="0"/>
                </a:moveTo>
                <a:lnTo>
                  <a:pt x="1962150" y="647700"/>
                </a:lnTo>
                <a:lnTo>
                  <a:pt x="0" y="638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414203" y="3849520"/>
            <a:ext cx="1962150" cy="647700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542925 w 2390775"/>
              <a:gd name="connsiteY0" fmla="*/ 0 h 971550"/>
              <a:gd name="connsiteX1" fmla="*/ 2390775 w 2390775"/>
              <a:gd name="connsiteY1" fmla="*/ 647700 h 971550"/>
              <a:gd name="connsiteX2" fmla="*/ 0 w 2390775"/>
              <a:gd name="connsiteY2" fmla="*/ 971550 h 971550"/>
              <a:gd name="connsiteX0" fmla="*/ 114300 w 1962150"/>
              <a:gd name="connsiteY0" fmla="*/ 0 h 647700"/>
              <a:gd name="connsiteX1" fmla="*/ 1962150 w 1962150"/>
              <a:gd name="connsiteY1" fmla="*/ 647700 h 647700"/>
              <a:gd name="connsiteX2" fmla="*/ 0 w 1962150"/>
              <a:gd name="connsiteY2" fmla="*/ 63817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47700">
                <a:moveTo>
                  <a:pt x="114300" y="0"/>
                </a:moveTo>
                <a:lnTo>
                  <a:pt x="1962150" y="647700"/>
                </a:lnTo>
                <a:lnTo>
                  <a:pt x="0" y="638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01" y="1901550"/>
            <a:ext cx="1242699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61050" y="1500886"/>
                <a:ext cx="260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1500886"/>
                <a:ext cx="260520" cy="276999"/>
              </a:xfrm>
              <a:prstGeom prst="rect">
                <a:avLst/>
              </a:prstGeom>
              <a:blipFill>
                <a:blip r:embed="rId7"/>
                <a:stretch>
                  <a:fillRect l="-18605" r="-18605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96103" y="2600014"/>
                <a:ext cx="2316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103" y="2600014"/>
                <a:ext cx="231665" cy="276999"/>
              </a:xfrm>
              <a:prstGeom prst="rect">
                <a:avLst/>
              </a:prstGeom>
              <a:blipFill>
                <a:blip r:embed="rId8"/>
                <a:stretch>
                  <a:fillRect l="-21053" r="-23684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74087" y="3683866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087" y="3683866"/>
                <a:ext cx="206018" cy="276999"/>
              </a:xfrm>
              <a:prstGeom prst="rect">
                <a:avLst/>
              </a:prstGeom>
              <a:blipFill>
                <a:blip r:embed="rId9"/>
                <a:stretch>
                  <a:fillRect l="-27273" r="-2727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44231" y="427127"/>
                <a:ext cx="219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231" y="427127"/>
                <a:ext cx="219932" cy="276999"/>
              </a:xfrm>
              <a:prstGeom prst="rect">
                <a:avLst/>
              </a:prstGeom>
              <a:blipFill>
                <a:blip r:embed="rId10"/>
                <a:stretch>
                  <a:fillRect l="-33333" r="-33333" b="-304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993482" y="1204142"/>
                <a:ext cx="1840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482" y="1204142"/>
                <a:ext cx="184025" cy="276999"/>
              </a:xfrm>
              <a:prstGeom prst="rect">
                <a:avLst/>
              </a:prstGeom>
              <a:blipFill>
                <a:blip r:embed="rId11"/>
                <a:stretch>
                  <a:fillRect l="-26667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90454" y="1376727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454" y="1376727"/>
                <a:ext cx="206018" cy="276999"/>
              </a:xfrm>
              <a:prstGeom prst="rect">
                <a:avLst/>
              </a:prstGeom>
              <a:blipFill>
                <a:blip r:embed="rId12"/>
                <a:stretch>
                  <a:fillRect l="-27273" r="-2424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77175" y="3581705"/>
                <a:ext cx="2110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75" y="3581705"/>
                <a:ext cx="211019" cy="276999"/>
              </a:xfrm>
              <a:prstGeom prst="rect">
                <a:avLst/>
              </a:prstGeom>
              <a:blipFill>
                <a:blip r:embed="rId13"/>
                <a:stretch>
                  <a:fillRect l="-22857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526426" y="4358720"/>
                <a:ext cx="207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426" y="4358720"/>
                <a:ext cx="207813" cy="276999"/>
              </a:xfrm>
              <a:prstGeom prst="rect">
                <a:avLst/>
              </a:prstGeom>
              <a:blipFill>
                <a:blip r:embed="rId14"/>
                <a:stretch>
                  <a:fillRect l="-26471" r="-2058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523398" y="4531305"/>
                <a:ext cx="213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98" y="4531305"/>
                <a:ext cx="213713" cy="276999"/>
              </a:xfrm>
              <a:prstGeom prst="rect">
                <a:avLst/>
              </a:prstGeom>
              <a:blipFill>
                <a:blip r:embed="rId15"/>
                <a:stretch>
                  <a:fillRect l="-22857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олилиния 20"/>
          <p:cNvSpPr/>
          <p:nvPr/>
        </p:nvSpPr>
        <p:spPr>
          <a:xfrm>
            <a:off x="5661026" y="1657427"/>
            <a:ext cx="1885950" cy="212407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704850 w 2390775"/>
              <a:gd name="connsiteY0" fmla="*/ 0 h 1333500"/>
              <a:gd name="connsiteX1" fmla="*/ 2390775 w 2390775"/>
              <a:gd name="connsiteY1" fmla="*/ 1009650 h 1333500"/>
              <a:gd name="connsiteX2" fmla="*/ 0 w 2390775"/>
              <a:gd name="connsiteY2" fmla="*/ 1333500 h 1333500"/>
              <a:gd name="connsiteX0" fmla="*/ 0 w 1685925"/>
              <a:gd name="connsiteY0" fmla="*/ 0 h 1781175"/>
              <a:gd name="connsiteX1" fmla="*/ 1685925 w 1685925"/>
              <a:gd name="connsiteY1" fmla="*/ 1009650 h 1781175"/>
              <a:gd name="connsiteX2" fmla="*/ 323850 w 1685925"/>
              <a:gd name="connsiteY2" fmla="*/ 1781175 h 1781175"/>
              <a:gd name="connsiteX0" fmla="*/ 0 w 1895475"/>
              <a:gd name="connsiteY0" fmla="*/ 0 h 1838325"/>
              <a:gd name="connsiteX1" fmla="*/ 1895475 w 1895475"/>
              <a:gd name="connsiteY1" fmla="*/ 1066800 h 1838325"/>
              <a:gd name="connsiteX2" fmla="*/ 533400 w 1895475"/>
              <a:gd name="connsiteY2" fmla="*/ 1838325 h 1838325"/>
              <a:gd name="connsiteX0" fmla="*/ 0 w 1895475"/>
              <a:gd name="connsiteY0" fmla="*/ 0 h 2085975"/>
              <a:gd name="connsiteX1" fmla="*/ 1895475 w 1895475"/>
              <a:gd name="connsiteY1" fmla="*/ 1066800 h 2085975"/>
              <a:gd name="connsiteX2" fmla="*/ 9525 w 1895475"/>
              <a:gd name="connsiteY2" fmla="*/ 2085975 h 2085975"/>
              <a:gd name="connsiteX0" fmla="*/ 52387 w 1885950"/>
              <a:gd name="connsiteY0" fmla="*/ 0 h 2124075"/>
              <a:gd name="connsiteX1" fmla="*/ 1885950 w 1885950"/>
              <a:gd name="connsiteY1" fmla="*/ 1104900 h 2124075"/>
              <a:gd name="connsiteX2" fmla="*/ 0 w 1885950"/>
              <a:gd name="connsiteY2" fmla="*/ 212407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5950" h="2124075">
                <a:moveTo>
                  <a:pt x="52387" y="0"/>
                </a:moveTo>
                <a:lnTo>
                  <a:pt x="1885950" y="1104900"/>
                </a:lnTo>
                <a:lnTo>
                  <a:pt x="0" y="21240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343025" y="361950"/>
                <a:ext cx="3049588" cy="705629"/>
              </a:xfrm>
              <a:prstGeom prst="wedgeRoundRectCallout">
                <a:avLst>
                  <a:gd name="adj1" fmla="val 19579"/>
                  <a:gd name="adj2" fmla="val 6492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А если измерить эти углы,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то </a:t>
                </a:r>
                <a:r>
                  <a:rPr lang="ru-RU" sz="1400" dirty="0"/>
                  <a:t>увидим, что </a:t>
                </a:r>
                <a14:m>
                  <m:oMath xmlns:m="http://schemas.openxmlformats.org/officeDocument/2006/math">
                    <m:r>
                      <a:rPr lang="ru-RU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𝑄𝑆𝑇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r>
                      <a:rPr lang="en-US" sz="1600" b="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𝐸𝐹𝐺</m:t>
                    </m:r>
                  </m:oMath>
                </a14:m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025" y="361950"/>
                <a:ext cx="3049588" cy="705629"/>
              </a:xfrm>
              <a:prstGeom prst="wedgeRoundRectCallout">
                <a:avLst>
                  <a:gd name="adj1" fmla="val 19579"/>
                  <a:gd name="adj2" fmla="val 64924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" name="Полилиния 18"/>
          <p:cNvSpPr/>
          <p:nvPr/>
        </p:nvSpPr>
        <p:spPr>
          <a:xfrm>
            <a:off x="4879975" y="687226"/>
            <a:ext cx="1962150" cy="647700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542925 w 2390775"/>
              <a:gd name="connsiteY0" fmla="*/ 0 h 971550"/>
              <a:gd name="connsiteX1" fmla="*/ 2390775 w 2390775"/>
              <a:gd name="connsiteY1" fmla="*/ 647700 h 971550"/>
              <a:gd name="connsiteX2" fmla="*/ 0 w 2390775"/>
              <a:gd name="connsiteY2" fmla="*/ 971550 h 971550"/>
              <a:gd name="connsiteX0" fmla="*/ 114300 w 1962150"/>
              <a:gd name="connsiteY0" fmla="*/ 0 h 647700"/>
              <a:gd name="connsiteX1" fmla="*/ 1962150 w 1962150"/>
              <a:gd name="connsiteY1" fmla="*/ 647700 h 647700"/>
              <a:gd name="connsiteX2" fmla="*/ 0 w 1962150"/>
              <a:gd name="connsiteY2" fmla="*/ 63817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47700">
                <a:moveTo>
                  <a:pt x="114300" y="0"/>
                </a:moveTo>
                <a:lnTo>
                  <a:pt x="1962150" y="647700"/>
                </a:lnTo>
                <a:lnTo>
                  <a:pt x="0" y="638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5661026" y="1657427"/>
            <a:ext cx="1885950" cy="212407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704850 w 2390775"/>
              <a:gd name="connsiteY0" fmla="*/ 0 h 1333500"/>
              <a:gd name="connsiteX1" fmla="*/ 2390775 w 2390775"/>
              <a:gd name="connsiteY1" fmla="*/ 1009650 h 1333500"/>
              <a:gd name="connsiteX2" fmla="*/ 0 w 2390775"/>
              <a:gd name="connsiteY2" fmla="*/ 1333500 h 1333500"/>
              <a:gd name="connsiteX0" fmla="*/ 0 w 1685925"/>
              <a:gd name="connsiteY0" fmla="*/ 0 h 1781175"/>
              <a:gd name="connsiteX1" fmla="*/ 1685925 w 1685925"/>
              <a:gd name="connsiteY1" fmla="*/ 1009650 h 1781175"/>
              <a:gd name="connsiteX2" fmla="*/ 323850 w 1685925"/>
              <a:gd name="connsiteY2" fmla="*/ 1781175 h 1781175"/>
              <a:gd name="connsiteX0" fmla="*/ 0 w 1895475"/>
              <a:gd name="connsiteY0" fmla="*/ 0 h 1838325"/>
              <a:gd name="connsiteX1" fmla="*/ 1895475 w 1895475"/>
              <a:gd name="connsiteY1" fmla="*/ 1066800 h 1838325"/>
              <a:gd name="connsiteX2" fmla="*/ 533400 w 1895475"/>
              <a:gd name="connsiteY2" fmla="*/ 1838325 h 1838325"/>
              <a:gd name="connsiteX0" fmla="*/ 0 w 1895475"/>
              <a:gd name="connsiteY0" fmla="*/ 0 h 2085975"/>
              <a:gd name="connsiteX1" fmla="*/ 1895475 w 1895475"/>
              <a:gd name="connsiteY1" fmla="*/ 1066800 h 2085975"/>
              <a:gd name="connsiteX2" fmla="*/ 9525 w 1895475"/>
              <a:gd name="connsiteY2" fmla="*/ 2085975 h 2085975"/>
              <a:gd name="connsiteX0" fmla="*/ 52387 w 1885950"/>
              <a:gd name="connsiteY0" fmla="*/ 0 h 2124075"/>
              <a:gd name="connsiteX1" fmla="*/ 1885950 w 1885950"/>
              <a:gd name="connsiteY1" fmla="*/ 1104900 h 2124075"/>
              <a:gd name="connsiteX2" fmla="*/ 0 w 1885950"/>
              <a:gd name="connsiteY2" fmla="*/ 212407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5950" h="2124075">
                <a:moveTo>
                  <a:pt x="52387" y="0"/>
                </a:moveTo>
                <a:lnTo>
                  <a:pt x="1885950" y="1104900"/>
                </a:lnTo>
                <a:lnTo>
                  <a:pt x="0" y="21240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414203" y="3849520"/>
            <a:ext cx="1962150" cy="647700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542925 w 2390775"/>
              <a:gd name="connsiteY0" fmla="*/ 0 h 971550"/>
              <a:gd name="connsiteX1" fmla="*/ 2390775 w 2390775"/>
              <a:gd name="connsiteY1" fmla="*/ 647700 h 971550"/>
              <a:gd name="connsiteX2" fmla="*/ 0 w 2390775"/>
              <a:gd name="connsiteY2" fmla="*/ 971550 h 971550"/>
              <a:gd name="connsiteX0" fmla="*/ 114300 w 1962150"/>
              <a:gd name="connsiteY0" fmla="*/ 0 h 647700"/>
              <a:gd name="connsiteX1" fmla="*/ 1962150 w 1962150"/>
              <a:gd name="connsiteY1" fmla="*/ 647700 h 647700"/>
              <a:gd name="connsiteX2" fmla="*/ 0 w 1962150"/>
              <a:gd name="connsiteY2" fmla="*/ 638175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2150" h="647700">
                <a:moveTo>
                  <a:pt x="114300" y="0"/>
                </a:moveTo>
                <a:lnTo>
                  <a:pt x="1962150" y="647700"/>
                </a:lnTo>
                <a:lnTo>
                  <a:pt x="0" y="6381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96103" y="2600014"/>
                <a:ext cx="2316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103" y="2600014"/>
                <a:ext cx="231665" cy="276999"/>
              </a:xfrm>
              <a:prstGeom prst="rect">
                <a:avLst/>
              </a:prstGeom>
              <a:blipFill>
                <a:blip r:embed="rId7"/>
                <a:stretch>
                  <a:fillRect l="-21053" r="-23684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74087" y="3683866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087" y="3683866"/>
                <a:ext cx="206018" cy="276999"/>
              </a:xfrm>
              <a:prstGeom prst="rect">
                <a:avLst/>
              </a:prstGeom>
              <a:blipFill>
                <a:blip r:embed="rId8"/>
                <a:stretch>
                  <a:fillRect l="-27273" r="-27273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44231" y="427127"/>
                <a:ext cx="219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231" y="427127"/>
                <a:ext cx="219932" cy="276999"/>
              </a:xfrm>
              <a:prstGeom prst="rect">
                <a:avLst/>
              </a:prstGeom>
              <a:blipFill>
                <a:blip r:embed="rId9"/>
                <a:stretch>
                  <a:fillRect l="-33333" r="-33333" b="-304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993482" y="1204142"/>
                <a:ext cx="1840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482" y="1204142"/>
                <a:ext cx="184025" cy="276999"/>
              </a:xfrm>
              <a:prstGeom prst="rect">
                <a:avLst/>
              </a:prstGeom>
              <a:blipFill>
                <a:blip r:embed="rId10"/>
                <a:stretch>
                  <a:fillRect l="-26667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90454" y="1376727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454" y="1376727"/>
                <a:ext cx="206018" cy="276999"/>
              </a:xfrm>
              <a:prstGeom prst="rect">
                <a:avLst/>
              </a:prstGeom>
              <a:blipFill>
                <a:blip r:embed="rId11"/>
                <a:stretch>
                  <a:fillRect l="-27273" r="-2424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77175" y="3581705"/>
                <a:ext cx="2110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75" y="3581705"/>
                <a:ext cx="211019" cy="276999"/>
              </a:xfrm>
              <a:prstGeom prst="rect">
                <a:avLst/>
              </a:prstGeom>
              <a:blipFill>
                <a:blip r:embed="rId12"/>
                <a:stretch>
                  <a:fillRect l="-22857" r="-22857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526426" y="4358720"/>
                <a:ext cx="207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426" y="4358720"/>
                <a:ext cx="207813" cy="276999"/>
              </a:xfrm>
              <a:prstGeom prst="rect">
                <a:avLst/>
              </a:prstGeom>
              <a:blipFill>
                <a:blip r:embed="rId13"/>
                <a:stretch>
                  <a:fillRect l="-26471" r="-2058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523398" y="4531305"/>
                <a:ext cx="2137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98" y="4531305"/>
                <a:ext cx="213713" cy="276999"/>
              </a:xfrm>
              <a:prstGeom prst="rect">
                <a:avLst/>
              </a:prstGeom>
              <a:blipFill>
                <a:blip r:embed="rId14"/>
                <a:stretch>
                  <a:fillRect l="-22857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08" y="1996159"/>
            <a:ext cx="1195312" cy="28800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97403">
            <a:off x="6165688" y="1274571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7507" y="297958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Дуга 28"/>
          <p:cNvSpPr/>
          <p:nvPr/>
        </p:nvSpPr>
        <p:spPr>
          <a:xfrm>
            <a:off x="6263449" y="1194838"/>
            <a:ext cx="300764" cy="300764"/>
          </a:xfrm>
          <a:prstGeom prst="arc">
            <a:avLst>
              <a:gd name="adj1" fmla="val 11413307"/>
              <a:gd name="adj2" fmla="val 15927349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5818121" y="1054252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19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121" y="1054252"/>
                <a:ext cx="495649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Дуга 30"/>
          <p:cNvSpPr/>
          <p:nvPr/>
        </p:nvSpPr>
        <p:spPr>
          <a:xfrm>
            <a:off x="7806490" y="4358720"/>
            <a:ext cx="300764" cy="300764"/>
          </a:xfrm>
          <a:prstGeom prst="arc">
            <a:avLst>
              <a:gd name="adj1" fmla="val 11413307"/>
              <a:gd name="adj2" fmla="val 15927349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7361162" y="4218134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19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162" y="4218134"/>
                <a:ext cx="495649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Дуга 32"/>
          <p:cNvSpPr/>
          <p:nvPr/>
        </p:nvSpPr>
        <p:spPr>
          <a:xfrm rot="18944063">
            <a:off x="7283741" y="2611134"/>
            <a:ext cx="300764" cy="300764"/>
          </a:xfrm>
          <a:prstGeom prst="arc">
            <a:avLst>
              <a:gd name="adj1" fmla="val 10867842"/>
              <a:gd name="adj2" fmla="val 16146076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6819652" y="2616684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59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652" y="2616684"/>
                <a:ext cx="495649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861050" y="1500886"/>
                <a:ext cx="260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1500886"/>
                <a:ext cx="260520" cy="276999"/>
              </a:xfrm>
              <a:prstGeom prst="rect">
                <a:avLst/>
              </a:prstGeom>
              <a:blipFill>
                <a:blip r:embed="rId20"/>
                <a:stretch>
                  <a:fillRect l="-18605" r="-18605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5433" y="-184463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effectLst/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2332" y="1579182"/>
                <a:ext cx="5841143" cy="9019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если между сторонами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провести луч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,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то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градусная мера </a:t>
                </a:r>
                <a14:m>
                  <m:oMath xmlns:m="http://schemas.openxmlformats.org/officeDocument/2006/math">
                    <m:r>
                      <a:rPr lang="ru-RU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равна сумме градусных мер </a:t>
                </a:r>
                <a14:m>
                  <m:oMath xmlns:m="http://schemas.openxmlformats.org/officeDocument/2006/math">
                    <m:r>
                      <a:rPr lang="ru-RU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и </a:t>
                </a:r>
                <a14:m>
                  <m:oMath xmlns:m="http://schemas.openxmlformats.org/officeDocument/2006/math">
                    <m:r>
                      <a:rPr lang="ru-RU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32" y="1579182"/>
                <a:ext cx="5841143" cy="901978"/>
              </a:xfrm>
              <a:prstGeom prst="rect">
                <a:avLst/>
              </a:prstGeom>
              <a:blipFill>
                <a:blip r:embed="rId5"/>
                <a:stretch>
                  <a:fillRect l="-2401" t="-6081" r="-3027" b="-155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372330" y="1063341"/>
            <a:ext cx="597132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Свойство </a:t>
            </a:r>
            <a:r>
              <a:rPr lang="ru-RU" sz="3400" dirty="0">
                <a:solidFill>
                  <a:srgbClr val="FFC000"/>
                </a:solidFill>
                <a:latin typeface="+mj-lt"/>
              </a:rPr>
              <a:t>величины </a:t>
            </a:r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угла: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7567" y="2805392"/>
                <a:ext cx="3093045" cy="67129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lIns="180000" tIns="180000" rIns="180000" bIns="18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𝐷𝐵𝐶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2805392"/>
                <a:ext cx="3093045" cy="6712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олилиния 29"/>
          <p:cNvSpPr/>
          <p:nvPr/>
        </p:nvSpPr>
        <p:spPr>
          <a:xfrm rot="20383578" flipH="1">
            <a:off x="6469959" y="2811393"/>
            <a:ext cx="1895475" cy="208597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704850 w 2390775"/>
              <a:gd name="connsiteY0" fmla="*/ 0 h 1333500"/>
              <a:gd name="connsiteX1" fmla="*/ 2390775 w 2390775"/>
              <a:gd name="connsiteY1" fmla="*/ 1009650 h 1333500"/>
              <a:gd name="connsiteX2" fmla="*/ 0 w 2390775"/>
              <a:gd name="connsiteY2" fmla="*/ 1333500 h 1333500"/>
              <a:gd name="connsiteX0" fmla="*/ 0 w 1685925"/>
              <a:gd name="connsiteY0" fmla="*/ 0 h 1781175"/>
              <a:gd name="connsiteX1" fmla="*/ 1685925 w 1685925"/>
              <a:gd name="connsiteY1" fmla="*/ 1009650 h 1781175"/>
              <a:gd name="connsiteX2" fmla="*/ 323850 w 1685925"/>
              <a:gd name="connsiteY2" fmla="*/ 1781175 h 1781175"/>
              <a:gd name="connsiteX0" fmla="*/ 0 w 1895475"/>
              <a:gd name="connsiteY0" fmla="*/ 0 h 1838325"/>
              <a:gd name="connsiteX1" fmla="*/ 1895475 w 1895475"/>
              <a:gd name="connsiteY1" fmla="*/ 1066800 h 1838325"/>
              <a:gd name="connsiteX2" fmla="*/ 533400 w 1895475"/>
              <a:gd name="connsiteY2" fmla="*/ 1838325 h 1838325"/>
              <a:gd name="connsiteX0" fmla="*/ 0 w 1895475"/>
              <a:gd name="connsiteY0" fmla="*/ 0 h 2085975"/>
              <a:gd name="connsiteX1" fmla="*/ 1895475 w 1895475"/>
              <a:gd name="connsiteY1" fmla="*/ 1066800 h 2085975"/>
              <a:gd name="connsiteX2" fmla="*/ 9525 w 1895475"/>
              <a:gd name="connsiteY2" fmla="*/ 20859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475" h="2085975">
                <a:moveTo>
                  <a:pt x="0" y="0"/>
                </a:moveTo>
                <a:lnTo>
                  <a:pt x="1895475" y="1066800"/>
                </a:lnTo>
                <a:lnTo>
                  <a:pt x="9525" y="2085975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554411" y="2438292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411" y="2438292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6471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213475" y="4068461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4068461"/>
                <a:ext cx="216213" cy="276999"/>
              </a:xfrm>
              <a:prstGeom prst="rect">
                <a:avLst/>
              </a:prstGeom>
              <a:blipFill>
                <a:blip r:embed="rId8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352457" y="4552950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7" y="4552950"/>
                <a:ext cx="206018" cy="276999"/>
              </a:xfrm>
              <a:prstGeom prst="rect">
                <a:avLst/>
              </a:prstGeom>
              <a:blipFill>
                <a:blip r:embed="rId9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единительная линия 4"/>
          <p:cNvCxnSpPr>
            <a:stCxn id="30" idx="1"/>
          </p:cNvCxnSpPr>
          <p:nvPr/>
        </p:nvCxnSpPr>
        <p:spPr>
          <a:xfrm flipV="1">
            <a:off x="6536924" y="3771900"/>
            <a:ext cx="2021551" cy="4332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86843" y="3476684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843" y="3476684"/>
                <a:ext cx="224742" cy="276999"/>
              </a:xfrm>
              <a:prstGeom prst="rect">
                <a:avLst/>
              </a:prstGeom>
              <a:blipFill>
                <a:blip r:embed="rId10"/>
                <a:stretch>
                  <a:fillRect l="-25000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Овал 34"/>
          <p:cNvSpPr/>
          <p:nvPr/>
        </p:nvSpPr>
        <p:spPr>
          <a:xfrm>
            <a:off x="6505738" y="4176364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683373" y="2777057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149806" y="3816146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376098" y="4421123"/>
            <a:ext cx="72000" cy="72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0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9" grpId="0"/>
      <p:bldP spid="2" grpId="0" animBg="1"/>
      <p:bldP spid="30" grpId="0" animBg="1"/>
      <p:bldP spid="31" grpId="0"/>
      <p:bldP spid="32" grpId="0"/>
      <p:bldP spid="33" grpId="0"/>
      <p:bldP spid="34" grpId="0"/>
      <p:bldP spid="35" grpId="0" animBg="1"/>
      <p:bldP spid="15" grpId="0" animBg="1"/>
      <p:bldP spid="16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5" y="999057"/>
                <a:ext cx="2419594" cy="705629"/>
              </a:xfrm>
              <a:prstGeom prst="wedgeRoundRectCallout">
                <a:avLst>
                  <a:gd name="adj1" fmla="val -17032"/>
                  <a:gd name="adj2" fmla="val 810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Чему </a:t>
                </a:r>
                <a:r>
                  <a:rPr lang="ru-RU" sz="1400" dirty="0"/>
                  <a:t>будет равна градусная мера </a:t>
                </a: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ru-RU" sz="1400" dirty="0"/>
                  <a:t>?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99057"/>
                <a:ext cx="2419594" cy="705629"/>
              </a:xfrm>
              <a:prstGeom prst="wedgeRoundRectCallout">
                <a:avLst>
                  <a:gd name="adj1" fmla="val -17032"/>
                  <a:gd name="adj2" fmla="val 81007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7" name="Полилиния 36"/>
          <p:cNvSpPr/>
          <p:nvPr/>
        </p:nvSpPr>
        <p:spPr>
          <a:xfrm rot="20383578" flipH="1">
            <a:off x="5584135" y="1335018"/>
            <a:ext cx="1895475" cy="208597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704850 w 2390775"/>
              <a:gd name="connsiteY0" fmla="*/ 0 h 1333500"/>
              <a:gd name="connsiteX1" fmla="*/ 2390775 w 2390775"/>
              <a:gd name="connsiteY1" fmla="*/ 1009650 h 1333500"/>
              <a:gd name="connsiteX2" fmla="*/ 0 w 2390775"/>
              <a:gd name="connsiteY2" fmla="*/ 1333500 h 1333500"/>
              <a:gd name="connsiteX0" fmla="*/ 0 w 1685925"/>
              <a:gd name="connsiteY0" fmla="*/ 0 h 1781175"/>
              <a:gd name="connsiteX1" fmla="*/ 1685925 w 1685925"/>
              <a:gd name="connsiteY1" fmla="*/ 1009650 h 1781175"/>
              <a:gd name="connsiteX2" fmla="*/ 323850 w 1685925"/>
              <a:gd name="connsiteY2" fmla="*/ 1781175 h 1781175"/>
              <a:gd name="connsiteX0" fmla="*/ 0 w 1895475"/>
              <a:gd name="connsiteY0" fmla="*/ 0 h 1838325"/>
              <a:gd name="connsiteX1" fmla="*/ 1895475 w 1895475"/>
              <a:gd name="connsiteY1" fmla="*/ 1066800 h 1838325"/>
              <a:gd name="connsiteX2" fmla="*/ 533400 w 1895475"/>
              <a:gd name="connsiteY2" fmla="*/ 1838325 h 1838325"/>
              <a:gd name="connsiteX0" fmla="*/ 0 w 1895475"/>
              <a:gd name="connsiteY0" fmla="*/ 0 h 2085975"/>
              <a:gd name="connsiteX1" fmla="*/ 1895475 w 1895475"/>
              <a:gd name="connsiteY1" fmla="*/ 1066800 h 2085975"/>
              <a:gd name="connsiteX2" fmla="*/ 9525 w 1895475"/>
              <a:gd name="connsiteY2" fmla="*/ 20859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475" h="2085975">
                <a:moveTo>
                  <a:pt x="0" y="0"/>
                </a:moveTo>
                <a:lnTo>
                  <a:pt x="1895475" y="1066800"/>
                </a:lnTo>
                <a:lnTo>
                  <a:pt x="9525" y="20859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668587" y="96191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87" y="96191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6471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327651" y="2592086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651" y="2592086"/>
                <a:ext cx="216213" cy="276999"/>
              </a:xfrm>
              <a:prstGeom prst="rect">
                <a:avLst/>
              </a:prstGeom>
              <a:blipFill>
                <a:blip r:embed="rId7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466633" y="3076575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633" y="3076575"/>
                <a:ext cx="206018" cy="276999"/>
              </a:xfrm>
              <a:prstGeom prst="rect">
                <a:avLst/>
              </a:prstGeom>
              <a:blipFill>
                <a:blip r:embed="rId8"/>
                <a:stretch>
                  <a:fillRect l="-26471" r="-2058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Прямая соединительная линия 40"/>
          <p:cNvCxnSpPr>
            <a:stCxn id="37" idx="1"/>
          </p:cNvCxnSpPr>
          <p:nvPr/>
        </p:nvCxnSpPr>
        <p:spPr>
          <a:xfrm flipV="1">
            <a:off x="5651100" y="2295525"/>
            <a:ext cx="2021551" cy="4332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201019" y="200030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019" y="2000309"/>
                <a:ext cx="224742" cy="276999"/>
              </a:xfrm>
              <a:prstGeom prst="rect">
                <a:avLst/>
              </a:prstGeom>
              <a:blipFill>
                <a:blip r:embed="rId9"/>
                <a:stretch>
                  <a:fillRect l="-21622" r="-216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Овал 42"/>
          <p:cNvSpPr/>
          <p:nvPr/>
        </p:nvSpPr>
        <p:spPr>
          <a:xfrm>
            <a:off x="5619914" y="2699989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>
            <a:off x="5691914" y="2494689"/>
            <a:ext cx="300764" cy="300764"/>
          </a:xfrm>
          <a:prstGeom prst="arc">
            <a:avLst>
              <a:gd name="adj1" fmla="val 16466862"/>
              <a:gd name="adj2" fmla="val 21520053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5951697" y="2301179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697" y="2301179"/>
                <a:ext cx="49564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Дуга 45"/>
          <p:cNvSpPr/>
          <p:nvPr/>
        </p:nvSpPr>
        <p:spPr>
          <a:xfrm>
            <a:off x="5873482" y="2512132"/>
            <a:ext cx="300764" cy="300764"/>
          </a:xfrm>
          <a:prstGeom prst="arc">
            <a:avLst>
              <a:gd name="adj1" fmla="val 20776649"/>
              <a:gd name="adj2" fmla="val 3326740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6239658" y="2552723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658" y="2552723"/>
                <a:ext cx="495649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Дуга 47"/>
          <p:cNvSpPr/>
          <p:nvPr/>
        </p:nvSpPr>
        <p:spPr>
          <a:xfrm>
            <a:off x="5933080" y="2528597"/>
            <a:ext cx="300764" cy="300764"/>
          </a:xfrm>
          <a:prstGeom prst="arc">
            <a:avLst>
              <a:gd name="adj1" fmla="val 20175625"/>
              <a:gd name="adj2" fmla="val 3326740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797550" y="1300683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236276" y="2358247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471803" y="2953991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38" grpId="0"/>
      <p:bldP spid="39" grpId="0"/>
      <p:bldP spid="40" grpId="0"/>
      <p:bldP spid="42" grpId="0"/>
      <p:bldP spid="43" grpId="0" animBg="1"/>
      <p:bldP spid="44" grpId="0" animBg="1"/>
      <p:bldP spid="45" grpId="0"/>
      <p:bldP spid="46" grpId="0" animBg="1"/>
      <p:bldP spid="47" grpId="0"/>
      <p:bldP spid="48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69329" y="364443"/>
                <a:ext cx="4020977" cy="1237973"/>
              </a:xfrm>
              <a:prstGeom prst="wedgeRoundRectCallout">
                <a:avLst>
                  <a:gd name="adj1" fmla="val -17032"/>
                  <a:gd name="adj2" fmla="val 8100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По свойству величины угла </a:t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+∠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𝐷𝐵𝐶</m:t>
                    </m:r>
                  </m:oMath>
                </a14:m>
                <a:r>
                  <a:rPr lang="ru-RU" sz="1400" dirty="0"/>
                  <a:t>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Тогда </a:t>
                </a:r>
                <a:r>
                  <a:rPr lang="ru-RU" sz="1400" dirty="0"/>
                  <a:t>величина </a:t>
                </a:r>
                <a:r>
                  <a:rPr lang="ru-RU" sz="1400" dirty="0" smtClean="0"/>
                  <a:t>угла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ru-RU" sz="1400" dirty="0" smtClean="0"/>
                  <a:t>: </a:t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1600" i="1">
                        <a:solidFill>
                          <a:srgbClr val="0F77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=30°+20°=50°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29" y="364443"/>
                <a:ext cx="4020977" cy="1237973"/>
              </a:xfrm>
              <a:prstGeom prst="wedgeRoundRectCallout">
                <a:avLst>
                  <a:gd name="adj1" fmla="val -17032"/>
                  <a:gd name="adj2" fmla="val 81007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7" name="Полилиния 36"/>
          <p:cNvSpPr/>
          <p:nvPr/>
        </p:nvSpPr>
        <p:spPr>
          <a:xfrm rot="20383578" flipH="1">
            <a:off x="5584135" y="1335018"/>
            <a:ext cx="1895475" cy="2085975"/>
          </a:xfrm>
          <a:custGeom>
            <a:avLst/>
            <a:gdLst>
              <a:gd name="connsiteX0" fmla="*/ 0 w 2390775"/>
              <a:gd name="connsiteY0" fmla="*/ 0 h 1152525"/>
              <a:gd name="connsiteX1" fmla="*/ 2390775 w 2390775"/>
              <a:gd name="connsiteY1" fmla="*/ 828675 h 1152525"/>
              <a:gd name="connsiteX2" fmla="*/ 0 w 2390775"/>
              <a:gd name="connsiteY2" fmla="*/ 1152525 h 1152525"/>
              <a:gd name="connsiteX0" fmla="*/ 704850 w 2390775"/>
              <a:gd name="connsiteY0" fmla="*/ 0 h 1333500"/>
              <a:gd name="connsiteX1" fmla="*/ 2390775 w 2390775"/>
              <a:gd name="connsiteY1" fmla="*/ 1009650 h 1333500"/>
              <a:gd name="connsiteX2" fmla="*/ 0 w 2390775"/>
              <a:gd name="connsiteY2" fmla="*/ 1333500 h 1333500"/>
              <a:gd name="connsiteX0" fmla="*/ 0 w 1685925"/>
              <a:gd name="connsiteY0" fmla="*/ 0 h 1781175"/>
              <a:gd name="connsiteX1" fmla="*/ 1685925 w 1685925"/>
              <a:gd name="connsiteY1" fmla="*/ 1009650 h 1781175"/>
              <a:gd name="connsiteX2" fmla="*/ 323850 w 1685925"/>
              <a:gd name="connsiteY2" fmla="*/ 1781175 h 1781175"/>
              <a:gd name="connsiteX0" fmla="*/ 0 w 1895475"/>
              <a:gd name="connsiteY0" fmla="*/ 0 h 1838325"/>
              <a:gd name="connsiteX1" fmla="*/ 1895475 w 1895475"/>
              <a:gd name="connsiteY1" fmla="*/ 1066800 h 1838325"/>
              <a:gd name="connsiteX2" fmla="*/ 533400 w 1895475"/>
              <a:gd name="connsiteY2" fmla="*/ 1838325 h 1838325"/>
              <a:gd name="connsiteX0" fmla="*/ 0 w 1895475"/>
              <a:gd name="connsiteY0" fmla="*/ 0 h 2085975"/>
              <a:gd name="connsiteX1" fmla="*/ 1895475 w 1895475"/>
              <a:gd name="connsiteY1" fmla="*/ 1066800 h 2085975"/>
              <a:gd name="connsiteX2" fmla="*/ 9525 w 1895475"/>
              <a:gd name="connsiteY2" fmla="*/ 2085975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475" h="2085975">
                <a:moveTo>
                  <a:pt x="0" y="0"/>
                </a:moveTo>
                <a:lnTo>
                  <a:pt x="1895475" y="1066800"/>
                </a:lnTo>
                <a:lnTo>
                  <a:pt x="9525" y="208597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668587" y="961917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87" y="961917"/>
                <a:ext cx="205826" cy="276999"/>
              </a:xfrm>
              <a:prstGeom prst="rect">
                <a:avLst/>
              </a:prstGeom>
              <a:blipFill>
                <a:blip r:embed="rId6"/>
                <a:stretch>
                  <a:fillRect l="-26471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327651" y="2592086"/>
                <a:ext cx="216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651" y="2592086"/>
                <a:ext cx="216213" cy="276999"/>
              </a:xfrm>
              <a:prstGeom prst="rect">
                <a:avLst/>
              </a:prstGeom>
              <a:blipFill>
                <a:blip r:embed="rId7"/>
                <a:stretch>
                  <a:fillRect l="-25714" r="-2285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466633" y="3076575"/>
                <a:ext cx="2060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633" y="3076575"/>
                <a:ext cx="206018" cy="276999"/>
              </a:xfrm>
              <a:prstGeom prst="rect">
                <a:avLst/>
              </a:prstGeom>
              <a:blipFill>
                <a:blip r:embed="rId8"/>
                <a:stretch>
                  <a:fillRect l="-26471" r="-2058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Прямая соединительная линия 40"/>
          <p:cNvCxnSpPr>
            <a:stCxn id="37" idx="1"/>
          </p:cNvCxnSpPr>
          <p:nvPr/>
        </p:nvCxnSpPr>
        <p:spPr>
          <a:xfrm flipV="1">
            <a:off x="5651100" y="2295525"/>
            <a:ext cx="2021551" cy="4332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201019" y="2000309"/>
                <a:ext cx="224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019" y="2000309"/>
                <a:ext cx="224742" cy="276999"/>
              </a:xfrm>
              <a:prstGeom prst="rect">
                <a:avLst/>
              </a:prstGeom>
              <a:blipFill>
                <a:blip r:embed="rId9"/>
                <a:stretch>
                  <a:fillRect l="-21622" r="-216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Овал 42"/>
          <p:cNvSpPr/>
          <p:nvPr/>
        </p:nvSpPr>
        <p:spPr>
          <a:xfrm>
            <a:off x="5619914" y="2699989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>
            <a:off x="5691914" y="2494689"/>
            <a:ext cx="300764" cy="300764"/>
          </a:xfrm>
          <a:prstGeom prst="arc">
            <a:avLst>
              <a:gd name="adj1" fmla="val 16466862"/>
              <a:gd name="adj2" fmla="val 21520053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5951697" y="2301179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697" y="2301179"/>
                <a:ext cx="49564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Дуга 45"/>
          <p:cNvSpPr/>
          <p:nvPr/>
        </p:nvSpPr>
        <p:spPr>
          <a:xfrm>
            <a:off x="5873482" y="2512132"/>
            <a:ext cx="300764" cy="300764"/>
          </a:xfrm>
          <a:prstGeom prst="arc">
            <a:avLst>
              <a:gd name="adj1" fmla="val 20776649"/>
              <a:gd name="adj2" fmla="val 3326740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6239658" y="2552723"/>
                <a:ext cx="4956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  <m:r>
                        <a:rPr lang="en-US" sz="14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658" y="2552723"/>
                <a:ext cx="495649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Дуга 47"/>
          <p:cNvSpPr/>
          <p:nvPr/>
        </p:nvSpPr>
        <p:spPr>
          <a:xfrm>
            <a:off x="5933080" y="2528597"/>
            <a:ext cx="300764" cy="300764"/>
          </a:xfrm>
          <a:prstGeom prst="arc">
            <a:avLst>
              <a:gd name="adj1" fmla="val 20175625"/>
              <a:gd name="adj2" fmla="val 3326740"/>
            </a:avLst>
          </a:prstGeom>
          <a:ln w="19050">
            <a:solidFill>
              <a:srgbClr val="0F7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01" y="1901550"/>
            <a:ext cx="1242699" cy="2880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6797550" y="1300683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236276" y="2358247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471803" y="2953991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6" y="909934"/>
                <a:ext cx="4033838" cy="9623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ru-RU" sz="1400" dirty="0"/>
                  <a:t> разделён лучом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/>
                  <a:t> на два угла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𝐷𝐵𝐶</m:t>
                    </m:r>
                  </m:oMath>
                </a14:m>
                <a:r>
                  <a:rPr lang="ru-RU" sz="1400" dirty="0"/>
                  <a:t> </a:t>
                </a:r>
                <a:r>
                  <a:rPr lang="ru-RU" sz="1400" dirty="0" smtClean="0"/>
                  <a:t>так, </a:t>
                </a:r>
                <a:r>
                  <a:rPr lang="ru-RU" sz="1400" dirty="0"/>
                  <a:t>что градусная мера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=29°</m:t>
                    </m:r>
                  </m:oMath>
                </a14:m>
                <a:r>
                  <a:rPr lang="ru-RU" sz="1400" dirty="0"/>
                  <a:t>, а градусная мера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𝐷𝐵𝐶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61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400" dirty="0"/>
                  <a:t>. </a:t>
                </a:r>
                <a:endParaRPr lang="en-US" sz="1400" dirty="0" smtClean="0"/>
              </a:p>
              <a:p>
                <a:r>
                  <a:rPr lang="ru-RU" sz="1400" dirty="0" smtClean="0"/>
                  <a:t>Постройте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ru-RU" sz="1400" dirty="0"/>
                  <a:t> и определите его вид.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909934"/>
                <a:ext cx="4033838" cy="962315"/>
              </a:xfrm>
              <a:prstGeom prst="rect">
                <a:avLst/>
              </a:prstGeom>
              <a:blipFill>
                <a:blip r:embed="rId3"/>
                <a:stretch>
                  <a:fillRect l="-2719" t="-3165" b="-101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089885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332409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47455"/>
              </p:ext>
            </p:extLst>
          </p:nvPr>
        </p:nvGraphicFramePr>
        <p:xfrm>
          <a:off x="4572001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63355" y="2679685"/>
                <a:ext cx="403383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=∠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+∠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𝐷𝐵𝐶</m:t>
                    </m:r>
                    <m:r>
                      <a:rPr lang="ru-RU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=29°+61°=90°</m:t>
                    </m:r>
                  </m:oMath>
                </a14:m>
                <a:r>
                  <a:rPr lang="ru-RU" sz="1600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55" y="2679685"/>
                <a:ext cx="4033838" cy="246221"/>
              </a:xfrm>
              <a:prstGeom prst="rect">
                <a:avLst/>
              </a:prstGeom>
              <a:blipFill>
                <a:blip r:embed="rId4"/>
                <a:stretch>
                  <a:fillRect l="-1513" t="-27500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5772150" y="3974"/>
            <a:ext cx="3001931" cy="973253"/>
            <a:chOff x="5772150" y="3974"/>
            <a:chExt cx="3001931" cy="973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772150" y="3974"/>
                  <a:ext cx="3001931" cy="973253"/>
                </a:xfrm>
                <a:prstGeom prst="rect">
                  <a:avLst/>
                </a:prstGeom>
                <a:solidFill>
                  <a:srgbClr val="0F7799">
                    <a:alpha val="50000"/>
                  </a:srgbClr>
                </a:solidFill>
              </p:spPr>
              <p:txBody>
                <a:bodyPr wrap="square" lIns="360000" tIns="360000" rIns="360000" bIns="360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𝐴𝐵𝐶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𝐴𝐵𝐷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𝐷𝐵𝐶</m:t>
                        </m:r>
                      </m:oMath>
                    </m:oMathPara>
                  </a14:m>
                  <a:endParaRPr lang="en-US" sz="1600" dirty="0" smtClean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2150" y="3974"/>
                  <a:ext cx="3001931" cy="97325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Прямоугольник 22"/>
            <p:cNvSpPr/>
            <p:nvPr/>
          </p:nvSpPr>
          <p:spPr>
            <a:xfrm>
              <a:off x="6105237" y="299625"/>
              <a:ext cx="2318328" cy="4052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 flipV="1">
            <a:off x="6674538" y="1653904"/>
            <a:ext cx="0" cy="21679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446461" y="3873714"/>
                <a:ext cx="2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61" y="3873714"/>
                <a:ext cx="218841" cy="276999"/>
              </a:xfrm>
              <a:prstGeom prst="rect">
                <a:avLst/>
              </a:prstGeom>
              <a:blipFill>
                <a:blip r:embed="rId6"/>
                <a:stretch>
                  <a:fillRect l="-22222" r="-2222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Прямая соединительная линия 31"/>
          <p:cNvCxnSpPr/>
          <p:nvPr/>
        </p:nvCxnSpPr>
        <p:spPr>
          <a:xfrm>
            <a:off x="6678612" y="3821839"/>
            <a:ext cx="19573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8193019" y="3885549"/>
                <a:ext cx="2058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019" y="3885549"/>
                <a:ext cx="205826" cy="276999"/>
              </a:xfrm>
              <a:prstGeom prst="rect">
                <a:avLst/>
              </a:prstGeom>
              <a:blipFill>
                <a:blip r:embed="rId7"/>
                <a:stretch>
                  <a:fillRect l="-23529" r="-23529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Овал 42"/>
          <p:cNvSpPr/>
          <p:nvPr/>
        </p:nvSpPr>
        <p:spPr>
          <a:xfrm>
            <a:off x="6639088" y="3795364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433391" y="1637396"/>
                <a:ext cx="205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391" y="1637396"/>
                <a:ext cx="205697" cy="276999"/>
              </a:xfrm>
              <a:prstGeom prst="rect">
                <a:avLst/>
              </a:prstGeom>
              <a:blipFill>
                <a:blip r:embed="rId8"/>
                <a:stretch>
                  <a:fillRect l="-23529" r="-23529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6878728" y="3371170"/>
                <a:ext cx="5405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1600" i="1" dirty="0">
                          <a:solidFill>
                            <a:srgbClr val="0F77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728" y="3371170"/>
                <a:ext cx="54053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Овал 24"/>
          <p:cNvSpPr/>
          <p:nvPr/>
        </p:nvSpPr>
        <p:spPr>
          <a:xfrm>
            <a:off x="8296725" y="3786075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5225" y="1276022"/>
            <a:ext cx="4212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6675331" y="1948915"/>
            <a:ext cx="0" cy="180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6648035" y="1878767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6666796" y="3615374"/>
            <a:ext cx="211932" cy="197644"/>
          </a:xfrm>
          <a:custGeom>
            <a:avLst/>
            <a:gdLst>
              <a:gd name="connsiteX0" fmla="*/ 0 w 211932"/>
              <a:gd name="connsiteY0" fmla="*/ 0 h 197644"/>
              <a:gd name="connsiteX1" fmla="*/ 209550 w 211932"/>
              <a:gd name="connsiteY1" fmla="*/ 2381 h 197644"/>
              <a:gd name="connsiteX2" fmla="*/ 211932 w 211932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32" h="197644">
                <a:moveTo>
                  <a:pt x="0" y="0"/>
                </a:moveTo>
                <a:lnTo>
                  <a:pt x="209550" y="2381"/>
                </a:lnTo>
                <a:lnTo>
                  <a:pt x="211932" y="197644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732937" y="0"/>
                <a:ext cx="2052288" cy="1560786"/>
              </a:xfrm>
              <a:prstGeom prst="rect">
                <a:avLst/>
              </a:prstGeom>
              <a:solidFill>
                <a:srgbClr val="0F7799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r>
                  <a:rPr lang="ru-RU" dirty="0" smtClean="0"/>
                  <a:t>Угол</a:t>
                </a:r>
                <a:r>
                  <a:rPr lang="ru-RU" dirty="0"/>
                  <a:t>, который составляет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ru-RU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dirty="0" smtClean="0"/>
                  <a:t>, </a:t>
                </a:r>
                <a:r>
                  <a:rPr lang="ru-RU" dirty="0"/>
                  <a:t>называется прямым </a:t>
                </a:r>
                <a:r>
                  <a:rPr lang="ru-RU" dirty="0" smtClean="0"/>
                  <a:t>углом.</a:t>
                </a:r>
                <a:endParaRPr lang="en-US" sz="1600" dirty="0" smtClean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937" y="0"/>
                <a:ext cx="2052288" cy="15607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63355" y="3057738"/>
                <a:ext cx="403383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ru-RU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– прямой угол.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55" y="3057738"/>
                <a:ext cx="4033838" cy="246221"/>
              </a:xfrm>
              <a:prstGeom prst="rect">
                <a:avLst/>
              </a:prstGeom>
              <a:blipFill>
                <a:blip r:embed="rId13"/>
                <a:stretch>
                  <a:fillRect l="-1513" t="-150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41" grpId="0"/>
      <p:bldP spid="31" grpId="0"/>
      <p:bldP spid="42" grpId="0"/>
      <p:bldP spid="43" grpId="0" animBg="1"/>
      <p:bldP spid="45" grpId="0"/>
      <p:bldP spid="48" grpId="0"/>
      <p:bldP spid="25" grpId="0" animBg="1"/>
      <p:bldP spid="46" grpId="0" animBg="1"/>
      <p:bldP spid="49" grpId="0" animBg="1"/>
      <p:bldP spid="51" grpId="0" animBg="1"/>
      <p:bldP spid="5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1093232"/>
                <a:ext cx="8426452" cy="3443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rgbClr val="FFC000"/>
                    </a:solidFill>
                  </a:rPr>
                  <a:t>Измерить угол – </a:t>
                </a:r>
                <a:r>
                  <a:rPr lang="ru-RU" sz="1600" dirty="0">
                    <a:solidFill>
                      <a:schemeClr val="bg1"/>
                    </a:solidFill>
                  </a:rPr>
                  <a:t>означает подсчитать,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сколько </a:t>
                </a:r>
                <a:r>
                  <a:rPr lang="ru-RU" sz="1600" dirty="0">
                    <a:solidFill>
                      <a:schemeClr val="bg1"/>
                    </a:solidFill>
                  </a:rPr>
                  <a:t>единичных углов в нём помещается.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Градус –</a:t>
                </a:r>
                <a:r>
                  <a:rPr lang="ru-RU" sz="1600" dirty="0">
                    <a:solidFill>
                      <a:schemeClr val="bg1"/>
                    </a:solidFill>
                  </a:rPr>
                  <a:t> это общепринятая единица,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которой </a:t>
                </a:r>
                <a:r>
                  <a:rPr lang="ru-RU" sz="1600" dirty="0">
                    <a:solidFill>
                      <a:schemeClr val="bg1"/>
                    </a:solidFill>
                  </a:rPr>
                  <a:t>пользуются для измерения углов. </a:t>
                </a:r>
                <a:endParaRPr lang="en-US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Угол, который составляет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360</m:t>
                    </m:r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,</a:t>
                </a:r>
                <a:r>
                  <a:rPr lang="ru-RU" sz="1600" dirty="0">
                    <a:solidFill>
                      <a:schemeClr val="bg1"/>
                    </a:solidFill>
                  </a:rPr>
                  <a:t> называется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полным углом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Угол, равный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,</a:t>
                </a:r>
                <a:r>
                  <a:rPr lang="ru-RU" sz="1600" dirty="0">
                    <a:solidFill>
                      <a:schemeClr val="bg1"/>
                    </a:solidFill>
                  </a:rPr>
                  <a:t> называется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развёрнутым углом</a:t>
                </a:r>
                <a:r>
                  <a:rPr lang="ru-RU" sz="1600" dirty="0">
                    <a:solidFill>
                      <a:schemeClr val="bg1"/>
                    </a:solidFill>
                  </a:rPr>
                  <a:t>. </a:t>
                </a:r>
                <a:endParaRPr lang="ru-RU" sz="16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bg1"/>
                    </a:solidFill>
                  </a:rPr>
                  <a:t>Угол</a:t>
                </a:r>
                <a:r>
                  <a:rPr lang="ru-RU" sz="1600" dirty="0">
                    <a:solidFill>
                      <a:schemeClr val="bg1"/>
                    </a:solidFill>
                  </a:rPr>
                  <a:t>, равный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,</a:t>
                </a:r>
                <a:r>
                  <a:rPr lang="ru-RU" sz="1600" dirty="0">
                    <a:solidFill>
                      <a:schemeClr val="bg1"/>
                    </a:solidFill>
                  </a:rPr>
                  <a:t> называется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прямым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углом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Угол, градусная мера которого меньше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острым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bg1"/>
                    </a:solidFill>
                  </a:rPr>
                  <a:t>Угол</a:t>
                </a:r>
                <a:r>
                  <a:rPr lang="ru-RU" sz="1600" dirty="0">
                    <a:solidFill>
                      <a:schemeClr val="bg1"/>
                    </a:solidFill>
                  </a:rPr>
                  <a:t>, градусная мера которого больше </a:t>
                </a:r>
                <a14:m>
                  <m:oMath xmlns:m="http://schemas.openxmlformats.org/officeDocument/2006/math"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но меньше </a:t>
                </a:r>
                <a14:m>
                  <m:oMath xmlns:m="http://schemas.openxmlformats.org/officeDocument/2006/math"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тупым</a:t>
                </a:r>
                <a:r>
                  <a:rPr lang="ru-RU" sz="1600" dirty="0">
                    <a:solidFill>
                      <a:schemeClr val="bg1"/>
                    </a:solidFill>
                  </a:rPr>
                  <a:t>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1093232"/>
                <a:ext cx="8426452" cy="3443250"/>
              </a:xfrm>
              <a:prstGeom prst="rect">
                <a:avLst/>
              </a:prstGeom>
              <a:blipFill>
                <a:blip r:embed="rId5"/>
                <a:stretch>
                  <a:fillRect l="-1375" t="-1416" b="-26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8878" y="1305794"/>
            <a:ext cx="1643554" cy="2184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93" y="3135669"/>
            <a:ext cx="180000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0760" y="1323378"/>
            <a:ext cx="1708712" cy="2167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8938" y="373489"/>
            <a:ext cx="5856288" cy="677820"/>
          </a:xfrm>
          <a:prstGeom prst="wedgeRoundRectCallout">
            <a:avLst>
              <a:gd name="adj1" fmla="val 15084"/>
              <a:gd name="adj2" fmla="val 8253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Мама </a:t>
            </a:r>
            <a:r>
              <a:rPr lang="ru-RU" sz="1400" dirty="0"/>
              <a:t>спрятала этот предмет, но, чтобы я его </a:t>
            </a:r>
            <a:r>
              <a:rPr lang="ru-RU" sz="1400" dirty="0" smtClean="0"/>
              <a:t>нашёл, </a:t>
            </a:r>
            <a:r>
              <a:rPr lang="ru-RU" sz="1400" dirty="0"/>
              <a:t>она подготовила инструкцию, где написано, что мне нужно сделать.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373489"/>
            <a:ext cx="2321224" cy="1154546"/>
          </a:xfrm>
          <a:prstGeom prst="wedgeRoundRectCallout">
            <a:avLst>
              <a:gd name="adj1" fmla="val 46858"/>
              <a:gd name="adj2" fmla="val 84274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 давай я тебе помогу! </a:t>
            </a:r>
            <a:endParaRPr lang="ru-RU" sz="1400" dirty="0" smtClean="0"/>
          </a:p>
          <a:p>
            <a:pPr algn="ctr"/>
            <a:r>
              <a:rPr lang="ru-RU" sz="1400" dirty="0" smtClean="0"/>
              <a:t>Показывай </a:t>
            </a:r>
            <a:r>
              <a:rPr lang="ru-RU" sz="1400" dirty="0"/>
              <a:t>свою инструкцию!</a:t>
            </a:r>
          </a:p>
        </p:txBody>
      </p:sp>
    </p:spTree>
    <p:extLst>
      <p:ext uri="{BB962C8B-B14F-4D97-AF65-F5344CB8AC3E}">
        <p14:creationId xmlns:p14="http://schemas.microsoft.com/office/powerpoint/2010/main" val="36180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8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effectLst/>
                <a:latin typeface="+mj-lt"/>
              </a:rPr>
              <a:t>Итоги урока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3" y="1442966"/>
            <a:ext cx="4021019" cy="2261431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96" y="1443848"/>
            <a:ext cx="4021019" cy="2259668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101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549373"/>
            <a:ext cx="9248775" cy="8347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30254" y="3697714"/>
                <a:ext cx="3289301" cy="705629"/>
              </a:xfrm>
              <a:prstGeom prst="wedgeRoundRectCallout">
                <a:avLst>
                  <a:gd name="adj1" fmla="val 59679"/>
                  <a:gd name="adj2" fmla="val 424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F77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В первом пункте написано, что я должен сделать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шагов прямо</a:t>
                </a:r>
                <a:r>
                  <a:rPr lang="ru-RU" sz="1400" dirty="0" smtClean="0"/>
                  <a:t>. </a:t>
                </a:r>
                <a:endParaRPr lang="ru-RU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254" y="3697714"/>
                <a:ext cx="3289301" cy="705629"/>
              </a:xfrm>
              <a:prstGeom prst="wedgeRoundRectCallout">
                <a:avLst>
                  <a:gd name="adj1" fmla="val 59679"/>
                  <a:gd name="adj2" fmla="val 4243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F77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855" y="2728376"/>
            <a:ext cx="1942382" cy="46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728376"/>
            <a:ext cx="201938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549373"/>
            <a:ext cx="9248775" cy="83470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8161" y="3779404"/>
            <a:ext cx="1581536" cy="677820"/>
          </a:xfrm>
          <a:prstGeom prst="wedgeRoundRectCallout">
            <a:avLst>
              <a:gd name="adj1" fmla="val -69981"/>
              <a:gd name="adj2" fmla="val 15417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и что тут </a:t>
            </a:r>
            <a:r>
              <a:rPr lang="ru-RU" sz="1400" dirty="0" smtClean="0"/>
              <a:t>сложного?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855" y="2728376"/>
            <a:ext cx="1942382" cy="46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728376"/>
            <a:ext cx="201938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549373"/>
            <a:ext cx="9248775" cy="8347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855" y="2728376"/>
            <a:ext cx="1942382" cy="46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728376"/>
            <a:ext cx="2019386" cy="46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8161" y="3388641"/>
            <a:ext cx="4362105" cy="1392909"/>
          </a:xfrm>
          <a:prstGeom prst="wedgeRoundRectCallout">
            <a:avLst>
              <a:gd name="adj1" fmla="val 59679"/>
              <a:gd name="adj2" fmla="val 4243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Шаги-то </a:t>
            </a:r>
            <a:r>
              <a:rPr lang="ru-RU" sz="1400" dirty="0"/>
              <a:t>я </a:t>
            </a:r>
            <a:r>
              <a:rPr lang="ru-RU" sz="1400" dirty="0" smtClean="0"/>
              <a:t>сделал! </a:t>
            </a:r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значит повернуть вправо на </a:t>
            </a:r>
            <a:r>
              <a:rPr lang="ru-RU" sz="1400" dirty="0" smtClean="0"/>
              <a:t>величину, </a:t>
            </a:r>
            <a:r>
              <a:rPr lang="ru-RU" sz="1400" dirty="0"/>
              <a:t>равную прямому углу? </a:t>
            </a:r>
            <a:endParaRPr lang="ru-RU" sz="1400" dirty="0" smtClean="0"/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это за </a:t>
            </a:r>
            <a:r>
              <a:rPr lang="ru-RU" sz="1400" dirty="0" smtClean="0"/>
              <a:t>величина-то такая </a:t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что за прямой </a:t>
            </a:r>
            <a:r>
              <a:rPr lang="ru-RU" sz="1400" dirty="0" smtClean="0"/>
              <a:t>угол?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181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549373"/>
            <a:ext cx="9248775" cy="8347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855" y="2728376"/>
            <a:ext cx="1942382" cy="46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2728376"/>
            <a:ext cx="2019386" cy="46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8161" y="3779404"/>
            <a:ext cx="3835314" cy="916183"/>
          </a:xfrm>
          <a:prstGeom prst="wedgeRoundRectCallout">
            <a:avLst>
              <a:gd name="adj1" fmla="val -61040"/>
              <a:gd name="adj2" fmla="val -6415"/>
              <a:gd name="adj3" fmla="val 16667"/>
            </a:avLst>
          </a:prstGeom>
          <a:solidFill>
            <a:schemeClr val="bg1"/>
          </a:solidFill>
          <a:ln>
            <a:solidFill>
              <a:srgbClr val="0F77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Да… проблемка</a:t>
            </a:r>
            <a:r>
              <a:rPr lang="ru-RU" sz="1400" dirty="0" smtClean="0"/>
              <a:t>! </a:t>
            </a:r>
          </a:p>
          <a:p>
            <a:pPr algn="ctr"/>
            <a:r>
              <a:rPr lang="ru-RU" sz="1400" dirty="0" smtClean="0"/>
              <a:t>Давай </a:t>
            </a:r>
            <a:r>
              <a:rPr lang="ru-RU" sz="1400" dirty="0"/>
              <a:t>спросим у </a:t>
            </a:r>
            <a:r>
              <a:rPr lang="ru-RU" sz="1400" dirty="0" err="1"/>
              <a:t>Электроши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Он </a:t>
            </a:r>
            <a:r>
              <a:rPr lang="ru-RU" sz="1400" dirty="0"/>
              <a:t>точно сможет нам помочь!</a:t>
            </a:r>
          </a:p>
        </p:txBody>
      </p:sp>
    </p:spTree>
    <p:extLst>
      <p:ext uri="{BB962C8B-B14F-4D97-AF65-F5344CB8AC3E}">
        <p14:creationId xmlns:p14="http://schemas.microsoft.com/office/powerpoint/2010/main" val="4792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5506</TotalTime>
  <Words>1143</Words>
  <Application>Microsoft Office PowerPoint</Application>
  <PresentationFormat>Экран (16:9)</PresentationFormat>
  <Paragraphs>302</Paragraphs>
  <Slides>50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Roboto</vt:lpstr>
      <vt:lpstr>Arial</vt:lpstr>
      <vt:lpstr>Cambria Math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1105</cp:revision>
  <dcterms:created xsi:type="dcterms:W3CDTF">2017-06-06T14:34:21Z</dcterms:created>
  <dcterms:modified xsi:type="dcterms:W3CDTF">2025-01-17T08:40:33Z</dcterms:modified>
</cp:coreProperties>
</file>