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2"/>
  </p:notesMasterIdLst>
  <p:sldIdLst>
    <p:sldId id="256" r:id="rId2"/>
    <p:sldId id="449" r:id="rId3"/>
    <p:sldId id="450" r:id="rId4"/>
    <p:sldId id="451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353" r:id="rId13"/>
    <p:sldId id="354" r:id="rId14"/>
    <p:sldId id="305" r:id="rId15"/>
    <p:sldId id="431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265" r:id="rId29"/>
    <p:sldId id="471" r:id="rId30"/>
    <p:sldId id="472" r:id="rId31"/>
    <p:sldId id="473" r:id="rId32"/>
    <p:sldId id="474" r:id="rId33"/>
    <p:sldId id="440" r:id="rId34"/>
    <p:sldId id="476" r:id="rId35"/>
    <p:sldId id="477" r:id="rId36"/>
    <p:sldId id="478" r:id="rId37"/>
    <p:sldId id="479" r:id="rId38"/>
    <p:sldId id="442" r:id="rId39"/>
    <p:sldId id="480" r:id="rId40"/>
    <p:sldId id="481" r:id="rId41"/>
    <p:sldId id="371" r:id="rId42"/>
    <p:sldId id="482" r:id="rId43"/>
    <p:sldId id="417" r:id="rId44"/>
    <p:sldId id="483" r:id="rId45"/>
    <p:sldId id="484" r:id="rId46"/>
    <p:sldId id="295" r:id="rId47"/>
    <p:sldId id="485" r:id="rId48"/>
    <p:sldId id="486" r:id="rId49"/>
    <p:sldId id="487" r:id="rId50"/>
    <p:sldId id="343" r:id="rId5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53"/>
    </p:embeddedFont>
    <p:embeddedFont>
      <p:font typeface="Roboto" panose="020B0604020202020204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Merriweather" panose="020B0604020202020204" charset="-52"/>
      <p:regular r:id="rId62"/>
      <p:bold r:id="rId63"/>
      <p:italic r:id="rId64"/>
      <p:boldItalic r:id="rId65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2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28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2086" userDrawn="1">
          <p15:clr>
            <a:srgbClr val="A4A3A4"/>
          </p15:clr>
        </p15:guide>
        <p15:guide id="8" pos="3692" userDrawn="1">
          <p15:clr>
            <a:srgbClr val="A4A3A4"/>
          </p15:clr>
        </p15:guide>
        <p15:guide id="9" pos="1845" userDrawn="1">
          <p15:clr>
            <a:srgbClr val="A4A3A4"/>
          </p15:clr>
        </p15:guide>
        <p15:guide id="10" pos="3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799"/>
    <a:srgbClr val="4ECFFF"/>
    <a:srgbClr val="854B19"/>
    <a:srgbClr val="EAEFF7"/>
    <a:srgbClr val="663300"/>
    <a:srgbClr val="9F9C82"/>
    <a:srgbClr val="FACE47"/>
    <a:srgbClr val="F2F2F2"/>
    <a:srgbClr val="E7E6E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0413" autoAdjust="0"/>
  </p:normalViewPr>
  <p:slideViewPr>
    <p:cSldViewPr snapToGrid="0" showGuides="1">
      <p:cViewPr varScale="1">
        <p:scale>
          <a:sx n="105" d="100"/>
          <a:sy n="105" d="100"/>
        </p:scale>
        <p:origin x="1056" y="67"/>
      </p:cViewPr>
      <p:guideLst>
        <p:guide orient="horz" pos="3012"/>
        <p:guide pos="226"/>
        <p:guide pos="5534"/>
        <p:guide orient="horz" pos="228"/>
        <p:guide pos="2993"/>
        <p:guide pos="2767"/>
        <p:guide pos="2086"/>
        <p:guide pos="3692"/>
        <p:guide pos="1845"/>
        <p:guide pos="3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25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755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85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26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76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74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77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68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10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04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94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51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565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35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10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945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3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21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9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0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73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9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56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904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587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905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57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206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024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63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566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999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0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244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899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904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79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613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708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729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91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918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720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2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3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7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17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27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35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5.png"/><Relationship Id="rId5" Type="http://schemas.openxmlformats.org/officeDocument/2006/relationships/image" Target="../media/image4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2.png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11.png"/><Relationship Id="rId4" Type="http://schemas.openxmlformats.org/officeDocument/2006/relationships/image" Target="../media/image47.png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9.png"/><Relationship Id="rId9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7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64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7" Type="http://schemas.openxmlformats.org/officeDocument/2006/relationships/image" Target="../media/image71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.png"/><Relationship Id="rId7" Type="http://schemas.openxmlformats.org/officeDocument/2006/relationships/image" Target="../media/image7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7" Type="http://schemas.openxmlformats.org/officeDocument/2006/relationships/image" Target="../media/image72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40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7" Type="http://schemas.openxmlformats.org/officeDocument/2006/relationships/image" Target="../media/image72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4.png"/><Relationship Id="rId18" Type="http://schemas.openxmlformats.org/officeDocument/2006/relationships/image" Target="../media/image92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89.png"/><Relationship Id="rId10" Type="http://schemas.openxmlformats.org/officeDocument/2006/relationships/image" Target="../media/image74.png"/><Relationship Id="rId19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73.png"/><Relationship Id="rId14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11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1" Type="http://schemas.openxmlformats.org/officeDocument/2006/relationships/image" Target="../media/image8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06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19" Type="http://schemas.openxmlformats.org/officeDocument/2006/relationships/image" Target="../media/image10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11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3" Type="http://schemas.openxmlformats.org/officeDocument/2006/relationships/image" Target="../media/image112.png"/><Relationship Id="rId21" Type="http://schemas.openxmlformats.org/officeDocument/2006/relationships/image" Target="../media/image133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24" Type="http://schemas.openxmlformats.org/officeDocument/2006/relationships/image" Target="../media/image136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13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5" Type="http://schemas.openxmlformats.org/officeDocument/2006/relationships/image" Target="../media/image113.png"/><Relationship Id="rId10" Type="http://schemas.openxmlformats.org/officeDocument/2006/relationships/image" Target="../media/image167.png"/><Relationship Id="rId4" Type="http://schemas.openxmlformats.org/officeDocument/2006/relationships/image" Target="../media/image163.png"/><Relationship Id="rId9" Type="http://schemas.openxmlformats.org/officeDocument/2006/relationships/image" Target="../media/image1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144586"/>
            <a:ext cx="4392613" cy="861774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Многоугольники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. Равные фигуры</a:t>
            </a:r>
          </a:p>
        </p:txBody>
      </p:sp>
    </p:spTree>
    <p:extLst>
      <p:ext uri="{BB962C8B-B14F-4D97-AF65-F5344CB8AC3E}">
        <p14:creationId xmlns:p14="http://schemas.microsoft.com/office/powerpoint/2010/main" val="5099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48" y="-2000248"/>
            <a:ext cx="5143501" cy="9144000"/>
          </a:xfrm>
          <a:prstGeom prst="rect">
            <a:avLst/>
          </a:prstGeom>
        </p:spPr>
      </p:pic>
      <p:pic>
        <p:nvPicPr>
          <p:cNvPr id="1026" name="Picture 2" descr="http://s1.dmcdn.net/M6fRs/1280x720-VT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4" y="429923"/>
            <a:ext cx="7285536" cy="427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2820722"/>
            <a:ext cx="1195312" cy="28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820722"/>
            <a:ext cx="1242699" cy="288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92543" y="778742"/>
            <a:ext cx="12658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Бермудские острова</a:t>
            </a:r>
          </a:p>
        </p:txBody>
      </p:sp>
      <p:cxnSp>
        <p:nvCxnSpPr>
          <p:cNvPr id="7" name="Прямая соединительная линия 6"/>
          <p:cNvCxnSpPr>
            <a:stCxn id="11" idx="2"/>
            <a:endCxn id="3" idx="6"/>
          </p:cNvCxnSpPr>
          <p:nvPr/>
        </p:nvCxnSpPr>
        <p:spPr>
          <a:xfrm flipH="1">
            <a:off x="2926023" y="1419350"/>
            <a:ext cx="4209422" cy="626198"/>
          </a:xfrm>
          <a:prstGeom prst="line">
            <a:avLst/>
          </a:prstGeom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003724" y="1566505"/>
            <a:ext cx="126580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Флорида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cxnSp>
        <p:nvCxnSpPr>
          <p:cNvPr id="17" name="Прямая соединительная линия 16"/>
          <p:cNvCxnSpPr>
            <a:stCxn id="12" idx="1"/>
            <a:endCxn id="3" idx="5"/>
          </p:cNvCxnSpPr>
          <p:nvPr/>
        </p:nvCxnSpPr>
        <p:spPr>
          <a:xfrm flipH="1" flipV="1">
            <a:off x="2899663" y="2109188"/>
            <a:ext cx="4473480" cy="2441057"/>
          </a:xfrm>
          <a:prstGeom prst="line">
            <a:avLst/>
          </a:prstGeom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2746023" y="1955548"/>
            <a:ext cx="180000" cy="180000"/>
          </a:xfrm>
          <a:prstGeom prst="ellipse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35445" y="1329350"/>
            <a:ext cx="180000" cy="180000"/>
          </a:xfrm>
          <a:prstGeom prst="ellipse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46783" y="4523885"/>
            <a:ext cx="180000" cy="180000"/>
          </a:xfrm>
          <a:prstGeom prst="ellipse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15165" y="4448803"/>
            <a:ext cx="126580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Пуэрто-Рико</a:t>
            </a:r>
          </a:p>
        </p:txBody>
      </p:sp>
      <p:cxnSp>
        <p:nvCxnSpPr>
          <p:cNvPr id="22" name="Прямая соединительная линия 21"/>
          <p:cNvCxnSpPr>
            <a:stCxn id="12" idx="0"/>
            <a:endCxn id="11" idx="4"/>
          </p:cNvCxnSpPr>
          <p:nvPr/>
        </p:nvCxnSpPr>
        <p:spPr>
          <a:xfrm flipH="1" flipV="1">
            <a:off x="7225445" y="1509350"/>
            <a:ext cx="211338" cy="3014535"/>
          </a:xfrm>
          <a:prstGeom prst="line">
            <a:avLst/>
          </a:prstGeom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44262" y="3784163"/>
            <a:ext cx="4994031" cy="677820"/>
          </a:xfrm>
          <a:prstGeom prst="wedgeRoundRectCallout">
            <a:avLst>
              <a:gd name="adj1" fmla="val 56501"/>
              <a:gd name="adj2" fmla="val -44648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Интересно, а почему треугольник в геометрии назвали именно треугольником, а никак </a:t>
            </a:r>
            <a:r>
              <a:rPr lang="ru-RU" sz="1400" dirty="0" smtClean="0"/>
              <a:t>по-другому?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939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48" y="-2000248"/>
            <a:ext cx="5143501" cy="9144000"/>
          </a:xfrm>
          <a:prstGeom prst="rect">
            <a:avLst/>
          </a:prstGeom>
        </p:spPr>
      </p:pic>
      <p:pic>
        <p:nvPicPr>
          <p:cNvPr id="1026" name="Picture 2" descr="http://s1.dmcdn.net/M6fRs/1280x720-VT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4" y="429923"/>
            <a:ext cx="7285536" cy="427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2820722"/>
            <a:ext cx="1195312" cy="28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820722"/>
            <a:ext cx="1242699" cy="288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92543" y="778742"/>
            <a:ext cx="12658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Бермудские острова</a:t>
            </a:r>
          </a:p>
        </p:txBody>
      </p:sp>
      <p:cxnSp>
        <p:nvCxnSpPr>
          <p:cNvPr id="7" name="Прямая соединительная линия 6"/>
          <p:cNvCxnSpPr>
            <a:stCxn id="11" idx="2"/>
            <a:endCxn id="3" idx="6"/>
          </p:cNvCxnSpPr>
          <p:nvPr/>
        </p:nvCxnSpPr>
        <p:spPr>
          <a:xfrm flipH="1">
            <a:off x="2926023" y="1419350"/>
            <a:ext cx="4209422" cy="626198"/>
          </a:xfrm>
          <a:prstGeom prst="line">
            <a:avLst/>
          </a:prstGeom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003724" y="1566505"/>
            <a:ext cx="126580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Флорида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cxnSp>
        <p:nvCxnSpPr>
          <p:cNvPr id="17" name="Прямая соединительная линия 16"/>
          <p:cNvCxnSpPr>
            <a:stCxn id="12" idx="1"/>
            <a:endCxn id="3" idx="5"/>
          </p:cNvCxnSpPr>
          <p:nvPr/>
        </p:nvCxnSpPr>
        <p:spPr>
          <a:xfrm flipH="1" flipV="1">
            <a:off x="2899663" y="2109188"/>
            <a:ext cx="4473480" cy="2441057"/>
          </a:xfrm>
          <a:prstGeom prst="line">
            <a:avLst/>
          </a:prstGeom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2746023" y="1955548"/>
            <a:ext cx="180000" cy="180000"/>
          </a:xfrm>
          <a:prstGeom prst="ellipse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35445" y="1329350"/>
            <a:ext cx="180000" cy="180000"/>
          </a:xfrm>
          <a:prstGeom prst="ellipse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46783" y="4523885"/>
            <a:ext cx="180000" cy="180000"/>
          </a:xfrm>
          <a:prstGeom prst="ellipse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15165" y="4448803"/>
            <a:ext cx="126580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Пуэрто-Рико</a:t>
            </a:r>
          </a:p>
        </p:txBody>
      </p:sp>
      <p:cxnSp>
        <p:nvCxnSpPr>
          <p:cNvPr id="22" name="Прямая соединительная линия 21"/>
          <p:cNvCxnSpPr>
            <a:stCxn id="12" idx="0"/>
            <a:endCxn id="11" idx="4"/>
          </p:cNvCxnSpPr>
          <p:nvPr/>
        </p:nvCxnSpPr>
        <p:spPr>
          <a:xfrm flipH="1" flipV="1">
            <a:off x="7225445" y="1509350"/>
            <a:ext cx="211338" cy="3014535"/>
          </a:xfrm>
          <a:prstGeom prst="line">
            <a:avLst/>
          </a:prstGeom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34705" y="3532620"/>
            <a:ext cx="3495543" cy="916183"/>
          </a:xfrm>
          <a:prstGeom prst="wedgeRoundRectCallout">
            <a:avLst>
              <a:gd name="adj1" fmla="val -59555"/>
              <a:gd name="adj2" fmla="val -27374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Может, потому, </a:t>
            </a:r>
            <a:r>
              <a:rPr lang="ru-RU" sz="1400" dirty="0"/>
              <a:t>что у него три угла? </a:t>
            </a:r>
            <a:endParaRPr lang="ru-RU" sz="1400" dirty="0" smtClean="0"/>
          </a:p>
          <a:p>
            <a:pPr algn="ctr"/>
            <a:r>
              <a:rPr lang="ru-RU" sz="1400" dirty="0" smtClean="0"/>
              <a:t>Но, </a:t>
            </a:r>
            <a:r>
              <a:rPr lang="ru-RU" sz="1400" dirty="0"/>
              <a:t>думаю, этот вопрос лучше задать </a:t>
            </a:r>
            <a:r>
              <a:rPr lang="ru-RU" sz="1400" dirty="0" err="1" smtClean="0"/>
              <a:t>Электроше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289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99" y="0"/>
            <a:ext cx="91455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58775" y="361950"/>
            <a:ext cx="3149356" cy="1154546"/>
          </a:xfrm>
          <a:prstGeom prst="wedgeRoundRectCallout">
            <a:avLst>
              <a:gd name="adj1" fmla="val -22404"/>
              <a:gd name="adj2" fmla="val 88230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Прежде </a:t>
            </a:r>
            <a:r>
              <a:rPr lang="ru-RU" sz="1400" dirty="0"/>
              <a:t>чем я вам расскажу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 </a:t>
            </a:r>
            <a:r>
              <a:rPr lang="ru-RU" sz="1400" dirty="0"/>
              <a:t>треугольниках и других геометрических фигурах, </a:t>
            </a:r>
            <a:r>
              <a:rPr lang="ru-RU" sz="1400" dirty="0" smtClean="0"/>
              <a:t>давайте немного разомнёмся.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74" y="367321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Устный счёт</a:t>
            </a:r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43663" y="4147575"/>
            <a:ext cx="1387601" cy="439457"/>
          </a:xfrm>
          <a:prstGeom prst="wedgeRoundRectCallout">
            <a:avLst>
              <a:gd name="adj1" fmla="val 73086"/>
              <a:gd name="adj2" fmla="val 39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Сверимся?</a:t>
            </a:r>
            <a:endParaRPr lang="ru-RU" sz="1400" dirty="0"/>
          </a:p>
        </p:txBody>
      </p:sp>
      <p:pic>
        <p:nvPicPr>
          <p:cNvPr id="65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2868" y="3131822"/>
            <a:ext cx="23540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Прямоугольник 134"/>
              <p:cNvSpPr/>
              <p:nvPr/>
            </p:nvSpPr>
            <p:spPr>
              <a:xfrm>
                <a:off x="559148" y="3702603"/>
                <a:ext cx="648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Прямоугольник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8" y="3702603"/>
                <a:ext cx="648000" cy="43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Прямоугольник 135"/>
              <p:cNvSpPr/>
              <p:nvPr/>
            </p:nvSpPr>
            <p:spPr>
              <a:xfrm>
                <a:off x="1300573" y="4139822"/>
                <a:ext cx="828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150°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Прямоугольник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573" y="4139822"/>
                <a:ext cx="828000" cy="43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2284881" y="3931479"/>
                <a:ext cx="828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126°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881" y="3931479"/>
                <a:ext cx="828000" cy="432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рямоугольник 55"/>
          <p:cNvSpPr/>
          <p:nvPr/>
        </p:nvSpPr>
        <p:spPr>
          <a:xfrm>
            <a:off x="559150" y="989179"/>
            <a:ext cx="2376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1600" indent="-1588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Тупой угол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2586485" y="3159182"/>
                <a:ext cx="648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53°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485" y="3159182"/>
                <a:ext cx="648000" cy="432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774802" y="3018077"/>
                <a:ext cx="648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20°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02" y="3018077"/>
                <a:ext cx="648000" cy="432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1538843" y="3366778"/>
                <a:ext cx="828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843" y="3366778"/>
                <a:ext cx="828000" cy="432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3416008" y="3541191"/>
                <a:ext cx="828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179°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008" y="3541191"/>
                <a:ext cx="828000" cy="432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3157452" y="4247396"/>
                <a:ext cx="648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89°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452" y="4247396"/>
                <a:ext cx="648000" cy="432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/>
          <p:cNvSpPr/>
          <p:nvPr/>
        </p:nvSpPr>
        <p:spPr>
          <a:xfrm>
            <a:off x="3386396" y="989179"/>
            <a:ext cx="2376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1600" indent="-1588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Прямой угол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30030" y="989179"/>
            <a:ext cx="234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1600" indent="-1588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Острый угол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30062" y="2508076"/>
            <a:ext cx="2892669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1600" indent="-1588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Развёрнутый угол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60494E-6 L 0.40469 -0.41914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6" y="-2095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58025E-6 L 0.00573 -0.39444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1972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1033 -0.46389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-2321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3951E-6 L 0.49167 -0.2037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-101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69132 -0.28611 " pathEditMode="relative" rAng="0" ptsTypes="AA">
                                      <p:cBhvr>
                                        <p:cTn id="60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66" y="-143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93827E-6 L 0.28646 -0.05895 " pathEditMode="relative" rAng="0" ptsTypes="AA">
                                      <p:cBhvr>
                                        <p:cTn id="62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296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2552 -0.17068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5" y="-854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6 L 0.42917 -0.30802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-1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35" grpId="0" animBg="1"/>
      <p:bldP spid="135" grpId="1" animBg="1"/>
      <p:bldP spid="136" grpId="0" animBg="1"/>
      <p:bldP spid="136" grpId="1" animBg="1"/>
      <p:bldP spid="62" grpId="0" animBg="1"/>
      <p:bldP spid="62" grpId="1" animBg="1"/>
      <p:bldP spid="56" grpId="0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48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831578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25524" y="2952925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952925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30806" y="664328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806" y="664328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6471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21411" y="4038144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411" y="4038144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4774" y="372044"/>
            <a:ext cx="4386613" cy="1392909"/>
          </a:xfrm>
          <a:prstGeom prst="wedgeRoundRectCallout">
            <a:avLst>
              <a:gd name="adj1" fmla="val -30275"/>
              <a:gd name="adj2" fmla="val 65184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Когда Саша поинтересовался, почему треугольник называют треугольником, Паше не составило труда ответить на его вопрос. </a:t>
            </a:r>
            <a:endParaRPr lang="ru-RU" sz="1400" dirty="0" smtClean="0"/>
          </a:p>
          <a:p>
            <a:pPr algn="ctr"/>
            <a:r>
              <a:rPr lang="ru-RU" sz="1400" dirty="0" smtClean="0"/>
              <a:t>Ведь </a:t>
            </a:r>
            <a:r>
              <a:rPr lang="ru-RU" sz="1400" dirty="0"/>
              <a:t>и </a:t>
            </a:r>
            <a:r>
              <a:rPr lang="ru-RU" sz="1400" dirty="0" smtClean="0"/>
              <a:t>правда, </a:t>
            </a:r>
            <a:r>
              <a:rPr lang="ru-RU" sz="1400" dirty="0"/>
              <a:t>у треугольника три угла, поэтому его и называют </a:t>
            </a:r>
            <a:r>
              <a:rPr lang="ru-RU" sz="1400" dirty="0">
                <a:solidFill>
                  <a:srgbClr val="0F7799"/>
                </a:solidFill>
              </a:rPr>
              <a:t>треугольником</a:t>
            </a:r>
            <a:r>
              <a:rPr lang="ru-RU" sz="1400" dirty="0"/>
              <a:t>.</a:t>
            </a:r>
          </a:p>
        </p:txBody>
      </p:sp>
      <p:sp>
        <p:nvSpPr>
          <p:cNvPr id="21" name="Дуга 20"/>
          <p:cNvSpPr/>
          <p:nvPr/>
        </p:nvSpPr>
        <p:spPr>
          <a:xfrm>
            <a:off x="7511316" y="956077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5297443" y="2945515"/>
            <a:ext cx="342900" cy="384561"/>
          </a:xfrm>
          <a:prstGeom prst="arc">
            <a:avLst>
              <a:gd name="adj1" fmla="val 16473569"/>
              <a:gd name="adj2" fmla="val 1480282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>
            <a:off x="5349737" y="2883877"/>
            <a:ext cx="366738" cy="536331"/>
          </a:xfrm>
          <a:prstGeom prst="arc">
            <a:avLst>
              <a:gd name="adj1" fmla="val 16473569"/>
              <a:gd name="adj2" fmla="val 1480282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7834041" y="3834847"/>
            <a:ext cx="342900" cy="384561"/>
          </a:xfrm>
          <a:prstGeom prst="arc">
            <a:avLst>
              <a:gd name="adj1" fmla="val 11117175"/>
              <a:gd name="adj2" fmla="val 17274257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>
            <a:off x="7769719" y="3764762"/>
            <a:ext cx="407222" cy="543179"/>
          </a:xfrm>
          <a:prstGeom prst="arc">
            <a:avLst>
              <a:gd name="adj1" fmla="val 11117175"/>
              <a:gd name="adj2" fmla="val 17274257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>
            <a:off x="7700213" y="3694677"/>
            <a:ext cx="476727" cy="604039"/>
          </a:xfrm>
          <a:prstGeom prst="arc">
            <a:avLst>
              <a:gd name="adj1" fmla="val 11117175"/>
              <a:gd name="adj2" fmla="val 17274257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endCxn id="14" idx="3"/>
          </p:cNvCxnSpPr>
          <p:nvPr/>
        </p:nvCxnSpPr>
        <p:spPr>
          <a:xfrm flipV="1">
            <a:off x="5277737" y="1000868"/>
            <a:ext cx="2430526" cy="2090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15" idx="1"/>
          </p:cNvCxnSpPr>
          <p:nvPr/>
        </p:nvCxnSpPr>
        <p:spPr>
          <a:xfrm>
            <a:off x="5277737" y="3091425"/>
            <a:ext cx="2782218" cy="1023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4" idx="4"/>
            <a:endCxn id="15" idx="0"/>
          </p:cNvCxnSpPr>
          <p:nvPr/>
        </p:nvCxnSpPr>
        <p:spPr>
          <a:xfrm>
            <a:off x="7733719" y="1011412"/>
            <a:ext cx="351692" cy="3093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8049411" y="410464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41737" y="3055425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697719" y="93941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91345" y="1385429"/>
                <a:ext cx="13946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345" y="1385429"/>
                <a:ext cx="139461" cy="207749"/>
              </a:xfrm>
              <a:prstGeom prst="rect">
                <a:avLst/>
              </a:prstGeom>
              <a:blipFill>
                <a:blip r:embed="rId8"/>
                <a:stretch>
                  <a:fillRect l="-26087" r="-30435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83657" y="2914405"/>
                <a:ext cx="13946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657" y="2914405"/>
                <a:ext cx="139461" cy="207749"/>
              </a:xfrm>
              <a:prstGeom prst="rect">
                <a:avLst/>
              </a:prstGeom>
              <a:blipFill>
                <a:blip r:embed="rId9"/>
                <a:stretch>
                  <a:fillRect l="-26087" r="-30435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626172" y="3543580"/>
                <a:ext cx="13946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172" y="3543580"/>
                <a:ext cx="139461" cy="207749"/>
              </a:xfrm>
              <a:prstGeom prst="rect">
                <a:avLst/>
              </a:prstGeom>
              <a:blipFill>
                <a:blip r:embed="rId10"/>
                <a:stretch>
                  <a:fillRect l="-26087" r="-30435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0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9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15" grpId="0" animBg="1"/>
      <p:bldP spid="11" grpId="0" animBg="1"/>
      <p:bldP spid="14" grpId="0" animBg="1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3889" y="361950"/>
            <a:ext cx="4028724" cy="1154546"/>
          </a:xfrm>
          <a:prstGeom prst="wedgeRoundRectCallout">
            <a:avLst>
              <a:gd name="adj1" fmla="val -26010"/>
              <a:gd name="adj2" fmla="val 77694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Про </a:t>
            </a:r>
            <a:r>
              <a:rPr lang="ru-RU" sz="1400" dirty="0"/>
              <a:t>треугольники, четырёхугольники, пятиугольники и так далее можно сказать, что всё это </a:t>
            </a:r>
            <a:r>
              <a:rPr lang="ru-RU" sz="1400" dirty="0">
                <a:solidFill>
                  <a:srgbClr val="0F7799"/>
                </a:solidFill>
              </a:rPr>
              <a:t>многоугольники</a:t>
            </a:r>
            <a:r>
              <a:rPr lang="ru-RU" sz="1400" dirty="0"/>
              <a:t>, каждый со своим количеством углов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4910138" y="628284"/>
            <a:ext cx="2835885" cy="1437908"/>
            <a:chOff x="4910138" y="628284"/>
            <a:chExt cx="2835885" cy="143790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910138" y="628284"/>
              <a:ext cx="362837" cy="10814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914900" y="1697831"/>
              <a:ext cx="2831123" cy="3683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260181" y="633046"/>
              <a:ext cx="2485842" cy="14331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4910138" y="2066192"/>
            <a:ext cx="2106124" cy="2475618"/>
            <a:chOff x="4910138" y="2066192"/>
            <a:chExt cx="2106124" cy="2475618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4910138" y="2066192"/>
              <a:ext cx="350043" cy="13696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4910138" y="2066192"/>
              <a:ext cx="2106124" cy="6848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4910139" y="2751023"/>
              <a:ext cx="2106123" cy="1775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4910138" y="3424950"/>
              <a:ext cx="350043" cy="11168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6330461" y="2394569"/>
            <a:ext cx="2118947" cy="2147241"/>
            <a:chOff x="6330461" y="2394569"/>
            <a:chExt cx="2118947" cy="2147241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7341578" y="2394569"/>
              <a:ext cx="11078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49408" y="2401588"/>
              <a:ext cx="0" cy="2140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330461" y="4510589"/>
              <a:ext cx="2118947" cy="155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6330461" y="3798277"/>
              <a:ext cx="1415562" cy="6912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7348721" y="2394569"/>
              <a:ext cx="392907" cy="14037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49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97887" y="361950"/>
                <a:ext cx="2994725" cy="971801"/>
              </a:xfrm>
              <a:prstGeom prst="wedgeRoundRectCallout">
                <a:avLst>
                  <a:gd name="adj1" fmla="val 24782"/>
                  <a:gd name="adj2" fmla="val 8764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Точно!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У </a:t>
                </a:r>
                <a:r>
                  <a:rPr lang="ru-RU" sz="1400" dirty="0"/>
                  <a:t>четырёхугольника –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угла,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у </a:t>
                </a:r>
                <a:r>
                  <a:rPr lang="ru-RU" sz="1400" dirty="0"/>
                  <a:t>пятиугольника –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887" y="361950"/>
                <a:ext cx="2994725" cy="971801"/>
              </a:xfrm>
              <a:prstGeom prst="wedgeRoundRectCallout">
                <a:avLst>
                  <a:gd name="adj1" fmla="val 24782"/>
                  <a:gd name="adj2" fmla="val 87646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82" y="1984950"/>
            <a:ext cx="1195312" cy="28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4910138" y="628284"/>
            <a:ext cx="2835885" cy="1437908"/>
            <a:chOff x="4910138" y="628284"/>
            <a:chExt cx="2835885" cy="143790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910138" y="628284"/>
              <a:ext cx="362837" cy="10814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914900" y="1697831"/>
              <a:ext cx="2831123" cy="3683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260181" y="633046"/>
              <a:ext cx="2485842" cy="14331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Дуга 22"/>
          <p:cNvSpPr/>
          <p:nvPr/>
        </p:nvSpPr>
        <p:spPr>
          <a:xfrm rot="17469876">
            <a:off x="4841683" y="1987020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3345857">
            <a:off x="6698849" y="2586224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3345857">
            <a:off x="6595317" y="2635000"/>
            <a:ext cx="451112" cy="3660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0800000">
            <a:off x="4910137" y="4056407"/>
            <a:ext cx="342900" cy="384561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0800000">
            <a:off x="4894905" y="3997138"/>
            <a:ext cx="406856" cy="449095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0800000">
            <a:off x="4859734" y="3925627"/>
            <a:ext cx="493009" cy="523728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3591687">
            <a:off x="4987659" y="3255352"/>
            <a:ext cx="396000" cy="396000"/>
          </a:xfrm>
          <a:prstGeom prst="arc">
            <a:avLst>
              <a:gd name="adj1" fmla="val 3235237"/>
              <a:gd name="adj2" fmla="val 13167647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7469876">
            <a:off x="4828799" y="2001635"/>
            <a:ext cx="438308" cy="422298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3345857">
            <a:off x="6488267" y="2635839"/>
            <a:ext cx="589757" cy="427414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0800000">
            <a:off x="4836105" y="3866387"/>
            <a:ext cx="573036" cy="555045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5612826">
            <a:off x="7460283" y="3556607"/>
            <a:ext cx="396000" cy="396000"/>
          </a:xfrm>
          <a:prstGeom prst="arc">
            <a:avLst>
              <a:gd name="adj1" fmla="val 1357090"/>
              <a:gd name="adj2" fmla="val 1316764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7187419">
            <a:off x="7281371" y="2239728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6823772">
            <a:off x="7284689" y="2255498"/>
            <a:ext cx="438308" cy="422298"/>
          </a:xfrm>
          <a:prstGeom prst="arc">
            <a:avLst>
              <a:gd name="adj1" fmla="val 3960366"/>
              <a:gd name="adj2" fmla="val 11137192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583457">
            <a:off x="8219593" y="2222416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829612">
            <a:off x="8137928" y="2265485"/>
            <a:ext cx="491679" cy="431802"/>
          </a:xfrm>
          <a:prstGeom prst="arc">
            <a:avLst>
              <a:gd name="adj1" fmla="val 3692104"/>
              <a:gd name="adj2" fmla="val 1083771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930675">
            <a:off x="8036554" y="2160956"/>
            <a:ext cx="702104" cy="624521"/>
          </a:xfrm>
          <a:prstGeom prst="arc">
            <a:avLst>
              <a:gd name="adj1" fmla="val 3960366"/>
              <a:gd name="adj2" fmla="val 1035893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5400000">
            <a:off x="8305012" y="4326080"/>
            <a:ext cx="342900" cy="384561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5699140">
            <a:off x="8205450" y="4291285"/>
            <a:ext cx="478432" cy="442851"/>
          </a:xfrm>
          <a:prstGeom prst="arc">
            <a:avLst>
              <a:gd name="adj1" fmla="val 5170131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5914772">
            <a:off x="8107368" y="4228502"/>
            <a:ext cx="615714" cy="557934"/>
          </a:xfrm>
          <a:prstGeom prst="arc">
            <a:avLst>
              <a:gd name="adj1" fmla="val 4816083"/>
              <a:gd name="adj2" fmla="val 1054315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rot="6204818">
            <a:off x="8077418" y="4141645"/>
            <a:ext cx="640859" cy="627392"/>
          </a:xfrm>
          <a:prstGeom prst="arc">
            <a:avLst>
              <a:gd name="adj1" fmla="val 4010891"/>
              <a:gd name="adj2" fmla="val 1045176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13132481">
            <a:off x="6407946" y="4285528"/>
            <a:ext cx="342900" cy="384561"/>
          </a:xfrm>
          <a:prstGeom prst="arc">
            <a:avLst>
              <a:gd name="adj1" fmla="val 5580459"/>
              <a:gd name="adj2" fmla="val 896351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rot="13780505">
            <a:off x="6363832" y="4234460"/>
            <a:ext cx="478432" cy="442851"/>
          </a:xfrm>
          <a:prstGeom prst="arc">
            <a:avLst>
              <a:gd name="adj1" fmla="val 5170131"/>
              <a:gd name="adj2" fmla="val 8553873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 rot="13548145">
            <a:off x="6297250" y="4162001"/>
            <a:ext cx="615714" cy="557934"/>
          </a:xfrm>
          <a:prstGeom prst="arc">
            <a:avLst>
              <a:gd name="adj1" fmla="val 5679383"/>
              <a:gd name="adj2" fmla="val 888261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 rot="13728059">
            <a:off x="6345740" y="4154389"/>
            <a:ext cx="640859" cy="627392"/>
          </a:xfrm>
          <a:prstGeom prst="arc">
            <a:avLst>
              <a:gd name="adj1" fmla="val 5188629"/>
              <a:gd name="adj2" fmla="val 833661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уга 57"/>
          <p:cNvSpPr/>
          <p:nvPr/>
        </p:nvSpPr>
        <p:spPr>
          <a:xfrm rot="13728059">
            <a:off x="6410048" y="4120917"/>
            <a:ext cx="640859" cy="627392"/>
          </a:xfrm>
          <a:prstGeom prst="arc">
            <a:avLst>
              <a:gd name="adj1" fmla="val 5188629"/>
              <a:gd name="adj2" fmla="val 874316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6330461" y="2394569"/>
            <a:ext cx="2118947" cy="2147241"/>
            <a:chOff x="6330461" y="2394569"/>
            <a:chExt cx="2118947" cy="2147241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7341578" y="2394569"/>
              <a:ext cx="11078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49408" y="2401588"/>
              <a:ext cx="0" cy="2140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330461" y="4510589"/>
              <a:ext cx="2118947" cy="155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6330461" y="3798277"/>
              <a:ext cx="1415562" cy="6912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7348721" y="2394569"/>
              <a:ext cx="392907" cy="14037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4910138" y="2066192"/>
            <a:ext cx="2106124" cy="2475618"/>
            <a:chOff x="4910138" y="2066192"/>
            <a:chExt cx="2106124" cy="2475618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4910138" y="2066192"/>
              <a:ext cx="350043" cy="13696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4910138" y="2066192"/>
              <a:ext cx="2106124" cy="6848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4910139" y="2751023"/>
              <a:ext cx="2106123" cy="1775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4910138" y="3424950"/>
              <a:ext cx="350043" cy="11168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8494" y="3349477"/>
                <a:ext cx="13946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94" y="3349477"/>
                <a:ext cx="139461" cy="207749"/>
              </a:xfrm>
              <a:prstGeom prst="rect">
                <a:avLst/>
              </a:prstGeom>
              <a:blipFill>
                <a:blip r:embed="rId7"/>
                <a:stretch>
                  <a:fillRect l="-26087" r="-30435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212394" y="2358750"/>
                <a:ext cx="13946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394" y="2358750"/>
                <a:ext cx="139461" cy="207749"/>
              </a:xfrm>
              <a:prstGeom prst="rect">
                <a:avLst/>
              </a:prstGeom>
              <a:blipFill>
                <a:blip r:embed="rId8"/>
                <a:stretch>
                  <a:fillRect l="-26087" r="-30435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332910" y="2801778"/>
                <a:ext cx="13946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910" y="2801778"/>
                <a:ext cx="139461" cy="207749"/>
              </a:xfrm>
              <a:prstGeom prst="rect">
                <a:avLst/>
              </a:prstGeom>
              <a:blipFill>
                <a:blip r:embed="rId9"/>
                <a:stretch>
                  <a:fillRect l="-26087" r="-30435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351488" y="3755598"/>
                <a:ext cx="13946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488" y="3755598"/>
                <a:ext cx="139461" cy="207749"/>
              </a:xfrm>
              <a:prstGeom prst="rect">
                <a:avLst/>
              </a:prstGeom>
              <a:blipFill>
                <a:blip r:embed="rId10"/>
                <a:stretch>
                  <a:fillRect l="-26087" r="-30435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48287" y="3755597"/>
                <a:ext cx="13946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287" y="3755597"/>
                <a:ext cx="139461" cy="207749"/>
              </a:xfrm>
              <a:prstGeom prst="rect">
                <a:avLst/>
              </a:prstGeom>
              <a:blipFill>
                <a:blip r:embed="rId11"/>
                <a:stretch>
                  <a:fillRect l="-26087" r="-30435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659863" y="2600657"/>
                <a:ext cx="13946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863" y="2600657"/>
                <a:ext cx="139461" cy="207749"/>
              </a:xfrm>
              <a:prstGeom prst="rect">
                <a:avLst/>
              </a:prstGeom>
              <a:blipFill>
                <a:blip r:embed="rId12"/>
                <a:stretch>
                  <a:fillRect l="-27273" r="-36364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982036" y="2697903"/>
                <a:ext cx="13946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036" y="2697903"/>
                <a:ext cx="139461" cy="207749"/>
              </a:xfrm>
              <a:prstGeom prst="rect">
                <a:avLst/>
              </a:prstGeom>
              <a:blipFill>
                <a:blip r:embed="rId13"/>
                <a:stretch>
                  <a:fillRect l="-26087" r="-30435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966266" y="4013124"/>
                <a:ext cx="13946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266" y="4013124"/>
                <a:ext cx="139461" cy="207749"/>
              </a:xfrm>
              <a:prstGeom prst="rect">
                <a:avLst/>
              </a:prstGeom>
              <a:blipFill>
                <a:blip r:embed="rId14"/>
                <a:stretch>
                  <a:fillRect l="-26087" r="-30435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107503" y="4217900"/>
                <a:ext cx="13946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503" y="4217900"/>
                <a:ext cx="139461" cy="207749"/>
              </a:xfrm>
              <a:prstGeom prst="rect">
                <a:avLst/>
              </a:prstGeom>
              <a:blipFill>
                <a:blip r:embed="rId15"/>
                <a:stretch>
                  <a:fillRect l="-30435" r="-30435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44" grpId="0" animBg="1"/>
      <p:bldP spid="45" grpId="0" animBg="1"/>
      <p:bldP spid="47" grpId="0" animBg="1"/>
      <p:bldP spid="48" grpId="0" animBg="1"/>
      <p:bldP spid="50" grpId="0" animBg="1"/>
      <p:bldP spid="51" grpId="0" animBg="1"/>
      <p:bldP spid="55" grpId="0" animBg="1"/>
      <p:bldP spid="56" grpId="0" animBg="1"/>
      <p:bldP spid="57" grpId="0" animBg="1"/>
      <p:bldP spid="58" grpId="0" animBg="1"/>
      <p:bldP spid="2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59523" y="361950"/>
            <a:ext cx="2933089" cy="916183"/>
          </a:xfrm>
          <a:prstGeom prst="wedgeRoundRectCallout">
            <a:avLst>
              <a:gd name="adj1" fmla="val 24782"/>
              <a:gd name="adj2" fmla="val 87646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Но </a:t>
            </a:r>
            <a:r>
              <a:rPr lang="ru-RU" sz="1400" dirty="0"/>
              <a:t>ведь у многоугольников не только углы, у них же есть ещё и вершины, и стороны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82" y="2039861"/>
            <a:ext cx="1195312" cy="27701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4910138" y="628284"/>
            <a:ext cx="2835885" cy="1437908"/>
            <a:chOff x="4910138" y="628284"/>
            <a:chExt cx="2835885" cy="143790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910138" y="628284"/>
              <a:ext cx="362837" cy="10814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914900" y="1697831"/>
              <a:ext cx="2831123" cy="3683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260181" y="633046"/>
              <a:ext cx="2485842" cy="14331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Дуга 22"/>
          <p:cNvSpPr/>
          <p:nvPr/>
        </p:nvSpPr>
        <p:spPr>
          <a:xfrm rot="17469876">
            <a:off x="4841683" y="1987020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3345857">
            <a:off x="6698849" y="2586224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3345857">
            <a:off x="6595317" y="2635000"/>
            <a:ext cx="451112" cy="3660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0800000">
            <a:off x="4910137" y="4056407"/>
            <a:ext cx="342900" cy="384561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0800000">
            <a:off x="4894905" y="3997138"/>
            <a:ext cx="406856" cy="449095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0800000">
            <a:off x="4859734" y="3925627"/>
            <a:ext cx="493009" cy="523728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3591687">
            <a:off x="4987659" y="3255352"/>
            <a:ext cx="396000" cy="396000"/>
          </a:xfrm>
          <a:prstGeom prst="arc">
            <a:avLst>
              <a:gd name="adj1" fmla="val 3235237"/>
              <a:gd name="adj2" fmla="val 13167647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7469876">
            <a:off x="4828799" y="2001635"/>
            <a:ext cx="438308" cy="422298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3345857">
            <a:off x="6488267" y="2635839"/>
            <a:ext cx="589757" cy="427414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0800000">
            <a:off x="4836105" y="3866387"/>
            <a:ext cx="573036" cy="555045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5612826">
            <a:off x="7460283" y="3556607"/>
            <a:ext cx="396000" cy="396000"/>
          </a:xfrm>
          <a:prstGeom prst="arc">
            <a:avLst>
              <a:gd name="adj1" fmla="val 1357090"/>
              <a:gd name="adj2" fmla="val 1316764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7187419">
            <a:off x="7281371" y="2239728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6823772">
            <a:off x="7284689" y="2255498"/>
            <a:ext cx="438308" cy="422298"/>
          </a:xfrm>
          <a:prstGeom prst="arc">
            <a:avLst>
              <a:gd name="adj1" fmla="val 3960366"/>
              <a:gd name="adj2" fmla="val 11137192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583457">
            <a:off x="8219593" y="2222416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829612">
            <a:off x="8137928" y="2265485"/>
            <a:ext cx="491679" cy="431802"/>
          </a:xfrm>
          <a:prstGeom prst="arc">
            <a:avLst>
              <a:gd name="adj1" fmla="val 3692104"/>
              <a:gd name="adj2" fmla="val 1083771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930675">
            <a:off x="8036554" y="2160956"/>
            <a:ext cx="702104" cy="624521"/>
          </a:xfrm>
          <a:prstGeom prst="arc">
            <a:avLst>
              <a:gd name="adj1" fmla="val 3960366"/>
              <a:gd name="adj2" fmla="val 1035893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5400000">
            <a:off x="8305012" y="4326080"/>
            <a:ext cx="342900" cy="384561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5699140">
            <a:off x="8205450" y="4291285"/>
            <a:ext cx="478432" cy="442851"/>
          </a:xfrm>
          <a:prstGeom prst="arc">
            <a:avLst>
              <a:gd name="adj1" fmla="val 5170131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5914772">
            <a:off x="8107368" y="4228502"/>
            <a:ext cx="615714" cy="557934"/>
          </a:xfrm>
          <a:prstGeom prst="arc">
            <a:avLst>
              <a:gd name="adj1" fmla="val 4816083"/>
              <a:gd name="adj2" fmla="val 1054315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rot="6204818">
            <a:off x="8077418" y="4141645"/>
            <a:ext cx="640859" cy="627392"/>
          </a:xfrm>
          <a:prstGeom prst="arc">
            <a:avLst>
              <a:gd name="adj1" fmla="val 4010891"/>
              <a:gd name="adj2" fmla="val 1045176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13132481">
            <a:off x="6407946" y="4285528"/>
            <a:ext cx="342900" cy="384561"/>
          </a:xfrm>
          <a:prstGeom prst="arc">
            <a:avLst>
              <a:gd name="adj1" fmla="val 5580459"/>
              <a:gd name="adj2" fmla="val 896351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rot="13780505">
            <a:off x="6363832" y="4234460"/>
            <a:ext cx="478432" cy="442851"/>
          </a:xfrm>
          <a:prstGeom prst="arc">
            <a:avLst>
              <a:gd name="adj1" fmla="val 5170131"/>
              <a:gd name="adj2" fmla="val 8553873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 rot="13548145">
            <a:off x="6297250" y="4162001"/>
            <a:ext cx="615714" cy="557934"/>
          </a:xfrm>
          <a:prstGeom prst="arc">
            <a:avLst>
              <a:gd name="adj1" fmla="val 5679383"/>
              <a:gd name="adj2" fmla="val 888261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 rot="13728059">
            <a:off x="6345740" y="4154389"/>
            <a:ext cx="640859" cy="627392"/>
          </a:xfrm>
          <a:prstGeom prst="arc">
            <a:avLst>
              <a:gd name="adj1" fmla="val 5188629"/>
              <a:gd name="adj2" fmla="val 833661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уга 57"/>
          <p:cNvSpPr/>
          <p:nvPr/>
        </p:nvSpPr>
        <p:spPr>
          <a:xfrm rot="13728059">
            <a:off x="6410048" y="4120917"/>
            <a:ext cx="640859" cy="627392"/>
          </a:xfrm>
          <a:prstGeom prst="arc">
            <a:avLst>
              <a:gd name="adj1" fmla="val 5188629"/>
              <a:gd name="adj2" fmla="val 874316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6330461" y="2394569"/>
            <a:ext cx="2118947" cy="2147241"/>
            <a:chOff x="6330461" y="2394569"/>
            <a:chExt cx="2118947" cy="2147241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7341578" y="2394569"/>
              <a:ext cx="11078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49408" y="2401588"/>
              <a:ext cx="0" cy="2140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330461" y="4510589"/>
              <a:ext cx="2118947" cy="155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6330461" y="3798277"/>
              <a:ext cx="1415562" cy="6912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7348721" y="2394569"/>
              <a:ext cx="392907" cy="14037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4910138" y="2066192"/>
            <a:ext cx="2106124" cy="2475618"/>
            <a:chOff x="4910138" y="2066192"/>
            <a:chExt cx="2106124" cy="2475618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4910138" y="2066192"/>
              <a:ext cx="350043" cy="13696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4910138" y="2066192"/>
              <a:ext cx="2106124" cy="6848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4910139" y="2751023"/>
              <a:ext cx="2106123" cy="1775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4910138" y="3424950"/>
              <a:ext cx="350043" cy="11168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44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775" y="361950"/>
            <a:ext cx="3377956" cy="1154546"/>
          </a:xfrm>
          <a:prstGeom prst="wedgeRoundRectCallout">
            <a:avLst>
              <a:gd name="adj1" fmla="val -25059"/>
              <a:gd name="adj2" fmla="val 77746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Если посмотреть на любой многоугольник, то заметим, что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>
                <a:solidFill>
                  <a:srgbClr val="0F7799"/>
                </a:solidFill>
              </a:rPr>
              <a:t>у </a:t>
            </a:r>
            <a:r>
              <a:rPr lang="ru-RU" sz="1400" dirty="0">
                <a:solidFill>
                  <a:srgbClr val="0F7799"/>
                </a:solidFill>
              </a:rPr>
              <a:t>любого многоугольника вершин столько же, сколько и углов</a:t>
            </a:r>
            <a:r>
              <a:rPr lang="ru-RU" sz="1400" dirty="0"/>
              <a:t>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82" y="2039861"/>
            <a:ext cx="1195312" cy="27701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4910138" y="628284"/>
            <a:ext cx="2835885" cy="1437908"/>
            <a:chOff x="4910138" y="628284"/>
            <a:chExt cx="2835885" cy="143790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910138" y="628284"/>
              <a:ext cx="362837" cy="10814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914900" y="1697831"/>
              <a:ext cx="2831123" cy="3683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260181" y="633046"/>
              <a:ext cx="2485842" cy="14331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Дуга 22"/>
          <p:cNvSpPr/>
          <p:nvPr/>
        </p:nvSpPr>
        <p:spPr>
          <a:xfrm rot="17469876">
            <a:off x="4841683" y="1987020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3345857">
            <a:off x="6698849" y="2586224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3345857">
            <a:off x="6595317" y="2635000"/>
            <a:ext cx="451112" cy="3660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0800000">
            <a:off x="4910137" y="4056407"/>
            <a:ext cx="342900" cy="384561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0800000">
            <a:off x="4894905" y="3997138"/>
            <a:ext cx="406856" cy="449095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0800000">
            <a:off x="4859734" y="3925627"/>
            <a:ext cx="493009" cy="523728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3591687">
            <a:off x="4987659" y="3255352"/>
            <a:ext cx="396000" cy="396000"/>
          </a:xfrm>
          <a:prstGeom prst="arc">
            <a:avLst>
              <a:gd name="adj1" fmla="val 3235237"/>
              <a:gd name="adj2" fmla="val 13167647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7469876">
            <a:off x="4828799" y="2001635"/>
            <a:ext cx="438308" cy="422298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3345857">
            <a:off x="6488267" y="2635839"/>
            <a:ext cx="589757" cy="427414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0800000">
            <a:off x="4836105" y="3866387"/>
            <a:ext cx="573036" cy="555045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5612826">
            <a:off x="7460283" y="3556607"/>
            <a:ext cx="396000" cy="396000"/>
          </a:xfrm>
          <a:prstGeom prst="arc">
            <a:avLst>
              <a:gd name="adj1" fmla="val 1357090"/>
              <a:gd name="adj2" fmla="val 1316764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7187419">
            <a:off x="7281371" y="2239728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6823772">
            <a:off x="7284689" y="2255498"/>
            <a:ext cx="438308" cy="422298"/>
          </a:xfrm>
          <a:prstGeom prst="arc">
            <a:avLst>
              <a:gd name="adj1" fmla="val 3960366"/>
              <a:gd name="adj2" fmla="val 11137192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583457">
            <a:off x="8219593" y="2222416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829612">
            <a:off x="8137928" y="2265485"/>
            <a:ext cx="491679" cy="431802"/>
          </a:xfrm>
          <a:prstGeom prst="arc">
            <a:avLst>
              <a:gd name="adj1" fmla="val 3692104"/>
              <a:gd name="adj2" fmla="val 1083771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930675">
            <a:off x="8036554" y="2160956"/>
            <a:ext cx="702104" cy="624521"/>
          </a:xfrm>
          <a:prstGeom prst="arc">
            <a:avLst>
              <a:gd name="adj1" fmla="val 3960366"/>
              <a:gd name="adj2" fmla="val 1035893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5400000">
            <a:off x="8305012" y="4326080"/>
            <a:ext cx="342900" cy="384561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5699140">
            <a:off x="8205450" y="4291285"/>
            <a:ext cx="478432" cy="442851"/>
          </a:xfrm>
          <a:prstGeom prst="arc">
            <a:avLst>
              <a:gd name="adj1" fmla="val 5170131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5914772">
            <a:off x="8107368" y="4228502"/>
            <a:ext cx="615714" cy="557934"/>
          </a:xfrm>
          <a:prstGeom prst="arc">
            <a:avLst>
              <a:gd name="adj1" fmla="val 4816083"/>
              <a:gd name="adj2" fmla="val 1054315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rot="6204818">
            <a:off x="8077418" y="4141645"/>
            <a:ext cx="640859" cy="627392"/>
          </a:xfrm>
          <a:prstGeom prst="arc">
            <a:avLst>
              <a:gd name="adj1" fmla="val 4010891"/>
              <a:gd name="adj2" fmla="val 1045176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13132481">
            <a:off x="6407946" y="4285528"/>
            <a:ext cx="342900" cy="384561"/>
          </a:xfrm>
          <a:prstGeom prst="arc">
            <a:avLst>
              <a:gd name="adj1" fmla="val 5580459"/>
              <a:gd name="adj2" fmla="val 896351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rot="13780505">
            <a:off x="6363832" y="4234460"/>
            <a:ext cx="478432" cy="442851"/>
          </a:xfrm>
          <a:prstGeom prst="arc">
            <a:avLst>
              <a:gd name="adj1" fmla="val 5170131"/>
              <a:gd name="adj2" fmla="val 8553873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 rot="13548145">
            <a:off x="6297250" y="4162001"/>
            <a:ext cx="615714" cy="557934"/>
          </a:xfrm>
          <a:prstGeom prst="arc">
            <a:avLst>
              <a:gd name="adj1" fmla="val 5679383"/>
              <a:gd name="adj2" fmla="val 888261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 rot="13728059">
            <a:off x="6345740" y="4154389"/>
            <a:ext cx="640859" cy="627392"/>
          </a:xfrm>
          <a:prstGeom prst="arc">
            <a:avLst>
              <a:gd name="adj1" fmla="val 5188629"/>
              <a:gd name="adj2" fmla="val 833661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уга 57"/>
          <p:cNvSpPr/>
          <p:nvPr/>
        </p:nvSpPr>
        <p:spPr>
          <a:xfrm rot="13728059">
            <a:off x="6410048" y="4120917"/>
            <a:ext cx="640859" cy="627392"/>
          </a:xfrm>
          <a:prstGeom prst="arc">
            <a:avLst>
              <a:gd name="adj1" fmla="val 5188629"/>
              <a:gd name="adj2" fmla="val 874316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6330461" y="2394569"/>
            <a:ext cx="2118947" cy="2147241"/>
            <a:chOff x="6330461" y="2394569"/>
            <a:chExt cx="2118947" cy="2147241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7341578" y="2394569"/>
              <a:ext cx="11078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49408" y="2401588"/>
              <a:ext cx="0" cy="2140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330461" y="4510589"/>
              <a:ext cx="2118947" cy="155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6330461" y="3798277"/>
              <a:ext cx="1415562" cy="6912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7348721" y="2394569"/>
              <a:ext cx="392907" cy="14037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4910138" y="2066192"/>
            <a:ext cx="2106124" cy="2475618"/>
            <a:chOff x="4910138" y="2066192"/>
            <a:chExt cx="2106124" cy="2475618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4910138" y="2066192"/>
              <a:ext cx="350043" cy="13696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4910138" y="2066192"/>
              <a:ext cx="2106124" cy="6848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4910139" y="2751023"/>
              <a:ext cx="2106123" cy="1775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4910138" y="3424950"/>
              <a:ext cx="350043" cy="11168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Овал 58"/>
          <p:cNvSpPr/>
          <p:nvPr/>
        </p:nvSpPr>
        <p:spPr>
          <a:xfrm>
            <a:off x="4892494" y="2034170"/>
            <a:ext cx="72000" cy="72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969638" y="2722862"/>
            <a:ext cx="72000" cy="72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891321" y="4502077"/>
            <a:ext cx="72000" cy="72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5217037" y="3399699"/>
            <a:ext cx="72000" cy="72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867697" y="1657853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241778" y="59720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688946" y="2022682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329890" y="2365588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8415225" y="2360008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8423437" y="4489543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306306" y="4469810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710737" y="3758676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776" y="361950"/>
            <a:ext cx="3949456" cy="1392909"/>
          </a:xfrm>
          <a:prstGeom prst="wedgeRoundRectCallout">
            <a:avLst>
              <a:gd name="adj1" fmla="val -28619"/>
              <a:gd name="adj2" fmla="val 68078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А </a:t>
            </a:r>
            <a:r>
              <a:rPr lang="ru-RU" sz="1400" dirty="0"/>
              <a:t>если двигаться по сторонам многоугольника от вершины к вершине, то можно высмотреть ещё и такое свойство: </a:t>
            </a:r>
            <a:r>
              <a:rPr lang="ru-RU" sz="1400" dirty="0">
                <a:solidFill>
                  <a:srgbClr val="0F7799"/>
                </a:solidFill>
              </a:rPr>
              <a:t>сторон у многоугольника столько же, сколько углов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82" y="2039861"/>
            <a:ext cx="1195312" cy="27701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4910138" y="628284"/>
            <a:ext cx="2835885" cy="1437908"/>
            <a:chOff x="4910138" y="628284"/>
            <a:chExt cx="2835885" cy="143790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910138" y="628284"/>
              <a:ext cx="362837" cy="10814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914900" y="1697831"/>
              <a:ext cx="2831123" cy="3683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260181" y="633046"/>
              <a:ext cx="2485842" cy="14331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Дуга 22"/>
          <p:cNvSpPr/>
          <p:nvPr/>
        </p:nvSpPr>
        <p:spPr>
          <a:xfrm rot="17469876">
            <a:off x="4841683" y="1987020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3345857">
            <a:off x="6698849" y="2586224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3345857">
            <a:off x="6595317" y="2635000"/>
            <a:ext cx="451112" cy="3660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0800000">
            <a:off x="4910137" y="4056407"/>
            <a:ext cx="342900" cy="384561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0800000">
            <a:off x="4894905" y="3997138"/>
            <a:ext cx="406856" cy="449095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0800000">
            <a:off x="4859734" y="3925627"/>
            <a:ext cx="493009" cy="523728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3591687">
            <a:off x="4987659" y="3255352"/>
            <a:ext cx="396000" cy="396000"/>
          </a:xfrm>
          <a:prstGeom prst="arc">
            <a:avLst>
              <a:gd name="adj1" fmla="val 3235237"/>
              <a:gd name="adj2" fmla="val 13167647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7469876">
            <a:off x="4828799" y="2001635"/>
            <a:ext cx="438308" cy="422298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3345857">
            <a:off x="6488267" y="2635839"/>
            <a:ext cx="589757" cy="427414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0800000">
            <a:off x="4836105" y="3866387"/>
            <a:ext cx="573036" cy="555045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5612826">
            <a:off x="7460283" y="3556607"/>
            <a:ext cx="396000" cy="396000"/>
          </a:xfrm>
          <a:prstGeom prst="arc">
            <a:avLst>
              <a:gd name="adj1" fmla="val 1357090"/>
              <a:gd name="adj2" fmla="val 1316764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7187419">
            <a:off x="7281371" y="2239728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6823772">
            <a:off x="7284689" y="2255498"/>
            <a:ext cx="438308" cy="422298"/>
          </a:xfrm>
          <a:prstGeom prst="arc">
            <a:avLst>
              <a:gd name="adj1" fmla="val 3960366"/>
              <a:gd name="adj2" fmla="val 11137192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583457">
            <a:off x="8219593" y="2222416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829612">
            <a:off x="8137928" y="2265485"/>
            <a:ext cx="491679" cy="431802"/>
          </a:xfrm>
          <a:prstGeom prst="arc">
            <a:avLst>
              <a:gd name="adj1" fmla="val 3692104"/>
              <a:gd name="adj2" fmla="val 1083771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930675">
            <a:off x="8036554" y="2160956"/>
            <a:ext cx="702104" cy="624521"/>
          </a:xfrm>
          <a:prstGeom prst="arc">
            <a:avLst>
              <a:gd name="adj1" fmla="val 3960366"/>
              <a:gd name="adj2" fmla="val 1035893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5400000">
            <a:off x="8305012" y="4326080"/>
            <a:ext cx="342900" cy="384561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5699140">
            <a:off x="8205450" y="4291285"/>
            <a:ext cx="478432" cy="442851"/>
          </a:xfrm>
          <a:prstGeom prst="arc">
            <a:avLst>
              <a:gd name="adj1" fmla="val 5170131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5914772">
            <a:off x="8107368" y="4228502"/>
            <a:ext cx="615714" cy="557934"/>
          </a:xfrm>
          <a:prstGeom prst="arc">
            <a:avLst>
              <a:gd name="adj1" fmla="val 4816083"/>
              <a:gd name="adj2" fmla="val 1054315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rot="6204818">
            <a:off x="8077418" y="4141645"/>
            <a:ext cx="640859" cy="627392"/>
          </a:xfrm>
          <a:prstGeom prst="arc">
            <a:avLst>
              <a:gd name="adj1" fmla="val 4010891"/>
              <a:gd name="adj2" fmla="val 1045176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13132481">
            <a:off x="6407946" y="4285528"/>
            <a:ext cx="342900" cy="384561"/>
          </a:xfrm>
          <a:prstGeom prst="arc">
            <a:avLst>
              <a:gd name="adj1" fmla="val 5580459"/>
              <a:gd name="adj2" fmla="val 896351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rot="13780505">
            <a:off x="6363832" y="4234460"/>
            <a:ext cx="478432" cy="442851"/>
          </a:xfrm>
          <a:prstGeom prst="arc">
            <a:avLst>
              <a:gd name="adj1" fmla="val 5170131"/>
              <a:gd name="adj2" fmla="val 8553873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 rot="13548145">
            <a:off x="6297250" y="4162001"/>
            <a:ext cx="615714" cy="557934"/>
          </a:xfrm>
          <a:prstGeom prst="arc">
            <a:avLst>
              <a:gd name="adj1" fmla="val 5679383"/>
              <a:gd name="adj2" fmla="val 888261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 rot="13728059">
            <a:off x="6345740" y="4154389"/>
            <a:ext cx="640859" cy="627392"/>
          </a:xfrm>
          <a:prstGeom prst="arc">
            <a:avLst>
              <a:gd name="adj1" fmla="val 5188629"/>
              <a:gd name="adj2" fmla="val 833661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уга 57"/>
          <p:cNvSpPr/>
          <p:nvPr/>
        </p:nvSpPr>
        <p:spPr>
          <a:xfrm rot="13728059">
            <a:off x="6410048" y="4120917"/>
            <a:ext cx="640859" cy="627392"/>
          </a:xfrm>
          <a:prstGeom prst="arc">
            <a:avLst>
              <a:gd name="adj1" fmla="val 5188629"/>
              <a:gd name="adj2" fmla="val 874316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6330461" y="2394569"/>
            <a:ext cx="2118947" cy="2147241"/>
            <a:chOff x="6330461" y="2394569"/>
            <a:chExt cx="2118947" cy="2147241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7341578" y="2394569"/>
              <a:ext cx="11078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49408" y="2401588"/>
              <a:ext cx="0" cy="2140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330461" y="4510589"/>
              <a:ext cx="2118947" cy="155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6330461" y="3798277"/>
              <a:ext cx="1415562" cy="6912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7348721" y="2394569"/>
              <a:ext cx="392907" cy="14037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4910138" y="2066192"/>
            <a:ext cx="2106124" cy="2475618"/>
            <a:chOff x="4910138" y="2066192"/>
            <a:chExt cx="2106124" cy="2475618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4910138" y="2066192"/>
              <a:ext cx="350043" cy="13696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4910138" y="2066192"/>
              <a:ext cx="2106124" cy="6848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4910139" y="2751023"/>
              <a:ext cx="2106123" cy="1775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4910138" y="3424950"/>
              <a:ext cx="350043" cy="11168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Прямая соединительная линия 81"/>
          <p:cNvCxnSpPr/>
          <p:nvPr/>
        </p:nvCxnSpPr>
        <p:spPr>
          <a:xfrm flipH="1" flipV="1">
            <a:off x="4911784" y="2070954"/>
            <a:ext cx="350043" cy="1369662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 flipV="1">
            <a:off x="4911784" y="2070954"/>
            <a:ext cx="2106124" cy="684831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4901737" y="2755785"/>
            <a:ext cx="2106123" cy="1775109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4901736" y="3429712"/>
            <a:ext cx="350043" cy="1116860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7353009" y="2388030"/>
            <a:ext cx="110783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8440743" y="2405097"/>
            <a:ext cx="0" cy="214022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341892" y="4504050"/>
            <a:ext cx="2118947" cy="1554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6341892" y="3791738"/>
            <a:ext cx="1415562" cy="69126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7350104" y="2398078"/>
            <a:ext cx="392907" cy="140370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Овал 91"/>
          <p:cNvSpPr/>
          <p:nvPr/>
        </p:nvSpPr>
        <p:spPr>
          <a:xfrm>
            <a:off x="4892494" y="2034170"/>
            <a:ext cx="72000" cy="72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6969638" y="2722862"/>
            <a:ext cx="72000" cy="72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891321" y="4502077"/>
            <a:ext cx="72000" cy="72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5217037" y="3399699"/>
            <a:ext cx="72000" cy="72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4867697" y="1657853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241778" y="59720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7688946" y="2022682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7329890" y="2365588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8415225" y="2360008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8423437" y="4489543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6306306" y="4469810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7710737" y="3758676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4" y="361950"/>
            <a:ext cx="6868503" cy="677820"/>
          </a:xfrm>
          <a:prstGeom prst="wedgeRoundRectCallout">
            <a:avLst>
              <a:gd name="adj1" fmla="val -6838"/>
              <a:gd name="adj2" fmla="val 89929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Саша, я вчера читал такую интересную статью о Бермудском треугольнике! </a:t>
            </a:r>
            <a:endParaRPr lang="ru-RU" sz="1400" dirty="0" smtClean="0"/>
          </a:p>
          <a:p>
            <a:pPr algn="ctr"/>
            <a:r>
              <a:rPr lang="ru-RU" sz="1400" dirty="0" smtClean="0"/>
              <a:t>А </a:t>
            </a:r>
            <a:r>
              <a:rPr lang="ru-RU" sz="1400" dirty="0"/>
              <a:t>ты что-нибудь слышал о нём</a:t>
            </a:r>
            <a:r>
              <a:rPr lang="ru-RU" sz="1400" dirty="0" smtClean="0"/>
              <a:t>?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876" y="1429529"/>
            <a:ext cx="1494140" cy="36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429529"/>
            <a:ext cx="155337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19908" y="361950"/>
            <a:ext cx="3372705" cy="916183"/>
          </a:xfrm>
          <a:prstGeom prst="wedgeRoundRectCallout">
            <a:avLst>
              <a:gd name="adj1" fmla="val 24562"/>
              <a:gd name="adj2" fmla="val 83433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Значит, треугольник можно было бы назвать и «</a:t>
            </a:r>
            <a:r>
              <a:rPr lang="ru-RU" sz="1400" dirty="0" err="1"/>
              <a:t>трёхвершинником</a:t>
            </a:r>
            <a:r>
              <a:rPr lang="ru-RU" sz="1400" dirty="0"/>
              <a:t>», и «</a:t>
            </a:r>
            <a:r>
              <a:rPr lang="ru-RU" sz="1400" dirty="0" err="1"/>
              <a:t>трёхсторонником</a:t>
            </a:r>
            <a:r>
              <a:rPr lang="ru-RU" sz="1400" dirty="0"/>
              <a:t>»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72" y="2039861"/>
            <a:ext cx="1149732" cy="27701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4910138" y="628284"/>
            <a:ext cx="2835885" cy="1437908"/>
            <a:chOff x="4910138" y="628284"/>
            <a:chExt cx="2835885" cy="143790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910138" y="628284"/>
              <a:ext cx="362837" cy="10814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914900" y="1697831"/>
              <a:ext cx="2831123" cy="3683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260181" y="633046"/>
              <a:ext cx="2485842" cy="14331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Дуга 22"/>
          <p:cNvSpPr/>
          <p:nvPr/>
        </p:nvSpPr>
        <p:spPr>
          <a:xfrm rot="17469876">
            <a:off x="4841683" y="1987020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3345857">
            <a:off x="6698849" y="2586224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3345857">
            <a:off x="6595317" y="2635000"/>
            <a:ext cx="451112" cy="3660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0800000">
            <a:off x="4910137" y="4056407"/>
            <a:ext cx="342900" cy="384561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0800000">
            <a:off x="4894905" y="3997138"/>
            <a:ext cx="406856" cy="449095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0800000">
            <a:off x="4859734" y="3925627"/>
            <a:ext cx="493009" cy="523728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3591687">
            <a:off x="4987659" y="3255352"/>
            <a:ext cx="396000" cy="396000"/>
          </a:xfrm>
          <a:prstGeom prst="arc">
            <a:avLst>
              <a:gd name="adj1" fmla="val 3235237"/>
              <a:gd name="adj2" fmla="val 13167647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7469876">
            <a:off x="4828799" y="2001635"/>
            <a:ext cx="438308" cy="422298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3345857">
            <a:off x="6488267" y="2635839"/>
            <a:ext cx="589757" cy="427414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0800000">
            <a:off x="4836105" y="3866387"/>
            <a:ext cx="573036" cy="555045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5612826">
            <a:off x="7460283" y="3556607"/>
            <a:ext cx="396000" cy="396000"/>
          </a:xfrm>
          <a:prstGeom prst="arc">
            <a:avLst>
              <a:gd name="adj1" fmla="val 1357090"/>
              <a:gd name="adj2" fmla="val 1316764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7187419">
            <a:off x="7281371" y="2239728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6823772">
            <a:off x="7284689" y="2255498"/>
            <a:ext cx="438308" cy="422298"/>
          </a:xfrm>
          <a:prstGeom prst="arc">
            <a:avLst>
              <a:gd name="adj1" fmla="val 3960366"/>
              <a:gd name="adj2" fmla="val 11137192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583457">
            <a:off x="8219593" y="2222416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829612">
            <a:off x="8137928" y="2265485"/>
            <a:ext cx="491679" cy="431802"/>
          </a:xfrm>
          <a:prstGeom prst="arc">
            <a:avLst>
              <a:gd name="adj1" fmla="val 3692104"/>
              <a:gd name="adj2" fmla="val 1083771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930675">
            <a:off x="8036554" y="2160956"/>
            <a:ext cx="702104" cy="624521"/>
          </a:xfrm>
          <a:prstGeom prst="arc">
            <a:avLst>
              <a:gd name="adj1" fmla="val 3960366"/>
              <a:gd name="adj2" fmla="val 1035893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5400000">
            <a:off x="8305012" y="4326080"/>
            <a:ext cx="342900" cy="384561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5699140">
            <a:off x="8205450" y="4291285"/>
            <a:ext cx="478432" cy="442851"/>
          </a:xfrm>
          <a:prstGeom prst="arc">
            <a:avLst>
              <a:gd name="adj1" fmla="val 5170131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5914772">
            <a:off x="8107368" y="4228502"/>
            <a:ext cx="615714" cy="557934"/>
          </a:xfrm>
          <a:prstGeom prst="arc">
            <a:avLst>
              <a:gd name="adj1" fmla="val 4816083"/>
              <a:gd name="adj2" fmla="val 1054315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rot="6204818">
            <a:off x="8077418" y="4141645"/>
            <a:ext cx="640859" cy="627392"/>
          </a:xfrm>
          <a:prstGeom prst="arc">
            <a:avLst>
              <a:gd name="adj1" fmla="val 4010891"/>
              <a:gd name="adj2" fmla="val 1045176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13132481">
            <a:off x="6407946" y="4285528"/>
            <a:ext cx="342900" cy="384561"/>
          </a:xfrm>
          <a:prstGeom prst="arc">
            <a:avLst>
              <a:gd name="adj1" fmla="val 5580459"/>
              <a:gd name="adj2" fmla="val 896351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rot="13780505">
            <a:off x="6363832" y="4234460"/>
            <a:ext cx="478432" cy="442851"/>
          </a:xfrm>
          <a:prstGeom prst="arc">
            <a:avLst>
              <a:gd name="adj1" fmla="val 5170131"/>
              <a:gd name="adj2" fmla="val 8553873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 rot="13548145">
            <a:off x="6297250" y="4162001"/>
            <a:ext cx="615714" cy="557934"/>
          </a:xfrm>
          <a:prstGeom prst="arc">
            <a:avLst>
              <a:gd name="adj1" fmla="val 5679383"/>
              <a:gd name="adj2" fmla="val 888261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 rot="13728059">
            <a:off x="6345740" y="4154389"/>
            <a:ext cx="640859" cy="627392"/>
          </a:xfrm>
          <a:prstGeom prst="arc">
            <a:avLst>
              <a:gd name="adj1" fmla="val 5188629"/>
              <a:gd name="adj2" fmla="val 833661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уга 57"/>
          <p:cNvSpPr/>
          <p:nvPr/>
        </p:nvSpPr>
        <p:spPr>
          <a:xfrm rot="13728059">
            <a:off x="6410048" y="4120917"/>
            <a:ext cx="640859" cy="627392"/>
          </a:xfrm>
          <a:prstGeom prst="arc">
            <a:avLst>
              <a:gd name="adj1" fmla="val 5188629"/>
              <a:gd name="adj2" fmla="val 874316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6330461" y="2394569"/>
            <a:ext cx="2118947" cy="2147241"/>
            <a:chOff x="6330461" y="2394569"/>
            <a:chExt cx="2118947" cy="2147241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7341578" y="2394569"/>
              <a:ext cx="11078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49408" y="2401588"/>
              <a:ext cx="0" cy="2140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330461" y="4510589"/>
              <a:ext cx="2118947" cy="155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6330461" y="3798277"/>
              <a:ext cx="1415562" cy="6912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7348721" y="2394569"/>
              <a:ext cx="392907" cy="14037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4910138" y="2066192"/>
            <a:ext cx="2106124" cy="2475618"/>
            <a:chOff x="4910138" y="2066192"/>
            <a:chExt cx="2106124" cy="2475618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4910138" y="2066192"/>
              <a:ext cx="350043" cy="13696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4910138" y="2066192"/>
              <a:ext cx="2106124" cy="6848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4910139" y="2751023"/>
              <a:ext cx="2106123" cy="1775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4910138" y="3424950"/>
              <a:ext cx="350043" cy="11168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Овал 95"/>
          <p:cNvSpPr/>
          <p:nvPr/>
        </p:nvSpPr>
        <p:spPr>
          <a:xfrm>
            <a:off x="4867697" y="1657853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241778" y="59720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7688946" y="2022682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4911784" y="2070954"/>
            <a:ext cx="350043" cy="1369662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 flipV="1">
            <a:off x="4911784" y="2070954"/>
            <a:ext cx="2106124" cy="684831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4901737" y="2755785"/>
            <a:ext cx="2106123" cy="1775109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4901736" y="3429712"/>
            <a:ext cx="350043" cy="1116860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7353009" y="2388030"/>
            <a:ext cx="110783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8440743" y="2405097"/>
            <a:ext cx="0" cy="214022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341892" y="4504050"/>
            <a:ext cx="2118947" cy="1554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6341892" y="3791738"/>
            <a:ext cx="1415562" cy="69126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350104" y="2398078"/>
            <a:ext cx="392907" cy="140370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вал 99"/>
          <p:cNvSpPr/>
          <p:nvPr/>
        </p:nvSpPr>
        <p:spPr>
          <a:xfrm>
            <a:off x="8415225" y="2360008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7329890" y="2365588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8423437" y="4489543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6306306" y="4469810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7710737" y="3758676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6969638" y="2722862"/>
            <a:ext cx="72000" cy="72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4892494" y="2034170"/>
            <a:ext cx="72000" cy="72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5217037" y="3399699"/>
            <a:ext cx="72000" cy="72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891321" y="4502077"/>
            <a:ext cx="72000" cy="72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93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776" y="361950"/>
            <a:ext cx="4172422" cy="1392909"/>
          </a:xfrm>
          <a:prstGeom prst="wedgeRoundRectCallout">
            <a:avLst>
              <a:gd name="adj1" fmla="val -28962"/>
              <a:gd name="adj2" fmla="val 67652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Верно! </a:t>
            </a:r>
            <a:endParaRPr lang="en-US" sz="1400" dirty="0" smtClean="0"/>
          </a:p>
          <a:p>
            <a:pPr algn="ctr"/>
            <a:r>
              <a:rPr lang="ru-RU" sz="1400" dirty="0" smtClean="0"/>
              <a:t>Но </a:t>
            </a:r>
            <a:r>
              <a:rPr lang="ru-RU" sz="1400" dirty="0"/>
              <a:t>люди давно договорились упоминать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названии многоугольников только углы. </a:t>
            </a:r>
            <a:endParaRPr lang="en-US" sz="1400" dirty="0" smtClean="0"/>
          </a:p>
          <a:p>
            <a:pPr algn="ctr"/>
            <a:r>
              <a:rPr lang="ru-RU" sz="1400" dirty="0" smtClean="0"/>
              <a:t>Ведь </a:t>
            </a:r>
            <a:r>
              <a:rPr lang="ru-RU" sz="1400" dirty="0"/>
              <a:t>по виду углов часто судят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о форме многоугольника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72" y="2039861"/>
            <a:ext cx="1149732" cy="27701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4910138" y="628284"/>
            <a:ext cx="2835885" cy="1437908"/>
            <a:chOff x="4910138" y="628284"/>
            <a:chExt cx="2835885" cy="143790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910138" y="628284"/>
              <a:ext cx="362837" cy="10814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914900" y="1697831"/>
              <a:ext cx="2831123" cy="3683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260181" y="633046"/>
              <a:ext cx="2485842" cy="14331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Дуга 22"/>
          <p:cNvSpPr/>
          <p:nvPr/>
        </p:nvSpPr>
        <p:spPr>
          <a:xfrm rot="17469876">
            <a:off x="4841683" y="1987020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3345857">
            <a:off x="6698849" y="2586224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3345857">
            <a:off x="6595317" y="2635000"/>
            <a:ext cx="451112" cy="3660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0800000">
            <a:off x="4910137" y="4056407"/>
            <a:ext cx="342900" cy="384561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0800000">
            <a:off x="4894905" y="3997138"/>
            <a:ext cx="406856" cy="449095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0800000">
            <a:off x="4859734" y="3925627"/>
            <a:ext cx="493009" cy="523728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3591687">
            <a:off x="4987659" y="3255352"/>
            <a:ext cx="396000" cy="396000"/>
          </a:xfrm>
          <a:prstGeom prst="arc">
            <a:avLst>
              <a:gd name="adj1" fmla="val 3235237"/>
              <a:gd name="adj2" fmla="val 13167647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7469876">
            <a:off x="4828799" y="2001635"/>
            <a:ext cx="438308" cy="422298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3345857">
            <a:off x="6488267" y="2635839"/>
            <a:ext cx="589757" cy="427414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0800000">
            <a:off x="4836105" y="3866387"/>
            <a:ext cx="573036" cy="555045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5612826">
            <a:off x="7460283" y="3556607"/>
            <a:ext cx="396000" cy="396000"/>
          </a:xfrm>
          <a:prstGeom prst="arc">
            <a:avLst>
              <a:gd name="adj1" fmla="val 1357090"/>
              <a:gd name="adj2" fmla="val 1316764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7187419">
            <a:off x="7281371" y="2239728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6823772">
            <a:off x="7284689" y="2255498"/>
            <a:ext cx="438308" cy="422298"/>
          </a:xfrm>
          <a:prstGeom prst="arc">
            <a:avLst>
              <a:gd name="adj1" fmla="val 3960366"/>
              <a:gd name="adj2" fmla="val 11137192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583457">
            <a:off x="8219593" y="2222416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829612">
            <a:off x="8137928" y="2265485"/>
            <a:ext cx="491679" cy="431802"/>
          </a:xfrm>
          <a:prstGeom prst="arc">
            <a:avLst>
              <a:gd name="adj1" fmla="val 3692104"/>
              <a:gd name="adj2" fmla="val 1083771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930675">
            <a:off x="8036554" y="2160956"/>
            <a:ext cx="702104" cy="624521"/>
          </a:xfrm>
          <a:prstGeom prst="arc">
            <a:avLst>
              <a:gd name="adj1" fmla="val 3960366"/>
              <a:gd name="adj2" fmla="val 1035893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5400000">
            <a:off x="8305012" y="4326080"/>
            <a:ext cx="342900" cy="384561"/>
          </a:xfrm>
          <a:prstGeom prst="arc">
            <a:avLst>
              <a:gd name="adj1" fmla="val 5580459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5699140">
            <a:off x="8205450" y="4291285"/>
            <a:ext cx="478432" cy="442851"/>
          </a:xfrm>
          <a:prstGeom prst="arc">
            <a:avLst>
              <a:gd name="adj1" fmla="val 5170131"/>
              <a:gd name="adj2" fmla="val 1015664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5914772">
            <a:off x="8107368" y="4228502"/>
            <a:ext cx="615714" cy="557934"/>
          </a:xfrm>
          <a:prstGeom prst="arc">
            <a:avLst>
              <a:gd name="adj1" fmla="val 4816083"/>
              <a:gd name="adj2" fmla="val 1054315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rot="6204818">
            <a:off x="8077418" y="4141645"/>
            <a:ext cx="640859" cy="627392"/>
          </a:xfrm>
          <a:prstGeom prst="arc">
            <a:avLst>
              <a:gd name="adj1" fmla="val 4010891"/>
              <a:gd name="adj2" fmla="val 1045176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13132481">
            <a:off x="6407946" y="4285528"/>
            <a:ext cx="342900" cy="384561"/>
          </a:xfrm>
          <a:prstGeom prst="arc">
            <a:avLst>
              <a:gd name="adj1" fmla="val 5580459"/>
              <a:gd name="adj2" fmla="val 896351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rot="13780505">
            <a:off x="6363832" y="4234460"/>
            <a:ext cx="478432" cy="442851"/>
          </a:xfrm>
          <a:prstGeom prst="arc">
            <a:avLst>
              <a:gd name="adj1" fmla="val 5170131"/>
              <a:gd name="adj2" fmla="val 8553873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 rot="13548145">
            <a:off x="6297250" y="4162001"/>
            <a:ext cx="615714" cy="557934"/>
          </a:xfrm>
          <a:prstGeom prst="arc">
            <a:avLst>
              <a:gd name="adj1" fmla="val 5679383"/>
              <a:gd name="adj2" fmla="val 888261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 rot="13728059">
            <a:off x="6345740" y="4154389"/>
            <a:ext cx="640859" cy="627392"/>
          </a:xfrm>
          <a:prstGeom prst="arc">
            <a:avLst>
              <a:gd name="adj1" fmla="val 5188629"/>
              <a:gd name="adj2" fmla="val 8336611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уга 57"/>
          <p:cNvSpPr/>
          <p:nvPr/>
        </p:nvSpPr>
        <p:spPr>
          <a:xfrm rot="13728059">
            <a:off x="6410048" y="4120917"/>
            <a:ext cx="640859" cy="627392"/>
          </a:xfrm>
          <a:prstGeom prst="arc">
            <a:avLst>
              <a:gd name="adj1" fmla="val 5188629"/>
              <a:gd name="adj2" fmla="val 874316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6330461" y="2394569"/>
            <a:ext cx="2118947" cy="2147241"/>
            <a:chOff x="6330461" y="2394569"/>
            <a:chExt cx="2118947" cy="2147241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7341578" y="2394569"/>
              <a:ext cx="11078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49408" y="2401588"/>
              <a:ext cx="0" cy="2140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330461" y="4510589"/>
              <a:ext cx="2118947" cy="155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6330461" y="3798277"/>
              <a:ext cx="1415562" cy="6912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7348721" y="2394569"/>
              <a:ext cx="392907" cy="14037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4910138" y="2066192"/>
            <a:ext cx="2106124" cy="2475618"/>
            <a:chOff x="4910138" y="2066192"/>
            <a:chExt cx="2106124" cy="2475618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4910138" y="2066192"/>
              <a:ext cx="350043" cy="13696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4910138" y="2066192"/>
              <a:ext cx="2106124" cy="6848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4910139" y="2751023"/>
              <a:ext cx="2106123" cy="1775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4910138" y="3424950"/>
              <a:ext cx="350043" cy="11168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Овал 95"/>
          <p:cNvSpPr/>
          <p:nvPr/>
        </p:nvSpPr>
        <p:spPr>
          <a:xfrm>
            <a:off x="4867697" y="1657853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241778" y="59720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7688946" y="2022682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4911784" y="2070954"/>
            <a:ext cx="350043" cy="1369662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 flipV="1">
            <a:off x="4911784" y="2070954"/>
            <a:ext cx="2106124" cy="684831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4901737" y="2755785"/>
            <a:ext cx="2106123" cy="1775109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4901736" y="3429712"/>
            <a:ext cx="350043" cy="1116860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7353009" y="2388030"/>
            <a:ext cx="110783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8440743" y="2405097"/>
            <a:ext cx="0" cy="214022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341892" y="4504050"/>
            <a:ext cx="2118947" cy="1554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6341892" y="3791738"/>
            <a:ext cx="1415562" cy="69126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350104" y="2398078"/>
            <a:ext cx="392907" cy="140370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/>
          <p:cNvSpPr/>
          <p:nvPr/>
        </p:nvSpPr>
        <p:spPr>
          <a:xfrm>
            <a:off x="7329890" y="2365588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8415225" y="2360008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8423437" y="4489543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6306306" y="4469810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7710737" y="3758676"/>
            <a:ext cx="72000" cy="72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891321" y="4502077"/>
            <a:ext cx="72000" cy="72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4892494" y="2034170"/>
            <a:ext cx="72000" cy="72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5217037" y="3399699"/>
            <a:ext cx="72000" cy="72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6969638" y="2722862"/>
            <a:ext cx="72000" cy="72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9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775" y="986204"/>
            <a:ext cx="3096601" cy="677820"/>
          </a:xfrm>
          <a:prstGeom prst="wedgeRoundRectCallout">
            <a:avLst>
              <a:gd name="adj1" fmla="val -22715"/>
              <a:gd name="adj2" fmla="val 91001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Вот, например, </a:t>
            </a:r>
            <a:r>
              <a:rPr lang="ru-RU" sz="1400" dirty="0">
                <a:solidFill>
                  <a:srgbClr val="0F7799"/>
                </a:solidFill>
              </a:rPr>
              <a:t>прямоугольник</a:t>
            </a:r>
            <a:r>
              <a:rPr lang="ru-RU" sz="1400" dirty="0"/>
              <a:t>. </a:t>
            </a:r>
            <a:endParaRPr lang="en-US" sz="1400" dirty="0" smtClean="0"/>
          </a:p>
          <a:p>
            <a:pPr algn="ctr"/>
            <a:r>
              <a:rPr lang="ru-RU" sz="1400" dirty="0" smtClean="0"/>
              <a:t>Почему </a:t>
            </a:r>
            <a:r>
              <a:rPr lang="ru-RU" sz="1400" dirty="0"/>
              <a:t>он так называется?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cxnSp>
        <p:nvCxnSpPr>
          <p:cNvPr id="68" name="Прямая соединительная линия 67"/>
          <p:cNvCxnSpPr/>
          <p:nvPr/>
        </p:nvCxnSpPr>
        <p:spPr>
          <a:xfrm flipH="1">
            <a:off x="5978768" y="633046"/>
            <a:ext cx="140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5981701" y="4504592"/>
            <a:ext cx="140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 flipH="1">
            <a:off x="4057246" y="2567838"/>
            <a:ext cx="385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 flipH="1">
            <a:off x="5446591" y="2559046"/>
            <a:ext cx="385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775" y="361950"/>
            <a:ext cx="3096601" cy="677820"/>
          </a:xfrm>
          <a:prstGeom prst="wedgeRoundRectCallout">
            <a:avLst>
              <a:gd name="adj1" fmla="val -22715"/>
              <a:gd name="adj2" fmla="val 91001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Потому, что у </a:t>
            </a:r>
            <a:r>
              <a:rPr lang="ru-RU" sz="1400" dirty="0" smtClean="0"/>
              <a:t>прямоугольника </a:t>
            </a:r>
            <a:r>
              <a:rPr lang="ru-RU" sz="1400" dirty="0"/>
              <a:t>все углы </a:t>
            </a:r>
            <a:r>
              <a:rPr lang="ru-RU" sz="1400" dirty="0" smtClean="0"/>
              <a:t>прямые.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9" y="1321001"/>
            <a:ext cx="1195312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4" y="1901550"/>
            <a:ext cx="1242699" cy="2880000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>
            <a:off x="5987560" y="4287402"/>
            <a:ext cx="211932" cy="197644"/>
          </a:xfrm>
          <a:custGeom>
            <a:avLst/>
            <a:gdLst>
              <a:gd name="connsiteX0" fmla="*/ 0 w 211932"/>
              <a:gd name="connsiteY0" fmla="*/ 0 h 197644"/>
              <a:gd name="connsiteX1" fmla="*/ 209550 w 211932"/>
              <a:gd name="connsiteY1" fmla="*/ 2381 h 197644"/>
              <a:gd name="connsiteX2" fmla="*/ 211932 w 211932"/>
              <a:gd name="connsiteY2" fmla="*/ 197644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32" h="197644">
                <a:moveTo>
                  <a:pt x="0" y="0"/>
                </a:moveTo>
                <a:lnTo>
                  <a:pt x="209550" y="2381"/>
                </a:lnTo>
                <a:lnTo>
                  <a:pt x="211932" y="197644"/>
                </a:lnTo>
              </a:path>
            </a:pathLst>
          </a:cu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5400000">
            <a:off x="5987560" y="659737"/>
            <a:ext cx="211932" cy="197644"/>
          </a:xfrm>
          <a:custGeom>
            <a:avLst/>
            <a:gdLst>
              <a:gd name="connsiteX0" fmla="*/ 0 w 211932"/>
              <a:gd name="connsiteY0" fmla="*/ 0 h 197644"/>
              <a:gd name="connsiteX1" fmla="*/ 209550 w 211932"/>
              <a:gd name="connsiteY1" fmla="*/ 2381 h 197644"/>
              <a:gd name="connsiteX2" fmla="*/ 211932 w 211932"/>
              <a:gd name="connsiteY2" fmla="*/ 197644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32" h="197644">
                <a:moveTo>
                  <a:pt x="0" y="0"/>
                </a:moveTo>
                <a:lnTo>
                  <a:pt x="209550" y="2381"/>
                </a:lnTo>
                <a:lnTo>
                  <a:pt x="211932" y="197644"/>
                </a:lnTo>
              </a:path>
            </a:pathLst>
          </a:cu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0800000">
            <a:off x="7170836" y="654400"/>
            <a:ext cx="211932" cy="197644"/>
          </a:xfrm>
          <a:custGeom>
            <a:avLst/>
            <a:gdLst>
              <a:gd name="connsiteX0" fmla="*/ 0 w 211932"/>
              <a:gd name="connsiteY0" fmla="*/ 0 h 197644"/>
              <a:gd name="connsiteX1" fmla="*/ 209550 w 211932"/>
              <a:gd name="connsiteY1" fmla="*/ 2381 h 197644"/>
              <a:gd name="connsiteX2" fmla="*/ 211932 w 211932"/>
              <a:gd name="connsiteY2" fmla="*/ 197644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32" h="197644">
                <a:moveTo>
                  <a:pt x="0" y="0"/>
                </a:moveTo>
                <a:lnTo>
                  <a:pt x="209550" y="2381"/>
                </a:lnTo>
                <a:lnTo>
                  <a:pt x="211932" y="197644"/>
                </a:lnTo>
              </a:path>
            </a:pathLst>
          </a:cu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rot="16200000">
            <a:off x="7163692" y="4280258"/>
            <a:ext cx="211932" cy="197644"/>
          </a:xfrm>
          <a:custGeom>
            <a:avLst/>
            <a:gdLst>
              <a:gd name="connsiteX0" fmla="*/ 0 w 211932"/>
              <a:gd name="connsiteY0" fmla="*/ 0 h 197644"/>
              <a:gd name="connsiteX1" fmla="*/ 209550 w 211932"/>
              <a:gd name="connsiteY1" fmla="*/ 2381 h 197644"/>
              <a:gd name="connsiteX2" fmla="*/ 211932 w 211932"/>
              <a:gd name="connsiteY2" fmla="*/ 197644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32" h="197644">
                <a:moveTo>
                  <a:pt x="0" y="0"/>
                </a:moveTo>
                <a:lnTo>
                  <a:pt x="209550" y="2381"/>
                </a:lnTo>
                <a:lnTo>
                  <a:pt x="211932" y="197644"/>
                </a:lnTo>
              </a:path>
            </a:pathLst>
          </a:cu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5978768" y="633046"/>
            <a:ext cx="140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5981701" y="4504592"/>
            <a:ext cx="140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 flipH="1">
            <a:off x="4057246" y="2567838"/>
            <a:ext cx="385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 flipH="1">
            <a:off x="5446591" y="2559046"/>
            <a:ext cx="385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1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775" y="641838"/>
            <a:ext cx="3320182" cy="916183"/>
          </a:xfrm>
          <a:prstGeom prst="wedgeRoundRectCallout">
            <a:avLst>
              <a:gd name="adj1" fmla="val -22715"/>
              <a:gd name="adj2" fmla="val 84909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Мы </a:t>
            </a:r>
            <a:r>
              <a:rPr lang="ru-RU" sz="1400" dirty="0"/>
              <a:t>с вами уже сказали, что каждый </a:t>
            </a:r>
            <a:r>
              <a:rPr lang="ru-RU" sz="1400" dirty="0" smtClean="0"/>
              <a:t>многоугольник, помимо углов, </a:t>
            </a:r>
            <a:r>
              <a:rPr lang="ru-RU" sz="1400" dirty="0"/>
              <a:t>имеет вершины и </a:t>
            </a:r>
            <a:r>
              <a:rPr lang="ru-RU" sz="1400" dirty="0" smtClean="0"/>
              <a:t>стороны.</a:t>
            </a:r>
            <a:endParaRPr lang="ru-RU" sz="1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cxnSp>
        <p:nvCxnSpPr>
          <p:cNvPr id="68" name="Прямая соединительная линия 67"/>
          <p:cNvCxnSpPr>
            <a:endCxn id="11" idx="6"/>
          </p:cNvCxnSpPr>
          <p:nvPr/>
        </p:nvCxnSpPr>
        <p:spPr>
          <a:xfrm flipH="1">
            <a:off x="5313778" y="633046"/>
            <a:ext cx="2068990" cy="1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0" idx="3"/>
          </p:cNvCxnSpPr>
          <p:nvPr/>
        </p:nvCxnSpPr>
        <p:spPr>
          <a:xfrm flipH="1">
            <a:off x="5976938" y="3129141"/>
            <a:ext cx="2436208" cy="13952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endCxn id="11" idx="4"/>
          </p:cNvCxnSpPr>
          <p:nvPr/>
        </p:nvCxnSpPr>
        <p:spPr>
          <a:xfrm flipH="1" flipV="1">
            <a:off x="5277778" y="669201"/>
            <a:ext cx="705468" cy="3824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7372591" y="633046"/>
            <a:ext cx="1053726" cy="2470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241778" y="59720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24306" y="600168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402602" y="3067685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41202" y="4483294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20017" y="392202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017" y="392202"/>
                <a:ext cx="205826" cy="276999"/>
              </a:xfrm>
              <a:prstGeom prst="rect">
                <a:avLst/>
              </a:prstGeom>
              <a:blipFill>
                <a:blip r:embed="rId5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19166" y="39220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166" y="392202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85048" y="2965185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048" y="2965185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6471" r="-2058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06989" y="4402394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989" y="4402394"/>
                <a:ext cx="224741" cy="276999"/>
              </a:xfrm>
              <a:prstGeom prst="rect">
                <a:avLst/>
              </a:prstGeom>
              <a:blipFill>
                <a:blip r:embed="rId8"/>
                <a:stretch>
                  <a:fillRect l="-21622" r="-216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7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  <p:bldP spid="10" grpId="0" animBg="1"/>
      <p:bldP spid="19" grpId="0" animBg="1"/>
      <p:bldP spid="29" grpId="0"/>
      <p:bldP spid="30" grpId="0"/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775" y="1061403"/>
            <a:ext cx="4092066" cy="677820"/>
          </a:xfrm>
          <a:prstGeom prst="wedgeRoundRectCallout">
            <a:avLst>
              <a:gd name="adj1" fmla="val -27442"/>
              <a:gd name="adj2" fmla="val 88800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Посмотрите: на листке нарисована фигура, которая является </a:t>
            </a:r>
            <a:r>
              <a:rPr lang="ru-RU" sz="1400" dirty="0" smtClean="0">
                <a:solidFill>
                  <a:srgbClr val="0F7799"/>
                </a:solidFill>
              </a:rPr>
              <a:t>четырёхугольником</a:t>
            </a:r>
            <a:r>
              <a:rPr lang="ru-RU" sz="1400" dirty="0" smtClean="0"/>
              <a:t>. </a:t>
            </a:r>
            <a:endParaRPr lang="en-US" sz="1400" dirty="0" smtClean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cxnSp>
        <p:nvCxnSpPr>
          <p:cNvPr id="68" name="Прямая соединительная линия 67"/>
          <p:cNvCxnSpPr>
            <a:endCxn id="11" idx="6"/>
          </p:cNvCxnSpPr>
          <p:nvPr/>
        </p:nvCxnSpPr>
        <p:spPr>
          <a:xfrm flipH="1">
            <a:off x="5313778" y="633046"/>
            <a:ext cx="2068990" cy="1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0" idx="3"/>
          </p:cNvCxnSpPr>
          <p:nvPr/>
        </p:nvCxnSpPr>
        <p:spPr>
          <a:xfrm flipH="1">
            <a:off x="5976938" y="3129141"/>
            <a:ext cx="2436208" cy="13952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endCxn id="11" idx="4"/>
          </p:cNvCxnSpPr>
          <p:nvPr/>
        </p:nvCxnSpPr>
        <p:spPr>
          <a:xfrm flipH="1" flipV="1">
            <a:off x="5277778" y="669201"/>
            <a:ext cx="705468" cy="3824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7372591" y="633046"/>
            <a:ext cx="1053726" cy="2470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241778" y="59720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24306" y="600168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402602" y="3067685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41202" y="4483294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20017" y="392202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017" y="392202"/>
                <a:ext cx="205826" cy="276999"/>
              </a:xfrm>
              <a:prstGeom prst="rect">
                <a:avLst/>
              </a:prstGeom>
              <a:blipFill>
                <a:blip r:embed="rId5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19166" y="39220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166" y="392202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85048" y="2965185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048" y="2965185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6471" r="-2058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06989" y="4402394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989" y="4402394"/>
                <a:ext cx="224741" cy="276999"/>
              </a:xfrm>
              <a:prstGeom prst="rect">
                <a:avLst/>
              </a:prstGeom>
              <a:blipFill>
                <a:blip r:embed="rId8"/>
                <a:stretch>
                  <a:fillRect l="-21622" r="-216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518635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7" name="Дуга 26"/>
          <p:cNvSpPr/>
          <p:nvPr/>
        </p:nvSpPr>
        <p:spPr>
          <a:xfrm rot="17469876">
            <a:off x="5148669" y="472662"/>
            <a:ext cx="360000" cy="360000"/>
          </a:xfrm>
          <a:prstGeom prst="arc">
            <a:avLst>
              <a:gd name="adj1" fmla="val 3960366"/>
              <a:gd name="adj2" fmla="val 9657713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21406271">
            <a:off x="7167160" y="472343"/>
            <a:ext cx="360000" cy="360000"/>
          </a:xfrm>
          <a:prstGeom prst="arc">
            <a:avLst>
              <a:gd name="adj1" fmla="val 3960366"/>
              <a:gd name="adj2" fmla="val 11024686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21406271">
            <a:off x="7080380" y="477607"/>
            <a:ext cx="549342" cy="445698"/>
          </a:xfrm>
          <a:prstGeom prst="arc">
            <a:avLst>
              <a:gd name="adj1" fmla="val 3960366"/>
              <a:gd name="adj2" fmla="val 11758115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4400310">
            <a:off x="8196944" y="2939701"/>
            <a:ext cx="360000" cy="360000"/>
          </a:xfrm>
          <a:prstGeom prst="arc">
            <a:avLst>
              <a:gd name="adj1" fmla="val 3960366"/>
              <a:gd name="adj2" fmla="val 11024686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4400310">
            <a:off x="8118205" y="2870767"/>
            <a:ext cx="519241" cy="497866"/>
          </a:xfrm>
          <a:prstGeom prst="arc">
            <a:avLst>
              <a:gd name="adj1" fmla="val 3960366"/>
              <a:gd name="adj2" fmla="val 10833142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4400310">
            <a:off x="8030100" y="2833426"/>
            <a:ext cx="602164" cy="552422"/>
          </a:xfrm>
          <a:prstGeom prst="arc">
            <a:avLst>
              <a:gd name="adj1" fmla="val 4176816"/>
              <a:gd name="adj2" fmla="val 11212580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1593085">
            <a:off x="5810323" y="4253227"/>
            <a:ext cx="360000" cy="360000"/>
          </a:xfrm>
          <a:prstGeom prst="arc">
            <a:avLst>
              <a:gd name="adj1" fmla="val 3960366"/>
              <a:gd name="adj2" fmla="val 9657713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1593085">
            <a:off x="5741153" y="4177432"/>
            <a:ext cx="485723" cy="471656"/>
          </a:xfrm>
          <a:prstGeom prst="arc">
            <a:avLst>
              <a:gd name="adj1" fmla="val 3960366"/>
              <a:gd name="adj2" fmla="val 9432102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1593085">
            <a:off x="5691288" y="4114331"/>
            <a:ext cx="584238" cy="576125"/>
          </a:xfrm>
          <a:prstGeom prst="arc">
            <a:avLst>
              <a:gd name="adj1" fmla="val 3960366"/>
              <a:gd name="adj2" fmla="val 9229877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11593085">
            <a:off x="5633032" y="4066348"/>
            <a:ext cx="700750" cy="672091"/>
          </a:xfrm>
          <a:prstGeom prst="arc">
            <a:avLst>
              <a:gd name="adj1" fmla="val 3960366"/>
              <a:gd name="adj2" fmla="val 9229877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8774" y="358018"/>
                <a:ext cx="4302335" cy="1237973"/>
              </a:xfrm>
              <a:prstGeom prst="wedgeRoundRectCallout">
                <a:avLst>
                  <a:gd name="adj1" fmla="val -29255"/>
                  <a:gd name="adj2" fmla="val 7283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Точки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являются </a:t>
                </a:r>
                <a:r>
                  <a:rPr lang="ru-RU" sz="1400" dirty="0">
                    <a:solidFill>
                      <a:srgbClr val="0F7799"/>
                    </a:solidFill>
                  </a:rPr>
                  <a:t>вершинами</a:t>
                </a:r>
                <a:r>
                  <a:rPr lang="ru-RU" sz="1400" dirty="0"/>
                  <a:t> четырёхугольника, </a:t>
                </a:r>
                <a:endParaRPr lang="en-US" sz="1400" dirty="0" smtClean="0"/>
              </a:p>
              <a:p>
                <a:pPr algn="ctr"/>
                <a:r>
                  <a:rPr lang="ru-RU" sz="1400" dirty="0" smtClean="0"/>
                  <a:t>отрезки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𝐷𝐴</m:t>
                    </m:r>
                  </m:oMath>
                </a14:m>
                <a:r>
                  <a:rPr lang="ru-RU" sz="1400" dirty="0"/>
                  <a:t> – </a:t>
                </a:r>
                <a:r>
                  <a:rPr lang="ru-RU" sz="1400" dirty="0">
                    <a:solidFill>
                      <a:srgbClr val="0F7799"/>
                    </a:solidFill>
                  </a:rPr>
                  <a:t>сторонами</a:t>
                </a:r>
                <a:r>
                  <a:rPr lang="ru-RU" sz="1400" dirty="0"/>
                  <a:t>, </a:t>
                </a:r>
                <a:endParaRPr lang="en-US" sz="14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1400" dirty="0" smtClean="0"/>
                  <a:t>, </a:t>
                </a:r>
                <a14:m>
                  <m:oMath xmlns:m="http://schemas.openxmlformats.org/officeDocument/2006/math">
                    <m:r>
                      <a:rPr lang="ru-RU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ru-RU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ru-RU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ru-RU" sz="1400" dirty="0"/>
                  <a:t> – </a:t>
                </a:r>
                <a:r>
                  <a:rPr lang="ru-RU" sz="1400" dirty="0">
                    <a:solidFill>
                      <a:srgbClr val="0F7799"/>
                    </a:solidFill>
                  </a:rPr>
                  <a:t>углами</a:t>
                </a:r>
                <a:r>
                  <a:rPr lang="ru-RU" sz="1400" dirty="0"/>
                  <a:t> четырёхугольника.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358018"/>
                <a:ext cx="4302335" cy="1237973"/>
              </a:xfrm>
              <a:prstGeom prst="wedgeRoundRectCallout">
                <a:avLst>
                  <a:gd name="adj1" fmla="val -29255"/>
                  <a:gd name="adj2" fmla="val 72835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cxnSp>
        <p:nvCxnSpPr>
          <p:cNvPr id="68" name="Прямая соединительная линия 67"/>
          <p:cNvCxnSpPr>
            <a:endCxn id="11" idx="6"/>
          </p:cNvCxnSpPr>
          <p:nvPr/>
        </p:nvCxnSpPr>
        <p:spPr>
          <a:xfrm flipH="1">
            <a:off x="5313778" y="633046"/>
            <a:ext cx="2068990" cy="1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0" idx="3"/>
          </p:cNvCxnSpPr>
          <p:nvPr/>
        </p:nvCxnSpPr>
        <p:spPr>
          <a:xfrm flipH="1">
            <a:off x="5976938" y="3129141"/>
            <a:ext cx="2436208" cy="13952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endCxn id="11" idx="4"/>
          </p:cNvCxnSpPr>
          <p:nvPr/>
        </p:nvCxnSpPr>
        <p:spPr>
          <a:xfrm flipH="1" flipV="1">
            <a:off x="5277778" y="669201"/>
            <a:ext cx="705468" cy="3824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7372591" y="633046"/>
            <a:ext cx="1053726" cy="2470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300520" y="635966"/>
            <a:ext cx="2068990" cy="155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989504" y="3121468"/>
            <a:ext cx="2436208" cy="1395234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5272289" y="672609"/>
            <a:ext cx="705468" cy="3824637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7374828" y="642592"/>
            <a:ext cx="1053726" cy="2470639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241778" y="59720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24306" y="600168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402602" y="3067685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41202" y="4483294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20017" y="392202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017" y="392202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19166" y="39220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166" y="392202"/>
                <a:ext cx="216213" cy="276999"/>
              </a:xfrm>
              <a:prstGeom prst="rect">
                <a:avLst/>
              </a:prstGeom>
              <a:blipFill>
                <a:blip r:embed="rId7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85048" y="2965185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048" y="2965185"/>
                <a:ext cx="205697" cy="276999"/>
              </a:xfrm>
              <a:prstGeom prst="rect">
                <a:avLst/>
              </a:prstGeom>
              <a:blipFill>
                <a:blip r:embed="rId8"/>
                <a:stretch>
                  <a:fillRect l="-26471" r="-2058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06989" y="4402394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989" y="4402394"/>
                <a:ext cx="224741" cy="276999"/>
              </a:xfrm>
              <a:prstGeom prst="rect">
                <a:avLst/>
              </a:prstGeom>
              <a:blipFill>
                <a:blip r:embed="rId9"/>
                <a:stretch>
                  <a:fillRect l="-21622" r="-216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Овал 17"/>
          <p:cNvSpPr/>
          <p:nvPr/>
        </p:nvSpPr>
        <p:spPr>
          <a:xfrm>
            <a:off x="5225843" y="574647"/>
            <a:ext cx="108000" cy="108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321727" y="577954"/>
            <a:ext cx="108000" cy="108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390219" y="3050777"/>
            <a:ext cx="108000" cy="108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934674" y="4460518"/>
            <a:ext cx="108000" cy="108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5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4" grpId="0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48216" y="392202"/>
            <a:ext cx="2777616" cy="677820"/>
          </a:xfrm>
          <a:prstGeom prst="wedgeRoundRectCallout">
            <a:avLst>
              <a:gd name="adj1" fmla="val 2083"/>
              <a:gd name="adj2" fmla="val 107858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А как правильно называть многоугольники?</a:t>
            </a:r>
          </a:p>
        </p:txBody>
      </p:sp>
      <p:cxnSp>
        <p:nvCxnSpPr>
          <p:cNvPr id="68" name="Прямая соединительная линия 67"/>
          <p:cNvCxnSpPr>
            <a:endCxn id="11" idx="6"/>
          </p:cNvCxnSpPr>
          <p:nvPr/>
        </p:nvCxnSpPr>
        <p:spPr>
          <a:xfrm flipH="1">
            <a:off x="5313778" y="633046"/>
            <a:ext cx="2068990" cy="1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0" idx="3"/>
          </p:cNvCxnSpPr>
          <p:nvPr/>
        </p:nvCxnSpPr>
        <p:spPr>
          <a:xfrm flipH="1">
            <a:off x="5976938" y="3129141"/>
            <a:ext cx="2436208" cy="13952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endCxn id="11" idx="4"/>
          </p:cNvCxnSpPr>
          <p:nvPr/>
        </p:nvCxnSpPr>
        <p:spPr>
          <a:xfrm flipH="1" flipV="1">
            <a:off x="5277778" y="669201"/>
            <a:ext cx="705468" cy="3824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7372591" y="633046"/>
            <a:ext cx="1053726" cy="2470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241778" y="59720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24306" y="600168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402602" y="3067685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41202" y="4483294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20017" y="392202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017" y="392202"/>
                <a:ext cx="205826" cy="276999"/>
              </a:xfrm>
              <a:prstGeom prst="rect">
                <a:avLst/>
              </a:prstGeom>
              <a:blipFill>
                <a:blip r:embed="rId4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19166" y="39220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166" y="392202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85048" y="2965185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048" y="2965185"/>
                <a:ext cx="205697" cy="276999"/>
              </a:xfrm>
              <a:prstGeom prst="rect">
                <a:avLst/>
              </a:prstGeom>
              <a:blipFill>
                <a:blip r:embed="rId6"/>
                <a:stretch>
                  <a:fillRect l="-26471" r="-2058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06989" y="4402394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989" y="4402394"/>
                <a:ext cx="224741" cy="276999"/>
              </a:xfrm>
              <a:prstGeom prst="rect">
                <a:avLst/>
              </a:prstGeom>
              <a:blipFill>
                <a:blip r:embed="rId7"/>
                <a:stretch>
                  <a:fillRect l="-21622" r="-216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9" y="1321001"/>
            <a:ext cx="1195312" cy="288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4" y="1901550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effectLst/>
                <a:latin typeface="+mj-lt"/>
              </a:rPr>
              <a:t>Запомните!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567" y="1067006"/>
            <a:ext cx="635854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Многоугольник называют и обозначают по его вершинам. </a:t>
            </a:r>
            <a:endParaRPr lang="en-US" sz="1800" dirty="0" smtClean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Для </a:t>
            </a:r>
            <a:r>
              <a:rPr lang="ru-RU" sz="1800" dirty="0">
                <a:solidFill>
                  <a:schemeClr val="bg1"/>
                </a:solidFill>
              </a:rPr>
              <a:t>этого нужно последовательно записать 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и </a:t>
            </a:r>
            <a:r>
              <a:rPr lang="ru-RU" sz="1800" dirty="0">
                <a:solidFill>
                  <a:schemeClr val="bg1"/>
                </a:solidFill>
              </a:rPr>
              <a:t>назвать все его вершины, начиная с любой.</a:t>
            </a:r>
          </a:p>
        </p:txBody>
      </p:sp>
    </p:spTree>
    <p:extLst>
      <p:ext uri="{BB962C8B-B14F-4D97-AF65-F5344CB8AC3E}">
        <p14:creationId xmlns:p14="http://schemas.microsoft.com/office/powerpoint/2010/main" val="15613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774" y="361950"/>
            <a:ext cx="2314088" cy="439457"/>
          </a:xfrm>
          <a:prstGeom prst="wedgeRoundRectCallout">
            <a:avLst>
              <a:gd name="adj1" fmla="val -26413"/>
              <a:gd name="adj2" fmla="val 123864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Прям с любой-любой?</a:t>
            </a:r>
          </a:p>
        </p:txBody>
      </p:sp>
      <p:cxnSp>
        <p:nvCxnSpPr>
          <p:cNvPr id="68" name="Прямая соединительная линия 67"/>
          <p:cNvCxnSpPr>
            <a:endCxn id="11" idx="6"/>
          </p:cNvCxnSpPr>
          <p:nvPr/>
        </p:nvCxnSpPr>
        <p:spPr>
          <a:xfrm flipH="1">
            <a:off x="5313778" y="633046"/>
            <a:ext cx="2068990" cy="1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0" idx="3"/>
          </p:cNvCxnSpPr>
          <p:nvPr/>
        </p:nvCxnSpPr>
        <p:spPr>
          <a:xfrm flipH="1">
            <a:off x="5976938" y="3129141"/>
            <a:ext cx="2436208" cy="13952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endCxn id="11" idx="4"/>
          </p:cNvCxnSpPr>
          <p:nvPr/>
        </p:nvCxnSpPr>
        <p:spPr>
          <a:xfrm flipH="1" flipV="1">
            <a:off x="5277778" y="669201"/>
            <a:ext cx="705468" cy="3824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7372591" y="633046"/>
            <a:ext cx="1053726" cy="2470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241778" y="59720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24306" y="600168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402602" y="3067685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41202" y="4483294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20017" y="392202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017" y="392202"/>
                <a:ext cx="205826" cy="276999"/>
              </a:xfrm>
              <a:prstGeom prst="rect">
                <a:avLst/>
              </a:prstGeom>
              <a:blipFill>
                <a:blip r:embed="rId4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19166" y="39220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166" y="392202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85048" y="2965185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048" y="2965185"/>
                <a:ext cx="205697" cy="276999"/>
              </a:xfrm>
              <a:prstGeom prst="rect">
                <a:avLst/>
              </a:prstGeom>
              <a:blipFill>
                <a:blip r:embed="rId6"/>
                <a:stretch>
                  <a:fillRect l="-26471" r="-2058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06989" y="4402394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989" y="4402394"/>
                <a:ext cx="224741" cy="276999"/>
              </a:xfrm>
              <a:prstGeom prst="rect">
                <a:avLst/>
              </a:prstGeom>
              <a:blipFill>
                <a:blip r:embed="rId7"/>
                <a:stretch>
                  <a:fillRect l="-21622" r="-216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9" y="1321001"/>
            <a:ext cx="1195312" cy="288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4" y="1901550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1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  <p:bldP spid="10" grpId="0" animBg="1"/>
      <p:bldP spid="19" grpId="0" animBg="1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876" y="1429530"/>
            <a:ext cx="1494139" cy="35999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429529"/>
            <a:ext cx="1553373" cy="35999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80791" y="361950"/>
            <a:ext cx="4204433" cy="677820"/>
          </a:xfrm>
          <a:prstGeom prst="wedgeRoundRectCallout">
            <a:avLst>
              <a:gd name="adj1" fmla="val 30450"/>
              <a:gd name="adj2" fmla="val 81346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F7799"/>
                </a:solidFill>
              </a:rPr>
              <a:t>Бермудский треугольник </a:t>
            </a:r>
            <a:r>
              <a:rPr lang="ru-RU" sz="1400" dirty="0">
                <a:solidFill>
                  <a:srgbClr val="0F7799"/>
                </a:solidFill>
              </a:rPr>
              <a:t>–</a:t>
            </a:r>
            <a:r>
              <a:rPr lang="ru-RU" sz="1400" dirty="0"/>
              <a:t> самая известная аномальная зона нашей </a:t>
            </a:r>
            <a:r>
              <a:rPr lang="ru-RU" sz="1400" dirty="0" smtClean="0"/>
              <a:t>планеты.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792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70947" y="361950"/>
                <a:ext cx="2326420" cy="2621506"/>
              </a:xfrm>
              <a:prstGeom prst="wedgeRoundRectCallout">
                <a:avLst>
                  <a:gd name="adj1" fmla="val -39597"/>
                  <a:gd name="adj2" fmla="val 6288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Да, с любой, </a:t>
                </a:r>
                <a:br>
                  <a:rPr lang="ru-RU" sz="1400" dirty="0" smtClean="0"/>
                </a:br>
                <a:r>
                  <a:rPr lang="ru-RU" sz="1400" dirty="0" smtClean="0"/>
                  <a:t>но обязательно называть вершины </a:t>
                </a:r>
                <a:r>
                  <a:rPr lang="ru-RU" sz="1400" u="sng" dirty="0" smtClean="0"/>
                  <a:t>последовательно</a:t>
                </a:r>
                <a:r>
                  <a:rPr lang="ru-RU" sz="1400" dirty="0" smtClean="0"/>
                  <a:t>. </a:t>
                </a:r>
              </a:p>
              <a:p>
                <a:pPr algn="ctr"/>
                <a:r>
                  <a:rPr lang="ru-RU" sz="1400" dirty="0" smtClean="0"/>
                  <a:t>Так</a:t>
                </a:r>
                <a:r>
                  <a:rPr lang="ru-RU" sz="1400" dirty="0"/>
                  <a:t>, например, наш четырёхугольник можно назвать: </a:t>
                </a:r>
                <a:endParaRPr lang="en-US" sz="14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ru-RU" sz="1400" dirty="0"/>
                  <a:t>, </a:t>
                </a:r>
                <a:endParaRPr lang="en-US" sz="1400" dirty="0" smtClean="0"/>
              </a:p>
              <a:p>
                <a:pPr algn="ctr"/>
                <a:r>
                  <a:rPr lang="ru-RU" sz="1400" dirty="0" smtClean="0"/>
                  <a:t>или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</a:rPr>
                      <m:t>𝐵𝐶𝐷𝐴</m:t>
                    </m:r>
                  </m:oMath>
                </a14:m>
                <a:r>
                  <a:rPr lang="ru-RU" sz="1400" dirty="0"/>
                  <a:t>, </a:t>
                </a:r>
                <a:endParaRPr lang="en-US" sz="1400" dirty="0"/>
              </a:p>
              <a:p>
                <a:pPr algn="ctr"/>
                <a:r>
                  <a:rPr lang="ru-RU" sz="1400" dirty="0" smtClean="0"/>
                  <a:t>или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</a:rPr>
                      <m:t>𝐷𝐴𝐵𝐶</m:t>
                    </m:r>
                  </m:oMath>
                </a14:m>
                <a:r>
                  <a:rPr lang="ru-RU" sz="1400" dirty="0"/>
                  <a:t> и </a:t>
                </a:r>
                <a:r>
                  <a:rPr lang="ru-RU" sz="1400" dirty="0" smtClean="0"/>
                  <a:t>т. д.</a:t>
                </a:r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947" y="361950"/>
                <a:ext cx="2326420" cy="2621506"/>
              </a:xfrm>
              <a:prstGeom prst="wedgeRoundRectCallout">
                <a:avLst>
                  <a:gd name="adj1" fmla="val -39597"/>
                  <a:gd name="adj2" fmla="val 62888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Прямая соединительная линия 67"/>
          <p:cNvCxnSpPr>
            <a:endCxn id="11" idx="6"/>
          </p:cNvCxnSpPr>
          <p:nvPr/>
        </p:nvCxnSpPr>
        <p:spPr>
          <a:xfrm flipH="1">
            <a:off x="5313778" y="633046"/>
            <a:ext cx="2068990" cy="1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0" idx="3"/>
          </p:cNvCxnSpPr>
          <p:nvPr/>
        </p:nvCxnSpPr>
        <p:spPr>
          <a:xfrm flipH="1">
            <a:off x="5976938" y="3129141"/>
            <a:ext cx="2436208" cy="13952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endCxn id="11" idx="4"/>
          </p:cNvCxnSpPr>
          <p:nvPr/>
        </p:nvCxnSpPr>
        <p:spPr>
          <a:xfrm flipH="1" flipV="1">
            <a:off x="5277778" y="669201"/>
            <a:ext cx="705468" cy="3824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7372591" y="633046"/>
            <a:ext cx="1053726" cy="2470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241778" y="59720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24306" y="600168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402602" y="3067685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41202" y="4483294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20017" y="392202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017" y="392202"/>
                <a:ext cx="205826" cy="276999"/>
              </a:xfrm>
              <a:prstGeom prst="rect">
                <a:avLst/>
              </a:prstGeom>
              <a:blipFill>
                <a:blip r:embed="rId5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19166" y="39220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166" y="392202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85048" y="2965185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048" y="2965185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6471" r="-2058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06989" y="4402394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989" y="4402394"/>
                <a:ext cx="224741" cy="276999"/>
              </a:xfrm>
              <a:prstGeom prst="rect">
                <a:avLst/>
              </a:prstGeom>
              <a:blipFill>
                <a:blip r:embed="rId8"/>
                <a:stretch>
                  <a:fillRect l="-21622" r="-216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1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775" y="361950"/>
            <a:ext cx="4333926" cy="1631273"/>
          </a:xfrm>
          <a:prstGeom prst="wedgeRoundRectCallout">
            <a:avLst>
              <a:gd name="adj1" fmla="val 4832"/>
              <a:gd name="adj2" fmla="val 70973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Важно </a:t>
            </a:r>
            <a:r>
              <a:rPr lang="ru-RU" sz="1400" dirty="0"/>
              <a:t>понимать, что не все </a:t>
            </a:r>
            <a:r>
              <a:rPr lang="ru-RU" sz="1400" dirty="0" smtClean="0"/>
              <a:t>фигуры </a:t>
            </a:r>
            <a:r>
              <a:rPr lang="ru-RU" sz="1400" dirty="0"/>
              <a:t>являются многоугольниками. </a:t>
            </a:r>
            <a:endParaRPr lang="ru-RU" sz="1400" dirty="0" smtClean="0"/>
          </a:p>
          <a:p>
            <a:pPr algn="ctr"/>
            <a:r>
              <a:rPr lang="ru-RU" sz="1400" dirty="0" smtClean="0"/>
              <a:t>Говоря </a:t>
            </a:r>
            <a:r>
              <a:rPr lang="ru-RU" sz="1400" dirty="0"/>
              <a:t>о многоугольнике, мы должны знать, что фигура обязательно должна быть </a:t>
            </a:r>
            <a:r>
              <a:rPr lang="ru-RU" sz="1400" u="sng" dirty="0" smtClean="0"/>
              <a:t>ограничена </a:t>
            </a:r>
            <a:r>
              <a:rPr lang="ru-RU" sz="1400" u="sng" dirty="0"/>
              <a:t>замкнутой ломаной линией</a:t>
            </a:r>
            <a:r>
              <a:rPr lang="ru-RU" sz="1400" dirty="0"/>
              <a:t>, </a:t>
            </a:r>
            <a:r>
              <a:rPr lang="ru-RU" sz="1400" u="sng" dirty="0"/>
              <a:t>звенья</a:t>
            </a:r>
            <a:r>
              <a:rPr lang="ru-RU" sz="1400" dirty="0"/>
              <a:t> которой </a:t>
            </a:r>
            <a:r>
              <a:rPr lang="ru-RU" sz="1400" u="sng" dirty="0"/>
              <a:t>не пересекают друг друга</a:t>
            </a:r>
            <a:r>
              <a:rPr lang="ru-RU" sz="1400" dirty="0"/>
              <a:t>.</a:t>
            </a:r>
          </a:p>
        </p:txBody>
      </p:sp>
      <p:cxnSp>
        <p:nvCxnSpPr>
          <p:cNvPr id="68" name="Прямая соединительная линия 67"/>
          <p:cNvCxnSpPr>
            <a:endCxn id="11" idx="6"/>
          </p:cNvCxnSpPr>
          <p:nvPr/>
        </p:nvCxnSpPr>
        <p:spPr>
          <a:xfrm flipH="1">
            <a:off x="5313778" y="633046"/>
            <a:ext cx="2068990" cy="1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0" idx="3"/>
          </p:cNvCxnSpPr>
          <p:nvPr/>
        </p:nvCxnSpPr>
        <p:spPr>
          <a:xfrm flipH="1">
            <a:off x="5976938" y="3129141"/>
            <a:ext cx="2436208" cy="13952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endCxn id="11" idx="4"/>
          </p:cNvCxnSpPr>
          <p:nvPr/>
        </p:nvCxnSpPr>
        <p:spPr>
          <a:xfrm flipH="1" flipV="1">
            <a:off x="5277778" y="669201"/>
            <a:ext cx="705468" cy="3824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7372591" y="633046"/>
            <a:ext cx="1053726" cy="2470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241778" y="59720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24306" y="600168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402602" y="3067685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41202" y="4483294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20017" y="392202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017" y="392202"/>
                <a:ext cx="205826" cy="276999"/>
              </a:xfrm>
              <a:prstGeom prst="rect">
                <a:avLst/>
              </a:prstGeom>
              <a:blipFill>
                <a:blip r:embed="rId4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19166" y="39220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166" y="392202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85048" y="2965185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048" y="2965185"/>
                <a:ext cx="205697" cy="276999"/>
              </a:xfrm>
              <a:prstGeom prst="rect">
                <a:avLst/>
              </a:prstGeom>
              <a:blipFill>
                <a:blip r:embed="rId6"/>
                <a:stretch>
                  <a:fillRect l="-26471" r="-2058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06989" y="4402394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989" y="4402394"/>
                <a:ext cx="224741" cy="276999"/>
              </a:xfrm>
              <a:prstGeom prst="rect">
                <a:avLst/>
              </a:prstGeom>
              <a:blipFill>
                <a:blip r:embed="rId7"/>
                <a:stretch>
                  <a:fillRect l="-21622" r="-216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68" name="Прямая соединительная линия 67"/>
          <p:cNvCxnSpPr>
            <a:endCxn id="11" idx="6"/>
          </p:cNvCxnSpPr>
          <p:nvPr/>
        </p:nvCxnSpPr>
        <p:spPr>
          <a:xfrm flipH="1" flipV="1">
            <a:off x="5313778" y="633201"/>
            <a:ext cx="2766353" cy="1441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5618287" y="633201"/>
            <a:ext cx="2127736" cy="1441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endCxn id="11" idx="4"/>
          </p:cNvCxnSpPr>
          <p:nvPr/>
        </p:nvCxnSpPr>
        <p:spPr>
          <a:xfrm flipH="1" flipV="1">
            <a:off x="5277778" y="669201"/>
            <a:ext cx="340507" cy="1405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7746023" y="633201"/>
            <a:ext cx="334108" cy="1441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20017" y="392202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017" y="392202"/>
                <a:ext cx="205826" cy="276999"/>
              </a:xfrm>
              <a:prstGeom prst="rect">
                <a:avLst/>
              </a:prstGeom>
              <a:blipFill>
                <a:blip r:embed="rId4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22846" y="1927035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846" y="1927035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795586" y="401652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586" y="401652"/>
                <a:ext cx="205697" cy="276999"/>
              </a:xfrm>
              <a:prstGeom prst="rect">
                <a:avLst/>
              </a:prstGeom>
              <a:blipFill>
                <a:blip r:embed="rId6"/>
                <a:stretch>
                  <a:fillRect l="-26471" r="-2058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74187" y="1927034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187" y="1927034"/>
                <a:ext cx="224741" cy="276999"/>
              </a:xfrm>
              <a:prstGeom prst="rect">
                <a:avLst/>
              </a:prstGeom>
              <a:blipFill>
                <a:blip r:embed="rId7"/>
                <a:stretch>
                  <a:fillRect l="-25000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4923692" y="3095329"/>
            <a:ext cx="354086" cy="10106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277778" y="2391508"/>
            <a:ext cx="1400835" cy="7038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4923692" y="4106008"/>
            <a:ext cx="2074985" cy="395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6998678" y="3815862"/>
            <a:ext cx="1088168" cy="6852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678613" y="2391508"/>
            <a:ext cx="320065" cy="1044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6964086" y="3390169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064693" y="3185170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693" y="3185170"/>
                <a:ext cx="211019" cy="276999"/>
              </a:xfrm>
              <a:prstGeom prst="rect">
                <a:avLst/>
              </a:prstGeom>
              <a:blipFill>
                <a:blip r:embed="rId9"/>
                <a:stretch>
                  <a:fillRect l="-25714" r="-2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Овал 42"/>
          <p:cNvSpPr/>
          <p:nvPr/>
        </p:nvSpPr>
        <p:spPr>
          <a:xfrm>
            <a:off x="6652460" y="2355110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753067" y="2150111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67" y="2150111"/>
                <a:ext cx="211019" cy="276999"/>
              </a:xfrm>
              <a:prstGeom prst="rect">
                <a:avLst/>
              </a:prstGeom>
              <a:blipFill>
                <a:blip r:embed="rId10"/>
                <a:stretch>
                  <a:fillRect l="-26471" r="-2058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Овал 44"/>
          <p:cNvSpPr/>
          <p:nvPr/>
        </p:nvSpPr>
        <p:spPr>
          <a:xfrm>
            <a:off x="5249162" y="3049879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77637" y="2799521"/>
                <a:ext cx="213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637" y="2799521"/>
                <a:ext cx="213712" cy="276999"/>
              </a:xfrm>
              <a:prstGeom prst="rect">
                <a:avLst/>
              </a:prstGeom>
              <a:blipFill>
                <a:blip r:embed="rId11"/>
                <a:stretch>
                  <a:fillRect l="-25714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Овал 46"/>
          <p:cNvSpPr/>
          <p:nvPr/>
        </p:nvSpPr>
        <p:spPr>
          <a:xfrm>
            <a:off x="4914217" y="4064698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98460" y="3962198"/>
                <a:ext cx="232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460" y="3962198"/>
                <a:ext cx="232756" cy="276999"/>
              </a:xfrm>
              <a:prstGeom prst="rect">
                <a:avLst/>
              </a:prstGeom>
              <a:blipFill>
                <a:blip r:embed="rId12"/>
                <a:stretch>
                  <a:fillRect l="-23684" r="-2105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Овал 48"/>
          <p:cNvSpPr/>
          <p:nvPr/>
        </p:nvSpPr>
        <p:spPr>
          <a:xfrm>
            <a:off x="6964086" y="4477690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069167" y="4433854"/>
                <a:ext cx="2266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167" y="4433854"/>
                <a:ext cx="226600" cy="276999"/>
              </a:xfrm>
              <a:prstGeom prst="rect">
                <a:avLst/>
              </a:prstGeom>
              <a:blipFill>
                <a:blip r:embed="rId13"/>
                <a:stretch>
                  <a:fillRect l="-24324" r="-216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Овал 50"/>
          <p:cNvSpPr/>
          <p:nvPr/>
        </p:nvSpPr>
        <p:spPr>
          <a:xfrm>
            <a:off x="8050846" y="3780519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090797" y="3859526"/>
                <a:ext cx="1858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797" y="3859526"/>
                <a:ext cx="185885" cy="276999"/>
              </a:xfrm>
              <a:prstGeom prst="rect">
                <a:avLst/>
              </a:prstGeom>
              <a:blipFill>
                <a:blip r:embed="rId14"/>
                <a:stretch>
                  <a:fillRect l="-25806" r="-25806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358775" y="1015183"/>
            <a:ext cx="3184525" cy="677820"/>
          </a:xfrm>
          <a:prstGeom prst="wedgeRoundRectCallout">
            <a:avLst>
              <a:gd name="adj1" fmla="val -23882"/>
              <a:gd name="adj2" fmla="val 86539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Изображённые</a:t>
            </a:r>
            <a:r>
              <a:rPr lang="en-US" sz="1400" dirty="0" smtClean="0"/>
              <a:t> </a:t>
            </a:r>
            <a:r>
              <a:rPr lang="ru-RU" sz="1400" dirty="0" smtClean="0"/>
              <a:t>фигуры </a:t>
            </a:r>
            <a:br>
              <a:rPr lang="ru-RU" sz="1400" dirty="0" smtClean="0"/>
            </a:br>
            <a:r>
              <a:rPr lang="ru-RU" sz="1400" u="sng" dirty="0" smtClean="0"/>
              <a:t>не </a:t>
            </a:r>
            <a:r>
              <a:rPr lang="ru-RU" sz="1400" u="sng" dirty="0"/>
              <a:t>являются</a:t>
            </a:r>
            <a:r>
              <a:rPr lang="ru-RU" sz="1400" dirty="0"/>
              <a:t> многоугольниками.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5313778" y="631625"/>
            <a:ext cx="2766353" cy="1441784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5618287" y="631625"/>
            <a:ext cx="2127736" cy="1441784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7716802" y="60665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41778" y="59720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589000" y="2029535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050846" y="2029535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>
            <a:stCxn id="51" idx="1"/>
          </p:cNvCxnSpPr>
          <p:nvPr/>
        </p:nvCxnSpPr>
        <p:spPr>
          <a:xfrm flipH="1" flipV="1">
            <a:off x="7024831" y="3459166"/>
            <a:ext cx="1036559" cy="331897"/>
          </a:xfrm>
          <a:prstGeom prst="line">
            <a:avLst/>
          </a:prstGeom>
          <a:ln w="38100">
            <a:solidFill>
              <a:srgbClr val="0F77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19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10" grpId="0" animBg="1"/>
      <p:bldP spid="11" grpId="0" animBg="1"/>
      <p:bldP spid="19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effectLst/>
                <a:latin typeface="+mj-lt"/>
              </a:rPr>
              <a:t>Запомните!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9683" y="1091618"/>
            <a:ext cx="56595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Отрезок, соединяющий любые две </a:t>
            </a:r>
            <a:r>
              <a:rPr lang="ru-RU" sz="1800" dirty="0" err="1" smtClean="0">
                <a:solidFill>
                  <a:schemeClr val="bg1"/>
                </a:solidFill>
              </a:rPr>
              <a:t>несоседние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вершины, называется </a:t>
            </a:r>
            <a:r>
              <a:rPr lang="ru-RU" sz="1800" dirty="0">
                <a:solidFill>
                  <a:srgbClr val="FFC000"/>
                </a:solidFill>
              </a:rPr>
              <a:t>диагональю</a:t>
            </a:r>
            <a:r>
              <a:rPr lang="ru-RU" sz="1800" dirty="0">
                <a:solidFill>
                  <a:schemeClr val="bg1"/>
                </a:solidFill>
              </a:rPr>
              <a:t> многоугольника.</a:t>
            </a:r>
          </a:p>
        </p:txBody>
      </p:sp>
      <p:cxnSp>
        <p:nvCxnSpPr>
          <p:cNvPr id="14" name="Прямая соединительная линия 13"/>
          <p:cNvCxnSpPr>
            <a:endCxn id="19" idx="6"/>
          </p:cNvCxnSpPr>
          <p:nvPr/>
        </p:nvCxnSpPr>
        <p:spPr>
          <a:xfrm flipH="1">
            <a:off x="3480915" y="2160985"/>
            <a:ext cx="2068990" cy="1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2" idx="6"/>
            <a:endCxn id="23" idx="5"/>
          </p:cNvCxnSpPr>
          <p:nvPr/>
        </p:nvCxnSpPr>
        <p:spPr>
          <a:xfrm flipH="1" flipV="1">
            <a:off x="1711680" y="3985592"/>
            <a:ext cx="5303399" cy="50727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19" idx="3"/>
          </p:cNvCxnSpPr>
          <p:nvPr/>
        </p:nvCxnSpPr>
        <p:spPr>
          <a:xfrm flipV="1">
            <a:off x="1667960" y="2186596"/>
            <a:ext cx="1751499" cy="17863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21" idx="4"/>
          </p:cNvCxnSpPr>
          <p:nvPr/>
        </p:nvCxnSpPr>
        <p:spPr>
          <a:xfrm flipH="1" flipV="1">
            <a:off x="5527443" y="2200107"/>
            <a:ext cx="1426180" cy="22567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408915" y="2125140"/>
            <a:ext cx="72000" cy="720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491443" y="2128107"/>
            <a:ext cx="72000" cy="720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943079" y="4456870"/>
            <a:ext cx="72000" cy="720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650224" y="3924136"/>
            <a:ext cx="72000" cy="720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187154" y="1920141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154" y="1920141"/>
                <a:ext cx="205826" cy="276999"/>
              </a:xfrm>
              <a:prstGeom prst="rect">
                <a:avLst/>
              </a:prstGeom>
              <a:blipFill>
                <a:blip r:embed="rId5"/>
                <a:stretch>
                  <a:fillRect l="-26471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86303" y="1920141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303" y="1920141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25525" y="4354370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525" y="4354370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16011" y="3843236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11" y="3843236"/>
                <a:ext cx="224741" cy="276999"/>
              </a:xfrm>
              <a:prstGeom prst="rect">
                <a:avLst/>
              </a:prstGeom>
              <a:blipFill>
                <a:blip r:embed="rId8"/>
                <a:stretch>
                  <a:fillRect l="-21622" r="-216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/>
          <p:cNvCxnSpPr>
            <a:stCxn id="22" idx="1"/>
            <a:endCxn id="19" idx="5"/>
          </p:cNvCxnSpPr>
          <p:nvPr/>
        </p:nvCxnSpPr>
        <p:spPr>
          <a:xfrm flipH="1" flipV="1">
            <a:off x="3470371" y="2186596"/>
            <a:ext cx="3483252" cy="2280818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980714">
            <a:off x="4510951" y="2858366"/>
            <a:ext cx="10679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Диагональ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0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8773" y="361950"/>
                <a:ext cx="4033839" cy="1461013"/>
              </a:xfrm>
              <a:prstGeom prst="wedgeRoundRectCallout">
                <a:avLst>
                  <a:gd name="adj1" fmla="val -27503"/>
                  <a:gd name="adj2" fmla="val 6344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Давайте в многоугольнике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𝐴𝐵𝐶𝐷𝐸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ru-RU" sz="1400" dirty="0"/>
                  <a:t>проведём </a:t>
                </a:r>
                <a:r>
                  <a:rPr lang="ru-RU" sz="1400" dirty="0" smtClean="0"/>
                  <a:t>диагонали</a:t>
                </a:r>
                <a:r>
                  <a:rPr lang="ru-RU" sz="1400" dirty="0"/>
                  <a:t>.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Все </a:t>
                </a:r>
                <a:r>
                  <a:rPr lang="ru-RU" sz="1400" dirty="0"/>
                  <a:t>эти пять отрезков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являются </a:t>
                </a:r>
                <a:r>
                  <a:rPr lang="ru-RU" sz="1400" dirty="0"/>
                  <a:t>диагоналями нашего пятиугольника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𝐴𝐵𝐶𝐷𝐸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3" y="361950"/>
                <a:ext cx="4033839" cy="1461013"/>
              </a:xfrm>
              <a:prstGeom prst="wedgeRoundRectCallout">
                <a:avLst>
                  <a:gd name="adj1" fmla="val -27503"/>
                  <a:gd name="adj2" fmla="val 6344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Прямая соединительная линия 67"/>
          <p:cNvCxnSpPr/>
          <p:nvPr/>
        </p:nvCxnSpPr>
        <p:spPr>
          <a:xfrm flipH="1">
            <a:off x="4924426" y="635000"/>
            <a:ext cx="2435224" cy="701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734300" y="2047875"/>
            <a:ext cx="701676" cy="2460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 flipV="1">
            <a:off x="5276850" y="3812381"/>
            <a:ext cx="2451102" cy="6961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7356476" y="635001"/>
            <a:ext cx="1076324" cy="1412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66304" y="1095587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304" y="1095587"/>
                <a:ext cx="205826" cy="276999"/>
              </a:xfrm>
              <a:prstGeom prst="rect">
                <a:avLst/>
              </a:prstGeom>
              <a:blipFill>
                <a:blip r:embed="rId5"/>
                <a:stretch>
                  <a:fillRect l="-23529" r="-2647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19166" y="39220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166" y="392202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85048" y="1910107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048" y="1910107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6471" r="-2058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733339" y="4442292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339" y="4442292"/>
                <a:ext cx="224741" cy="276999"/>
              </a:xfrm>
              <a:prstGeom prst="rect">
                <a:avLst/>
              </a:prstGeom>
              <a:blipFill>
                <a:blip r:embed="rId8"/>
                <a:stretch>
                  <a:fillRect l="-25000" r="-2222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031938" y="3807061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938" y="3807061"/>
                <a:ext cx="211019" cy="276999"/>
              </a:xfrm>
              <a:prstGeom prst="rect">
                <a:avLst/>
              </a:prstGeom>
              <a:blipFill>
                <a:blip r:embed="rId10"/>
                <a:stretch>
                  <a:fillRect l="-22857" r="-2285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>
            <a:off x="4926806" y="1345406"/>
            <a:ext cx="352425" cy="24645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4931571" y="1335882"/>
            <a:ext cx="3500435" cy="709612"/>
          </a:xfrm>
          <a:prstGeom prst="line">
            <a:avLst/>
          </a:prstGeom>
          <a:ln w="28575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4931569" y="1340646"/>
            <a:ext cx="2805112" cy="3171823"/>
          </a:xfrm>
          <a:prstGeom prst="line">
            <a:avLst/>
          </a:prstGeom>
          <a:ln w="28575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7362826" y="647701"/>
            <a:ext cx="366712" cy="3864768"/>
          </a:xfrm>
          <a:prstGeom prst="line">
            <a:avLst/>
          </a:prstGeom>
          <a:ln w="28575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279231" y="645320"/>
            <a:ext cx="2074069" cy="3157536"/>
          </a:xfrm>
          <a:prstGeom prst="line">
            <a:avLst/>
          </a:prstGeom>
          <a:ln w="28575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5283994" y="2047875"/>
            <a:ext cx="3157537" cy="1754981"/>
          </a:xfrm>
          <a:prstGeom prst="line">
            <a:avLst/>
          </a:prstGeom>
          <a:ln w="28575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888065" y="1300586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24306" y="600168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402602" y="2012607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697339" y="4475567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242957" y="377106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0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  <p:bldP spid="30" grpId="0"/>
      <p:bldP spid="31" grpId="0"/>
      <p:bldP spid="32" grpId="0"/>
      <p:bldP spid="43" grpId="0"/>
      <p:bldP spid="11" grpId="0" animBg="1"/>
      <p:bldP spid="12" grpId="0" animBg="1"/>
      <p:bldP spid="10" grpId="0" animBg="1"/>
      <p:bldP spid="19" grpId="0" animBg="1"/>
      <p:bldP spid="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8773" y="361950"/>
                <a:ext cx="3271037" cy="1210164"/>
              </a:xfrm>
              <a:prstGeom prst="wedgeRoundRectCallout">
                <a:avLst>
                  <a:gd name="adj1" fmla="val -27503"/>
                  <a:gd name="adj2" fmla="val 6344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Я нарисовал два многоугольника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ru-RU" sz="1400" dirty="0"/>
                  <a:t> и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𝐸𝐹𝐺𝐻</m:t>
                    </m:r>
                  </m:oMath>
                </a14:m>
                <a:r>
                  <a:rPr lang="ru-RU" sz="1400" dirty="0"/>
                  <a:t>. </a:t>
                </a:r>
                <a:endParaRPr lang="en-US" sz="1400" dirty="0" smtClean="0"/>
              </a:p>
              <a:p>
                <a:pPr algn="ctr"/>
                <a:r>
                  <a:rPr lang="ru-RU" sz="1400" dirty="0" smtClean="0"/>
                  <a:t>Скажите</a:t>
                </a:r>
                <a:r>
                  <a:rPr lang="ru-RU" sz="1400" dirty="0"/>
                  <a:t>, чем они похожи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и </a:t>
                </a:r>
                <a:r>
                  <a:rPr lang="ru-RU" sz="1400" dirty="0"/>
                  <a:t>чем они отличаются?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3" y="361950"/>
                <a:ext cx="3271037" cy="1210164"/>
              </a:xfrm>
              <a:prstGeom prst="wedgeRoundRectCallout">
                <a:avLst>
                  <a:gd name="adj1" fmla="val -27503"/>
                  <a:gd name="adj2" fmla="val 6344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Прямая соединительная линия 67"/>
          <p:cNvCxnSpPr/>
          <p:nvPr/>
        </p:nvCxnSpPr>
        <p:spPr>
          <a:xfrm flipH="1">
            <a:off x="4969630" y="979107"/>
            <a:ext cx="20312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4960065" y="2389221"/>
            <a:ext cx="2033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919645" y="3492541"/>
            <a:ext cx="0" cy="629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19" idx="0"/>
            <a:endCxn id="10" idx="4"/>
          </p:cNvCxnSpPr>
          <p:nvPr/>
        </p:nvCxnSpPr>
        <p:spPr>
          <a:xfrm flipV="1">
            <a:off x="7029219" y="1019031"/>
            <a:ext cx="0" cy="13368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66304" y="2141872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304" y="2141872"/>
                <a:ext cx="205826" cy="276999"/>
              </a:xfrm>
              <a:prstGeom prst="rect">
                <a:avLst/>
              </a:prstGeom>
              <a:blipFill>
                <a:blip r:embed="rId5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75967" y="726308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726308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95736" y="726308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736" y="726308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6471" r="-2058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74744" y="2141872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744" y="2141872"/>
                <a:ext cx="224741" cy="276999"/>
              </a:xfrm>
              <a:prstGeom prst="rect">
                <a:avLst/>
              </a:prstGeom>
              <a:blipFill>
                <a:blip r:embed="rId8"/>
                <a:stretch>
                  <a:fillRect l="-25000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675967" y="3924202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3924202"/>
                <a:ext cx="211019" cy="276999"/>
              </a:xfrm>
              <a:prstGeom prst="rect">
                <a:avLst/>
              </a:prstGeom>
              <a:blipFill>
                <a:blip r:embed="rId10"/>
                <a:stretch>
                  <a:fillRect l="-22857" r="-2285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>
            <a:stCxn id="12" idx="4"/>
            <a:endCxn id="11" idx="0"/>
          </p:cNvCxnSpPr>
          <p:nvPr/>
        </p:nvCxnSpPr>
        <p:spPr>
          <a:xfrm flipH="1">
            <a:off x="4924065" y="1006274"/>
            <a:ext cx="0" cy="13405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888065" y="234687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897630" y="934274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95098" y="94703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993219" y="2355888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735233" y="624182"/>
            <a:ext cx="693419" cy="0"/>
          </a:xfrm>
          <a:prstGeom prst="line">
            <a:avLst/>
          </a:prstGeom>
          <a:ln w="28575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09271" y="624182"/>
            <a:ext cx="5453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1 см</a:t>
            </a:r>
            <a:endParaRPr lang="ru-RU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75967" y="3215542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3215542"/>
                <a:ext cx="211019" cy="276999"/>
              </a:xfrm>
              <a:prstGeom prst="rect">
                <a:avLst/>
              </a:prstGeom>
              <a:blipFill>
                <a:blip r:embed="rId11"/>
                <a:stretch>
                  <a:fillRect l="-22857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501207" y="3215542"/>
                <a:ext cx="213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207" y="3215542"/>
                <a:ext cx="213712" cy="276999"/>
              </a:xfrm>
              <a:prstGeom prst="rect">
                <a:avLst/>
              </a:prstGeom>
              <a:blipFill>
                <a:blip r:embed="rId12"/>
                <a:stretch>
                  <a:fillRect l="-25714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508827" y="3916582"/>
                <a:ext cx="232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827" y="3916582"/>
                <a:ext cx="232756" cy="276999"/>
              </a:xfrm>
              <a:prstGeom prst="rect">
                <a:avLst/>
              </a:prstGeom>
              <a:blipFill>
                <a:blip r:embed="rId13"/>
                <a:stretch>
                  <a:fillRect l="-23684" r="-2105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единительная линия 48"/>
          <p:cNvCxnSpPr/>
          <p:nvPr/>
        </p:nvCxnSpPr>
        <p:spPr>
          <a:xfrm>
            <a:off x="8433637" y="3492541"/>
            <a:ext cx="0" cy="636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46" idx="2"/>
          </p:cNvCxnSpPr>
          <p:nvPr/>
        </p:nvCxnSpPr>
        <p:spPr>
          <a:xfrm flipH="1">
            <a:off x="4969630" y="3456541"/>
            <a:ext cx="34280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48" idx="2"/>
          </p:cNvCxnSpPr>
          <p:nvPr/>
        </p:nvCxnSpPr>
        <p:spPr>
          <a:xfrm flipH="1" flipV="1">
            <a:off x="4960066" y="4154642"/>
            <a:ext cx="34375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892437" y="412158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892437" y="342054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397637" y="342054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397637" y="412158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  <p:bldP spid="30" grpId="0"/>
      <p:bldP spid="31" grpId="0"/>
      <p:bldP spid="32" grpId="0"/>
      <p:bldP spid="43" grpId="0"/>
      <p:bldP spid="11" grpId="0" animBg="1"/>
      <p:bldP spid="12" grpId="0" animBg="1"/>
      <p:bldP spid="10" grpId="0" animBg="1"/>
      <p:bldP spid="19" grpId="0" animBg="1"/>
      <p:bldP spid="27" grpId="0"/>
      <p:bldP spid="41" grpId="0"/>
      <p:bldP spid="45" grpId="0"/>
      <p:bldP spid="47" grpId="0"/>
      <p:bldP spid="40" grpId="0" animBg="1"/>
      <p:bldP spid="42" grpId="0" animBg="1"/>
      <p:bldP spid="46" grpId="0" animBg="1"/>
      <p:bldP spid="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773" y="361950"/>
            <a:ext cx="3271037" cy="1154546"/>
          </a:xfrm>
          <a:prstGeom prst="wedgeRoundRectCallout">
            <a:avLst>
              <a:gd name="adj1" fmla="val -27503"/>
              <a:gd name="adj2" fmla="val 63443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Общее у них то, что оба они являются </a:t>
            </a:r>
            <a:r>
              <a:rPr lang="ru-RU" sz="1400" dirty="0">
                <a:solidFill>
                  <a:srgbClr val="0F7799"/>
                </a:solidFill>
              </a:rPr>
              <a:t>четырёхугольниками</a:t>
            </a:r>
            <a:r>
              <a:rPr lang="ru-RU" sz="1400" dirty="0"/>
              <a:t> </a:t>
            </a:r>
            <a:endParaRPr lang="ru-RU" sz="1400" dirty="0" smtClean="0"/>
          </a:p>
          <a:p>
            <a:pPr algn="ctr"/>
            <a:r>
              <a:rPr lang="ru-RU" sz="1400" dirty="0" smtClean="0"/>
              <a:t>и </a:t>
            </a:r>
            <a:r>
              <a:rPr lang="ru-RU" sz="1400" dirty="0"/>
              <a:t>у каждого все углы прямые,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то </a:t>
            </a:r>
            <a:r>
              <a:rPr lang="ru-RU" sz="1400" dirty="0"/>
              <a:t>есть они </a:t>
            </a:r>
            <a:r>
              <a:rPr lang="ru-RU" sz="1400" dirty="0" smtClean="0">
                <a:solidFill>
                  <a:srgbClr val="0F7799"/>
                </a:solidFill>
              </a:rPr>
              <a:t>прямоугольники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4969630" y="979107"/>
            <a:ext cx="20312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4960065" y="2389221"/>
            <a:ext cx="2033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919645" y="3492541"/>
            <a:ext cx="0" cy="629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19" idx="0"/>
            <a:endCxn id="10" idx="4"/>
          </p:cNvCxnSpPr>
          <p:nvPr/>
        </p:nvCxnSpPr>
        <p:spPr>
          <a:xfrm flipV="1">
            <a:off x="7029219" y="1019031"/>
            <a:ext cx="0" cy="13368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66304" y="2141872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304" y="2141872"/>
                <a:ext cx="205826" cy="276999"/>
              </a:xfrm>
              <a:prstGeom prst="rect">
                <a:avLst/>
              </a:prstGeom>
              <a:blipFill>
                <a:blip r:embed="rId4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75967" y="726308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726308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95736" y="726308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736" y="726308"/>
                <a:ext cx="205697" cy="276999"/>
              </a:xfrm>
              <a:prstGeom prst="rect">
                <a:avLst/>
              </a:prstGeom>
              <a:blipFill>
                <a:blip r:embed="rId6"/>
                <a:stretch>
                  <a:fillRect l="-26471" r="-2058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74744" y="2141872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744" y="2141872"/>
                <a:ext cx="224741" cy="276999"/>
              </a:xfrm>
              <a:prstGeom prst="rect">
                <a:avLst/>
              </a:prstGeom>
              <a:blipFill>
                <a:blip r:embed="rId7"/>
                <a:stretch>
                  <a:fillRect l="-25000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675967" y="3924202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3924202"/>
                <a:ext cx="211019" cy="276999"/>
              </a:xfrm>
              <a:prstGeom prst="rect">
                <a:avLst/>
              </a:prstGeom>
              <a:blipFill>
                <a:blip r:embed="rId8"/>
                <a:stretch>
                  <a:fillRect l="-22857" r="-2285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>
            <a:stCxn id="12" idx="4"/>
            <a:endCxn id="11" idx="0"/>
          </p:cNvCxnSpPr>
          <p:nvPr/>
        </p:nvCxnSpPr>
        <p:spPr>
          <a:xfrm flipH="1">
            <a:off x="4924065" y="1006274"/>
            <a:ext cx="0" cy="13405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888065" y="234687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897630" y="934274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95098" y="94703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993219" y="2355888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735233" y="624182"/>
            <a:ext cx="693419" cy="0"/>
          </a:xfrm>
          <a:prstGeom prst="line">
            <a:avLst/>
          </a:prstGeom>
          <a:ln w="28575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09271" y="624182"/>
            <a:ext cx="5453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1 см</a:t>
            </a:r>
            <a:endParaRPr lang="ru-RU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75967" y="3215542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3215542"/>
                <a:ext cx="211019" cy="276999"/>
              </a:xfrm>
              <a:prstGeom prst="rect">
                <a:avLst/>
              </a:prstGeom>
              <a:blipFill>
                <a:blip r:embed="rId9"/>
                <a:stretch>
                  <a:fillRect l="-22857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501207" y="3215542"/>
                <a:ext cx="213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207" y="3215542"/>
                <a:ext cx="213712" cy="276999"/>
              </a:xfrm>
              <a:prstGeom prst="rect">
                <a:avLst/>
              </a:prstGeom>
              <a:blipFill>
                <a:blip r:embed="rId10"/>
                <a:stretch>
                  <a:fillRect l="-25714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508827" y="3916582"/>
                <a:ext cx="232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827" y="3916582"/>
                <a:ext cx="232756" cy="276999"/>
              </a:xfrm>
              <a:prstGeom prst="rect">
                <a:avLst/>
              </a:prstGeom>
              <a:blipFill>
                <a:blip r:embed="rId11"/>
                <a:stretch>
                  <a:fillRect l="-23684" r="-2105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единительная линия 48"/>
          <p:cNvCxnSpPr/>
          <p:nvPr/>
        </p:nvCxnSpPr>
        <p:spPr>
          <a:xfrm>
            <a:off x="8433637" y="3492541"/>
            <a:ext cx="0" cy="636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46" idx="2"/>
          </p:cNvCxnSpPr>
          <p:nvPr/>
        </p:nvCxnSpPr>
        <p:spPr>
          <a:xfrm flipH="1">
            <a:off x="4969630" y="3456541"/>
            <a:ext cx="34280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48" idx="2"/>
          </p:cNvCxnSpPr>
          <p:nvPr/>
        </p:nvCxnSpPr>
        <p:spPr>
          <a:xfrm flipH="1" flipV="1">
            <a:off x="4960066" y="4154642"/>
            <a:ext cx="34375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892437" y="412158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892437" y="342054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397637" y="342054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397637" y="412158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4" y="1914041"/>
            <a:ext cx="1195312" cy="2880000"/>
          </a:xfrm>
          <a:prstGeom prst="rect">
            <a:avLst/>
          </a:prstGeom>
        </p:spPr>
      </p:pic>
      <p:sp>
        <p:nvSpPr>
          <p:cNvPr id="34" name="Полилиния 33"/>
          <p:cNvSpPr/>
          <p:nvPr/>
        </p:nvSpPr>
        <p:spPr>
          <a:xfrm>
            <a:off x="4943683" y="2196036"/>
            <a:ext cx="211932" cy="197644"/>
          </a:xfrm>
          <a:custGeom>
            <a:avLst/>
            <a:gdLst>
              <a:gd name="connsiteX0" fmla="*/ 0 w 211932"/>
              <a:gd name="connsiteY0" fmla="*/ 0 h 197644"/>
              <a:gd name="connsiteX1" fmla="*/ 209550 w 211932"/>
              <a:gd name="connsiteY1" fmla="*/ 2381 h 197644"/>
              <a:gd name="connsiteX2" fmla="*/ 211932 w 211932"/>
              <a:gd name="connsiteY2" fmla="*/ 197644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32" h="197644">
                <a:moveTo>
                  <a:pt x="0" y="0"/>
                </a:moveTo>
                <a:lnTo>
                  <a:pt x="209550" y="2381"/>
                </a:lnTo>
                <a:lnTo>
                  <a:pt x="211932" y="197644"/>
                </a:lnTo>
              </a:path>
            </a:pathLst>
          </a:cu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 rot="5400000">
            <a:off x="4926099" y="986251"/>
            <a:ext cx="211932" cy="197644"/>
          </a:xfrm>
          <a:custGeom>
            <a:avLst/>
            <a:gdLst>
              <a:gd name="connsiteX0" fmla="*/ 0 w 211932"/>
              <a:gd name="connsiteY0" fmla="*/ 0 h 197644"/>
              <a:gd name="connsiteX1" fmla="*/ 209550 w 211932"/>
              <a:gd name="connsiteY1" fmla="*/ 2381 h 197644"/>
              <a:gd name="connsiteX2" fmla="*/ 211932 w 211932"/>
              <a:gd name="connsiteY2" fmla="*/ 197644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32" h="197644">
                <a:moveTo>
                  <a:pt x="0" y="0"/>
                </a:moveTo>
                <a:lnTo>
                  <a:pt x="209550" y="2381"/>
                </a:lnTo>
                <a:lnTo>
                  <a:pt x="211932" y="197644"/>
                </a:lnTo>
              </a:path>
            </a:pathLst>
          </a:cu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 rot="10800000">
            <a:off x="6803966" y="980914"/>
            <a:ext cx="211932" cy="197644"/>
          </a:xfrm>
          <a:custGeom>
            <a:avLst/>
            <a:gdLst>
              <a:gd name="connsiteX0" fmla="*/ 0 w 211932"/>
              <a:gd name="connsiteY0" fmla="*/ 0 h 197644"/>
              <a:gd name="connsiteX1" fmla="*/ 209550 w 211932"/>
              <a:gd name="connsiteY1" fmla="*/ 2381 h 197644"/>
              <a:gd name="connsiteX2" fmla="*/ 211932 w 211932"/>
              <a:gd name="connsiteY2" fmla="*/ 197644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32" h="197644">
                <a:moveTo>
                  <a:pt x="0" y="0"/>
                </a:moveTo>
                <a:lnTo>
                  <a:pt x="209550" y="2381"/>
                </a:lnTo>
                <a:lnTo>
                  <a:pt x="211932" y="197644"/>
                </a:lnTo>
              </a:path>
            </a:pathLst>
          </a:cu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 rot="16200000">
            <a:off x="6796822" y="2188892"/>
            <a:ext cx="211932" cy="197644"/>
          </a:xfrm>
          <a:custGeom>
            <a:avLst/>
            <a:gdLst>
              <a:gd name="connsiteX0" fmla="*/ 0 w 211932"/>
              <a:gd name="connsiteY0" fmla="*/ 0 h 197644"/>
              <a:gd name="connsiteX1" fmla="*/ 209550 w 211932"/>
              <a:gd name="connsiteY1" fmla="*/ 2381 h 197644"/>
              <a:gd name="connsiteX2" fmla="*/ 211932 w 211932"/>
              <a:gd name="connsiteY2" fmla="*/ 197644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32" h="197644">
                <a:moveTo>
                  <a:pt x="0" y="0"/>
                </a:moveTo>
                <a:lnTo>
                  <a:pt x="209550" y="2381"/>
                </a:lnTo>
                <a:lnTo>
                  <a:pt x="211932" y="197644"/>
                </a:lnTo>
              </a:path>
            </a:pathLst>
          </a:cu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4937819" y="3957427"/>
            <a:ext cx="211932" cy="197644"/>
          </a:xfrm>
          <a:custGeom>
            <a:avLst/>
            <a:gdLst>
              <a:gd name="connsiteX0" fmla="*/ 0 w 211932"/>
              <a:gd name="connsiteY0" fmla="*/ 0 h 197644"/>
              <a:gd name="connsiteX1" fmla="*/ 209550 w 211932"/>
              <a:gd name="connsiteY1" fmla="*/ 2381 h 197644"/>
              <a:gd name="connsiteX2" fmla="*/ 211932 w 211932"/>
              <a:gd name="connsiteY2" fmla="*/ 197644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32" h="197644">
                <a:moveTo>
                  <a:pt x="0" y="0"/>
                </a:moveTo>
                <a:lnTo>
                  <a:pt x="209550" y="2381"/>
                </a:lnTo>
                <a:lnTo>
                  <a:pt x="211932" y="197644"/>
                </a:lnTo>
              </a:path>
            </a:pathLst>
          </a:cu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 rot="5400000">
            <a:off x="4937821" y="3468609"/>
            <a:ext cx="211932" cy="197644"/>
          </a:xfrm>
          <a:custGeom>
            <a:avLst/>
            <a:gdLst>
              <a:gd name="connsiteX0" fmla="*/ 0 w 211932"/>
              <a:gd name="connsiteY0" fmla="*/ 0 h 197644"/>
              <a:gd name="connsiteX1" fmla="*/ 209550 w 211932"/>
              <a:gd name="connsiteY1" fmla="*/ 2381 h 197644"/>
              <a:gd name="connsiteX2" fmla="*/ 211932 w 211932"/>
              <a:gd name="connsiteY2" fmla="*/ 197644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32" h="197644">
                <a:moveTo>
                  <a:pt x="0" y="0"/>
                </a:moveTo>
                <a:lnTo>
                  <a:pt x="209550" y="2381"/>
                </a:lnTo>
                <a:lnTo>
                  <a:pt x="211932" y="197644"/>
                </a:lnTo>
              </a:path>
            </a:pathLst>
          </a:cu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 rot="10800000">
            <a:off x="8222456" y="3463272"/>
            <a:ext cx="211932" cy="197644"/>
          </a:xfrm>
          <a:custGeom>
            <a:avLst/>
            <a:gdLst>
              <a:gd name="connsiteX0" fmla="*/ 0 w 211932"/>
              <a:gd name="connsiteY0" fmla="*/ 0 h 197644"/>
              <a:gd name="connsiteX1" fmla="*/ 209550 w 211932"/>
              <a:gd name="connsiteY1" fmla="*/ 2381 h 197644"/>
              <a:gd name="connsiteX2" fmla="*/ 211932 w 211932"/>
              <a:gd name="connsiteY2" fmla="*/ 197644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32" h="197644">
                <a:moveTo>
                  <a:pt x="0" y="0"/>
                </a:moveTo>
                <a:lnTo>
                  <a:pt x="209550" y="2381"/>
                </a:lnTo>
                <a:lnTo>
                  <a:pt x="211932" y="197644"/>
                </a:lnTo>
              </a:path>
            </a:pathLst>
          </a:cu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 rot="16200000">
            <a:off x="8215312" y="3950283"/>
            <a:ext cx="211932" cy="197644"/>
          </a:xfrm>
          <a:custGeom>
            <a:avLst/>
            <a:gdLst>
              <a:gd name="connsiteX0" fmla="*/ 0 w 211932"/>
              <a:gd name="connsiteY0" fmla="*/ 0 h 197644"/>
              <a:gd name="connsiteX1" fmla="*/ 209550 w 211932"/>
              <a:gd name="connsiteY1" fmla="*/ 2381 h 197644"/>
              <a:gd name="connsiteX2" fmla="*/ 211932 w 211932"/>
              <a:gd name="connsiteY2" fmla="*/ 197644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32" h="197644">
                <a:moveTo>
                  <a:pt x="0" y="0"/>
                </a:moveTo>
                <a:lnTo>
                  <a:pt x="209550" y="2381"/>
                </a:lnTo>
                <a:lnTo>
                  <a:pt x="211932" y="197644"/>
                </a:lnTo>
              </a:path>
            </a:pathLst>
          </a:cu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4" y="1901550"/>
            <a:ext cx="1242699" cy="288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393071" y="2518166"/>
            <a:ext cx="1999084" cy="677820"/>
          </a:xfrm>
          <a:prstGeom prst="wedgeRoundRectCallout">
            <a:avLst>
              <a:gd name="adj1" fmla="val -63568"/>
              <a:gd name="adj2" fmla="val 1180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А отличаются они длинами сторон.</a:t>
            </a:r>
          </a:p>
        </p:txBody>
      </p:sp>
    </p:spTree>
    <p:extLst>
      <p:ext uri="{BB962C8B-B14F-4D97-AF65-F5344CB8AC3E}">
        <p14:creationId xmlns:p14="http://schemas.microsoft.com/office/powerpoint/2010/main" val="2159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0" grpId="0" animBg="1"/>
      <p:bldP spid="53" grpId="0" animBg="1"/>
      <p:bldP spid="5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4090" y="864807"/>
            <a:ext cx="3809356" cy="916183"/>
          </a:xfrm>
          <a:prstGeom prst="wedgeRoundRectCallout">
            <a:avLst>
              <a:gd name="adj1" fmla="val -26118"/>
              <a:gd name="adj2" fmla="val 70161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Молодцы! </a:t>
            </a:r>
            <a:endParaRPr lang="ru-RU" sz="1400" dirty="0" smtClean="0"/>
          </a:p>
          <a:p>
            <a:pPr algn="ctr"/>
            <a:r>
              <a:rPr lang="ru-RU" sz="1400" dirty="0" smtClean="0"/>
              <a:t>Зная </a:t>
            </a:r>
            <a:r>
              <a:rPr lang="ru-RU" sz="1400" dirty="0"/>
              <a:t>длины сторон, можно вычислить </a:t>
            </a:r>
            <a:r>
              <a:rPr lang="ru-RU" sz="1400" dirty="0">
                <a:solidFill>
                  <a:srgbClr val="0F7799"/>
                </a:solidFill>
              </a:rPr>
              <a:t>периметр</a:t>
            </a:r>
            <a:r>
              <a:rPr lang="ru-RU" sz="1400" dirty="0"/>
              <a:t> многоугольника.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4969630" y="979107"/>
            <a:ext cx="20312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4960065" y="2389221"/>
            <a:ext cx="2033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919645" y="3492541"/>
            <a:ext cx="0" cy="629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19" idx="0"/>
            <a:endCxn id="10" idx="4"/>
          </p:cNvCxnSpPr>
          <p:nvPr/>
        </p:nvCxnSpPr>
        <p:spPr>
          <a:xfrm flipV="1">
            <a:off x="7029219" y="1019031"/>
            <a:ext cx="0" cy="13368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66304" y="2141872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304" y="2141872"/>
                <a:ext cx="205826" cy="276999"/>
              </a:xfrm>
              <a:prstGeom prst="rect">
                <a:avLst/>
              </a:prstGeom>
              <a:blipFill>
                <a:blip r:embed="rId4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75967" y="726308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726308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95736" y="726308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736" y="726308"/>
                <a:ext cx="205697" cy="276999"/>
              </a:xfrm>
              <a:prstGeom prst="rect">
                <a:avLst/>
              </a:prstGeom>
              <a:blipFill>
                <a:blip r:embed="rId6"/>
                <a:stretch>
                  <a:fillRect l="-26471" r="-2058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74744" y="2141872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744" y="2141872"/>
                <a:ext cx="224741" cy="276999"/>
              </a:xfrm>
              <a:prstGeom prst="rect">
                <a:avLst/>
              </a:prstGeom>
              <a:blipFill>
                <a:blip r:embed="rId7"/>
                <a:stretch>
                  <a:fillRect l="-25000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675967" y="3924202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3924202"/>
                <a:ext cx="211019" cy="276999"/>
              </a:xfrm>
              <a:prstGeom prst="rect">
                <a:avLst/>
              </a:prstGeom>
              <a:blipFill>
                <a:blip r:embed="rId8"/>
                <a:stretch>
                  <a:fillRect l="-22857" r="-2285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>
            <a:stCxn id="12" idx="4"/>
            <a:endCxn id="11" idx="0"/>
          </p:cNvCxnSpPr>
          <p:nvPr/>
        </p:nvCxnSpPr>
        <p:spPr>
          <a:xfrm flipH="1">
            <a:off x="4924065" y="1006274"/>
            <a:ext cx="0" cy="13405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888065" y="234687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897630" y="934274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95098" y="94703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993219" y="2355888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735233" y="624182"/>
            <a:ext cx="693419" cy="0"/>
          </a:xfrm>
          <a:prstGeom prst="line">
            <a:avLst/>
          </a:prstGeom>
          <a:ln w="28575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09271" y="624182"/>
            <a:ext cx="5453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1 см</a:t>
            </a:r>
            <a:endParaRPr lang="ru-RU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75967" y="3215542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3215542"/>
                <a:ext cx="211019" cy="276999"/>
              </a:xfrm>
              <a:prstGeom prst="rect">
                <a:avLst/>
              </a:prstGeom>
              <a:blipFill>
                <a:blip r:embed="rId9"/>
                <a:stretch>
                  <a:fillRect l="-22857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501207" y="3215542"/>
                <a:ext cx="213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207" y="3215542"/>
                <a:ext cx="213712" cy="276999"/>
              </a:xfrm>
              <a:prstGeom prst="rect">
                <a:avLst/>
              </a:prstGeom>
              <a:blipFill>
                <a:blip r:embed="rId10"/>
                <a:stretch>
                  <a:fillRect l="-25714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508827" y="3916582"/>
                <a:ext cx="232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827" y="3916582"/>
                <a:ext cx="232756" cy="276999"/>
              </a:xfrm>
              <a:prstGeom prst="rect">
                <a:avLst/>
              </a:prstGeom>
              <a:blipFill>
                <a:blip r:embed="rId11"/>
                <a:stretch>
                  <a:fillRect l="-23684" r="-2105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единительная линия 48"/>
          <p:cNvCxnSpPr/>
          <p:nvPr/>
        </p:nvCxnSpPr>
        <p:spPr>
          <a:xfrm>
            <a:off x="8433637" y="3492541"/>
            <a:ext cx="0" cy="636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46" idx="2"/>
          </p:cNvCxnSpPr>
          <p:nvPr/>
        </p:nvCxnSpPr>
        <p:spPr>
          <a:xfrm flipH="1">
            <a:off x="4969630" y="3456541"/>
            <a:ext cx="34280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48" idx="2"/>
          </p:cNvCxnSpPr>
          <p:nvPr/>
        </p:nvCxnSpPr>
        <p:spPr>
          <a:xfrm flipH="1" flipV="1">
            <a:off x="4960066" y="4154642"/>
            <a:ext cx="34375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892437" y="412158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892437" y="342054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397637" y="342054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397637" y="412158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effectLst/>
                <a:latin typeface="+mj-lt"/>
              </a:rPr>
              <a:t>Запомните!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567" y="1110966"/>
            <a:ext cx="402504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Сумму длин всех сторон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многоугольника </a:t>
            </a:r>
            <a:r>
              <a:rPr lang="ru-RU" sz="1800" dirty="0">
                <a:solidFill>
                  <a:schemeClr val="bg1"/>
                </a:solidFill>
              </a:rPr>
              <a:t>называют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его </a:t>
            </a:r>
            <a:r>
              <a:rPr lang="ru-RU" sz="1800" dirty="0">
                <a:solidFill>
                  <a:srgbClr val="FFC000"/>
                </a:solidFill>
              </a:rPr>
              <a:t>периметром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flipH="1">
            <a:off x="4969630" y="979107"/>
            <a:ext cx="203124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4960065" y="2389221"/>
            <a:ext cx="203315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919645" y="3492541"/>
            <a:ext cx="0" cy="629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30" idx="0"/>
            <a:endCxn id="29" idx="4"/>
          </p:cNvCxnSpPr>
          <p:nvPr/>
        </p:nvCxnSpPr>
        <p:spPr>
          <a:xfrm flipV="1">
            <a:off x="7029219" y="1019031"/>
            <a:ext cx="0" cy="13368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66304" y="2141872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304" y="2141872"/>
                <a:ext cx="205826" cy="276999"/>
              </a:xfrm>
              <a:prstGeom prst="rect">
                <a:avLst/>
              </a:prstGeom>
              <a:blipFill>
                <a:blip r:embed="rId5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5967" y="726308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726308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95736" y="726308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736" y="726308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6471" r="-2058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74744" y="2141872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744" y="2141872"/>
                <a:ext cx="224741" cy="276999"/>
              </a:xfrm>
              <a:prstGeom prst="rect">
                <a:avLst/>
              </a:prstGeom>
              <a:blipFill>
                <a:blip r:embed="rId8"/>
                <a:stretch>
                  <a:fillRect l="-25000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75967" y="3924202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3924202"/>
                <a:ext cx="211019" cy="276999"/>
              </a:xfrm>
              <a:prstGeom prst="rect">
                <a:avLst/>
              </a:prstGeom>
              <a:blipFill>
                <a:blip r:embed="rId9"/>
                <a:stretch>
                  <a:fillRect l="-22857" r="-2285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>
            <a:stCxn id="28" idx="4"/>
            <a:endCxn id="27" idx="0"/>
          </p:cNvCxnSpPr>
          <p:nvPr/>
        </p:nvCxnSpPr>
        <p:spPr>
          <a:xfrm flipH="1">
            <a:off x="4924065" y="1006274"/>
            <a:ext cx="0" cy="134059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4888065" y="2346871"/>
            <a:ext cx="72000" cy="720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897630" y="934274"/>
            <a:ext cx="72000" cy="720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995098" y="947031"/>
            <a:ext cx="72000" cy="720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993219" y="2355888"/>
            <a:ext cx="72000" cy="720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735233" y="624182"/>
            <a:ext cx="693419" cy="0"/>
          </a:xfrm>
          <a:prstGeom prst="line">
            <a:avLst/>
          </a:prstGeom>
          <a:ln w="28575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09271" y="624182"/>
            <a:ext cx="5453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1 см</a:t>
            </a:r>
            <a:endParaRPr lang="ru-RU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75967" y="3215542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3215542"/>
                <a:ext cx="211019" cy="276999"/>
              </a:xfrm>
              <a:prstGeom prst="rect">
                <a:avLst/>
              </a:prstGeom>
              <a:blipFill>
                <a:blip r:embed="rId10"/>
                <a:stretch>
                  <a:fillRect l="-22857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501207" y="3215542"/>
                <a:ext cx="213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207" y="3215542"/>
                <a:ext cx="213712" cy="276999"/>
              </a:xfrm>
              <a:prstGeom prst="rect">
                <a:avLst/>
              </a:prstGeom>
              <a:blipFill>
                <a:blip r:embed="rId11"/>
                <a:stretch>
                  <a:fillRect l="-25714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508827" y="3916582"/>
                <a:ext cx="232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827" y="3916582"/>
                <a:ext cx="232756" cy="276999"/>
              </a:xfrm>
              <a:prstGeom prst="rect">
                <a:avLst/>
              </a:prstGeom>
              <a:blipFill>
                <a:blip r:embed="rId12"/>
                <a:stretch>
                  <a:fillRect l="-23684" r="-2105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>
            <a:off x="8433637" y="3492541"/>
            <a:ext cx="0" cy="6366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41" idx="2"/>
          </p:cNvCxnSpPr>
          <p:nvPr/>
        </p:nvCxnSpPr>
        <p:spPr>
          <a:xfrm flipH="1">
            <a:off x="4969630" y="3456541"/>
            <a:ext cx="342800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42" idx="2"/>
          </p:cNvCxnSpPr>
          <p:nvPr/>
        </p:nvCxnSpPr>
        <p:spPr>
          <a:xfrm flipH="1" flipV="1">
            <a:off x="4960066" y="4154642"/>
            <a:ext cx="34375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4892437" y="4121581"/>
            <a:ext cx="72000" cy="720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892437" y="3420541"/>
            <a:ext cx="72000" cy="720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8397637" y="3420541"/>
            <a:ext cx="72000" cy="720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8397637" y="4121581"/>
            <a:ext cx="72000" cy="720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567" y="2192982"/>
                <a:ext cx="32991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𝐷𝐴</m:t>
                    </m:r>
                  </m:oMath>
                </a14:m>
                <a:r>
                  <a:rPr lang="en-US" sz="2000" dirty="0" smtClean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7" y="2192982"/>
                <a:ext cx="3299108" cy="307777"/>
              </a:xfrm>
              <a:prstGeom prst="rect">
                <a:avLst/>
              </a:prstGeom>
              <a:blipFill>
                <a:blip r:embed="rId13"/>
                <a:stretch>
                  <a:fillRect l="-2588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7567" y="2815939"/>
                <a:ext cx="33342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𝐸𝐹𝐺𝐻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𝐹𝐺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𝐺𝐻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𝐻𝐸</m:t>
                    </m:r>
                  </m:oMath>
                </a14:m>
                <a:r>
                  <a:rPr lang="en-US" sz="2000" dirty="0" smtClean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7" y="2815939"/>
                <a:ext cx="3334246" cy="307777"/>
              </a:xfrm>
              <a:prstGeom prst="rect">
                <a:avLst/>
              </a:prstGeom>
              <a:blipFill>
                <a:blip r:embed="rId14"/>
                <a:stretch>
                  <a:fillRect l="-255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58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" grpId="0"/>
      <p:bldP spid="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4090" y="864807"/>
            <a:ext cx="3240756" cy="677820"/>
          </a:xfrm>
          <a:prstGeom prst="wedgeRoundRectCallout">
            <a:avLst>
              <a:gd name="adj1" fmla="val -26118"/>
              <a:gd name="adj2" fmla="val 93510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Скажите</a:t>
            </a:r>
            <a:r>
              <a:rPr lang="ru-RU" sz="1400" dirty="0"/>
              <a:t>, чему равны периметры наших прямоугольников?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4969630" y="979107"/>
            <a:ext cx="20312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4960065" y="2389221"/>
            <a:ext cx="2033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919645" y="3492541"/>
            <a:ext cx="0" cy="629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19" idx="0"/>
            <a:endCxn id="10" idx="4"/>
          </p:cNvCxnSpPr>
          <p:nvPr/>
        </p:nvCxnSpPr>
        <p:spPr>
          <a:xfrm flipV="1">
            <a:off x="7029219" y="1019031"/>
            <a:ext cx="0" cy="13368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66304" y="2141872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304" y="2141872"/>
                <a:ext cx="205826" cy="276999"/>
              </a:xfrm>
              <a:prstGeom prst="rect">
                <a:avLst/>
              </a:prstGeom>
              <a:blipFill>
                <a:blip r:embed="rId4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75967" y="726308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726308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95736" y="726308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736" y="726308"/>
                <a:ext cx="205697" cy="276999"/>
              </a:xfrm>
              <a:prstGeom prst="rect">
                <a:avLst/>
              </a:prstGeom>
              <a:blipFill>
                <a:blip r:embed="rId6"/>
                <a:stretch>
                  <a:fillRect l="-26471" r="-2058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74744" y="2141872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744" y="2141872"/>
                <a:ext cx="224741" cy="276999"/>
              </a:xfrm>
              <a:prstGeom prst="rect">
                <a:avLst/>
              </a:prstGeom>
              <a:blipFill>
                <a:blip r:embed="rId7"/>
                <a:stretch>
                  <a:fillRect l="-25000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675967" y="3924202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3924202"/>
                <a:ext cx="211019" cy="276999"/>
              </a:xfrm>
              <a:prstGeom prst="rect">
                <a:avLst/>
              </a:prstGeom>
              <a:blipFill>
                <a:blip r:embed="rId8"/>
                <a:stretch>
                  <a:fillRect l="-22857" r="-2285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>
            <a:stCxn id="12" idx="4"/>
            <a:endCxn id="11" idx="0"/>
          </p:cNvCxnSpPr>
          <p:nvPr/>
        </p:nvCxnSpPr>
        <p:spPr>
          <a:xfrm flipH="1">
            <a:off x="4924065" y="1006274"/>
            <a:ext cx="0" cy="13405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888065" y="234687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897630" y="934274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95098" y="94703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993219" y="2355888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735233" y="624182"/>
            <a:ext cx="693419" cy="0"/>
          </a:xfrm>
          <a:prstGeom prst="line">
            <a:avLst/>
          </a:prstGeom>
          <a:ln w="28575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09271" y="624182"/>
            <a:ext cx="5453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1 см</a:t>
            </a:r>
            <a:endParaRPr lang="ru-RU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75967" y="3215542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3215542"/>
                <a:ext cx="211019" cy="276999"/>
              </a:xfrm>
              <a:prstGeom prst="rect">
                <a:avLst/>
              </a:prstGeom>
              <a:blipFill>
                <a:blip r:embed="rId9"/>
                <a:stretch>
                  <a:fillRect l="-22857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501207" y="3215542"/>
                <a:ext cx="213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207" y="3215542"/>
                <a:ext cx="213712" cy="276999"/>
              </a:xfrm>
              <a:prstGeom prst="rect">
                <a:avLst/>
              </a:prstGeom>
              <a:blipFill>
                <a:blip r:embed="rId10"/>
                <a:stretch>
                  <a:fillRect l="-25714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508827" y="3916582"/>
                <a:ext cx="232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827" y="3916582"/>
                <a:ext cx="232756" cy="276999"/>
              </a:xfrm>
              <a:prstGeom prst="rect">
                <a:avLst/>
              </a:prstGeom>
              <a:blipFill>
                <a:blip r:embed="rId11"/>
                <a:stretch>
                  <a:fillRect l="-23684" r="-2105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единительная линия 48"/>
          <p:cNvCxnSpPr/>
          <p:nvPr/>
        </p:nvCxnSpPr>
        <p:spPr>
          <a:xfrm>
            <a:off x="8433637" y="3492541"/>
            <a:ext cx="0" cy="636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46" idx="2"/>
          </p:cNvCxnSpPr>
          <p:nvPr/>
        </p:nvCxnSpPr>
        <p:spPr>
          <a:xfrm flipH="1">
            <a:off x="4969630" y="3456541"/>
            <a:ext cx="34280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48" idx="2"/>
          </p:cNvCxnSpPr>
          <p:nvPr/>
        </p:nvCxnSpPr>
        <p:spPr>
          <a:xfrm flipH="1" flipV="1">
            <a:off x="4960066" y="4154642"/>
            <a:ext cx="34375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892437" y="412158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892437" y="342054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397637" y="342054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397637" y="412158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  <p:bldP spid="30" grpId="0"/>
      <p:bldP spid="31" grpId="0"/>
      <p:bldP spid="32" grpId="0"/>
      <p:bldP spid="43" grpId="0"/>
      <p:bldP spid="11" grpId="0" animBg="1"/>
      <p:bldP spid="12" grpId="0" animBg="1"/>
      <p:bldP spid="10" grpId="0" animBg="1"/>
      <p:bldP spid="19" grpId="0" animBg="1"/>
      <p:bldP spid="27" grpId="0"/>
      <p:bldP spid="41" grpId="0"/>
      <p:bldP spid="45" grpId="0"/>
      <p:bldP spid="47" grpId="0"/>
      <p:bldP spid="40" grpId="0" animBg="1"/>
      <p:bldP spid="42" grpId="0" animBg="1"/>
      <p:bldP spid="4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876" y="1429530"/>
            <a:ext cx="1494139" cy="35999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429529"/>
            <a:ext cx="1553373" cy="35999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64291" y="669680"/>
            <a:ext cx="1431349" cy="439457"/>
          </a:xfrm>
          <a:prstGeom prst="wedgeRoundRectCallout">
            <a:avLst>
              <a:gd name="adj1" fmla="val 18779"/>
              <a:gd name="adj2" fmla="val 89349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Это </a:t>
            </a:r>
            <a:r>
              <a:rPr lang="ru-RU" sz="1400" dirty="0" smtClean="0"/>
              <a:t>точно…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245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4090" y="864807"/>
                <a:ext cx="3017629" cy="677820"/>
              </a:xfrm>
              <a:prstGeom prst="wedgeRoundRectCallout">
                <a:avLst>
                  <a:gd name="adj1" fmla="val -26118"/>
                  <a:gd name="adj2" fmla="val 9351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2+3+2+3=10</m:t>
                    </m:r>
                  </m:oMath>
                </a14:m>
                <a:r>
                  <a:rPr lang="ru-RU" sz="1400" dirty="0" smtClean="0">
                    <a:solidFill>
                      <a:schemeClr val="tx1"/>
                    </a:solidFill>
                  </a:rPr>
                  <a:t> (см);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𝐸𝐹𝐺𝐻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14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400" dirty="0"/>
                  <a:t> (см</a:t>
                </a:r>
                <a:r>
                  <a:rPr lang="ru-RU" sz="1400" dirty="0" smtClean="0"/>
                  <a:t>).</a:t>
                </a:r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90" y="864807"/>
                <a:ext cx="3017629" cy="677820"/>
              </a:xfrm>
              <a:prstGeom prst="wedgeRoundRectCallout">
                <a:avLst>
                  <a:gd name="adj1" fmla="val -26118"/>
                  <a:gd name="adj2" fmla="val 9351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Прямая соединительная линия 67"/>
          <p:cNvCxnSpPr/>
          <p:nvPr/>
        </p:nvCxnSpPr>
        <p:spPr>
          <a:xfrm flipH="1">
            <a:off x="4969630" y="979107"/>
            <a:ext cx="20312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4960065" y="2389221"/>
            <a:ext cx="2033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919645" y="3492541"/>
            <a:ext cx="0" cy="629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19" idx="0"/>
            <a:endCxn id="10" idx="4"/>
          </p:cNvCxnSpPr>
          <p:nvPr/>
        </p:nvCxnSpPr>
        <p:spPr>
          <a:xfrm flipV="1">
            <a:off x="7029219" y="1019031"/>
            <a:ext cx="0" cy="13368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66304" y="2141872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304" y="2141872"/>
                <a:ext cx="205826" cy="276999"/>
              </a:xfrm>
              <a:prstGeom prst="rect">
                <a:avLst/>
              </a:prstGeom>
              <a:blipFill>
                <a:blip r:embed="rId5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75967" y="726308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726308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95736" y="726308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736" y="726308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6471" r="-2058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74744" y="2141872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744" y="2141872"/>
                <a:ext cx="224741" cy="276999"/>
              </a:xfrm>
              <a:prstGeom prst="rect">
                <a:avLst/>
              </a:prstGeom>
              <a:blipFill>
                <a:blip r:embed="rId8"/>
                <a:stretch>
                  <a:fillRect l="-25000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675967" y="3924202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3924202"/>
                <a:ext cx="211019" cy="276999"/>
              </a:xfrm>
              <a:prstGeom prst="rect">
                <a:avLst/>
              </a:prstGeom>
              <a:blipFill>
                <a:blip r:embed="rId9"/>
                <a:stretch>
                  <a:fillRect l="-22857" r="-2285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>
            <a:stCxn id="12" idx="4"/>
            <a:endCxn id="11" idx="0"/>
          </p:cNvCxnSpPr>
          <p:nvPr/>
        </p:nvCxnSpPr>
        <p:spPr>
          <a:xfrm flipH="1">
            <a:off x="4924065" y="1006274"/>
            <a:ext cx="0" cy="13405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888065" y="234687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897630" y="934274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95098" y="94703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993219" y="2355888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735233" y="624182"/>
            <a:ext cx="693419" cy="0"/>
          </a:xfrm>
          <a:prstGeom prst="line">
            <a:avLst/>
          </a:prstGeom>
          <a:ln w="28575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09271" y="624182"/>
            <a:ext cx="5453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1 см</a:t>
            </a:r>
            <a:endParaRPr lang="ru-RU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75967" y="3215542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3215542"/>
                <a:ext cx="211019" cy="276999"/>
              </a:xfrm>
              <a:prstGeom prst="rect">
                <a:avLst/>
              </a:prstGeom>
              <a:blipFill>
                <a:blip r:embed="rId10"/>
                <a:stretch>
                  <a:fillRect l="-22857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501207" y="3215542"/>
                <a:ext cx="213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207" y="3215542"/>
                <a:ext cx="213712" cy="276999"/>
              </a:xfrm>
              <a:prstGeom prst="rect">
                <a:avLst/>
              </a:prstGeom>
              <a:blipFill>
                <a:blip r:embed="rId11"/>
                <a:stretch>
                  <a:fillRect l="-25714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508827" y="3916582"/>
                <a:ext cx="232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827" y="3916582"/>
                <a:ext cx="232756" cy="276999"/>
              </a:xfrm>
              <a:prstGeom prst="rect">
                <a:avLst/>
              </a:prstGeom>
              <a:blipFill>
                <a:blip r:embed="rId12"/>
                <a:stretch>
                  <a:fillRect l="-23684" r="-2105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единительная линия 48"/>
          <p:cNvCxnSpPr/>
          <p:nvPr/>
        </p:nvCxnSpPr>
        <p:spPr>
          <a:xfrm>
            <a:off x="8433637" y="3492541"/>
            <a:ext cx="0" cy="636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46" idx="2"/>
          </p:cNvCxnSpPr>
          <p:nvPr/>
        </p:nvCxnSpPr>
        <p:spPr>
          <a:xfrm flipH="1">
            <a:off x="4969630" y="3456541"/>
            <a:ext cx="34280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48" idx="2"/>
          </p:cNvCxnSpPr>
          <p:nvPr/>
        </p:nvCxnSpPr>
        <p:spPr>
          <a:xfrm flipH="1" flipV="1">
            <a:off x="4960066" y="4154642"/>
            <a:ext cx="34375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892437" y="412158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892437" y="342054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397637" y="342054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397637" y="412158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4" y="1914041"/>
            <a:ext cx="119531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32798" y="1540383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 smtClean="0">
                    <a:solidFill>
                      <a:srgbClr val="FFC000"/>
                    </a:solidFill>
                  </a:rPr>
                  <a:t> см</a:t>
                </a:r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98" y="1540383"/>
                <a:ext cx="545342" cy="300082"/>
              </a:xfrm>
              <a:prstGeom prst="rect">
                <a:avLst/>
              </a:prstGeom>
              <a:blipFill>
                <a:blip r:embed="rId14"/>
                <a:stretch>
                  <a:fillRect t="-4082" r="-2222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37951" y="1537418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 smtClean="0">
                    <a:solidFill>
                      <a:srgbClr val="FFC000"/>
                    </a:solidFill>
                  </a:rPr>
                  <a:t> см</a:t>
                </a:r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951" y="1537418"/>
                <a:ext cx="545342" cy="300082"/>
              </a:xfrm>
              <a:prstGeom prst="rect">
                <a:avLst/>
              </a:prstGeom>
              <a:blipFill>
                <a:blip r:embed="rId15"/>
                <a:stretch>
                  <a:fillRect t="-2041" r="-2247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01372" y="663448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dirty="0" smtClean="0">
                    <a:solidFill>
                      <a:srgbClr val="FFC000"/>
                    </a:solidFill>
                  </a:rPr>
                  <a:t> см</a:t>
                </a:r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372" y="663448"/>
                <a:ext cx="545342" cy="300082"/>
              </a:xfrm>
              <a:prstGeom prst="rect">
                <a:avLst/>
              </a:prstGeom>
              <a:blipFill>
                <a:blip r:embed="rId16"/>
                <a:stretch>
                  <a:fillRect t="-4082" r="-2222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701372" y="2089139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dirty="0" smtClean="0">
                    <a:solidFill>
                      <a:srgbClr val="FFC000"/>
                    </a:solidFill>
                  </a:rPr>
                  <a:t> см</a:t>
                </a:r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372" y="2089139"/>
                <a:ext cx="545342" cy="300082"/>
              </a:xfrm>
              <a:prstGeom prst="rect">
                <a:avLst/>
              </a:prstGeom>
              <a:blipFill>
                <a:blip r:embed="rId16"/>
                <a:stretch>
                  <a:fillRect t="-4082" r="-2222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44931" y="3645610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dirty="0" smtClean="0">
                    <a:solidFill>
                      <a:srgbClr val="FFC000"/>
                    </a:solidFill>
                  </a:rPr>
                  <a:t> см</a:t>
                </a:r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931" y="3645610"/>
                <a:ext cx="545342" cy="300082"/>
              </a:xfrm>
              <a:prstGeom prst="rect">
                <a:avLst/>
              </a:prstGeom>
              <a:blipFill>
                <a:blip r:embed="rId17"/>
                <a:stretch>
                  <a:fillRect t="-2041" r="-2222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876561" y="3642645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dirty="0" smtClean="0">
                    <a:solidFill>
                      <a:srgbClr val="FFC000"/>
                    </a:solidFill>
                  </a:rPr>
                  <a:t> см</a:t>
                </a:r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561" y="3642645"/>
                <a:ext cx="545342" cy="300082"/>
              </a:xfrm>
              <a:prstGeom prst="rect">
                <a:avLst/>
              </a:prstGeom>
              <a:blipFill>
                <a:blip r:embed="rId18"/>
                <a:stretch>
                  <a:fillRect t="-4082" r="-2222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405942" y="3143808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dirty="0" smtClean="0">
                    <a:solidFill>
                      <a:srgbClr val="FFC000"/>
                    </a:solidFill>
                  </a:rPr>
                  <a:t> см</a:t>
                </a:r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42" y="3143808"/>
                <a:ext cx="545342" cy="300082"/>
              </a:xfrm>
              <a:prstGeom prst="rect">
                <a:avLst/>
              </a:prstGeom>
              <a:blipFill>
                <a:blip r:embed="rId19"/>
                <a:stretch>
                  <a:fillRect t="-4082" r="-2247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405942" y="4180574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dirty="0" smtClean="0">
                    <a:solidFill>
                      <a:srgbClr val="FFC000"/>
                    </a:solidFill>
                  </a:rPr>
                  <a:t> см</a:t>
                </a:r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42" y="4180574"/>
                <a:ext cx="545342" cy="300082"/>
              </a:xfrm>
              <a:prstGeom prst="rect">
                <a:avLst/>
              </a:prstGeom>
              <a:blipFill>
                <a:blip r:embed="rId19"/>
                <a:stretch>
                  <a:fillRect t="-4082" r="-2247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22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/>
      <p:bldP spid="35" grpId="0"/>
      <p:bldP spid="36" grpId="0"/>
      <p:bldP spid="37" grpId="0"/>
      <p:bldP spid="38" grpId="0"/>
      <p:bldP spid="39" grpId="0"/>
      <p:bldP spid="50" grpId="0"/>
      <p:bldP spid="5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8775" y="933450"/>
            <a:ext cx="2570163" cy="677820"/>
          </a:xfrm>
          <a:prstGeom prst="wedgeRoundRectCallout">
            <a:avLst>
              <a:gd name="adj1" fmla="val -15902"/>
              <a:gd name="adj2" fmla="val 85464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Что вы можете сказать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 многоугольниках?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Восьмиугольник 1"/>
          <p:cNvSpPr/>
          <p:nvPr/>
        </p:nvSpPr>
        <p:spPr>
          <a:xfrm>
            <a:off x="4914900" y="609599"/>
            <a:ext cx="2790825" cy="1781176"/>
          </a:xfrm>
          <a:prstGeom prst="octagon">
            <a:avLst>
              <a:gd name="adj" fmla="val 4051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осьмиугольник 8"/>
          <p:cNvSpPr/>
          <p:nvPr/>
        </p:nvSpPr>
        <p:spPr>
          <a:xfrm>
            <a:off x="5619750" y="2732512"/>
            <a:ext cx="2790825" cy="1781176"/>
          </a:xfrm>
          <a:prstGeom prst="octagon">
            <a:avLst>
              <a:gd name="adj" fmla="val 40519"/>
            </a:avLst>
          </a:pr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09074" y="1649370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074" y="1649370"/>
                <a:ext cx="205826" cy="276999"/>
              </a:xfrm>
              <a:prstGeom prst="rect">
                <a:avLst/>
              </a:prstGeom>
              <a:blipFill>
                <a:blip r:embed="rId5"/>
                <a:stretch>
                  <a:fillRect l="-23529" r="-2647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967" y="1079209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1079209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14053" y="361950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053" y="361950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38072" y="361949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072" y="361949"/>
                <a:ext cx="224741" cy="276999"/>
              </a:xfrm>
              <a:prstGeom prst="rect">
                <a:avLst/>
              </a:prstGeom>
              <a:blipFill>
                <a:blip r:embed="rId8"/>
                <a:stretch>
                  <a:fillRect l="-25000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37970" y="1079208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970" y="1079208"/>
                <a:ext cx="211019" cy="276999"/>
              </a:xfrm>
              <a:prstGeom prst="rect">
                <a:avLst/>
              </a:prstGeom>
              <a:blipFill>
                <a:blip r:embed="rId9"/>
                <a:stretch>
                  <a:fillRect l="-22857" r="-22857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37970" y="1645240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970" y="1645240"/>
                <a:ext cx="211019" cy="276999"/>
              </a:xfrm>
              <a:prstGeom prst="rect">
                <a:avLst/>
              </a:prstGeom>
              <a:blipFill>
                <a:blip r:embed="rId10"/>
                <a:stretch>
                  <a:fillRect l="-22857" r="-2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36807" y="2320118"/>
                <a:ext cx="213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807" y="2320118"/>
                <a:ext cx="213712" cy="276999"/>
              </a:xfrm>
              <a:prstGeom prst="rect">
                <a:avLst/>
              </a:prstGeom>
              <a:blipFill>
                <a:blip r:embed="rId11"/>
                <a:stretch>
                  <a:fillRect l="-22857" r="-2285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5723" y="2320118"/>
                <a:ext cx="232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723" y="2320118"/>
                <a:ext cx="232756" cy="276999"/>
              </a:xfrm>
              <a:prstGeom prst="rect">
                <a:avLst/>
              </a:prstGeom>
              <a:blipFill>
                <a:blip r:embed="rId12"/>
                <a:stretch>
                  <a:fillRect l="-20513" r="-2051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07544" y="3778703"/>
                <a:ext cx="2266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44" y="3778703"/>
                <a:ext cx="226600" cy="276999"/>
              </a:xfrm>
              <a:prstGeom prst="rect">
                <a:avLst/>
              </a:prstGeom>
              <a:blipFill>
                <a:blip r:embed="rId13"/>
                <a:stretch>
                  <a:fillRect l="-21622" r="-24324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74437" y="3208542"/>
                <a:ext cx="1858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437" y="3208542"/>
                <a:ext cx="185885" cy="276999"/>
              </a:xfrm>
              <a:prstGeom prst="rect">
                <a:avLst/>
              </a:prstGeom>
              <a:blipFill>
                <a:blip r:embed="rId14"/>
                <a:stretch>
                  <a:fillRect l="-30000" r="-26667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12523" y="2491283"/>
                <a:ext cx="260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523" y="2491283"/>
                <a:ext cx="260520" cy="276999"/>
              </a:xfrm>
              <a:prstGeom prst="rect">
                <a:avLst/>
              </a:prstGeom>
              <a:blipFill>
                <a:blip r:embed="rId15"/>
                <a:stretch>
                  <a:fillRect l="-21429" r="-1904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36542" y="2491282"/>
                <a:ext cx="231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42" y="2491282"/>
                <a:ext cx="231666" cy="276999"/>
              </a:xfrm>
              <a:prstGeom prst="rect">
                <a:avLst/>
              </a:prstGeom>
              <a:blipFill>
                <a:blip r:embed="rId16"/>
                <a:stretch>
                  <a:fillRect l="-21053" r="-23684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36440" y="3208541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440" y="3208541"/>
                <a:ext cx="218841" cy="276999"/>
              </a:xfrm>
              <a:prstGeom prst="rect">
                <a:avLst/>
              </a:prstGeom>
              <a:blipFill>
                <a:blip r:embed="rId17"/>
                <a:stretch>
                  <a:fillRect l="-25000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436440" y="3774573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440" y="3774573"/>
                <a:ext cx="211019" cy="276999"/>
              </a:xfrm>
              <a:prstGeom prst="rect">
                <a:avLst/>
              </a:prstGeom>
              <a:blipFill>
                <a:blip r:embed="rId18"/>
                <a:stretch>
                  <a:fillRect l="-25714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35277" y="4449451"/>
                <a:ext cx="213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277" y="4449451"/>
                <a:ext cx="213712" cy="276999"/>
              </a:xfrm>
              <a:prstGeom prst="rect">
                <a:avLst/>
              </a:prstGeom>
              <a:blipFill>
                <a:blip r:embed="rId19"/>
                <a:stretch>
                  <a:fillRect l="-25714" r="-2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84193" y="4449451"/>
                <a:ext cx="1840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93" y="4449451"/>
                <a:ext cx="184025" cy="276999"/>
              </a:xfrm>
              <a:prstGeom prst="rect">
                <a:avLst/>
              </a:prstGeom>
              <a:blipFill>
                <a:blip r:embed="rId20"/>
                <a:stretch>
                  <a:fillRect l="-26667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6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Восьмиугольник 1"/>
          <p:cNvSpPr/>
          <p:nvPr/>
        </p:nvSpPr>
        <p:spPr>
          <a:xfrm>
            <a:off x="4914900" y="609599"/>
            <a:ext cx="2790825" cy="1781176"/>
          </a:xfrm>
          <a:prstGeom prst="octagon">
            <a:avLst>
              <a:gd name="adj" fmla="val 4051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осьмиугольник 8"/>
          <p:cNvSpPr/>
          <p:nvPr/>
        </p:nvSpPr>
        <p:spPr>
          <a:xfrm>
            <a:off x="5619750" y="2732512"/>
            <a:ext cx="2790825" cy="1781176"/>
          </a:xfrm>
          <a:prstGeom prst="octagon">
            <a:avLst>
              <a:gd name="adj" fmla="val 40519"/>
            </a:avLst>
          </a:pr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09074" y="1649370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074" y="1649370"/>
                <a:ext cx="205826" cy="276999"/>
              </a:xfrm>
              <a:prstGeom prst="rect">
                <a:avLst/>
              </a:prstGeom>
              <a:blipFill>
                <a:blip r:embed="rId4"/>
                <a:stretch>
                  <a:fillRect l="-23529" r="-2647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967" y="1079209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1079209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14053" y="361950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053" y="361950"/>
                <a:ext cx="205697" cy="276999"/>
              </a:xfrm>
              <a:prstGeom prst="rect">
                <a:avLst/>
              </a:prstGeom>
              <a:blipFill>
                <a:blip r:embed="rId6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38072" y="361949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072" y="361949"/>
                <a:ext cx="224741" cy="276999"/>
              </a:xfrm>
              <a:prstGeom prst="rect">
                <a:avLst/>
              </a:prstGeom>
              <a:blipFill>
                <a:blip r:embed="rId7"/>
                <a:stretch>
                  <a:fillRect l="-25000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37970" y="1079208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970" y="1079208"/>
                <a:ext cx="211019" cy="276999"/>
              </a:xfrm>
              <a:prstGeom prst="rect">
                <a:avLst/>
              </a:prstGeom>
              <a:blipFill>
                <a:blip r:embed="rId8"/>
                <a:stretch>
                  <a:fillRect l="-22857" r="-22857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37970" y="1645240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970" y="1645240"/>
                <a:ext cx="211019" cy="276999"/>
              </a:xfrm>
              <a:prstGeom prst="rect">
                <a:avLst/>
              </a:prstGeom>
              <a:blipFill>
                <a:blip r:embed="rId9"/>
                <a:stretch>
                  <a:fillRect l="-22857" r="-2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36807" y="2320118"/>
                <a:ext cx="213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807" y="2320118"/>
                <a:ext cx="213712" cy="276999"/>
              </a:xfrm>
              <a:prstGeom prst="rect">
                <a:avLst/>
              </a:prstGeom>
              <a:blipFill>
                <a:blip r:embed="rId10"/>
                <a:stretch>
                  <a:fillRect l="-22857" r="-2285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5723" y="2320118"/>
                <a:ext cx="232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723" y="2320118"/>
                <a:ext cx="232756" cy="276999"/>
              </a:xfrm>
              <a:prstGeom prst="rect">
                <a:avLst/>
              </a:prstGeom>
              <a:blipFill>
                <a:blip r:embed="rId11"/>
                <a:stretch>
                  <a:fillRect l="-20513" r="-2051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07544" y="3778703"/>
                <a:ext cx="2266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44" y="3778703"/>
                <a:ext cx="226600" cy="276999"/>
              </a:xfrm>
              <a:prstGeom prst="rect">
                <a:avLst/>
              </a:prstGeom>
              <a:blipFill>
                <a:blip r:embed="rId12"/>
                <a:stretch>
                  <a:fillRect l="-21622" r="-24324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74437" y="3208542"/>
                <a:ext cx="1858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437" y="3208542"/>
                <a:ext cx="185885" cy="276999"/>
              </a:xfrm>
              <a:prstGeom prst="rect">
                <a:avLst/>
              </a:prstGeom>
              <a:blipFill>
                <a:blip r:embed="rId13"/>
                <a:stretch>
                  <a:fillRect l="-30000" r="-26667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12523" y="2491283"/>
                <a:ext cx="260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523" y="2491283"/>
                <a:ext cx="260520" cy="276999"/>
              </a:xfrm>
              <a:prstGeom prst="rect">
                <a:avLst/>
              </a:prstGeom>
              <a:blipFill>
                <a:blip r:embed="rId14"/>
                <a:stretch>
                  <a:fillRect l="-21429" r="-1904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36542" y="2491282"/>
                <a:ext cx="231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42" y="2491282"/>
                <a:ext cx="231666" cy="276999"/>
              </a:xfrm>
              <a:prstGeom prst="rect">
                <a:avLst/>
              </a:prstGeom>
              <a:blipFill>
                <a:blip r:embed="rId15"/>
                <a:stretch>
                  <a:fillRect l="-21053" r="-23684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36440" y="3208541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440" y="3208541"/>
                <a:ext cx="218841" cy="276999"/>
              </a:xfrm>
              <a:prstGeom prst="rect">
                <a:avLst/>
              </a:prstGeom>
              <a:blipFill>
                <a:blip r:embed="rId16"/>
                <a:stretch>
                  <a:fillRect l="-25000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436440" y="3774573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440" y="3774573"/>
                <a:ext cx="211019" cy="276999"/>
              </a:xfrm>
              <a:prstGeom prst="rect">
                <a:avLst/>
              </a:prstGeom>
              <a:blipFill>
                <a:blip r:embed="rId17"/>
                <a:stretch>
                  <a:fillRect l="-25714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35277" y="4449451"/>
                <a:ext cx="213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277" y="4449451"/>
                <a:ext cx="213712" cy="276999"/>
              </a:xfrm>
              <a:prstGeom prst="rect">
                <a:avLst/>
              </a:prstGeom>
              <a:blipFill>
                <a:blip r:embed="rId18"/>
                <a:stretch>
                  <a:fillRect l="-25714" r="-2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84193" y="4449451"/>
                <a:ext cx="1840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93" y="4449451"/>
                <a:ext cx="184025" cy="276999"/>
              </a:xfrm>
              <a:prstGeom prst="rect">
                <a:avLst/>
              </a:prstGeom>
              <a:blipFill>
                <a:blip r:embed="rId19"/>
                <a:stretch>
                  <a:fillRect l="-26667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58773" y="361950"/>
            <a:ext cx="3033715" cy="677820"/>
          </a:xfrm>
          <a:prstGeom prst="wedgeRoundRectCallout">
            <a:avLst>
              <a:gd name="adj1" fmla="val -25676"/>
              <a:gd name="adj2" fmla="val 8115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Эти </a:t>
            </a:r>
            <a:r>
              <a:rPr lang="ru-RU" sz="1400" dirty="0"/>
              <a:t>многоугольники являются </a:t>
            </a:r>
            <a:r>
              <a:rPr lang="ru-RU" sz="1400" dirty="0">
                <a:solidFill>
                  <a:srgbClr val="0F7799"/>
                </a:solidFill>
              </a:rPr>
              <a:t>восьмиугольниками</a:t>
            </a:r>
            <a:r>
              <a:rPr lang="ru-RU" sz="1400" dirty="0"/>
              <a:t>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4" y="1914041"/>
            <a:ext cx="1195312" cy="288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4" y="1901550"/>
            <a:ext cx="1242699" cy="288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59051" y="2330994"/>
            <a:ext cx="1999084" cy="1154546"/>
          </a:xfrm>
          <a:prstGeom prst="wedgeRoundRectCallout">
            <a:avLst>
              <a:gd name="adj1" fmla="val -63568"/>
              <a:gd name="adj2" fmla="val 1180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А мне кажется, что эти восьмиугольники </a:t>
            </a:r>
            <a:r>
              <a:rPr lang="ru-RU" sz="1400" u="sng" dirty="0"/>
              <a:t>одинаковые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1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effectLst/>
                <a:latin typeface="+mj-lt"/>
              </a:rPr>
              <a:t>Запомните!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333" y="1089663"/>
            <a:ext cx="548871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Два многоугольника называют </a:t>
            </a:r>
            <a:r>
              <a:rPr lang="ru-RU" sz="1800" dirty="0">
                <a:solidFill>
                  <a:srgbClr val="FFC000"/>
                </a:solidFill>
              </a:rPr>
              <a:t>равными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если </a:t>
            </a:r>
            <a:r>
              <a:rPr lang="ru-RU" sz="1800" dirty="0">
                <a:solidFill>
                  <a:schemeClr val="bg1"/>
                </a:solidFill>
              </a:rPr>
              <a:t>они совпадают при наложении.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95784" y="2569782"/>
            <a:ext cx="2033154" cy="1340597"/>
            <a:chOff x="986271" y="2569782"/>
            <a:chExt cx="2033154" cy="1340597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988180" y="2569782"/>
              <a:ext cx="203124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986271" y="3906639"/>
              <a:ext cx="203315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3019425" y="2569782"/>
              <a:ext cx="0" cy="133685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988180" y="2569782"/>
              <a:ext cx="0" cy="134059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5861051" y="2569782"/>
            <a:ext cx="2033154" cy="1340597"/>
            <a:chOff x="986271" y="2569782"/>
            <a:chExt cx="2033154" cy="1340597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988180" y="2569782"/>
              <a:ext cx="203124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986271" y="3906639"/>
              <a:ext cx="203315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3019425" y="2569782"/>
              <a:ext cx="0" cy="133685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988180" y="2569782"/>
              <a:ext cx="0" cy="134059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406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7284E-6 L 0.29097 1.7284E-6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9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84E-6 L -0.25208 1.7284E-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6445" y="584004"/>
            <a:ext cx="3376990" cy="916183"/>
          </a:xfrm>
          <a:prstGeom prst="wedgeRoundRectCallout">
            <a:avLst>
              <a:gd name="adj1" fmla="val -22953"/>
              <a:gd name="adj2" fmla="val 92741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Посмотрите: </a:t>
            </a:r>
            <a:r>
              <a:rPr lang="ru-RU" sz="1400" dirty="0"/>
              <a:t>наши восьмиугольники совпадают при наложении, значит, они </a:t>
            </a:r>
            <a:r>
              <a:rPr lang="ru-RU" sz="1400" dirty="0" smtClean="0"/>
              <a:t>равны.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Восьмиугольник 1"/>
          <p:cNvSpPr/>
          <p:nvPr/>
        </p:nvSpPr>
        <p:spPr>
          <a:xfrm>
            <a:off x="4914900" y="609599"/>
            <a:ext cx="2790825" cy="1781176"/>
          </a:xfrm>
          <a:prstGeom prst="octagon">
            <a:avLst>
              <a:gd name="adj" fmla="val 4051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09074" y="1649370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074" y="1649370"/>
                <a:ext cx="205826" cy="276999"/>
              </a:xfrm>
              <a:prstGeom prst="rect">
                <a:avLst/>
              </a:prstGeom>
              <a:blipFill>
                <a:blip r:embed="rId5"/>
                <a:stretch>
                  <a:fillRect l="-23529" r="-2647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967" y="1079209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67" y="1079209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14053" y="361950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053" y="361950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38072" y="361949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072" y="361949"/>
                <a:ext cx="224741" cy="276999"/>
              </a:xfrm>
              <a:prstGeom prst="rect">
                <a:avLst/>
              </a:prstGeom>
              <a:blipFill>
                <a:blip r:embed="rId8"/>
                <a:stretch>
                  <a:fillRect l="-25000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37970" y="1079208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970" y="1079208"/>
                <a:ext cx="211019" cy="276999"/>
              </a:xfrm>
              <a:prstGeom prst="rect">
                <a:avLst/>
              </a:prstGeom>
              <a:blipFill>
                <a:blip r:embed="rId9"/>
                <a:stretch>
                  <a:fillRect l="-22857" r="-22857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37970" y="1645240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970" y="1645240"/>
                <a:ext cx="211019" cy="276999"/>
              </a:xfrm>
              <a:prstGeom prst="rect">
                <a:avLst/>
              </a:prstGeom>
              <a:blipFill>
                <a:blip r:embed="rId10"/>
                <a:stretch>
                  <a:fillRect l="-22857" r="-2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36807" y="2320118"/>
                <a:ext cx="213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807" y="2320118"/>
                <a:ext cx="213712" cy="276999"/>
              </a:xfrm>
              <a:prstGeom prst="rect">
                <a:avLst/>
              </a:prstGeom>
              <a:blipFill>
                <a:blip r:embed="rId11"/>
                <a:stretch>
                  <a:fillRect l="-22857" r="-2285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5723" y="2320118"/>
                <a:ext cx="232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723" y="2320118"/>
                <a:ext cx="232756" cy="276999"/>
              </a:xfrm>
              <a:prstGeom prst="rect">
                <a:avLst/>
              </a:prstGeom>
              <a:blipFill>
                <a:blip r:embed="rId12"/>
                <a:stretch>
                  <a:fillRect l="-20513" r="-2051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Восьмиугольник 8"/>
          <p:cNvSpPr/>
          <p:nvPr/>
        </p:nvSpPr>
        <p:spPr>
          <a:xfrm>
            <a:off x="5619750" y="2732512"/>
            <a:ext cx="2790825" cy="1781176"/>
          </a:xfrm>
          <a:prstGeom prst="octagon">
            <a:avLst>
              <a:gd name="adj" fmla="val 40519"/>
            </a:avLst>
          </a:pr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07544" y="3778703"/>
                <a:ext cx="2266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44" y="3778703"/>
                <a:ext cx="226600" cy="276999"/>
              </a:xfrm>
              <a:prstGeom prst="rect">
                <a:avLst/>
              </a:prstGeom>
              <a:blipFill>
                <a:blip r:embed="rId13"/>
                <a:stretch>
                  <a:fillRect l="-21622" r="-24324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74437" y="3208542"/>
                <a:ext cx="1858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437" y="3208542"/>
                <a:ext cx="185885" cy="276999"/>
              </a:xfrm>
              <a:prstGeom prst="rect">
                <a:avLst/>
              </a:prstGeom>
              <a:blipFill>
                <a:blip r:embed="rId14"/>
                <a:stretch>
                  <a:fillRect l="-30000" r="-26667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12523" y="2491283"/>
                <a:ext cx="260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523" y="2491283"/>
                <a:ext cx="260520" cy="276999"/>
              </a:xfrm>
              <a:prstGeom prst="rect">
                <a:avLst/>
              </a:prstGeom>
              <a:blipFill>
                <a:blip r:embed="rId15"/>
                <a:stretch>
                  <a:fillRect l="-21429" r="-1904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36542" y="2491282"/>
                <a:ext cx="231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42" y="2491282"/>
                <a:ext cx="231666" cy="276999"/>
              </a:xfrm>
              <a:prstGeom prst="rect">
                <a:avLst/>
              </a:prstGeom>
              <a:blipFill>
                <a:blip r:embed="rId16"/>
                <a:stretch>
                  <a:fillRect l="-21053" r="-23684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36440" y="3208541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440" y="3208541"/>
                <a:ext cx="218841" cy="276999"/>
              </a:xfrm>
              <a:prstGeom prst="rect">
                <a:avLst/>
              </a:prstGeom>
              <a:blipFill>
                <a:blip r:embed="rId17"/>
                <a:stretch>
                  <a:fillRect l="-25000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436440" y="3774573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440" y="3774573"/>
                <a:ext cx="211019" cy="276999"/>
              </a:xfrm>
              <a:prstGeom prst="rect">
                <a:avLst/>
              </a:prstGeom>
              <a:blipFill>
                <a:blip r:embed="rId18"/>
                <a:stretch>
                  <a:fillRect l="-25714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35277" y="4449451"/>
                <a:ext cx="213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277" y="4449451"/>
                <a:ext cx="213712" cy="276999"/>
              </a:xfrm>
              <a:prstGeom prst="rect">
                <a:avLst/>
              </a:prstGeom>
              <a:blipFill>
                <a:blip r:embed="rId19"/>
                <a:stretch>
                  <a:fillRect l="-25714" r="-2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84193" y="4449451"/>
                <a:ext cx="1840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93" y="4449451"/>
                <a:ext cx="184025" cy="276999"/>
              </a:xfrm>
              <a:prstGeom prst="rect">
                <a:avLst/>
              </a:prstGeom>
              <a:blipFill>
                <a:blip r:embed="rId20"/>
                <a:stretch>
                  <a:fillRect l="-26667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7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4132 0.21327 " pathEditMode="relative" rAng="0" ptsTypes="AA">
                                      <p:cBhvr>
                                        <p:cTn id="1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10802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9.87654E-7 L -0.03594 -0.19938 " pathEditMode="relative" rAng="0" ptsTypes="AA"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" grpId="0" animBg="1"/>
      <p:bldP spid="2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9" grpId="0" animBg="1"/>
      <p:bldP spid="9" grpId="1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8775" y="361950"/>
            <a:ext cx="2898386" cy="916183"/>
          </a:xfrm>
          <a:prstGeom prst="wedgeRoundRectCallout">
            <a:avLst>
              <a:gd name="adj1" fmla="val -19667"/>
              <a:gd name="adj2" fmla="val 89622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Две фигуры называют </a:t>
            </a:r>
            <a:r>
              <a:rPr lang="ru-RU" sz="1400" dirty="0">
                <a:solidFill>
                  <a:srgbClr val="0F7799"/>
                </a:solidFill>
              </a:rPr>
              <a:t>равными</a:t>
            </a:r>
            <a:r>
              <a:rPr lang="ru-RU" sz="1400" dirty="0"/>
              <a:t>, если они совпадают при наложении.</a:t>
            </a:r>
            <a:endParaRPr lang="ru-RU" sz="1400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870" y="605025"/>
            <a:ext cx="2232646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26" y="2798975"/>
            <a:ext cx="942654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85" y="612425"/>
            <a:ext cx="1043230" cy="1800000"/>
          </a:xfrm>
          <a:prstGeom prst="rect">
            <a:avLst/>
          </a:prstGeom>
        </p:spPr>
      </p:pic>
      <p:pic>
        <p:nvPicPr>
          <p:cNvPr id="1026" name="Picture 2" descr="http://weclipart.com/gimg/0DE9FCCF22BF134E/dT85rdKq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99498">
            <a:off x="8079598" y="34016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eclipart.com/gimg/0DE9FCCF22BF134E/dT85rdKq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0502" flipH="1">
            <a:off x="4703292" y="267758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eclipart.com/gimg/0DE9FCCF22BF134E/dT85rdKq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0502" flipH="1">
            <a:off x="4557627" y="36606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63" y="2438975"/>
            <a:ext cx="2242517" cy="2160000"/>
          </a:xfrm>
          <a:prstGeom prst="rect">
            <a:avLst/>
          </a:prstGeom>
        </p:spPr>
      </p:pic>
      <p:pic>
        <p:nvPicPr>
          <p:cNvPr id="29" name="Picture 2" descr="http://weclipart.com/gimg/0DE9FCCF22BF134E/dT85rdKq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99498">
            <a:off x="8079597" y="219847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4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07187 8.64198E-7 " pathEditMode="relative" rAng="0" ptsTypes="AA">
                                      <p:cBhvr>
                                        <p:cTn id="6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17284E-7 L -0.09601 -0.37284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-1864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19753E-6 L 0.12378 4.19753E-6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19753E-6 L -0.14271 0.4253 " pathEditMode="relative" rAng="0" ptsTypes="AA">
                                      <p:cBhvr>
                                        <p:cTn id="6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21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6" y="909934"/>
            <a:ext cx="403383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На </a:t>
            </a:r>
            <a:r>
              <a:rPr lang="ru-RU" sz="1400" dirty="0"/>
              <a:t>рисунке изображены три многоугольника. </a:t>
            </a:r>
            <a:endParaRPr lang="ru-RU" sz="1400" dirty="0" smtClean="0"/>
          </a:p>
          <a:p>
            <a:r>
              <a:rPr lang="ru-RU" sz="1400" dirty="0" smtClean="0"/>
              <a:t>Назовите </a:t>
            </a:r>
            <a:r>
              <a:rPr lang="ru-RU" sz="1400" dirty="0"/>
              <a:t>углы первого многоугольника, вершины второго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стороны третьего многоугольника.</a:t>
            </a:r>
            <a:endParaRPr lang="ru-RU" sz="1400" dirty="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4" y="1975585"/>
            <a:ext cx="40338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170484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947455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Правильный пятиугольник 1"/>
          <p:cNvSpPr/>
          <p:nvPr/>
        </p:nvSpPr>
        <p:spPr>
          <a:xfrm>
            <a:off x="4895850" y="638175"/>
            <a:ext cx="1819275" cy="1057275"/>
          </a:xfrm>
          <a:prstGeom prst="pentagon">
            <a:avLst/>
          </a:pr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upload.wikimedia.org/wikipedia/commons/thumb/d/dd/Regular_nonagon.svg/440px-Regular_nonag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00" y="1556265"/>
            <a:ext cx="215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Шестиугольник 2"/>
          <p:cNvSpPr/>
          <p:nvPr/>
        </p:nvSpPr>
        <p:spPr>
          <a:xfrm>
            <a:off x="4917281" y="2400300"/>
            <a:ext cx="1410494" cy="2095500"/>
          </a:xfrm>
          <a:prstGeom prst="hexagon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96936" y="1603801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936" y="1603801"/>
                <a:ext cx="205826" cy="276999"/>
              </a:xfrm>
              <a:prstGeom prst="rect">
                <a:avLst/>
              </a:prstGeom>
              <a:blipFill>
                <a:blip r:embed="rId5"/>
                <a:stretch>
                  <a:fillRect l="-27273" r="-2727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40199" y="889813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199" y="889813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10442" y="336292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442" y="336292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7273" r="-2424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79075" y="894575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075" y="894575"/>
                <a:ext cx="224741" cy="276999"/>
              </a:xfrm>
              <a:prstGeom prst="rect">
                <a:avLst/>
              </a:prstGeom>
              <a:blipFill>
                <a:blip r:embed="rId8"/>
                <a:stretch>
                  <a:fillRect l="-21622" r="-2162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403602" y="1603801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602" y="1603801"/>
                <a:ext cx="211019" cy="276999"/>
              </a:xfrm>
              <a:prstGeom prst="rect">
                <a:avLst/>
              </a:prstGeom>
              <a:blipFill>
                <a:blip r:embed="rId9"/>
                <a:stretch>
                  <a:fillRect l="-22857" r="-22857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464792" y="1326802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792" y="1326802"/>
                <a:ext cx="211019" cy="276999"/>
              </a:xfrm>
              <a:prstGeom prst="rect">
                <a:avLst/>
              </a:prstGeom>
              <a:blipFill>
                <a:blip r:embed="rId10"/>
                <a:stretch>
                  <a:fillRect l="-26471" r="-2058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257684" y="1603800"/>
                <a:ext cx="213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684" y="1603800"/>
                <a:ext cx="213712" cy="276999"/>
              </a:xfrm>
              <a:prstGeom prst="rect">
                <a:avLst/>
              </a:prstGeom>
              <a:blipFill>
                <a:blip r:embed="rId11"/>
                <a:stretch>
                  <a:fillRect l="-25714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580303" y="2338833"/>
                <a:ext cx="232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303" y="2338833"/>
                <a:ext cx="232756" cy="276999"/>
              </a:xfrm>
              <a:prstGeom prst="rect">
                <a:avLst/>
              </a:prstGeom>
              <a:blipFill>
                <a:blip r:embed="rId12"/>
                <a:stretch>
                  <a:fillRect l="-23684" r="-2105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474871" y="3040888"/>
                <a:ext cx="2266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871" y="3040888"/>
                <a:ext cx="226600" cy="276999"/>
              </a:xfrm>
              <a:prstGeom prst="rect">
                <a:avLst/>
              </a:prstGeom>
              <a:blipFill>
                <a:blip r:embed="rId13"/>
                <a:stretch>
                  <a:fillRect l="-21622" r="-24324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875265" y="3647016"/>
                <a:ext cx="1858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265" y="3647016"/>
                <a:ext cx="185885" cy="276999"/>
              </a:xfrm>
              <a:prstGeom prst="rect">
                <a:avLst/>
              </a:prstGeom>
              <a:blipFill>
                <a:blip r:embed="rId14"/>
                <a:stretch>
                  <a:fillRect l="-30000" r="-26667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093411" y="3647015"/>
                <a:ext cx="260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411" y="3647015"/>
                <a:ext cx="260520" cy="276999"/>
              </a:xfrm>
              <a:prstGeom prst="rect">
                <a:avLst/>
              </a:prstGeom>
              <a:blipFill>
                <a:blip r:embed="rId15"/>
                <a:stretch>
                  <a:fillRect l="-21429" r="-1904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411528" y="3041869"/>
                <a:ext cx="231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528" y="3041869"/>
                <a:ext cx="231666" cy="276999"/>
              </a:xfrm>
              <a:prstGeom prst="rect">
                <a:avLst/>
              </a:prstGeom>
              <a:blipFill>
                <a:blip r:embed="rId16"/>
                <a:stretch>
                  <a:fillRect l="-23684" r="-2105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292717" y="2338833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717" y="2338833"/>
                <a:ext cx="218841" cy="276999"/>
              </a:xfrm>
              <a:prstGeom prst="rect">
                <a:avLst/>
              </a:prstGeom>
              <a:blipFill>
                <a:blip r:embed="rId17"/>
                <a:stretch>
                  <a:fillRect l="-22222" r="-25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025343" y="2176378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1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343" y="2176378"/>
                <a:ext cx="211019" cy="276999"/>
              </a:xfrm>
              <a:prstGeom prst="rect">
                <a:avLst/>
              </a:prstGeom>
              <a:blipFill>
                <a:blip r:embed="rId18"/>
                <a:stretch>
                  <a:fillRect l="-22857" r="-22857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369644" y="3324892"/>
                <a:ext cx="213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sz="1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644" y="3324892"/>
                <a:ext cx="213712" cy="276999"/>
              </a:xfrm>
              <a:prstGeom prst="rect">
                <a:avLst/>
              </a:prstGeom>
              <a:blipFill>
                <a:blip r:embed="rId19"/>
                <a:stretch>
                  <a:fillRect l="-25714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06985" y="4442723"/>
                <a:ext cx="1840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ru-RU" sz="1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985" y="4442723"/>
                <a:ext cx="184025" cy="276999"/>
              </a:xfrm>
              <a:prstGeom prst="rect">
                <a:avLst/>
              </a:prstGeom>
              <a:blipFill>
                <a:blip r:embed="rId20"/>
                <a:stretch>
                  <a:fillRect l="-25806" r="-25806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989032" y="2176377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ru-RU" sz="1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032" y="2176377"/>
                <a:ext cx="219932" cy="276999"/>
              </a:xfrm>
              <a:prstGeom prst="rect">
                <a:avLst/>
              </a:prstGeom>
              <a:blipFill>
                <a:blip r:embed="rId21"/>
                <a:stretch>
                  <a:fillRect l="-32432" r="-29730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002131" y="4442723"/>
                <a:ext cx="2006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sz="1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131" y="4442723"/>
                <a:ext cx="200631" cy="276999"/>
              </a:xfrm>
              <a:prstGeom prst="rect">
                <a:avLst/>
              </a:prstGeom>
              <a:blipFill>
                <a:blip r:embed="rId22"/>
                <a:stretch>
                  <a:fillRect l="-28125" r="-28125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688816" y="3318876"/>
                <a:ext cx="2092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u-RU" sz="1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16" y="3318876"/>
                <a:ext cx="209288" cy="276999"/>
              </a:xfrm>
              <a:prstGeom prst="rect">
                <a:avLst/>
              </a:prstGeom>
              <a:blipFill>
                <a:blip r:embed="rId23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58775" y="2586276"/>
                <a:ext cx="4033838" cy="16840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пятиугольник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𝐴𝐵𝐶𝐷𝐸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имеет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углов: </a:t>
                </a:r>
                <a:endParaRPr lang="en-US" sz="1400" dirty="0"/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ru-RU" sz="1400" dirty="0"/>
                  <a:t>. </a:t>
                </a:r>
                <a:endParaRPr lang="en-US" sz="1400" dirty="0" smtClean="0"/>
              </a:p>
              <a:p>
                <a:r>
                  <a:rPr lang="ru-RU" sz="1400" dirty="0" smtClean="0"/>
                  <a:t>Девятиугольник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𝐹𝐺𝐻𝐾𝐿𝑀𝑁𝑂𝑍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имеет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вершин: </a:t>
                </a:r>
                <a:endParaRPr lang="en-US" sz="1400" dirty="0" smtClean="0"/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ru-RU" sz="1400" dirty="0" smtClean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ru-RU" sz="1400" dirty="0" smtClean="0"/>
                  <a:t>. </a:t>
                </a:r>
                <a:endParaRPr lang="en-US" sz="1400" dirty="0" smtClean="0"/>
              </a:p>
              <a:p>
                <a:r>
                  <a:rPr lang="ru-RU" sz="1400" dirty="0" smtClean="0"/>
                  <a:t>Шестиугольник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𝑃𝑄𝑅𝑆𝑇𝑉</m:t>
                    </m:r>
                  </m:oMath>
                </a14:m>
                <a:r>
                  <a:rPr lang="ru-RU" sz="1400" dirty="0" smtClean="0"/>
                  <a:t> имеет стороны: </a:t>
                </a:r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𝑄𝑅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𝑅𝑆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𝑆𝑇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𝑇𝑉</m:t>
                    </m:r>
                  </m:oMath>
                </a14:m>
                <a:r>
                  <a:rPr lang="ru-RU" sz="1400" dirty="0" smtClean="0"/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𝑉𝑃</m:t>
                    </m:r>
                  </m:oMath>
                </a14:m>
                <a:r>
                  <a:rPr lang="ru-RU" sz="1400" dirty="0" smtClean="0"/>
                  <a:t>.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586276"/>
                <a:ext cx="4033838" cy="1684051"/>
              </a:xfrm>
              <a:prstGeom prst="rect">
                <a:avLst/>
              </a:prstGeom>
              <a:blipFill>
                <a:blip r:embed="rId24"/>
                <a:stretch>
                  <a:fillRect l="-2719" t="-1805" b="-50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714688" y="1601643"/>
                <a:ext cx="1996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688" y="1601643"/>
                <a:ext cx="199606" cy="276999"/>
              </a:xfrm>
              <a:prstGeom prst="rect">
                <a:avLst/>
              </a:prstGeom>
              <a:blipFill>
                <a:blip r:embed="rId25"/>
                <a:stretch>
                  <a:fillRect l="-24242" r="-2727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Дуга 31"/>
          <p:cNvSpPr/>
          <p:nvPr/>
        </p:nvSpPr>
        <p:spPr>
          <a:xfrm rot="11085316">
            <a:off x="5062199" y="1571945"/>
            <a:ext cx="360000" cy="360000"/>
          </a:xfrm>
          <a:prstGeom prst="arc">
            <a:avLst>
              <a:gd name="adj1" fmla="val 3960366"/>
              <a:gd name="adj2" fmla="val 9657713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16200000">
            <a:off x="4746800" y="836968"/>
            <a:ext cx="360000" cy="360000"/>
          </a:xfrm>
          <a:prstGeom prst="arc">
            <a:avLst>
              <a:gd name="adj1" fmla="val 4492603"/>
              <a:gd name="adj2" fmla="val 9657713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16200000">
            <a:off x="4716887" y="790391"/>
            <a:ext cx="512972" cy="394753"/>
          </a:xfrm>
          <a:prstGeom prst="arc">
            <a:avLst>
              <a:gd name="adj1" fmla="val 4492603"/>
              <a:gd name="adj2" fmla="val 10183820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 rot="20157802">
            <a:off x="5617967" y="407454"/>
            <a:ext cx="360000" cy="360000"/>
          </a:xfrm>
          <a:prstGeom prst="arc">
            <a:avLst>
              <a:gd name="adj1" fmla="val 3960366"/>
              <a:gd name="adj2" fmla="val 9657713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20157802">
            <a:off x="5546539" y="349337"/>
            <a:ext cx="533501" cy="466853"/>
          </a:xfrm>
          <a:prstGeom prst="arc">
            <a:avLst>
              <a:gd name="adj1" fmla="val 3960366"/>
              <a:gd name="adj2" fmla="val 9961534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20157802">
            <a:off x="5502316" y="301968"/>
            <a:ext cx="718230" cy="563977"/>
          </a:xfrm>
          <a:prstGeom prst="arc">
            <a:avLst>
              <a:gd name="adj1" fmla="val 3960366"/>
              <a:gd name="adj2" fmla="val 10445017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1961095">
            <a:off x="6490955" y="818413"/>
            <a:ext cx="360000" cy="360000"/>
          </a:xfrm>
          <a:prstGeom prst="arc">
            <a:avLst>
              <a:gd name="adj1" fmla="val 3960366"/>
              <a:gd name="adj2" fmla="val 9657713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1961095">
            <a:off x="6401716" y="823172"/>
            <a:ext cx="523234" cy="427273"/>
          </a:xfrm>
          <a:prstGeom prst="arc">
            <a:avLst>
              <a:gd name="adj1" fmla="val 4359158"/>
              <a:gd name="adj2" fmla="val 10494460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rot="1961095">
            <a:off x="6324970" y="842852"/>
            <a:ext cx="629737" cy="465813"/>
          </a:xfrm>
          <a:prstGeom prst="arc">
            <a:avLst>
              <a:gd name="adj1" fmla="val 4359158"/>
              <a:gd name="adj2" fmla="val 10921914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1961095">
            <a:off x="6551200" y="894896"/>
            <a:ext cx="321785" cy="247343"/>
          </a:xfrm>
          <a:prstGeom prst="arc">
            <a:avLst>
              <a:gd name="adj1" fmla="val 4359158"/>
              <a:gd name="adj2" fmla="val 9711110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уга 52"/>
          <p:cNvSpPr/>
          <p:nvPr/>
        </p:nvSpPr>
        <p:spPr>
          <a:xfrm rot="7594570">
            <a:off x="6172929" y="1619325"/>
            <a:ext cx="360000" cy="360000"/>
          </a:xfrm>
          <a:prstGeom prst="arc">
            <a:avLst>
              <a:gd name="adj1" fmla="val 5076123"/>
              <a:gd name="adj2" fmla="val 9657713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уга 61"/>
          <p:cNvSpPr/>
          <p:nvPr/>
        </p:nvSpPr>
        <p:spPr>
          <a:xfrm rot="7842784">
            <a:off x="6147073" y="1566099"/>
            <a:ext cx="360000" cy="360000"/>
          </a:xfrm>
          <a:prstGeom prst="arc">
            <a:avLst>
              <a:gd name="adj1" fmla="val 3960366"/>
              <a:gd name="adj2" fmla="val 10157214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8711795">
            <a:off x="6015984" y="1525596"/>
            <a:ext cx="506280" cy="381518"/>
          </a:xfrm>
          <a:prstGeom prst="arc">
            <a:avLst>
              <a:gd name="adj1" fmla="val 2542163"/>
              <a:gd name="adj2" fmla="val 1050339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уга 63"/>
          <p:cNvSpPr/>
          <p:nvPr/>
        </p:nvSpPr>
        <p:spPr>
          <a:xfrm rot="8711795">
            <a:off x="5886694" y="1481593"/>
            <a:ext cx="672462" cy="407595"/>
          </a:xfrm>
          <a:prstGeom prst="arc">
            <a:avLst>
              <a:gd name="adj1" fmla="val 1939636"/>
              <a:gd name="adj2" fmla="val 1050339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уга 64"/>
          <p:cNvSpPr/>
          <p:nvPr/>
        </p:nvSpPr>
        <p:spPr>
          <a:xfrm rot="8711795">
            <a:off x="5778822" y="1441774"/>
            <a:ext cx="835110" cy="456219"/>
          </a:xfrm>
          <a:prstGeom prst="arc">
            <a:avLst>
              <a:gd name="adj1" fmla="val 1924928"/>
              <a:gd name="adj2" fmla="val 1050339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523203" y="1594218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8195308" y="185141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8542416" y="2441332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11037" y="3158514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875265" y="3611015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7184316" y="3615837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624197" y="3154543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513445" y="2442732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855445" y="1833192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4"/>
            <a:endCxn id="3" idx="5"/>
          </p:cNvCxnSpPr>
          <p:nvPr/>
        </p:nvCxnSpPr>
        <p:spPr>
          <a:xfrm>
            <a:off x="5269905" y="2400300"/>
            <a:ext cx="705247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3" idx="5"/>
            <a:endCxn id="3" idx="0"/>
          </p:cNvCxnSpPr>
          <p:nvPr/>
        </p:nvCxnSpPr>
        <p:spPr>
          <a:xfrm>
            <a:off x="5975152" y="2400300"/>
            <a:ext cx="352623" cy="104775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3" idx="0"/>
            <a:endCxn id="3" idx="1"/>
          </p:cNvCxnSpPr>
          <p:nvPr/>
        </p:nvCxnSpPr>
        <p:spPr>
          <a:xfrm flipH="1">
            <a:off x="5975152" y="3448050"/>
            <a:ext cx="352623" cy="104775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3" idx="1"/>
          </p:cNvCxnSpPr>
          <p:nvPr/>
        </p:nvCxnSpPr>
        <p:spPr>
          <a:xfrm flipH="1">
            <a:off x="5269906" y="4495800"/>
            <a:ext cx="705246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endCxn id="3" idx="3"/>
          </p:cNvCxnSpPr>
          <p:nvPr/>
        </p:nvCxnSpPr>
        <p:spPr>
          <a:xfrm flipH="1" flipV="1">
            <a:off x="4917281" y="3448050"/>
            <a:ext cx="352624" cy="104775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59" idx="3"/>
            <a:endCxn id="3" idx="4"/>
          </p:cNvCxnSpPr>
          <p:nvPr/>
        </p:nvCxnSpPr>
        <p:spPr>
          <a:xfrm flipV="1">
            <a:off x="4898104" y="2400300"/>
            <a:ext cx="371801" cy="1057076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2" grpId="0" animBg="1"/>
      <p:bldP spid="3" grpId="0" animBg="1"/>
      <p:bldP spid="28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7" grpId="0"/>
      <p:bldP spid="50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1" grpId="0" animBg="1"/>
      <p:bldP spid="53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6" y="909934"/>
            <a:ext cx="403383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На </a:t>
            </a:r>
            <a:r>
              <a:rPr lang="ru-RU" sz="1400" dirty="0"/>
              <a:t>листке нарисован многоугольник. </a:t>
            </a:r>
            <a:endParaRPr lang="ru-RU" sz="1400" dirty="0" smtClean="0"/>
          </a:p>
          <a:p>
            <a:r>
              <a:rPr lang="ru-RU" sz="1400" dirty="0" smtClean="0"/>
              <a:t>Определите </a:t>
            </a:r>
            <a:r>
              <a:rPr lang="ru-RU" sz="1400" dirty="0"/>
              <a:t>его вид, затем измерьте стороны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найдите периметр.</a:t>
            </a:r>
            <a:endParaRPr lang="ru-RU" sz="1400" dirty="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4" y="1729404"/>
            <a:ext cx="40338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1924303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18712" y="1082973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712" y="1082973"/>
                <a:ext cx="205826" cy="276999"/>
              </a:xfrm>
              <a:prstGeom prst="rect">
                <a:avLst/>
              </a:prstGeom>
              <a:blipFill>
                <a:blip r:embed="rId4"/>
                <a:stretch>
                  <a:fillRect l="-23529" r="-2647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328763" y="1082973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763" y="1082973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61905" y="1749881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905" y="1749881"/>
                <a:ext cx="205697" cy="276999"/>
              </a:xfrm>
              <a:prstGeom prst="rect">
                <a:avLst/>
              </a:prstGeom>
              <a:blipFill>
                <a:blip r:embed="rId6"/>
                <a:stretch>
                  <a:fillRect l="-27273" r="-2424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455629" y="1749880"/>
                <a:ext cx="224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629" y="1749880"/>
                <a:ext cx="224741" cy="276999"/>
              </a:xfrm>
              <a:prstGeom prst="rect">
                <a:avLst/>
              </a:prstGeom>
              <a:blipFill>
                <a:blip r:embed="rId7"/>
                <a:stretch>
                  <a:fillRect l="-21622" r="-216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462489" y="3443497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489" y="3443497"/>
                <a:ext cx="211019" cy="276999"/>
              </a:xfrm>
              <a:prstGeom prst="rect">
                <a:avLst/>
              </a:prstGeom>
              <a:blipFill>
                <a:blip r:embed="rId8"/>
                <a:stretch>
                  <a:fillRect l="-22857" r="-2285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18712" y="3443496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712" y="3443496"/>
                <a:ext cx="211019" cy="276999"/>
              </a:xfrm>
              <a:prstGeom prst="rect">
                <a:avLst/>
              </a:prstGeom>
              <a:blipFill>
                <a:blip r:embed="rId9"/>
                <a:stretch>
                  <a:fillRect l="-22857" r="-2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58775" y="2340095"/>
                <a:ext cx="4033838" cy="11582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шестиугольник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𝐴𝐵𝐶𝐷𝐸𝐹</m:t>
                    </m:r>
                  </m:oMath>
                </a14:m>
                <a:r>
                  <a:rPr lang="ru-RU" sz="1400" dirty="0" smtClean="0"/>
                  <a:t>.</a:t>
                </a:r>
                <a:endParaRPr lang="en-US" sz="1400" dirty="0" smtClean="0"/>
              </a:p>
              <a:p>
                <a:r>
                  <a:rPr lang="ru-RU" sz="1400" dirty="0" smtClean="0"/>
                  <a:t> </a:t>
                </a:r>
                <a:endParaRPr lang="en-US" sz="1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𝐴𝐵𝐶𝐷𝐸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𝐸𝐹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𝐹𝐴</m:t>
                    </m:r>
                  </m:oMath>
                </a14:m>
                <a:r>
                  <a:rPr lang="ru-RU" sz="1400" dirty="0" smtClean="0"/>
                  <a:t>.</a:t>
                </a:r>
                <a:endParaRPr lang="en-US" sz="1400" dirty="0" smtClean="0"/>
              </a:p>
              <a:p>
                <a:endParaRPr lang="en-US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𝐴𝐵𝐶𝐷𝐸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5+3=16</m:t>
                    </m:r>
                  </m:oMath>
                </a14:m>
                <a:r>
                  <a:rPr lang="ru-RU" sz="1600" dirty="0" smtClean="0"/>
                  <a:t> (см).</a:t>
                </a:r>
                <a:endParaRPr lang="ru-RU" sz="1400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340095"/>
                <a:ext cx="4033838" cy="1158266"/>
              </a:xfrm>
              <a:prstGeom prst="rect">
                <a:avLst/>
              </a:prstGeom>
              <a:blipFill>
                <a:blip r:embed="rId10"/>
                <a:stretch>
                  <a:fillRect l="-2719" t="-2632" b="-9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Прямая соединительная линия 74"/>
          <p:cNvCxnSpPr/>
          <p:nvPr/>
        </p:nvCxnSpPr>
        <p:spPr>
          <a:xfrm>
            <a:off x="7735233" y="624182"/>
            <a:ext cx="693419" cy="0"/>
          </a:xfrm>
          <a:prstGeom prst="line">
            <a:avLst/>
          </a:prstGeom>
          <a:ln w="28575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809271" y="624182"/>
            <a:ext cx="5453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1 см</a:t>
            </a:r>
            <a:endParaRPr lang="ru-RU" dirty="0">
              <a:solidFill>
                <a:srgbClr val="FFC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916879" y="1319497"/>
            <a:ext cx="3528000" cy="2141584"/>
            <a:chOff x="4916879" y="967806"/>
            <a:chExt cx="3528000" cy="2141584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4925671" y="979107"/>
              <a:ext cx="140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 flipH="1">
              <a:off x="5960879" y="1333136"/>
              <a:ext cx="7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6318613" y="1692772"/>
              <a:ext cx="21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 flipH="1">
              <a:off x="7730177" y="2407390"/>
              <a:ext cx="140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H="1">
              <a:off x="4916879" y="3091806"/>
              <a:ext cx="35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16200000" flipH="1">
              <a:off x="3862538" y="2029806"/>
              <a:ext cx="21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315708" y="1030716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 smtClean="0">
                    <a:solidFill>
                      <a:srgbClr val="FFC000"/>
                    </a:solidFill>
                  </a:rPr>
                  <a:t> см</a:t>
                </a:r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708" y="1030716"/>
                <a:ext cx="545342" cy="300082"/>
              </a:xfrm>
              <a:prstGeom prst="rect">
                <a:avLst/>
              </a:prstGeom>
              <a:blipFill>
                <a:blip r:embed="rId11"/>
                <a:stretch>
                  <a:fillRect t="-2041" r="-2247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318613" y="1534786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dirty="0" smtClean="0">
                    <a:solidFill>
                      <a:srgbClr val="FFC000"/>
                    </a:solidFill>
                  </a:rPr>
                  <a:t> см</a:t>
                </a:r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613" y="1534786"/>
                <a:ext cx="545342" cy="300082"/>
              </a:xfrm>
              <a:prstGeom prst="rect">
                <a:avLst/>
              </a:prstGeom>
              <a:blipFill>
                <a:blip r:embed="rId12"/>
                <a:stretch>
                  <a:fillRect t="-4082" r="-2247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106808" y="1738338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dirty="0" smtClean="0">
                    <a:solidFill>
                      <a:srgbClr val="FFC000"/>
                    </a:solidFill>
                  </a:rPr>
                  <a:t> см</a:t>
                </a:r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808" y="1738338"/>
                <a:ext cx="545342" cy="300082"/>
              </a:xfrm>
              <a:prstGeom prst="rect">
                <a:avLst/>
              </a:prstGeom>
              <a:blipFill>
                <a:blip r:embed="rId13"/>
                <a:stretch>
                  <a:fillRect t="-2041" r="-2247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852195" y="2609040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 smtClean="0">
                    <a:solidFill>
                      <a:srgbClr val="FFC000"/>
                    </a:solidFill>
                  </a:rPr>
                  <a:t> см</a:t>
                </a:r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195" y="2609040"/>
                <a:ext cx="545342" cy="300082"/>
              </a:xfrm>
              <a:prstGeom prst="rect">
                <a:avLst/>
              </a:prstGeom>
              <a:blipFill>
                <a:blip r:embed="rId14"/>
                <a:stretch>
                  <a:fillRect t="-4082" r="-2222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405942" y="3125885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dirty="0" smtClean="0">
                    <a:solidFill>
                      <a:srgbClr val="FFC000"/>
                    </a:solidFill>
                  </a:rPr>
                  <a:t> см</a:t>
                </a:r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42" y="3125885"/>
                <a:ext cx="545342" cy="300082"/>
              </a:xfrm>
              <a:prstGeom prst="rect">
                <a:avLst/>
              </a:prstGeom>
              <a:blipFill>
                <a:blip r:embed="rId15"/>
                <a:stretch>
                  <a:fillRect t="-4082" r="-2247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910072" y="2231456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dirty="0" smtClean="0">
                    <a:solidFill>
                      <a:srgbClr val="FFC000"/>
                    </a:solidFill>
                  </a:rPr>
                  <a:t> см</a:t>
                </a:r>
                <a:endParaRPr lang="ru-RU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072" y="2231456"/>
                <a:ext cx="545342" cy="300082"/>
              </a:xfrm>
              <a:prstGeom prst="rect">
                <a:avLst/>
              </a:prstGeom>
              <a:blipFill>
                <a:blip r:embed="rId16"/>
                <a:stretch>
                  <a:fillRect t="-2041" r="-2222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Прямая соединительная линия 88"/>
          <p:cNvCxnSpPr/>
          <p:nvPr/>
        </p:nvCxnSpPr>
        <p:spPr>
          <a:xfrm>
            <a:off x="358774" y="3742914"/>
            <a:ext cx="40338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58775" y="3959062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47635" y="3926086"/>
                <a:ext cx="5530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ru-RU" sz="1600" dirty="0" smtClean="0"/>
                  <a:t> </a:t>
                </a:r>
                <a:r>
                  <a:rPr lang="ru-RU" sz="1400" dirty="0" smtClean="0"/>
                  <a:t>см.</a:t>
                </a:r>
                <a:endParaRPr lang="ru-RU" sz="1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35" y="3926086"/>
                <a:ext cx="553037" cy="246221"/>
              </a:xfrm>
              <a:prstGeom prst="rect">
                <a:avLst/>
              </a:prstGeom>
              <a:blipFill>
                <a:blip r:embed="rId17"/>
                <a:stretch>
                  <a:fillRect l="-12088" t="-12500" r="-18681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3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28" grpId="0"/>
      <p:bldP spid="30" grpId="0"/>
      <p:bldP spid="33" grpId="0"/>
      <p:bldP spid="34" grpId="0"/>
      <p:bldP spid="35" grpId="0"/>
      <p:bldP spid="36" grpId="0"/>
      <p:bldP spid="60" grpId="0"/>
      <p:bldP spid="76" grpId="0"/>
      <p:bldP spid="83" grpId="0"/>
      <p:bldP spid="84" grpId="0"/>
      <p:bldP spid="85" grpId="0"/>
      <p:bldP spid="86" grpId="0"/>
      <p:bldP spid="87" grpId="0"/>
      <p:bldP spid="88" grpId="0"/>
      <p:bldP spid="90" grpId="0"/>
      <p:bldP spid="9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8774" y="1675750"/>
                <a:ext cx="5502276" cy="14239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обозначим </a:t>
                </a:r>
                <a:r>
                  <a:rPr lang="ru-RU" sz="1400" dirty="0"/>
                  <a:t>за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(см) одну </a:t>
                </a:r>
                <a:r>
                  <a:rPr lang="ru-RU" sz="1400" dirty="0"/>
                  <a:t>из сторон треугольника. </a:t>
                </a:r>
                <a:endParaRPr lang="ru-RU" sz="1400" dirty="0" smtClean="0"/>
              </a:p>
              <a:p>
                <a:r>
                  <a:rPr lang="ru-RU" sz="1400" dirty="0" smtClean="0"/>
                  <a:t>Так </a:t>
                </a:r>
                <a:r>
                  <a:rPr lang="ru-RU" sz="1400" dirty="0"/>
                  <a:t>как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1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ea typeface="Cambria Math" pitchFamily="18" charset="0"/>
                  </a:rPr>
                  <a:t> </a:t>
                </a:r>
                <a:r>
                  <a:rPr lang="ru-RU" sz="1400" dirty="0">
                    <a:solidFill>
                      <a:schemeClr val="tx1"/>
                    </a:solidFill>
                    <a:ea typeface="Cambria Math" pitchFamily="18" charset="0"/>
                  </a:rPr>
                  <a:t>см</a:t>
                </a:r>
                <a:r>
                  <a:rPr lang="ru-RU" sz="1600" dirty="0">
                    <a:solidFill>
                      <a:schemeClr val="tx1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=10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ea typeface="Cambria Math" pitchFamily="18" charset="0"/>
                  </a:rPr>
                  <a:t> </a:t>
                </a:r>
                <a:r>
                  <a:rPr lang="ru-RU" sz="1400" dirty="0" smtClean="0">
                    <a:solidFill>
                      <a:schemeClr val="tx1"/>
                    </a:solidFill>
                    <a:ea typeface="Cambria Math" pitchFamily="18" charset="0"/>
                  </a:rPr>
                  <a:t>мм</a:t>
                </a:r>
                <a:r>
                  <a:rPr lang="ru-RU" sz="1400" dirty="0" smtClean="0"/>
                  <a:t>, </a:t>
                </a:r>
                <a:r>
                  <a:rPr lang="ru-RU" sz="1400" dirty="0"/>
                  <a:t>то </a:t>
                </a:r>
                <a14:m>
                  <m:oMath xmlns:m="http://schemas.openxmlformats.org/officeDocument/2006/math">
                    <m:r>
                      <a:rPr lang="ru-RU" sz="1600" i="1" dirty="0">
                        <a:latin typeface="Cambria Math" panose="02040503050406030204" pitchFamily="18" charset="0"/>
                        <a:ea typeface="Cambria Math" pitchFamily="18" charset="0"/>
                      </a:rPr>
                      <m:t>180</m:t>
                    </m:r>
                  </m:oMath>
                </a14:m>
                <a:r>
                  <a:rPr lang="ru-RU" sz="1600" dirty="0">
                    <a:ea typeface="Cambria Math" pitchFamily="18" charset="0"/>
                  </a:rPr>
                  <a:t> </a:t>
                </a:r>
                <a:r>
                  <a:rPr lang="ru-RU" sz="1400" dirty="0">
                    <a:ea typeface="Cambria Math" pitchFamily="18" charset="0"/>
                  </a:rPr>
                  <a:t>мм</a:t>
                </a:r>
                <a:r>
                  <a:rPr lang="ru-RU" sz="1600" dirty="0"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itchFamily="18" charset="0"/>
                      </a:rPr>
                      <m:t>=18</m:t>
                    </m:r>
                  </m:oMath>
                </a14:m>
                <a:r>
                  <a:rPr lang="ru-RU" sz="1600" dirty="0">
                    <a:ea typeface="Cambria Math" pitchFamily="18" charset="0"/>
                  </a:rPr>
                  <a:t> </a:t>
                </a:r>
                <a:r>
                  <a:rPr lang="ru-RU" sz="1400" dirty="0" smtClean="0">
                    <a:ea typeface="Cambria Math" pitchFamily="18" charset="0"/>
                  </a:rPr>
                  <a:t>см</a:t>
                </a:r>
                <a:r>
                  <a:rPr lang="ru-RU" sz="1400" dirty="0" smtClean="0"/>
                  <a:t>. </a:t>
                </a:r>
              </a:p>
              <a:p>
                <a:r>
                  <a:rPr lang="ru-RU" sz="1400" dirty="0" smtClean="0"/>
                  <a:t>Тогда </a:t>
                </a:r>
                <a:r>
                  <a:rPr lang="ru-RU" sz="1400" dirty="0"/>
                  <a:t>вторая сторона будет равна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+18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(см). </a:t>
                </a:r>
              </a:p>
              <a:p>
                <a:r>
                  <a:rPr lang="ru-RU" sz="1400" dirty="0" smtClean="0"/>
                  <a:t>И</a:t>
                </a:r>
                <a:r>
                  <a:rPr lang="ru-RU" sz="1400" dirty="0"/>
                  <a:t>, следовательно, третья сторона равна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(см). </a:t>
                </a:r>
              </a:p>
              <a:p>
                <a:r>
                  <a:rPr lang="ru-RU" sz="1400" dirty="0" smtClean="0"/>
                  <a:t>Так </a:t>
                </a:r>
                <a:r>
                  <a:rPr lang="ru-RU" sz="1400" dirty="0"/>
                  <a:t>как по условию периметр треугольника равен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78</m:t>
                    </m:r>
                  </m:oMath>
                </a14:m>
                <a:r>
                  <a:rPr lang="ru-RU" sz="1400" dirty="0" smtClean="0"/>
                  <a:t> см, </a:t>
                </a:r>
                <a:br>
                  <a:rPr lang="ru-RU" sz="1400" dirty="0" smtClean="0"/>
                </a:br>
                <a:r>
                  <a:rPr lang="ru-RU" sz="1400" dirty="0" smtClean="0"/>
                  <a:t>то </a:t>
                </a:r>
                <a:r>
                  <a:rPr lang="ru-RU" sz="1400" dirty="0"/>
                  <a:t>можем составить следующее уравнение</a:t>
                </a:r>
                <a:r>
                  <a:rPr lang="ru-RU" sz="1400" dirty="0" smtClean="0"/>
                  <a:t>:</a:t>
                </a:r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1675750"/>
                <a:ext cx="5502276" cy="1423980"/>
              </a:xfrm>
              <a:prstGeom prst="rect">
                <a:avLst/>
              </a:prstGeom>
              <a:blipFill>
                <a:blip r:embed="rId3"/>
                <a:stretch>
                  <a:fillRect l="-1996" t="-2146" b="-68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4" y="361950"/>
                <a:ext cx="6727826" cy="971801"/>
              </a:xfrm>
              <a:prstGeom prst="wedgeRoundRectCallout">
                <a:avLst>
                  <a:gd name="adj1" fmla="val 49533"/>
                  <a:gd name="adj2" fmla="val 129633"/>
                  <a:gd name="adj3" fmla="val 16667"/>
                </a:avLst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r>
                  <a:rPr lang="ru-RU" sz="1400" dirty="0" smtClean="0"/>
                  <a:t>В </a:t>
                </a:r>
                <a:r>
                  <a:rPr lang="ru-RU" sz="1400" dirty="0"/>
                  <a:t>произвольном треугольнике одна из сторон меньше другой 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180</m:t>
                    </m:r>
                  </m:oMath>
                </a14:m>
                <a:r>
                  <a:rPr lang="ru-RU" sz="1400" dirty="0" smtClean="0"/>
                  <a:t> мм </a:t>
                </a:r>
                <a:r>
                  <a:rPr lang="ru-RU" sz="1400" dirty="0"/>
                  <a:t>и меньше третьей стороны в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раза. </a:t>
                </a:r>
                <a:r>
                  <a:rPr lang="ru-RU" sz="1400" dirty="0" smtClean="0"/>
                  <a:t>Периметр </a:t>
                </a:r>
                <a:r>
                  <a:rPr lang="ru-RU" sz="1400" dirty="0"/>
                  <a:t>треугольника равен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78</m:t>
                    </m:r>
                  </m:oMath>
                </a14:m>
                <a:r>
                  <a:rPr lang="ru-RU" sz="1400" dirty="0" smtClean="0"/>
                  <a:t> см. Найдите </a:t>
                </a:r>
                <a:r>
                  <a:rPr lang="ru-RU" sz="1400" dirty="0"/>
                  <a:t>длину самой большой стороны </a:t>
                </a:r>
                <a:r>
                  <a:rPr lang="ru-RU" sz="1400" dirty="0" smtClean="0"/>
                  <a:t>треугольника.</a:t>
                </a:r>
                <a:endParaRPr lang="ru-RU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361950"/>
                <a:ext cx="6727826" cy="971801"/>
              </a:xfrm>
              <a:prstGeom prst="wedgeRoundRectCallout">
                <a:avLst>
                  <a:gd name="adj1" fmla="val 49533"/>
                  <a:gd name="adj2" fmla="val 12963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58775" y="1429835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2160" y="1968030"/>
            <a:ext cx="2398957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94231" y="3084969"/>
                <a:ext cx="23237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+(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+18)+3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=78</m:t>
                    </m:r>
                  </m:oMath>
                </a14:m>
                <a:r>
                  <a:rPr lang="en-US" sz="1600" dirty="0" smtClean="0">
                    <a:ea typeface="Cambria Math" pitchFamily="18" charset="0"/>
                  </a:rPr>
                  <a:t> 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31" y="3084969"/>
                <a:ext cx="2323713" cy="338554"/>
              </a:xfrm>
              <a:prstGeom prst="rect">
                <a:avLst/>
              </a:prstGeom>
              <a:blipFill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94231" y="3370731"/>
                <a:ext cx="14332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5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+18=78</m:t>
                    </m:r>
                  </m:oMath>
                </a14:m>
                <a:r>
                  <a:rPr lang="en-US" sz="1600" dirty="0" smtClean="0">
                    <a:ea typeface="Cambria Math" pitchFamily="18" charset="0"/>
                  </a:rPr>
                  <a:t> 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31" y="3370731"/>
                <a:ext cx="143321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Группа 21"/>
          <p:cNvGrpSpPr/>
          <p:nvPr/>
        </p:nvGrpSpPr>
        <p:grpSpPr>
          <a:xfrm>
            <a:off x="7162796" y="0"/>
            <a:ext cx="1622425" cy="1650191"/>
            <a:chOff x="7317571" y="-643407"/>
            <a:chExt cx="1622425" cy="165019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317571" y="-643407"/>
              <a:ext cx="1622425" cy="1650191"/>
            </a:xfrm>
            <a:prstGeom prst="rect">
              <a:avLst/>
            </a:prstGeom>
            <a:solidFill>
              <a:srgbClr val="0F77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508319" y="-246944"/>
                  <a:ext cx="1276907" cy="855958"/>
                </a:xfrm>
                <a:prstGeom prst="rect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txBody>
                <a:bodyPr wrap="none" lIns="180000" tIns="180000" rIns="180000" bIns="180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i="1" dirty="0" smtClean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8319" y="-246944"/>
                  <a:ext cx="1276907" cy="85595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294231" y="3656380"/>
                <a:ext cx="14560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5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=78−18</m:t>
                    </m:r>
                  </m:oMath>
                </a14:m>
                <a:r>
                  <a:rPr lang="en-US" sz="1600" dirty="0" smtClean="0">
                    <a:ea typeface="Cambria Math" pitchFamily="18" charset="0"/>
                  </a:rPr>
                  <a:t> 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31" y="3656380"/>
                <a:ext cx="145604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94231" y="3942142"/>
                <a:ext cx="9605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5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=60</m:t>
                    </m:r>
                  </m:oMath>
                </a14:m>
                <a:r>
                  <a:rPr lang="en-US" sz="1600" dirty="0" smtClean="0">
                    <a:ea typeface="Cambria Math" pitchFamily="18" charset="0"/>
                  </a:rPr>
                  <a:t> 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31" y="3942142"/>
                <a:ext cx="960519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94231" y="4212945"/>
                <a:ext cx="11370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=60 :5</m:t>
                    </m:r>
                  </m:oMath>
                </a14:m>
                <a:r>
                  <a:rPr lang="en-US" sz="1600" dirty="0" smtClean="0">
                    <a:ea typeface="Cambria Math" pitchFamily="18" charset="0"/>
                  </a:rPr>
                  <a:t> 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31" y="4212945"/>
                <a:ext cx="1137043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294231" y="4491037"/>
                <a:ext cx="84670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=12</m:t>
                    </m:r>
                  </m:oMath>
                </a14:m>
                <a:r>
                  <a:rPr lang="en-US" sz="1600" dirty="0" smtClean="0">
                    <a:ea typeface="Cambria Math" pitchFamily="18" charset="0"/>
                  </a:rPr>
                  <a:t> 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31" y="4491037"/>
                <a:ext cx="846707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5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 animBg="1"/>
      <p:bldP spid="15" grpId="0"/>
      <p:bldP spid="14" grpId="0"/>
      <p:bldP spid="21" grpId="0"/>
      <p:bldP spid="25" grpId="0"/>
      <p:bldP spid="26" grpId="0"/>
      <p:bldP spid="27" grpId="0"/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4" y="361950"/>
                <a:ext cx="6727826" cy="971801"/>
              </a:xfrm>
              <a:prstGeom prst="wedgeRoundRectCallout">
                <a:avLst>
                  <a:gd name="adj1" fmla="val 49533"/>
                  <a:gd name="adj2" fmla="val 129633"/>
                  <a:gd name="adj3" fmla="val 16667"/>
                </a:avLst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r>
                  <a:rPr lang="ru-RU" sz="1400" dirty="0" smtClean="0"/>
                  <a:t>В </a:t>
                </a:r>
                <a:r>
                  <a:rPr lang="ru-RU" sz="1400" dirty="0"/>
                  <a:t>произвольном треугольнике одна из сторон меньше другой 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180</m:t>
                    </m:r>
                  </m:oMath>
                </a14:m>
                <a:r>
                  <a:rPr lang="ru-RU" sz="1400" dirty="0" smtClean="0"/>
                  <a:t> мм </a:t>
                </a:r>
                <a:r>
                  <a:rPr lang="ru-RU" sz="1400" dirty="0"/>
                  <a:t>и меньше третьей стороны в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раза. </a:t>
                </a:r>
                <a:r>
                  <a:rPr lang="ru-RU" sz="1400" dirty="0" smtClean="0"/>
                  <a:t>Периметр </a:t>
                </a:r>
                <a:r>
                  <a:rPr lang="ru-RU" sz="1400" dirty="0"/>
                  <a:t>треугольника равен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78</m:t>
                    </m:r>
                  </m:oMath>
                </a14:m>
                <a:r>
                  <a:rPr lang="ru-RU" sz="1400" dirty="0" smtClean="0"/>
                  <a:t> см. Найдите </a:t>
                </a:r>
                <a:r>
                  <a:rPr lang="ru-RU" sz="1400" dirty="0"/>
                  <a:t>длину самой большой стороны </a:t>
                </a:r>
                <a:r>
                  <a:rPr lang="ru-RU" sz="1400" dirty="0" smtClean="0"/>
                  <a:t>треугольника.</a:t>
                </a:r>
                <a:endParaRPr lang="ru-RU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361950"/>
                <a:ext cx="6727826" cy="971801"/>
              </a:xfrm>
              <a:prstGeom prst="wedgeRoundRectCallout">
                <a:avLst>
                  <a:gd name="adj1" fmla="val 49533"/>
                  <a:gd name="adj2" fmla="val 129633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58775" y="1429835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775" y="3137292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57119" y="3116885"/>
                <a:ext cx="5210176" cy="2405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1400" dirty="0" smtClean="0"/>
                  <a:t> см – большая сторона треугольника.</a:t>
                </a:r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19" y="3116885"/>
                <a:ext cx="5210176" cy="240579"/>
              </a:xfrm>
              <a:prstGeom prst="rect">
                <a:avLst/>
              </a:prstGeom>
              <a:blipFill>
                <a:blip r:embed="rId4"/>
                <a:stretch>
                  <a:fillRect l="-1287" t="-12500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2160" y="1968030"/>
            <a:ext cx="2398957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67855" y="2021099"/>
                <a:ext cx="42210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1) 12+18=30</m:t>
                    </m:r>
                  </m:oMath>
                </a14:m>
                <a:r>
                  <a:rPr lang="ru-RU" sz="1600" dirty="0" smtClean="0">
                    <a:ea typeface="Cambria Math" pitchFamily="18" charset="0"/>
                  </a:rPr>
                  <a:t> </a:t>
                </a:r>
                <a:r>
                  <a:rPr lang="ru-RU" sz="1400" dirty="0" smtClean="0">
                    <a:ea typeface="Cambria Math" pitchFamily="18" charset="0"/>
                  </a:rPr>
                  <a:t>(см) – длина второй стороны.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5" y="2021099"/>
                <a:ext cx="4221027" cy="338554"/>
              </a:xfrm>
              <a:prstGeom prst="rect">
                <a:avLst/>
              </a:prstGeom>
              <a:blipFill>
                <a:blip r:embed="rId6"/>
                <a:stretch>
                  <a:fillRect b="-1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67855" y="2369933"/>
                <a:ext cx="413446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2) 12∙3=36</m:t>
                    </m:r>
                  </m:oMath>
                </a14:m>
                <a:r>
                  <a:rPr lang="ru-RU" sz="1600" dirty="0" smtClean="0">
                    <a:ea typeface="Cambria Math" pitchFamily="18" charset="0"/>
                  </a:rPr>
                  <a:t> </a:t>
                </a:r>
                <a:r>
                  <a:rPr lang="ru-RU" sz="1400" dirty="0" smtClean="0">
                    <a:ea typeface="Cambria Math" pitchFamily="18" charset="0"/>
                  </a:rPr>
                  <a:t>(см) – длина третьей стороны.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5" y="2369933"/>
                <a:ext cx="4134465" cy="338554"/>
              </a:xfrm>
              <a:prstGeom prst="rect">
                <a:avLst/>
              </a:prstGeom>
              <a:blipFill>
                <a:blip r:embed="rId7"/>
                <a:stretch>
                  <a:fillRect b="-1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67855" y="1672265"/>
                <a:ext cx="42130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12</m:t>
                    </m:r>
                  </m:oMath>
                </a14:m>
                <a:r>
                  <a:rPr lang="en-US" sz="1600" dirty="0" smtClean="0">
                    <a:ea typeface="Cambria Math" pitchFamily="18" charset="0"/>
                  </a:rPr>
                  <a:t> </a:t>
                </a:r>
                <a:r>
                  <a:rPr lang="ru-RU" sz="1400" dirty="0" smtClean="0">
                    <a:ea typeface="Cambria Math" pitchFamily="18" charset="0"/>
                  </a:rPr>
                  <a:t>(см) – длина первой стороны треугольника.</a:t>
                </a:r>
                <a:endParaRPr lang="ru-RU" sz="14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5" y="1672265"/>
                <a:ext cx="4213013" cy="338554"/>
              </a:xfrm>
              <a:prstGeom prst="rect">
                <a:avLst/>
              </a:prstGeom>
              <a:blipFill>
                <a:blip r:embed="rId9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67855" y="2718767"/>
                <a:ext cx="145462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12&lt;30&lt;36</m:t>
                    </m:r>
                  </m:oMath>
                </a14:m>
                <a:r>
                  <a:rPr lang="ru-RU" sz="1600" dirty="0" smtClean="0">
                    <a:ea typeface="Cambria Math" pitchFamily="18" charset="0"/>
                  </a:rPr>
                  <a:t> 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5" y="2718767"/>
                <a:ext cx="1454629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89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4" grpId="0"/>
      <p:bldP spid="21" grpId="0"/>
      <p:bldP spid="2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48" y="-2000248"/>
            <a:ext cx="5143501" cy="9144000"/>
          </a:xfrm>
          <a:prstGeom prst="rect">
            <a:avLst/>
          </a:prstGeom>
        </p:spPr>
      </p:pic>
      <p:pic>
        <p:nvPicPr>
          <p:cNvPr id="1026" name="Picture 2" descr="http://s1.dmcdn.net/M6fRs/1280x720-VT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4" y="429923"/>
            <a:ext cx="7285536" cy="427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2820722"/>
            <a:ext cx="1195312" cy="28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820722"/>
            <a:ext cx="1242699" cy="288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36163" y="1357486"/>
            <a:ext cx="5156907" cy="916183"/>
          </a:xfrm>
          <a:prstGeom prst="wedgeRoundRectCallout">
            <a:avLst>
              <a:gd name="adj1" fmla="val -45668"/>
              <a:gd name="adj2" fmla="val 9414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>
                <a:solidFill>
                  <a:srgbClr val="0F7799"/>
                </a:solidFill>
              </a:rPr>
              <a:t>Бермудский </a:t>
            </a:r>
            <a:r>
              <a:rPr lang="ru-RU" sz="1400" dirty="0" smtClean="0">
                <a:solidFill>
                  <a:srgbClr val="0F7799"/>
                </a:solidFill>
              </a:rPr>
              <a:t>треугольник </a:t>
            </a:r>
            <a:r>
              <a:rPr lang="ru-RU" sz="1400" dirty="0">
                <a:solidFill>
                  <a:srgbClr val="0F7799"/>
                </a:solidFill>
              </a:rPr>
              <a:t>–</a:t>
            </a:r>
            <a:r>
              <a:rPr lang="ru-RU" sz="1400" dirty="0"/>
              <a:t> это район в Атлантическом океане, в котором происходят таинственные исчезновения морских и воздушных </a:t>
            </a:r>
            <a:r>
              <a:rPr lang="ru-RU" sz="1400" dirty="0" smtClean="0"/>
              <a:t>судов.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902221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773" y="987728"/>
            <a:ext cx="8426452" cy="38985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FFC000"/>
                </a:solidFill>
              </a:rPr>
              <a:t>Многоугольник –</a:t>
            </a:r>
            <a:r>
              <a:rPr lang="ru-RU" sz="1600" dirty="0">
                <a:solidFill>
                  <a:schemeClr val="bg1"/>
                </a:solidFill>
              </a:rPr>
              <a:t> это геометрическая фигура, ограниченная замкнутой ломаной линией, звенья которой не пересекают друг друга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У любого многоугольника вершин столько же, сколько и углов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Сторон у многоугольника столько же, сколько углов.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Многоугольник называют и обозначают по его вершинам. 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Сумму длин всех сторон многоугольника называют его </a:t>
            </a:r>
            <a:r>
              <a:rPr lang="ru-RU" sz="1600" dirty="0">
                <a:solidFill>
                  <a:srgbClr val="FFC000"/>
                </a:solidFill>
              </a:rPr>
              <a:t>периметром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Отрезок, соединяющий любые две </a:t>
            </a:r>
            <a:r>
              <a:rPr lang="ru-RU" sz="1600" dirty="0" err="1" smtClean="0">
                <a:solidFill>
                  <a:schemeClr val="bg1"/>
                </a:solidFill>
              </a:rPr>
              <a:t>несоседние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вершины,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называется </a:t>
            </a:r>
            <a:r>
              <a:rPr lang="ru-RU" sz="1600" dirty="0">
                <a:solidFill>
                  <a:srgbClr val="FFC000"/>
                </a:solidFill>
              </a:rPr>
              <a:t>диагональю</a:t>
            </a:r>
            <a:r>
              <a:rPr lang="ru-RU" sz="1600" dirty="0">
                <a:solidFill>
                  <a:schemeClr val="bg1"/>
                </a:solidFill>
              </a:rPr>
              <a:t> многоугольника.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Два многоугольника называют </a:t>
            </a:r>
            <a:r>
              <a:rPr lang="ru-RU" sz="1600" dirty="0">
                <a:solidFill>
                  <a:srgbClr val="FFC000"/>
                </a:solidFill>
              </a:rPr>
              <a:t>равными</a:t>
            </a:r>
            <a:r>
              <a:rPr lang="ru-RU" sz="1600" dirty="0">
                <a:solidFill>
                  <a:schemeClr val="bg1"/>
                </a:solidFill>
              </a:rPr>
              <a:t>, если они совпадают при наложении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Две фигуры называют </a:t>
            </a:r>
            <a:r>
              <a:rPr lang="ru-RU" sz="1600" dirty="0">
                <a:solidFill>
                  <a:srgbClr val="FFC000"/>
                </a:solidFill>
              </a:rPr>
              <a:t>равными</a:t>
            </a:r>
            <a:r>
              <a:rPr lang="ru-RU" sz="1600" dirty="0">
                <a:solidFill>
                  <a:schemeClr val="bg1"/>
                </a:solidFill>
              </a:rPr>
              <a:t>, если они совпадают при </a:t>
            </a:r>
            <a:r>
              <a:rPr lang="ru-RU" sz="1600" dirty="0" smtClean="0">
                <a:solidFill>
                  <a:schemeClr val="bg1"/>
                </a:solidFill>
              </a:rPr>
              <a:t>наложении.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effectLst/>
                <a:latin typeface="+mj-lt"/>
              </a:rPr>
              <a:t>Итоги урока</a:t>
            </a:r>
          </a:p>
        </p:txBody>
      </p:sp>
    </p:spTree>
    <p:extLst>
      <p:ext uri="{BB962C8B-B14F-4D97-AF65-F5344CB8AC3E}">
        <p14:creationId xmlns:p14="http://schemas.microsoft.com/office/powerpoint/2010/main" val="11386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48" y="-2000248"/>
            <a:ext cx="5143501" cy="9144000"/>
          </a:xfrm>
          <a:prstGeom prst="rect">
            <a:avLst/>
          </a:prstGeom>
        </p:spPr>
      </p:pic>
      <p:pic>
        <p:nvPicPr>
          <p:cNvPr id="1026" name="Picture 2" descr="http://s1.dmcdn.net/M6fRs/1280x720-VT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4" y="429923"/>
            <a:ext cx="7285536" cy="427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orad.by/wp-content/uploads/bermu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3" y="429923"/>
            <a:ext cx="7285537" cy="427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2820722"/>
            <a:ext cx="1195312" cy="28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820722"/>
            <a:ext cx="1242699" cy="28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6163" y="1357486"/>
            <a:ext cx="5156907" cy="916183"/>
          </a:xfrm>
          <a:prstGeom prst="wedgeRoundRectCallout">
            <a:avLst>
              <a:gd name="adj1" fmla="val -45668"/>
              <a:gd name="adj2" fmla="val 9414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>
                <a:solidFill>
                  <a:srgbClr val="0F7799"/>
                </a:solidFill>
              </a:rPr>
              <a:t>Бермудский </a:t>
            </a:r>
            <a:r>
              <a:rPr lang="ru-RU" sz="1400" dirty="0" smtClean="0">
                <a:solidFill>
                  <a:srgbClr val="0F7799"/>
                </a:solidFill>
              </a:rPr>
              <a:t>треугольник </a:t>
            </a:r>
            <a:r>
              <a:rPr lang="ru-RU" sz="1400" dirty="0">
                <a:solidFill>
                  <a:srgbClr val="0F7799"/>
                </a:solidFill>
              </a:rPr>
              <a:t>– </a:t>
            </a:r>
            <a:r>
              <a:rPr lang="ru-RU" sz="1400" dirty="0"/>
              <a:t>это район в Атлантическом океане, в котором происходят таинственные исчезновения морских и воздушных </a:t>
            </a:r>
            <a:r>
              <a:rPr lang="ru-RU" sz="1400" dirty="0" smtClean="0"/>
              <a:t>судов.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3843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48" y="-2000248"/>
            <a:ext cx="5143501" cy="9144000"/>
          </a:xfrm>
          <a:prstGeom prst="rect">
            <a:avLst/>
          </a:prstGeom>
        </p:spPr>
      </p:pic>
      <p:pic>
        <p:nvPicPr>
          <p:cNvPr id="1026" name="Picture 2" descr="http://s1.dmcdn.net/M6fRs/1280x720-VT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4" y="429923"/>
            <a:ext cx="7285536" cy="427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orad.by/wp-content/uploads/bermu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3" y="429923"/>
            <a:ext cx="7285537" cy="427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2820722"/>
            <a:ext cx="1195312" cy="28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820722"/>
            <a:ext cx="1242699" cy="28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8938" y="3784163"/>
            <a:ext cx="4509355" cy="677820"/>
          </a:xfrm>
          <a:prstGeom prst="wedgeRoundRectCallout">
            <a:avLst>
              <a:gd name="adj1" fmla="val 56501"/>
              <a:gd name="adj2" fmla="val -44648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Интересно, а почему его так назвали? </a:t>
            </a:r>
            <a:endParaRPr lang="ru-RU" sz="1400" dirty="0" smtClean="0"/>
          </a:p>
          <a:p>
            <a:pPr algn="ctr"/>
            <a:r>
              <a:rPr lang="ru-RU" sz="1400" dirty="0" smtClean="0"/>
              <a:t>Ведь </a:t>
            </a:r>
            <a:r>
              <a:rPr lang="ru-RU" sz="1400" dirty="0"/>
              <a:t>треугольник – это геометрическая фигура.</a:t>
            </a:r>
          </a:p>
        </p:txBody>
      </p:sp>
    </p:spTree>
    <p:extLst>
      <p:ext uri="{BB962C8B-B14F-4D97-AF65-F5344CB8AC3E}">
        <p14:creationId xmlns:p14="http://schemas.microsoft.com/office/powerpoint/2010/main" val="2499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48" y="-2000248"/>
            <a:ext cx="5143501" cy="9144000"/>
          </a:xfrm>
          <a:prstGeom prst="rect">
            <a:avLst/>
          </a:prstGeom>
        </p:spPr>
      </p:pic>
      <p:pic>
        <p:nvPicPr>
          <p:cNvPr id="1026" name="Picture 2" descr="http://s1.dmcdn.net/M6fRs/1280x720-VT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4" y="429923"/>
            <a:ext cx="7285536" cy="427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2820722"/>
            <a:ext cx="1195312" cy="28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820722"/>
            <a:ext cx="1242699" cy="28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2762" y="3608220"/>
            <a:ext cx="4794852" cy="916183"/>
          </a:xfrm>
          <a:prstGeom prst="wedgeRoundRectCallout">
            <a:avLst>
              <a:gd name="adj1" fmla="val -59756"/>
              <a:gd name="adj2" fmla="val -37930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Бермудский треугольник получил такое название ещё в </a:t>
            </a:r>
            <a:r>
              <a:rPr lang="ru-RU" sz="1400" dirty="0" smtClean="0"/>
              <a:t>50-х годах </a:t>
            </a:r>
            <a:r>
              <a:rPr lang="en-US" sz="1400" dirty="0" smtClean="0"/>
              <a:t>XX</a:t>
            </a:r>
            <a:r>
              <a:rPr lang="ru-RU" sz="1400" dirty="0" smtClean="0"/>
              <a:t> века </a:t>
            </a:r>
            <a:r>
              <a:rPr lang="ru-RU" sz="1400" dirty="0"/>
              <a:t>из-за географического расположения точек (вершин треугольника).</a:t>
            </a:r>
          </a:p>
        </p:txBody>
      </p:sp>
    </p:spTree>
    <p:extLst>
      <p:ext uri="{BB962C8B-B14F-4D97-AF65-F5344CB8AC3E}">
        <p14:creationId xmlns:p14="http://schemas.microsoft.com/office/powerpoint/2010/main" val="61062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48" y="-2000248"/>
            <a:ext cx="5143501" cy="9144000"/>
          </a:xfrm>
          <a:prstGeom prst="rect">
            <a:avLst/>
          </a:prstGeom>
        </p:spPr>
      </p:pic>
      <p:pic>
        <p:nvPicPr>
          <p:cNvPr id="1026" name="Picture 2" descr="http://s1.dmcdn.net/M6fRs/1280x720-VT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4" y="429923"/>
            <a:ext cx="7285536" cy="427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2820722"/>
            <a:ext cx="1195312" cy="28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820722"/>
            <a:ext cx="1242699" cy="288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92543" y="778742"/>
            <a:ext cx="12658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Бермудские острова</a:t>
            </a:r>
          </a:p>
        </p:txBody>
      </p:sp>
      <p:cxnSp>
        <p:nvCxnSpPr>
          <p:cNvPr id="7" name="Прямая соединительная линия 6"/>
          <p:cNvCxnSpPr>
            <a:stCxn id="11" idx="2"/>
            <a:endCxn id="3" idx="6"/>
          </p:cNvCxnSpPr>
          <p:nvPr/>
        </p:nvCxnSpPr>
        <p:spPr>
          <a:xfrm flipH="1">
            <a:off x="2926023" y="1419350"/>
            <a:ext cx="4209422" cy="626198"/>
          </a:xfrm>
          <a:prstGeom prst="line">
            <a:avLst/>
          </a:prstGeom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003724" y="1566505"/>
            <a:ext cx="126580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Флорида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cxnSp>
        <p:nvCxnSpPr>
          <p:cNvPr id="17" name="Прямая соединительная линия 16"/>
          <p:cNvCxnSpPr>
            <a:stCxn id="12" idx="1"/>
            <a:endCxn id="3" idx="5"/>
          </p:cNvCxnSpPr>
          <p:nvPr/>
        </p:nvCxnSpPr>
        <p:spPr>
          <a:xfrm flipH="1" flipV="1">
            <a:off x="2899663" y="2109188"/>
            <a:ext cx="4473480" cy="2441057"/>
          </a:xfrm>
          <a:prstGeom prst="line">
            <a:avLst/>
          </a:prstGeom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2746023" y="1955548"/>
            <a:ext cx="180000" cy="180000"/>
          </a:xfrm>
          <a:prstGeom prst="ellipse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35445" y="1329350"/>
            <a:ext cx="180000" cy="180000"/>
          </a:xfrm>
          <a:prstGeom prst="ellipse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46783" y="4523885"/>
            <a:ext cx="180000" cy="180000"/>
          </a:xfrm>
          <a:prstGeom prst="ellipse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15165" y="4448803"/>
            <a:ext cx="126580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Пуэрто-Рико</a:t>
            </a:r>
          </a:p>
        </p:txBody>
      </p:sp>
      <p:cxnSp>
        <p:nvCxnSpPr>
          <p:cNvPr id="22" name="Прямая соединительная линия 21"/>
          <p:cNvCxnSpPr>
            <a:stCxn id="12" idx="0"/>
            <a:endCxn id="11" idx="4"/>
          </p:cNvCxnSpPr>
          <p:nvPr/>
        </p:nvCxnSpPr>
        <p:spPr>
          <a:xfrm flipH="1" flipV="1">
            <a:off x="7225445" y="1509350"/>
            <a:ext cx="211338" cy="3014535"/>
          </a:xfrm>
          <a:prstGeom prst="line">
            <a:avLst/>
          </a:prstGeom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8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3" grpId="0" animBg="1"/>
      <p:bldP spid="11" grpId="0" animBg="1"/>
      <p:bldP spid="12" grpId="0" animBg="1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5910</TotalTime>
  <Words>1246</Words>
  <Application>Microsoft Office PowerPoint</Application>
  <PresentationFormat>Экран (16:9)</PresentationFormat>
  <Paragraphs>405</Paragraphs>
  <Slides>50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6" baseType="lpstr">
      <vt:lpstr>Arial</vt:lpstr>
      <vt:lpstr>Cambria Math</vt:lpstr>
      <vt:lpstr>Roboto</vt:lpstr>
      <vt:lpstr>Calibri</vt:lpstr>
      <vt:lpstr>Merriweather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MSI</cp:lastModifiedBy>
  <cp:revision>1228</cp:revision>
  <dcterms:created xsi:type="dcterms:W3CDTF">2017-06-06T14:34:21Z</dcterms:created>
  <dcterms:modified xsi:type="dcterms:W3CDTF">2025-01-17T12:31:40Z</dcterms:modified>
</cp:coreProperties>
</file>