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9"/>
  </p:notesMasterIdLst>
  <p:sldIdLst>
    <p:sldId id="256" r:id="rId2"/>
    <p:sldId id="488" r:id="rId3"/>
    <p:sldId id="489" r:id="rId4"/>
    <p:sldId id="452" r:id="rId5"/>
    <p:sldId id="490" r:id="rId6"/>
    <p:sldId id="491" r:id="rId7"/>
    <p:sldId id="492" r:id="rId8"/>
    <p:sldId id="353" r:id="rId9"/>
    <p:sldId id="354" r:id="rId10"/>
    <p:sldId id="305" r:id="rId11"/>
    <p:sldId id="493" r:id="rId12"/>
    <p:sldId id="494" r:id="rId13"/>
    <p:sldId id="265" r:id="rId14"/>
    <p:sldId id="495" r:id="rId15"/>
    <p:sldId id="496" r:id="rId16"/>
    <p:sldId id="497" r:id="rId17"/>
    <p:sldId id="498" r:id="rId18"/>
    <p:sldId id="499" r:id="rId19"/>
    <p:sldId id="500" r:id="rId20"/>
    <p:sldId id="501" r:id="rId21"/>
    <p:sldId id="502" r:id="rId22"/>
    <p:sldId id="440" r:id="rId23"/>
    <p:sldId id="503" r:id="rId24"/>
    <p:sldId id="504" r:id="rId25"/>
    <p:sldId id="505" r:id="rId26"/>
    <p:sldId id="506" r:id="rId27"/>
    <p:sldId id="507" r:id="rId28"/>
    <p:sldId id="476" r:id="rId29"/>
    <p:sldId id="477" r:id="rId30"/>
    <p:sldId id="508" r:id="rId31"/>
    <p:sldId id="509" r:id="rId32"/>
    <p:sldId id="510" r:id="rId33"/>
    <p:sldId id="511" r:id="rId34"/>
    <p:sldId id="295" r:id="rId35"/>
    <p:sldId id="485" r:id="rId36"/>
    <p:sldId id="512" r:id="rId37"/>
    <p:sldId id="343" r:id="rId38"/>
  </p:sldIdLst>
  <p:sldSz cx="9144000" cy="5143500" type="screen16x9"/>
  <p:notesSz cx="6858000" cy="9144000"/>
  <p:embeddedFontLst>
    <p:embeddedFont>
      <p:font typeface="Merriweather" panose="020B0604020202020204" charset="-52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Roboto" panose="020B0604020202020204" charset="0"/>
      <p:regular r:id="rId49"/>
      <p:bold r:id="rId50"/>
      <p:italic r:id="rId51"/>
      <p:boldItalic r:id="rId52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2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28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2086" userDrawn="1">
          <p15:clr>
            <a:srgbClr val="A4A3A4"/>
          </p15:clr>
        </p15:guide>
        <p15:guide id="8" pos="3692" userDrawn="1">
          <p15:clr>
            <a:srgbClr val="A4A3A4"/>
          </p15:clr>
        </p15:guide>
        <p15:guide id="9" pos="1845" userDrawn="1">
          <p15:clr>
            <a:srgbClr val="A4A3A4"/>
          </p15:clr>
        </p15:guide>
        <p15:guide id="10" pos="3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FFF"/>
    <a:srgbClr val="0F7799"/>
    <a:srgbClr val="854B19"/>
    <a:srgbClr val="EAEFF7"/>
    <a:srgbClr val="663300"/>
    <a:srgbClr val="9F9C82"/>
    <a:srgbClr val="FACE47"/>
    <a:srgbClr val="F2F2F2"/>
    <a:srgbClr val="E7E6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0413" autoAdjust="0"/>
  </p:normalViewPr>
  <p:slideViewPr>
    <p:cSldViewPr snapToGrid="0" showGuides="1">
      <p:cViewPr varScale="1">
        <p:scale>
          <a:sx n="105" d="100"/>
          <a:sy n="105" d="100"/>
        </p:scale>
        <p:origin x="1056" y="67"/>
      </p:cViewPr>
      <p:guideLst>
        <p:guide orient="horz" pos="3012"/>
        <p:guide pos="226"/>
        <p:guide pos="5534"/>
        <p:guide orient="horz" pos="228"/>
        <p:guide pos="2993"/>
        <p:guide pos="2767"/>
        <p:guide pos="2086"/>
        <p:guide pos="3692"/>
        <p:guide pos="1845"/>
        <p:guide pos="3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69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65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7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0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76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29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96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46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42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04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3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886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92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90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63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79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15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48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04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57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20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94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24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17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117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73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729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91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603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23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0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59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8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26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7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10" Type="http://schemas.openxmlformats.org/officeDocument/2006/relationships/image" Target="../media/image23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10" Type="http://schemas.openxmlformats.org/officeDocument/2006/relationships/image" Target="../media/image63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6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png"/><Relationship Id="rId7" Type="http://schemas.openxmlformats.org/officeDocument/2006/relationships/image" Target="../media/image7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7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3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0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19" Type="http://schemas.openxmlformats.org/officeDocument/2006/relationships/image" Target="../media/image9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1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6.png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6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6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6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6.png"/><Relationship Id="rId4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4.png"/><Relationship Id="rId7" Type="http://schemas.openxmlformats.org/officeDocument/2006/relationships/image" Target="../media/image129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11" Type="http://schemas.openxmlformats.org/officeDocument/2006/relationships/image" Target="../media/image132.png"/><Relationship Id="rId5" Type="http://schemas.openxmlformats.org/officeDocument/2006/relationships/image" Target="../media/image127.png"/><Relationship Id="rId10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9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9" Type="http://schemas.openxmlformats.org/officeDocument/2006/relationships/image" Target="../media/image1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3" Type="http://schemas.openxmlformats.org/officeDocument/2006/relationships/image" Target="../media/image19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030290"/>
            <a:ext cx="4392613" cy="1107996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Треугольник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+mj-lt"/>
              </a:rPr>
            </a:b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и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его виды</a:t>
            </a:r>
          </a:p>
        </p:txBody>
      </p:sp>
    </p:spTree>
    <p:extLst>
      <p:ext uri="{BB962C8B-B14F-4D97-AF65-F5344CB8AC3E}">
        <p14:creationId xmlns:p14="http://schemas.microsoft.com/office/powerpoint/2010/main" val="5099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831578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6471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8775" y="1011412"/>
            <a:ext cx="2564164" cy="677820"/>
          </a:xfrm>
          <a:prstGeom prst="wedgeRoundRectCallout">
            <a:avLst>
              <a:gd name="adj1" fmla="val -22711"/>
              <a:gd name="adj2" fmla="val 76085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Как </a:t>
            </a:r>
            <a:r>
              <a:rPr lang="ru-RU" sz="1400" dirty="0"/>
              <a:t>вы понимаете,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что </a:t>
            </a:r>
            <a:r>
              <a:rPr lang="ru-RU" sz="1400" dirty="0"/>
              <a:t>такое треугольник?</a:t>
            </a:r>
          </a:p>
        </p:txBody>
      </p:sp>
      <p:cxnSp>
        <p:nvCxnSpPr>
          <p:cNvPr id="8" name="Прямая соединительная линия 7"/>
          <p:cNvCxnSpPr>
            <a:endCxn id="14" idx="3"/>
          </p:cNvCxnSpPr>
          <p:nvPr/>
        </p:nvCxnSpPr>
        <p:spPr>
          <a:xfrm flipV="1">
            <a:off x="5277737" y="1000868"/>
            <a:ext cx="2430526" cy="2090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15" idx="1"/>
          </p:cNvCxnSpPr>
          <p:nvPr/>
        </p:nvCxnSpPr>
        <p:spPr>
          <a:xfrm>
            <a:off x="5277737" y="3091425"/>
            <a:ext cx="2782218" cy="1023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4" idx="4"/>
            <a:endCxn id="15" idx="0"/>
          </p:cNvCxnSpPr>
          <p:nvPr/>
        </p:nvCxnSpPr>
        <p:spPr>
          <a:xfrm>
            <a:off x="7733719" y="1011412"/>
            <a:ext cx="351692" cy="3093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049411" y="410464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41737" y="3055425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697719" y="93941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9" grpId="0" animBg="1"/>
      <p:bldP spid="15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6471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50047" y="1500456"/>
            <a:ext cx="2564164" cy="677820"/>
          </a:xfrm>
          <a:prstGeom prst="wedgeRoundRectCallout">
            <a:avLst>
              <a:gd name="adj1" fmla="val -46845"/>
              <a:gd name="adj2" fmla="val 104701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>
                <a:solidFill>
                  <a:srgbClr val="0F7799"/>
                </a:solidFill>
              </a:rPr>
              <a:t>Треугольник – </a:t>
            </a:r>
            <a:r>
              <a:rPr lang="ru-RU" sz="1400" dirty="0"/>
              <a:t>это геометрическая </a:t>
            </a:r>
            <a:r>
              <a:rPr lang="ru-RU" sz="1400" dirty="0" smtClean="0"/>
              <a:t>фигура.</a:t>
            </a:r>
            <a:endParaRPr lang="ru-RU" sz="1400" dirty="0"/>
          </a:p>
        </p:txBody>
      </p:sp>
      <p:cxnSp>
        <p:nvCxnSpPr>
          <p:cNvPr id="8" name="Прямая соединительная линия 7"/>
          <p:cNvCxnSpPr>
            <a:endCxn id="14" idx="3"/>
          </p:cNvCxnSpPr>
          <p:nvPr/>
        </p:nvCxnSpPr>
        <p:spPr>
          <a:xfrm flipV="1">
            <a:off x="5277737" y="1000868"/>
            <a:ext cx="2430526" cy="2090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15" idx="1"/>
          </p:cNvCxnSpPr>
          <p:nvPr/>
        </p:nvCxnSpPr>
        <p:spPr>
          <a:xfrm>
            <a:off x="5277737" y="3091425"/>
            <a:ext cx="2782218" cy="1023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4" idx="4"/>
            <a:endCxn id="15" idx="0"/>
          </p:cNvCxnSpPr>
          <p:nvPr/>
        </p:nvCxnSpPr>
        <p:spPr>
          <a:xfrm>
            <a:off x="7733719" y="1011412"/>
            <a:ext cx="351692" cy="3093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049411" y="410464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41737" y="3055425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697719" y="93941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70" y="1890076"/>
            <a:ext cx="1195312" cy="288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1" y="1512925"/>
            <a:ext cx="1242699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4773" y="361950"/>
                <a:ext cx="3366718" cy="971801"/>
              </a:xfrm>
              <a:prstGeom prst="wedgeRoundRectCallout">
                <a:avLst>
                  <a:gd name="adj1" fmla="val -26151"/>
                  <a:gd name="adj2" fmla="val 68481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>
                    <a:solidFill>
                      <a:srgbClr val="0F7799"/>
                    </a:solidFill>
                  </a:rPr>
                  <a:t>Треугольник – </a:t>
                </a:r>
                <a:r>
                  <a:rPr lang="ru-RU" sz="1400" dirty="0"/>
                  <a:t>это многоугольник, который состоит из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углов,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вершин 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сторон.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3" y="361950"/>
                <a:ext cx="3366718" cy="971801"/>
              </a:xfrm>
              <a:prstGeom prst="wedgeRoundRectCallout">
                <a:avLst>
                  <a:gd name="adj1" fmla="val -26151"/>
                  <a:gd name="adj2" fmla="val 68481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5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6471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8775" y="664328"/>
            <a:ext cx="3197720" cy="916183"/>
          </a:xfrm>
          <a:prstGeom prst="wedgeRoundRectCallout">
            <a:avLst>
              <a:gd name="adj1" fmla="val -22711"/>
              <a:gd name="adj2" fmla="val 86166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Молодцы! </a:t>
            </a:r>
            <a:endParaRPr lang="ru-RU" sz="1400" dirty="0" smtClean="0"/>
          </a:p>
          <a:p>
            <a:pPr algn="ctr"/>
            <a:r>
              <a:rPr lang="ru-RU" sz="1400" dirty="0" smtClean="0"/>
              <a:t>Но </a:t>
            </a:r>
            <a:r>
              <a:rPr lang="ru-RU" sz="1400" dirty="0"/>
              <a:t>хотелось бы уточнить ваши представления о </a:t>
            </a:r>
            <a:r>
              <a:rPr lang="ru-RU" sz="1400" dirty="0" smtClean="0"/>
              <a:t>треугольнике.</a:t>
            </a:r>
            <a:endParaRPr lang="ru-RU" sz="1400" dirty="0"/>
          </a:p>
        </p:txBody>
      </p:sp>
      <p:cxnSp>
        <p:nvCxnSpPr>
          <p:cNvPr id="8" name="Прямая соединительная линия 7"/>
          <p:cNvCxnSpPr>
            <a:endCxn id="14" idx="3"/>
          </p:cNvCxnSpPr>
          <p:nvPr/>
        </p:nvCxnSpPr>
        <p:spPr>
          <a:xfrm flipV="1">
            <a:off x="5277737" y="1000868"/>
            <a:ext cx="2430526" cy="2090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15" idx="1"/>
          </p:cNvCxnSpPr>
          <p:nvPr/>
        </p:nvCxnSpPr>
        <p:spPr>
          <a:xfrm>
            <a:off x="5277737" y="3091425"/>
            <a:ext cx="2782218" cy="1023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4" idx="4"/>
            <a:endCxn id="15" idx="0"/>
          </p:cNvCxnSpPr>
          <p:nvPr/>
        </p:nvCxnSpPr>
        <p:spPr>
          <a:xfrm>
            <a:off x="7733719" y="1011412"/>
            <a:ext cx="351692" cy="3093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049411" y="410464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41737" y="3055425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697719" y="93941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5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effectLst/>
                <a:latin typeface="+mj-lt"/>
              </a:rPr>
              <a:t>Запомните!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568" y="1501111"/>
            <a:ext cx="402504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геометрическая фигура, образованная </a:t>
            </a:r>
            <a:r>
              <a:rPr lang="ru-RU" sz="1800" dirty="0" smtClean="0">
                <a:solidFill>
                  <a:schemeClr val="bg1"/>
                </a:solidFill>
              </a:rPr>
              <a:t>тремя </a:t>
            </a:r>
            <a:r>
              <a:rPr lang="ru-RU" sz="1800" dirty="0">
                <a:solidFill>
                  <a:schemeClr val="bg1"/>
                </a:solidFill>
              </a:rPr>
              <a:t>точками,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не </a:t>
            </a:r>
            <a:r>
              <a:rPr lang="ru-RU" sz="1800" dirty="0">
                <a:solidFill>
                  <a:schemeClr val="bg1"/>
                </a:solidFill>
              </a:rPr>
              <a:t>лежащими на одной прямой,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и </a:t>
            </a:r>
            <a:r>
              <a:rPr lang="ru-RU" sz="1800" dirty="0">
                <a:solidFill>
                  <a:schemeClr val="bg1"/>
                </a:solidFill>
              </a:rPr>
              <a:t>тремя отрезками, попарно соединяющими </a:t>
            </a:r>
            <a:r>
              <a:rPr lang="ru-RU" sz="1800" dirty="0" smtClean="0">
                <a:solidFill>
                  <a:schemeClr val="bg1"/>
                </a:solidFill>
              </a:rPr>
              <a:t>эти </a:t>
            </a:r>
            <a:r>
              <a:rPr lang="ru-RU" sz="1800" dirty="0">
                <a:solidFill>
                  <a:schemeClr val="bg1"/>
                </a:solidFill>
              </a:rPr>
              <a:t>точки. 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567" y="943895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Треугольник –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6471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>
            <a:endCxn id="19" idx="3"/>
          </p:cNvCxnSpPr>
          <p:nvPr/>
        </p:nvCxnSpPr>
        <p:spPr>
          <a:xfrm flipV="1">
            <a:off x="5277737" y="1000868"/>
            <a:ext cx="2430526" cy="20905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16" idx="1"/>
          </p:cNvCxnSpPr>
          <p:nvPr/>
        </p:nvCxnSpPr>
        <p:spPr>
          <a:xfrm>
            <a:off x="5277737" y="3091425"/>
            <a:ext cx="2782218" cy="10237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9" idx="4"/>
            <a:endCxn id="16" idx="0"/>
          </p:cNvCxnSpPr>
          <p:nvPr/>
        </p:nvCxnSpPr>
        <p:spPr>
          <a:xfrm>
            <a:off x="7733719" y="1011412"/>
            <a:ext cx="351692" cy="30932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049411" y="4104644"/>
            <a:ext cx="72000" cy="720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41737" y="3055425"/>
            <a:ext cx="72000" cy="720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697719" y="939412"/>
            <a:ext cx="72000" cy="720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7568" y="3055425"/>
                <a:ext cx="4025046" cy="8546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800" dirty="0">
                    <a:solidFill>
                      <a:schemeClr val="bg1"/>
                    </a:solidFill>
                  </a:rPr>
                  <a:t>В тексте треугольник обозначают </a:t>
                </a:r>
                <a:r>
                  <a:rPr lang="ru-RU" sz="1800" dirty="0" smtClean="0">
                    <a:solidFill>
                      <a:schemeClr val="bg1"/>
                    </a:solidFill>
                  </a:rPr>
                  <a:t>символом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 и </a:t>
                </a:r>
                <a:r>
                  <a:rPr lang="ru-RU" sz="1800" dirty="0">
                    <a:solidFill>
                      <a:schemeClr val="bg1"/>
                    </a:solidFill>
                  </a:rPr>
                  <a:t>тремя прописными буквами, стоящими при вершинах. </a:t>
                </a:r>
                <a:endParaRPr lang="en-US" sz="18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8" y="3055425"/>
                <a:ext cx="4025046" cy="854658"/>
              </a:xfrm>
              <a:prstGeom prst="rect">
                <a:avLst/>
              </a:prstGeom>
              <a:blipFill>
                <a:blip r:embed="rId8"/>
                <a:stretch>
                  <a:fillRect l="-3480" t="-8571" b="-16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8775" y="4065764"/>
                <a:ext cx="7101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4065764"/>
                <a:ext cx="710194" cy="307777"/>
              </a:xfrm>
              <a:prstGeom prst="rect">
                <a:avLst/>
              </a:prstGeom>
              <a:blipFill>
                <a:blip r:embed="rId9"/>
                <a:stretch>
                  <a:fillRect l="-7759" r="-689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3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6471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8775" y="368767"/>
            <a:ext cx="4033838" cy="1154546"/>
          </a:xfrm>
          <a:prstGeom prst="wedgeRoundRectCallout">
            <a:avLst>
              <a:gd name="adj1" fmla="val -27519"/>
              <a:gd name="adj2" fmla="val 78966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Вы уже знакомы с элементами многоугольников. </a:t>
            </a:r>
            <a:endParaRPr lang="ru-RU" sz="1400" dirty="0" smtClean="0"/>
          </a:p>
          <a:p>
            <a:pPr algn="ctr"/>
            <a:r>
              <a:rPr lang="ru-RU" sz="1400" dirty="0" smtClean="0"/>
              <a:t>Назовите, </a:t>
            </a:r>
            <a:r>
              <a:rPr lang="ru-RU" sz="1400" dirty="0"/>
              <a:t>из каких элементов состоит наш </a:t>
            </a:r>
            <a:r>
              <a:rPr lang="ru-RU" sz="1400" dirty="0" smtClean="0"/>
              <a:t>треугольник.</a:t>
            </a:r>
            <a:endParaRPr lang="ru-RU" sz="1400" dirty="0"/>
          </a:p>
        </p:txBody>
      </p:sp>
      <p:cxnSp>
        <p:nvCxnSpPr>
          <p:cNvPr id="8" name="Прямая соединительная линия 7"/>
          <p:cNvCxnSpPr>
            <a:endCxn id="14" idx="3"/>
          </p:cNvCxnSpPr>
          <p:nvPr/>
        </p:nvCxnSpPr>
        <p:spPr>
          <a:xfrm flipV="1">
            <a:off x="5277737" y="1000868"/>
            <a:ext cx="2430526" cy="2090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15" idx="1"/>
          </p:cNvCxnSpPr>
          <p:nvPr/>
        </p:nvCxnSpPr>
        <p:spPr>
          <a:xfrm>
            <a:off x="5277737" y="3091425"/>
            <a:ext cx="2782218" cy="1023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4" idx="4"/>
            <a:endCxn id="15" idx="0"/>
          </p:cNvCxnSpPr>
          <p:nvPr/>
        </p:nvCxnSpPr>
        <p:spPr>
          <a:xfrm>
            <a:off x="7733719" y="1011412"/>
            <a:ext cx="351692" cy="3093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049411" y="410464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41737" y="3055425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697719" y="93941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6471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Дуга 20"/>
          <p:cNvSpPr/>
          <p:nvPr/>
        </p:nvSpPr>
        <p:spPr>
          <a:xfrm>
            <a:off x="7511316" y="956077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5297443" y="2945515"/>
            <a:ext cx="342900" cy="384561"/>
          </a:xfrm>
          <a:prstGeom prst="arc">
            <a:avLst>
              <a:gd name="adj1" fmla="val 16473569"/>
              <a:gd name="adj2" fmla="val 1480282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5349737" y="2883877"/>
            <a:ext cx="366738" cy="536331"/>
          </a:xfrm>
          <a:prstGeom prst="arc">
            <a:avLst>
              <a:gd name="adj1" fmla="val 16473569"/>
              <a:gd name="adj2" fmla="val 1480282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7834041" y="3834847"/>
            <a:ext cx="342900" cy="384561"/>
          </a:xfrm>
          <a:prstGeom prst="arc">
            <a:avLst>
              <a:gd name="adj1" fmla="val 11117175"/>
              <a:gd name="adj2" fmla="val 17274257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>
            <a:off x="7769719" y="3764762"/>
            <a:ext cx="407222" cy="543179"/>
          </a:xfrm>
          <a:prstGeom prst="arc">
            <a:avLst>
              <a:gd name="adj1" fmla="val 11117175"/>
              <a:gd name="adj2" fmla="val 17274257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>
            <a:off x="7700213" y="3694677"/>
            <a:ext cx="476727" cy="604039"/>
          </a:xfrm>
          <a:prstGeom prst="arc">
            <a:avLst>
              <a:gd name="adj1" fmla="val 11117175"/>
              <a:gd name="adj2" fmla="val 17274257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endCxn id="14" idx="3"/>
          </p:cNvCxnSpPr>
          <p:nvPr/>
        </p:nvCxnSpPr>
        <p:spPr>
          <a:xfrm flipV="1">
            <a:off x="5277737" y="1000868"/>
            <a:ext cx="2430526" cy="2090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15" idx="1"/>
          </p:cNvCxnSpPr>
          <p:nvPr/>
        </p:nvCxnSpPr>
        <p:spPr>
          <a:xfrm>
            <a:off x="5277737" y="3091425"/>
            <a:ext cx="2782218" cy="1023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4" idx="4"/>
            <a:endCxn id="15" idx="0"/>
          </p:cNvCxnSpPr>
          <p:nvPr/>
        </p:nvCxnSpPr>
        <p:spPr>
          <a:xfrm>
            <a:off x="7733719" y="1011412"/>
            <a:ext cx="351692" cy="3093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049411" y="410464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41737" y="3055425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697719" y="93941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70" y="1890076"/>
            <a:ext cx="1195312" cy="288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1" y="1512925"/>
            <a:ext cx="1242699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87055" y="361950"/>
                <a:ext cx="2324597" cy="1265782"/>
              </a:xfrm>
              <a:prstGeom prst="wedgeRoundRectCallout">
                <a:avLst>
                  <a:gd name="adj1" fmla="val -37913"/>
                  <a:gd name="adj2" fmla="val 6994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1400" dirty="0">
                    <a:solidFill>
                      <a:srgbClr val="0F7799"/>
                    </a:solidFill>
                  </a:rPr>
                  <a:t> </a:t>
                </a:r>
                <a:r>
                  <a:rPr lang="ru-RU" sz="1400" dirty="0" smtClean="0"/>
                  <a:t>состоит: </a:t>
                </a:r>
              </a:p>
              <a:p>
                <a:pPr algn="ctr"/>
                <a:r>
                  <a:rPr lang="ru-RU" sz="1400" dirty="0" smtClean="0"/>
                  <a:t>из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>
                    <a:solidFill>
                      <a:schemeClr val="tx1"/>
                    </a:solidFill>
                  </a:rPr>
                  <a:t> вершин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1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1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sz="1400" dirty="0" smtClean="0">
                    <a:solidFill>
                      <a:schemeClr val="tx1"/>
                    </a:solidFill>
                  </a:rPr>
                  <a:t>;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>
                    <a:solidFill>
                      <a:schemeClr val="tx1"/>
                    </a:solidFill>
                  </a:rPr>
                  <a:t> углов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 dirty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1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 dirty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1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 dirty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sz="1400" dirty="0" smtClean="0">
                    <a:solidFill>
                      <a:schemeClr val="tx1"/>
                    </a:solidFill>
                  </a:rPr>
                  <a:t>;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>
                    <a:solidFill>
                      <a:schemeClr val="tx1"/>
                    </a:solidFill>
                  </a:rPr>
                  <a:t> сторон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ru-RU" sz="1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ru-RU" sz="1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</m:t>
                    </m:r>
                  </m:oMath>
                </a14:m>
                <a:r>
                  <a:rPr lang="ru-RU" sz="1400" dirty="0" smtClean="0">
                    <a:solidFill>
                      <a:schemeClr val="tx1"/>
                    </a:solidFill>
                  </a:rPr>
                  <a:t>.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055" y="361950"/>
                <a:ext cx="2324597" cy="1265782"/>
              </a:xfrm>
              <a:prstGeom prst="wedgeRoundRectCallout">
                <a:avLst>
                  <a:gd name="adj1" fmla="val -37913"/>
                  <a:gd name="adj2" fmla="val 69940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 flipV="1">
            <a:off x="5312864" y="1011385"/>
            <a:ext cx="2379824" cy="2041858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35" idx="4"/>
          </p:cNvCxnSpPr>
          <p:nvPr/>
        </p:nvCxnSpPr>
        <p:spPr>
          <a:xfrm flipH="1" flipV="1">
            <a:off x="7735635" y="1027201"/>
            <a:ext cx="348628" cy="3059443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6" idx="1"/>
          </p:cNvCxnSpPr>
          <p:nvPr/>
        </p:nvCxnSpPr>
        <p:spPr>
          <a:xfrm flipH="1" flipV="1">
            <a:off x="5333443" y="3108578"/>
            <a:ext cx="2708572" cy="993882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7681635" y="919201"/>
            <a:ext cx="108000" cy="108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8026199" y="4086644"/>
            <a:ext cx="108000" cy="108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225443" y="3037427"/>
            <a:ext cx="108000" cy="108000"/>
          </a:xfrm>
          <a:prstGeom prst="ellipse">
            <a:avLst/>
          </a:prstGeom>
          <a:solidFill>
            <a:srgbClr val="0F77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9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6471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368767"/>
                <a:ext cx="4033838" cy="1182355"/>
              </a:xfrm>
              <a:prstGeom prst="wedgeRoundRectCallout">
                <a:avLst>
                  <a:gd name="adj1" fmla="val -27519"/>
                  <a:gd name="adj2" fmla="val 7896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Основными признаками треугольника являются </a:t>
                </a:r>
                <a:r>
                  <a:rPr lang="ru-RU" sz="1400" dirty="0">
                    <a:solidFill>
                      <a:srgbClr val="0F7799"/>
                    </a:solidFill>
                  </a:rPr>
                  <a:t>три угла </a:t>
                </a:r>
                <a:r>
                  <a:rPr lang="ru-RU" sz="1400" dirty="0"/>
                  <a:t>и </a:t>
                </a:r>
                <a:r>
                  <a:rPr lang="ru-RU" sz="1400" dirty="0">
                    <a:solidFill>
                      <a:srgbClr val="0F7799"/>
                    </a:solidFill>
                  </a:rPr>
                  <a:t>три стороны</a:t>
                </a:r>
                <a:r>
                  <a:rPr lang="ru-RU" sz="1400" dirty="0"/>
                  <a:t>.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Вот </a:t>
                </a:r>
                <a:r>
                  <a:rPr lang="ru-RU" sz="1400" dirty="0"/>
                  <a:t>как раз по этим элементам можно выделить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видов треугольников.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8767"/>
                <a:ext cx="4033838" cy="1182355"/>
              </a:xfrm>
              <a:prstGeom prst="wedgeRoundRectCallout">
                <a:avLst>
                  <a:gd name="adj1" fmla="val -27519"/>
                  <a:gd name="adj2" fmla="val 78966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>
            <a:endCxn id="14" idx="3"/>
          </p:cNvCxnSpPr>
          <p:nvPr/>
        </p:nvCxnSpPr>
        <p:spPr>
          <a:xfrm flipV="1">
            <a:off x="5277737" y="1000868"/>
            <a:ext cx="2430526" cy="2090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15" idx="1"/>
          </p:cNvCxnSpPr>
          <p:nvPr/>
        </p:nvCxnSpPr>
        <p:spPr>
          <a:xfrm>
            <a:off x="5277737" y="3091425"/>
            <a:ext cx="2782218" cy="1023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4" idx="4"/>
            <a:endCxn id="15" idx="0"/>
          </p:cNvCxnSpPr>
          <p:nvPr/>
        </p:nvCxnSpPr>
        <p:spPr>
          <a:xfrm>
            <a:off x="7733719" y="1011412"/>
            <a:ext cx="351692" cy="3093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049411" y="410464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41737" y="3055425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697719" y="93941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3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952925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06" y="664328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6471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11" y="4038144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89673" y="600502"/>
            <a:ext cx="1381558" cy="677820"/>
          </a:xfrm>
          <a:prstGeom prst="wedgeRoundRectCallout">
            <a:avLst>
              <a:gd name="adj1" fmla="val -19496"/>
              <a:gd name="adj2" fmla="val 8441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Ого! </a:t>
            </a:r>
            <a:endParaRPr lang="ru-RU" sz="1400" dirty="0" smtClean="0"/>
          </a:p>
          <a:p>
            <a:pPr algn="ctr"/>
            <a:r>
              <a:rPr lang="ru-RU" sz="1400" dirty="0" smtClean="0"/>
              <a:t>Как </a:t>
            </a:r>
            <a:r>
              <a:rPr lang="ru-RU" sz="1400" dirty="0"/>
              <a:t>много!</a:t>
            </a:r>
          </a:p>
        </p:txBody>
      </p:sp>
      <p:cxnSp>
        <p:nvCxnSpPr>
          <p:cNvPr id="8" name="Прямая соединительная линия 7"/>
          <p:cNvCxnSpPr>
            <a:endCxn id="14" idx="3"/>
          </p:cNvCxnSpPr>
          <p:nvPr/>
        </p:nvCxnSpPr>
        <p:spPr>
          <a:xfrm flipV="1">
            <a:off x="5277737" y="1000868"/>
            <a:ext cx="2430526" cy="2090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15" idx="1"/>
          </p:cNvCxnSpPr>
          <p:nvPr/>
        </p:nvCxnSpPr>
        <p:spPr>
          <a:xfrm>
            <a:off x="5277737" y="3091425"/>
            <a:ext cx="2782218" cy="1023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4" idx="4"/>
            <a:endCxn id="15" idx="0"/>
          </p:cNvCxnSpPr>
          <p:nvPr/>
        </p:nvCxnSpPr>
        <p:spPr>
          <a:xfrm>
            <a:off x="7733719" y="1011412"/>
            <a:ext cx="351692" cy="3093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049411" y="410464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41737" y="3055425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697719" y="93941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70" y="1890076"/>
            <a:ext cx="1195312" cy="28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1" y="1512925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Виды углов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23653" y="916969"/>
                <a:ext cx="2570162" cy="671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Угол, градусная мера которого равна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ru-RU" sz="1400" dirty="0" smtClean="0"/>
                  <a:t>, называется</a:t>
                </a:r>
                <a:r>
                  <a:rPr lang="ru-RU" sz="1400" dirty="0" smtClean="0">
                    <a:solidFill>
                      <a:srgbClr val="0F7799"/>
                    </a:solidFill>
                  </a:rPr>
                  <a:t> прямым</a:t>
                </a:r>
                <a:r>
                  <a:rPr lang="ru-RU" sz="1400" dirty="0" smtClean="0"/>
                  <a:t>. </a:t>
                </a:r>
                <a:endParaRPr lang="en-US" sz="14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653" y="916969"/>
                <a:ext cx="2570162" cy="671466"/>
              </a:xfrm>
              <a:prstGeom prst="rect">
                <a:avLst/>
              </a:prstGeom>
              <a:blipFill>
                <a:blip r:embed="rId4"/>
                <a:stretch>
                  <a:fillRect l="-4265" t="-8108" b="-14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358775" y="1968811"/>
          <a:ext cx="8426448" cy="282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1219151" y="2842969"/>
            <a:ext cx="385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8779" y="916969"/>
                <a:ext cx="2570162" cy="671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Угол, градусная мера которого меньше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ru-RU" sz="1400" dirty="0" smtClean="0"/>
                  <a:t>, называется</a:t>
                </a:r>
                <a:r>
                  <a:rPr lang="ru-RU" sz="1400" dirty="0" smtClean="0">
                    <a:solidFill>
                      <a:srgbClr val="0F7799"/>
                    </a:solidFill>
                  </a:rPr>
                  <a:t> острым</a:t>
                </a:r>
                <a:r>
                  <a:rPr lang="ru-RU" sz="1400" dirty="0" smtClean="0"/>
                  <a:t>. </a:t>
                </a:r>
                <a:endParaRPr lang="en-US" sz="1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79" y="916969"/>
                <a:ext cx="2570162" cy="671466"/>
              </a:xfrm>
              <a:prstGeom prst="rect">
                <a:avLst/>
              </a:prstGeom>
              <a:blipFill>
                <a:blip r:embed="rId5"/>
                <a:stretch>
                  <a:fillRect l="-4265" t="-8108" b="-14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3227206" y="2278352"/>
            <a:ext cx="2432105" cy="2481381"/>
            <a:chOff x="428580" y="2278352"/>
            <a:chExt cx="2432105" cy="2481381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700685" y="4446734"/>
              <a:ext cx="21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44098" y="4446734"/>
                  <a:ext cx="2188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ru-RU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" y="4446734"/>
                  <a:ext cx="218841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5000" r="-22222" b="-869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28580" y="2285799"/>
                  <a:ext cx="2058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580" y="2285799"/>
                  <a:ext cx="20582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3529" r="-26471" b="-88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614255" y="4482734"/>
                  <a:ext cx="2162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4255" y="4482734"/>
                  <a:ext cx="21621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5714" r="-22857" b="-869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Прямая соединительная линия 32"/>
            <p:cNvCxnSpPr/>
            <p:nvPr/>
          </p:nvCxnSpPr>
          <p:spPr>
            <a:xfrm rot="16200000">
              <a:off x="-369790" y="3358352"/>
              <a:ext cx="21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>
            <a:xfrm>
              <a:off x="681635" y="4410734"/>
              <a:ext cx="72000" cy="72000"/>
            </a:xfrm>
            <a:prstGeom prst="ellipse">
              <a:avLst/>
            </a:prstGeom>
            <a:solidFill>
              <a:schemeClr val="tx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706712" y="4237184"/>
              <a:ext cx="211932" cy="197644"/>
            </a:xfrm>
            <a:custGeom>
              <a:avLst/>
              <a:gdLst>
                <a:gd name="connsiteX0" fmla="*/ 0 w 211932"/>
                <a:gd name="connsiteY0" fmla="*/ 0 h 197644"/>
                <a:gd name="connsiteX1" fmla="*/ 209550 w 211932"/>
                <a:gd name="connsiteY1" fmla="*/ 2381 h 197644"/>
                <a:gd name="connsiteX2" fmla="*/ 211932 w 211932"/>
                <a:gd name="connsiteY2" fmla="*/ 197644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932" h="197644">
                  <a:moveTo>
                    <a:pt x="0" y="0"/>
                  </a:moveTo>
                  <a:lnTo>
                    <a:pt x="209550" y="2381"/>
                  </a:lnTo>
                  <a:lnTo>
                    <a:pt x="211932" y="197644"/>
                  </a:lnTo>
                </a:path>
              </a:pathLst>
            </a:custGeom>
            <a:noFill/>
            <a:ln w="28575">
              <a:solidFill>
                <a:srgbClr val="0F77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84949" y="2287589"/>
            <a:ext cx="2387906" cy="2477177"/>
            <a:chOff x="3283578" y="2287589"/>
            <a:chExt cx="2387906" cy="2477177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3511484" y="4443210"/>
              <a:ext cx="21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3521009" y="2355273"/>
              <a:ext cx="1752955" cy="20795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283578" y="4451767"/>
                  <a:ext cx="2188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ru-RU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3578" y="4451767"/>
                  <a:ext cx="21884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5714" r="-25714" b="-869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893660" y="2287589"/>
                  <a:ext cx="2058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3660" y="2287589"/>
                  <a:ext cx="20582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7273" r="-27273" b="-869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453735" y="4487767"/>
                  <a:ext cx="2162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735" y="4487767"/>
                  <a:ext cx="216213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5714" r="-22857" b="-869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Овал 41"/>
            <p:cNvSpPr/>
            <p:nvPr/>
          </p:nvSpPr>
          <p:spPr>
            <a:xfrm>
              <a:off x="3485008" y="4410734"/>
              <a:ext cx="72000" cy="72000"/>
            </a:xfrm>
            <a:prstGeom prst="ellipse">
              <a:avLst/>
            </a:prstGeom>
            <a:solidFill>
              <a:schemeClr val="tx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3" name="Прямая соединительная линия 42"/>
          <p:cNvCxnSpPr/>
          <p:nvPr/>
        </p:nvCxnSpPr>
        <p:spPr>
          <a:xfrm rot="5400000">
            <a:off x="4045996" y="2842969"/>
            <a:ext cx="385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51265" y="916969"/>
                <a:ext cx="2711374" cy="671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Угол, градусная мера которого больше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ru-RU" sz="1400" dirty="0" smtClean="0"/>
                  <a:t>, но меньше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ru-RU" sz="1600" b="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1400" dirty="0" smtClean="0"/>
                  <a:t>, называется</a:t>
                </a:r>
                <a:r>
                  <a:rPr lang="ru-RU" sz="1400" dirty="0" smtClean="0">
                    <a:solidFill>
                      <a:srgbClr val="0F7799"/>
                    </a:solidFill>
                  </a:rPr>
                  <a:t> тупым</a:t>
                </a:r>
                <a:r>
                  <a:rPr lang="ru-RU" sz="1400" dirty="0" smtClean="0"/>
                  <a:t>. </a:t>
                </a:r>
                <a:endParaRPr lang="en-US" sz="14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265" y="916969"/>
                <a:ext cx="2711374" cy="671466"/>
              </a:xfrm>
              <a:prstGeom prst="rect">
                <a:avLst/>
              </a:prstGeom>
              <a:blipFill>
                <a:blip r:embed="rId12"/>
                <a:stretch>
                  <a:fillRect l="-4045" t="-8108" r="-1348" b="-14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320772" y="2285799"/>
            <a:ext cx="2114475" cy="2469730"/>
            <a:chOff x="6320772" y="2285799"/>
            <a:chExt cx="2114475" cy="2469730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7044135" y="4419970"/>
              <a:ext cx="13911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6320772" y="2355273"/>
              <a:ext cx="723363" cy="2078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795487" y="4442530"/>
                  <a:ext cx="2188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ru-RU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5487" y="4442530"/>
                  <a:ext cx="218841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5000" r="-22222" b="-88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472137" y="2285799"/>
                  <a:ext cx="2058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2137" y="2285799"/>
                  <a:ext cx="205826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7273" r="-27273" b="-88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8217498" y="4478530"/>
                  <a:ext cx="2162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7498" y="4478530"/>
                  <a:ext cx="216213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2857" r="-25714" b="-88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Овал 49"/>
            <p:cNvSpPr/>
            <p:nvPr/>
          </p:nvSpPr>
          <p:spPr>
            <a:xfrm>
              <a:off x="6996917" y="4401497"/>
              <a:ext cx="72000" cy="72000"/>
            </a:xfrm>
            <a:prstGeom prst="ellipse">
              <a:avLst/>
            </a:prstGeom>
            <a:solidFill>
              <a:schemeClr val="tx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3477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58774" y="361950"/>
            <a:ext cx="842644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+mj-lt"/>
              </a:rPr>
              <a:t>Виды треугольников в зависимости от величин углов</a:t>
            </a:r>
            <a:endParaRPr lang="ru-RU" sz="2200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85112" y="3900320"/>
                <a:ext cx="2781583" cy="886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/>
                  <a:t>Если один из углов треугольника прямой,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т. е. </a:t>
                </a:r>
                <a:r>
                  <a:rPr lang="ru-RU" sz="1400" dirty="0"/>
                  <a:t>равен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ru-RU" sz="1400" dirty="0" smtClean="0"/>
                  <a:t>, </a:t>
                </a:r>
                <a:r>
                  <a:rPr lang="ru-RU" sz="1400" dirty="0"/>
                  <a:t>то его называют </a:t>
                </a:r>
                <a:r>
                  <a:rPr lang="ru-RU" sz="1400" dirty="0">
                    <a:solidFill>
                      <a:srgbClr val="0F7799"/>
                    </a:solidFill>
                  </a:rPr>
                  <a:t>прямоугольным</a:t>
                </a:r>
                <a:r>
                  <a:rPr lang="ru-RU" sz="1400" dirty="0"/>
                  <a:t> треугольником. </a:t>
                </a:r>
                <a:endParaRPr lang="en-US" sz="14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112" y="3900320"/>
                <a:ext cx="2781583" cy="886909"/>
              </a:xfrm>
              <a:prstGeom prst="rect">
                <a:avLst/>
              </a:prstGeom>
              <a:blipFill>
                <a:blip r:embed="rId4"/>
                <a:stretch>
                  <a:fillRect l="-3939" t="-6207" r="-3501" b="-1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798030"/>
              </p:ext>
            </p:extLst>
          </p:nvPr>
        </p:nvGraphicFramePr>
        <p:xfrm>
          <a:off x="358775" y="915866"/>
          <a:ext cx="8426448" cy="282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1136027" y="2842969"/>
            <a:ext cx="385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8779" y="3900320"/>
                <a:ext cx="2570162" cy="886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/>
                  <a:t>Если все углы треугольника острые, </a:t>
                </a:r>
                <a:r>
                  <a:rPr lang="ru-RU" sz="1400" dirty="0" smtClean="0"/>
                  <a:t>т. е. </a:t>
                </a:r>
                <a:r>
                  <a:rPr lang="ru-RU" sz="1400" dirty="0"/>
                  <a:t>меньше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ru-RU" sz="1400" dirty="0" smtClean="0"/>
                  <a:t>, то </a:t>
                </a:r>
                <a:r>
                  <a:rPr lang="ru-RU" sz="1400" dirty="0"/>
                  <a:t>его называют </a:t>
                </a:r>
                <a:r>
                  <a:rPr lang="ru-RU" sz="1400" dirty="0">
                    <a:solidFill>
                      <a:srgbClr val="0F7799"/>
                    </a:solidFill>
                  </a:rPr>
                  <a:t>остроугольным</a:t>
                </a:r>
                <a:r>
                  <a:rPr lang="ru-RU" sz="1400" dirty="0"/>
                  <a:t> треугольником. </a:t>
                </a:r>
                <a:endParaRPr lang="en-US" sz="1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79" y="3900320"/>
                <a:ext cx="2570162" cy="886909"/>
              </a:xfrm>
              <a:prstGeom prst="rect">
                <a:avLst/>
              </a:prstGeom>
              <a:blipFill>
                <a:blip r:embed="rId5"/>
                <a:stretch>
                  <a:fillRect l="-4265" t="-6207" r="-2844" b="-1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/>
          <p:cNvCxnSpPr/>
          <p:nvPr/>
        </p:nvCxnSpPr>
        <p:spPr>
          <a:xfrm rot="5400000">
            <a:off x="4155974" y="2842969"/>
            <a:ext cx="385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15063" y="3900320"/>
                <a:ext cx="2711374" cy="886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/>
                  <a:t>Если же один из углов треугольника тупой, </a:t>
                </a:r>
                <a:r>
                  <a:rPr lang="ru-RU" sz="1400" dirty="0" smtClean="0"/>
                  <a:t>т. е. </a:t>
                </a:r>
                <a:r>
                  <a:rPr lang="ru-RU" sz="1400" dirty="0"/>
                  <a:t>больше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ru-RU" sz="1400" dirty="0" smtClean="0"/>
                  <a:t>, </a:t>
                </a:r>
                <a:r>
                  <a:rPr lang="ru-RU" sz="1400" dirty="0"/>
                  <a:t>то его называют </a:t>
                </a:r>
                <a:r>
                  <a:rPr lang="ru-RU" sz="1400" dirty="0">
                    <a:solidFill>
                      <a:srgbClr val="0F7799"/>
                    </a:solidFill>
                  </a:rPr>
                  <a:t>тупоугольным</a:t>
                </a:r>
                <a:r>
                  <a:rPr lang="ru-RU" sz="1400" dirty="0"/>
                  <a:t> треугольником. </a:t>
                </a:r>
                <a:endParaRPr lang="en-US" sz="14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063" y="3900320"/>
                <a:ext cx="2711374" cy="886909"/>
              </a:xfrm>
              <a:prstGeom prst="rect">
                <a:avLst/>
              </a:prstGeom>
              <a:blipFill>
                <a:blip r:embed="rId6"/>
                <a:stretch>
                  <a:fillRect l="-4054" t="-6207" r="-676" b="-1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внобедренный треугольник 4"/>
          <p:cNvSpPr/>
          <p:nvPr/>
        </p:nvSpPr>
        <p:spPr>
          <a:xfrm>
            <a:off x="711200" y="1274618"/>
            <a:ext cx="2087417" cy="2105891"/>
          </a:xfrm>
          <a:prstGeom prst="triangle">
            <a:avLst>
              <a:gd name="adj" fmla="val 3982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3528292" y="1274120"/>
            <a:ext cx="2087417" cy="2105891"/>
          </a:xfrm>
          <a:prstGeom prst="triangle">
            <a:avLst>
              <a:gd name="adj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317673" y="1274618"/>
            <a:ext cx="2115127" cy="2105891"/>
          </a:xfrm>
          <a:custGeom>
            <a:avLst/>
            <a:gdLst>
              <a:gd name="connsiteX0" fmla="*/ 0 w 2115127"/>
              <a:gd name="connsiteY0" fmla="*/ 2105891 h 2105891"/>
              <a:gd name="connsiteX1" fmla="*/ 1413163 w 2115127"/>
              <a:gd name="connsiteY1" fmla="*/ 2105891 h 2105891"/>
              <a:gd name="connsiteX2" fmla="*/ 2115127 w 2115127"/>
              <a:gd name="connsiteY2" fmla="*/ 0 h 2105891"/>
              <a:gd name="connsiteX3" fmla="*/ 0 w 2115127"/>
              <a:gd name="connsiteY3" fmla="*/ 2105891 h 210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127" h="2105891">
                <a:moveTo>
                  <a:pt x="0" y="2105891"/>
                </a:moveTo>
                <a:lnTo>
                  <a:pt x="1413163" y="2105891"/>
                </a:lnTo>
                <a:lnTo>
                  <a:pt x="2115127" y="0"/>
                </a:lnTo>
                <a:lnTo>
                  <a:pt x="0" y="210589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43186" y="3201234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186" y="3201234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8807" y="3201235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07" y="3201235"/>
                <a:ext cx="205826" cy="276999"/>
              </a:xfrm>
              <a:prstGeom prst="rect">
                <a:avLst/>
              </a:prstGeom>
              <a:blipFill>
                <a:blip r:embed="rId8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443948" y="974064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948" y="974064"/>
                <a:ext cx="216213" cy="276999"/>
              </a:xfrm>
              <a:prstGeom prst="rect">
                <a:avLst/>
              </a:prstGeom>
              <a:blipFill>
                <a:blip r:embed="rId9"/>
                <a:stretch>
                  <a:fillRect l="-25714" r="-2285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654544" y="3201186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544" y="3201186"/>
                <a:ext cx="205697" cy="276999"/>
              </a:xfrm>
              <a:prstGeom prst="rect">
                <a:avLst/>
              </a:prstGeom>
              <a:blipFill>
                <a:blip r:embed="rId10"/>
                <a:stretch>
                  <a:fillRect l="-27273" r="-2727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270165" y="3201187"/>
                <a:ext cx="23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165" y="3201187"/>
                <a:ext cx="231666" cy="276999"/>
              </a:xfrm>
              <a:prstGeom prst="rect">
                <a:avLst/>
              </a:prstGeom>
              <a:blipFill>
                <a:blip r:embed="rId11"/>
                <a:stretch>
                  <a:fillRect l="-21053" r="-23684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396329" y="974016"/>
                <a:ext cx="260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29" y="974016"/>
                <a:ext cx="260521" cy="276999"/>
              </a:xfrm>
              <a:prstGeom prst="rect">
                <a:avLst/>
              </a:prstGeom>
              <a:blipFill>
                <a:blip r:embed="rId12"/>
                <a:stretch>
                  <a:fillRect l="-18605" r="-18605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817499" y="3201186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499" y="3201186"/>
                <a:ext cx="205697" cy="276999"/>
              </a:xfrm>
              <a:prstGeom prst="rect">
                <a:avLst/>
              </a:prstGeom>
              <a:blipFill>
                <a:blip r:embed="rId13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107371" y="3201187"/>
                <a:ext cx="1840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371" y="3201187"/>
                <a:ext cx="184025" cy="276999"/>
              </a:xfrm>
              <a:prstGeom prst="rect">
                <a:avLst/>
              </a:prstGeom>
              <a:blipFill>
                <a:blip r:embed="rId14"/>
                <a:stretch>
                  <a:fillRect l="-30000" r="-26667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348659" y="974016"/>
                <a:ext cx="2078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659" y="974016"/>
                <a:ext cx="207813" cy="276999"/>
              </a:xfrm>
              <a:prstGeom prst="rect">
                <a:avLst/>
              </a:prstGeom>
              <a:blipFill>
                <a:blip r:embed="rId15"/>
                <a:stretch>
                  <a:fillRect l="-26471" r="-2058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олилиния 61"/>
          <p:cNvSpPr/>
          <p:nvPr/>
        </p:nvSpPr>
        <p:spPr>
          <a:xfrm>
            <a:off x="3542282" y="3175002"/>
            <a:ext cx="211932" cy="197644"/>
          </a:xfrm>
          <a:custGeom>
            <a:avLst/>
            <a:gdLst>
              <a:gd name="connsiteX0" fmla="*/ 0 w 211932"/>
              <a:gd name="connsiteY0" fmla="*/ 0 h 197644"/>
              <a:gd name="connsiteX1" fmla="*/ 209550 w 211932"/>
              <a:gd name="connsiteY1" fmla="*/ 2381 h 197644"/>
              <a:gd name="connsiteX2" fmla="*/ 211932 w 211932"/>
              <a:gd name="connsiteY2" fmla="*/ 197644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32" h="197644">
                <a:moveTo>
                  <a:pt x="0" y="0"/>
                </a:moveTo>
                <a:lnTo>
                  <a:pt x="209550" y="2381"/>
                </a:lnTo>
                <a:lnTo>
                  <a:pt x="211932" y="197644"/>
                </a:lnTo>
              </a:path>
            </a:pathLst>
          </a:cu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42038" y="1274120"/>
                <a:ext cx="751872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&lt;90°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038" y="1274120"/>
                <a:ext cx="751872" cy="207749"/>
              </a:xfrm>
              <a:prstGeom prst="rect">
                <a:avLst/>
              </a:prstGeom>
              <a:blipFill>
                <a:blip r:embed="rId16"/>
                <a:stretch>
                  <a:fillRect l="-3226" r="-4839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142037" y="1517079"/>
                <a:ext cx="759695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&lt;90°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037" y="1517079"/>
                <a:ext cx="759695" cy="207749"/>
              </a:xfrm>
              <a:prstGeom prst="rect">
                <a:avLst/>
              </a:prstGeom>
              <a:blipFill>
                <a:blip r:embed="rId17"/>
                <a:stretch>
                  <a:fillRect l="-3200" r="-4800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145756" y="1759540"/>
                <a:ext cx="759695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&lt;90°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56" y="1759540"/>
                <a:ext cx="759695" cy="207749"/>
              </a:xfrm>
              <a:prstGeom prst="rect">
                <a:avLst/>
              </a:prstGeom>
              <a:blipFill>
                <a:blip r:embed="rId18"/>
                <a:stretch>
                  <a:fillRect l="-2400" r="-4800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130379" y="1277594"/>
                <a:ext cx="77207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379" y="1277594"/>
                <a:ext cx="772070" cy="207749"/>
              </a:xfrm>
              <a:prstGeom prst="rect">
                <a:avLst/>
              </a:prstGeom>
              <a:blipFill>
                <a:blip r:embed="rId19"/>
                <a:stretch>
                  <a:fillRect l="-3175" r="-555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213475" y="1251015"/>
                <a:ext cx="759823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&gt;90°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475" y="1251015"/>
                <a:ext cx="759823" cy="207749"/>
              </a:xfrm>
              <a:prstGeom prst="rect">
                <a:avLst/>
              </a:prstGeom>
              <a:blipFill>
                <a:blip r:embed="rId20"/>
                <a:stretch>
                  <a:fillRect l="-2400" r="-4000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9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" grpId="0" animBg="1"/>
      <p:bldP spid="51" grpId="0" animBg="1"/>
      <p:bldP spid="7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8" grpId="0"/>
      <p:bldP spid="63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019818" y="3599355"/>
            <a:ext cx="1712614" cy="943833"/>
            <a:chOff x="-254447" y="39061"/>
            <a:chExt cx="9144000" cy="503932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15" y="513343"/>
              <a:ext cx="8389796" cy="4268207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447" y="39061"/>
              <a:ext cx="9144000" cy="5039321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8878" y="1305794"/>
            <a:ext cx="1643554" cy="2184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51388" y="361950"/>
                <a:ext cx="2274437" cy="705629"/>
              </a:xfrm>
              <a:prstGeom prst="wedgeRoundRectCallout">
                <a:avLst>
                  <a:gd name="adj1" fmla="val 12713"/>
                  <a:gd name="adj2" fmla="val 7027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Да как же их тут может оказаться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ru-RU" sz="1400" dirty="0" smtClean="0"/>
                  <a:t>?</a:t>
                </a:r>
                <a:endParaRPr lang="ru-RU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388" y="361950"/>
                <a:ext cx="2274437" cy="705629"/>
              </a:xfrm>
              <a:prstGeom prst="wedgeRoundRectCallout">
                <a:avLst>
                  <a:gd name="adj1" fmla="val 12713"/>
                  <a:gd name="adj2" fmla="val 70276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62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58774" y="361950"/>
            <a:ext cx="84264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Виды треугольников </a:t>
            </a:r>
            <a:br>
              <a:rPr lang="ru-RU" sz="2000" dirty="0" smtClean="0">
                <a:solidFill>
                  <a:srgbClr val="C00000"/>
                </a:solidFill>
                <a:latin typeface="+mj-lt"/>
              </a:rPr>
            </a:b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в зависимости от количества равных сторон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215203"/>
              </p:ext>
            </p:extLst>
          </p:nvPr>
        </p:nvGraphicFramePr>
        <p:xfrm>
          <a:off x="358775" y="1063616"/>
          <a:ext cx="8426448" cy="282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>
            <a:off x="3098971" y="1063616"/>
            <a:ext cx="0" cy="3717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045028" y="1063616"/>
            <a:ext cx="0" cy="3717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авнобедренный треугольник 4"/>
          <p:cNvSpPr/>
          <p:nvPr/>
        </p:nvSpPr>
        <p:spPr>
          <a:xfrm>
            <a:off x="711201" y="1445035"/>
            <a:ext cx="2081898" cy="2064504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3528291" y="1765259"/>
            <a:ext cx="2109600" cy="1764000"/>
          </a:xfrm>
          <a:prstGeom prst="triangle">
            <a:avLst>
              <a:gd name="adj" fmla="val 5000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317673" y="1422368"/>
            <a:ext cx="2115127" cy="2105891"/>
          </a:xfrm>
          <a:custGeom>
            <a:avLst/>
            <a:gdLst>
              <a:gd name="connsiteX0" fmla="*/ 0 w 2115127"/>
              <a:gd name="connsiteY0" fmla="*/ 2105891 h 2105891"/>
              <a:gd name="connsiteX1" fmla="*/ 1413163 w 2115127"/>
              <a:gd name="connsiteY1" fmla="*/ 2105891 h 2105891"/>
              <a:gd name="connsiteX2" fmla="*/ 2115127 w 2115127"/>
              <a:gd name="connsiteY2" fmla="*/ 0 h 2105891"/>
              <a:gd name="connsiteX3" fmla="*/ 0 w 2115127"/>
              <a:gd name="connsiteY3" fmla="*/ 2105891 h 210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127" h="2105891">
                <a:moveTo>
                  <a:pt x="0" y="2105891"/>
                </a:moveTo>
                <a:lnTo>
                  <a:pt x="1413163" y="2105891"/>
                </a:lnTo>
                <a:lnTo>
                  <a:pt x="2115127" y="0"/>
                </a:lnTo>
                <a:lnTo>
                  <a:pt x="0" y="210589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43186" y="3348984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186" y="3348984"/>
                <a:ext cx="205697" cy="276999"/>
              </a:xfrm>
              <a:prstGeom prst="rect">
                <a:avLst/>
              </a:prstGeom>
              <a:blipFill>
                <a:blip r:embed="rId4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8807" y="3348985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07" y="3348985"/>
                <a:ext cx="205826" cy="276999"/>
              </a:xfrm>
              <a:prstGeom prst="rect">
                <a:avLst/>
              </a:prstGeom>
              <a:blipFill>
                <a:blip r:embed="rId5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658519" y="1135545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519" y="1135545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654544" y="3348936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544" y="3348936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7273" r="-2727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270165" y="3348937"/>
                <a:ext cx="23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165" y="3348937"/>
                <a:ext cx="231666" cy="276999"/>
              </a:xfrm>
              <a:prstGeom prst="rect">
                <a:avLst/>
              </a:prstGeom>
              <a:blipFill>
                <a:blip r:embed="rId8"/>
                <a:stretch>
                  <a:fillRect l="-21053" r="-23684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458508" y="1445035"/>
                <a:ext cx="260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508" y="1445035"/>
                <a:ext cx="260521" cy="276999"/>
              </a:xfrm>
              <a:prstGeom prst="rect">
                <a:avLst/>
              </a:prstGeom>
              <a:blipFill>
                <a:blip r:embed="rId9"/>
                <a:stretch>
                  <a:fillRect l="-18605" r="-18605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817499" y="3348936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499" y="3348936"/>
                <a:ext cx="205697" cy="276999"/>
              </a:xfrm>
              <a:prstGeom prst="rect">
                <a:avLst/>
              </a:prstGeom>
              <a:blipFill>
                <a:blip r:embed="rId10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107371" y="3348937"/>
                <a:ext cx="1840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371" y="3348937"/>
                <a:ext cx="184025" cy="276999"/>
              </a:xfrm>
              <a:prstGeom prst="rect">
                <a:avLst/>
              </a:prstGeom>
              <a:blipFill>
                <a:blip r:embed="rId11"/>
                <a:stretch>
                  <a:fillRect l="-30000" r="-26667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348659" y="1121766"/>
                <a:ext cx="2078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659" y="1121766"/>
                <a:ext cx="207813" cy="276999"/>
              </a:xfrm>
              <a:prstGeom prst="rect">
                <a:avLst/>
              </a:prstGeom>
              <a:blipFill>
                <a:blip r:embed="rId12"/>
                <a:stretch>
                  <a:fillRect l="-26471" r="-20588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185112" y="3900320"/>
            <a:ext cx="279757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Если три стороны треугольника равны, то его называют </a:t>
            </a:r>
            <a:r>
              <a:rPr lang="ru-RU" sz="1400" dirty="0">
                <a:solidFill>
                  <a:srgbClr val="0F7799"/>
                </a:solidFill>
              </a:rPr>
              <a:t>равносторонним</a:t>
            </a:r>
            <a:r>
              <a:rPr lang="ru-RU" sz="1400" dirty="0"/>
              <a:t> треугольником. 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8779" y="3900320"/>
            <a:ext cx="2667850" cy="886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Если две стороны треугольника равны, то его называют </a:t>
            </a:r>
            <a:r>
              <a:rPr lang="ru-RU" sz="1400" dirty="0">
                <a:solidFill>
                  <a:srgbClr val="0F7799"/>
                </a:solidFill>
              </a:rPr>
              <a:t>равнобедренным</a:t>
            </a:r>
            <a:r>
              <a:rPr lang="ru-RU" sz="1400" dirty="0"/>
              <a:t> треугольником. 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15063" y="3900320"/>
            <a:ext cx="2711374" cy="886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Если три стороны треугольника имеют различную длину, то его называют </a:t>
            </a:r>
            <a:r>
              <a:rPr lang="ru-RU" sz="1400" dirty="0">
                <a:solidFill>
                  <a:srgbClr val="0F7799"/>
                </a:solidFill>
              </a:rPr>
              <a:t>разносторонним</a:t>
            </a:r>
            <a:r>
              <a:rPr lang="ru-RU" sz="1400" dirty="0"/>
              <a:t> треугольником. 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86101" y="1193324"/>
                <a:ext cx="720838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01" y="1193324"/>
                <a:ext cx="720838" cy="207749"/>
              </a:xfrm>
              <a:prstGeom prst="rect">
                <a:avLst/>
              </a:prstGeom>
              <a:blipFill>
                <a:blip r:embed="rId13"/>
                <a:stretch>
                  <a:fillRect l="-5085" r="-4237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1162465" y="2392220"/>
            <a:ext cx="158336" cy="110836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179696" y="2392220"/>
            <a:ext cx="158336" cy="110836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7898900">
            <a:off x="219921" y="2207649"/>
            <a:ext cx="15824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F7799"/>
                </a:solidFill>
              </a:rPr>
              <a:t>Боковая сторона</a:t>
            </a:r>
            <a:endParaRPr lang="ru-RU" dirty="0">
              <a:solidFill>
                <a:srgbClr val="0F7799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3798184">
            <a:off x="1710954" y="2213577"/>
            <a:ext cx="15824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F7799"/>
                </a:solidFill>
              </a:rPr>
              <a:t>Боковая сторона</a:t>
            </a:r>
            <a:endParaRPr lang="ru-RU" dirty="0">
              <a:solidFill>
                <a:srgbClr val="0F7799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13380" y="3198895"/>
            <a:ext cx="10775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F7799"/>
                </a:solidFill>
              </a:rPr>
              <a:t>Основание</a:t>
            </a:r>
            <a:endParaRPr lang="ru-RU" dirty="0">
              <a:solidFill>
                <a:srgbClr val="0F7799"/>
              </a:solidFill>
            </a:endParaRPr>
          </a:p>
        </p:txBody>
      </p:sp>
      <p:sp>
        <p:nvSpPr>
          <p:cNvPr id="48" name="Дуга 47"/>
          <p:cNvSpPr/>
          <p:nvPr/>
        </p:nvSpPr>
        <p:spPr>
          <a:xfrm>
            <a:off x="648859" y="3322124"/>
            <a:ext cx="360000" cy="360000"/>
          </a:xfrm>
          <a:prstGeom prst="arc">
            <a:avLst>
              <a:gd name="adj1" fmla="val 16173218"/>
              <a:gd name="adj2" fmla="val 21595220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>
            <a:off x="4418519" y="1762560"/>
            <a:ext cx="360000" cy="360000"/>
          </a:xfrm>
          <a:prstGeom prst="arc">
            <a:avLst>
              <a:gd name="adj1" fmla="val 2340438"/>
              <a:gd name="adj2" fmla="val 8736556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flipH="1">
            <a:off x="2490763" y="3317390"/>
            <a:ext cx="360000" cy="360000"/>
          </a:xfrm>
          <a:prstGeom prst="arc">
            <a:avLst>
              <a:gd name="adj1" fmla="val 16173218"/>
              <a:gd name="adj2" fmla="val 21595220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347180" y="1191016"/>
                <a:ext cx="127105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180" y="1191016"/>
                <a:ext cx="1271054" cy="207749"/>
              </a:xfrm>
              <a:prstGeom prst="rect">
                <a:avLst/>
              </a:prstGeom>
              <a:blipFill>
                <a:blip r:embed="rId14"/>
                <a:stretch>
                  <a:fillRect l="-2871" r="-1914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Прямая соединительная линия 66"/>
          <p:cNvCxnSpPr/>
          <p:nvPr/>
        </p:nvCxnSpPr>
        <p:spPr>
          <a:xfrm>
            <a:off x="3999345" y="2600085"/>
            <a:ext cx="143871" cy="100710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5020583" y="2589959"/>
            <a:ext cx="158336" cy="110836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4479595" y="3532100"/>
            <a:ext cx="180000" cy="0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Дуга 69"/>
          <p:cNvSpPr/>
          <p:nvPr/>
        </p:nvSpPr>
        <p:spPr>
          <a:xfrm>
            <a:off x="3478006" y="3353670"/>
            <a:ext cx="360000" cy="360000"/>
          </a:xfrm>
          <a:prstGeom prst="arc">
            <a:avLst>
              <a:gd name="adj1" fmla="val 16173218"/>
              <a:gd name="adj2" fmla="val 21595220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Дуга 70"/>
          <p:cNvSpPr/>
          <p:nvPr/>
        </p:nvSpPr>
        <p:spPr>
          <a:xfrm flipH="1">
            <a:off x="5319910" y="3348936"/>
            <a:ext cx="360000" cy="360000"/>
          </a:xfrm>
          <a:prstGeom prst="arc">
            <a:avLst>
              <a:gd name="adj1" fmla="val 16173218"/>
              <a:gd name="adj2" fmla="val 21595220"/>
            </a:avLst>
          </a:prstGeom>
          <a:ln w="1905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341285" y="1554811"/>
                <a:ext cx="57753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285" y="1554811"/>
                <a:ext cx="577530" cy="207749"/>
              </a:xfrm>
              <a:prstGeom prst="rect">
                <a:avLst/>
              </a:prstGeom>
              <a:blipFill>
                <a:blip r:embed="rId15"/>
                <a:stretch>
                  <a:fillRect l="-6316" r="-631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54852" y="2399181"/>
                <a:ext cx="143693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852" y="2399181"/>
                <a:ext cx="143693" cy="207749"/>
              </a:xfrm>
              <a:prstGeom prst="rect">
                <a:avLst/>
              </a:prstGeom>
              <a:blipFill>
                <a:blip r:embed="rId16"/>
                <a:stretch>
                  <a:fillRect l="-12500" r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215621" y="2394131"/>
                <a:ext cx="143693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621" y="2394131"/>
                <a:ext cx="143693" cy="207749"/>
              </a:xfrm>
              <a:prstGeom prst="rect">
                <a:avLst/>
              </a:prstGeom>
              <a:blipFill>
                <a:blip r:embed="rId16"/>
                <a:stretch>
                  <a:fillRect l="-13043" r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509029" y="3198895"/>
                <a:ext cx="143693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029" y="3198895"/>
                <a:ext cx="143693" cy="207749"/>
              </a:xfrm>
              <a:prstGeom prst="rect">
                <a:avLst/>
              </a:prstGeom>
              <a:blipFill>
                <a:blip r:embed="rId16"/>
                <a:stretch>
                  <a:fillRect l="-13043" r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единительная линия 75"/>
          <p:cNvCxnSpPr/>
          <p:nvPr/>
        </p:nvCxnSpPr>
        <p:spPr>
          <a:xfrm rot="5400000">
            <a:off x="6950322" y="3532100"/>
            <a:ext cx="180000" cy="0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7247511" y="2489249"/>
            <a:ext cx="143871" cy="100710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7294998" y="2438894"/>
            <a:ext cx="143871" cy="100710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8017168" y="2374951"/>
            <a:ext cx="180000" cy="67440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8011910" y="2455529"/>
            <a:ext cx="180000" cy="67440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7988179" y="2551849"/>
            <a:ext cx="180000" cy="67440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274127" y="1200553"/>
                <a:ext cx="71782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127" y="1200553"/>
                <a:ext cx="717824" cy="207749"/>
              </a:xfrm>
              <a:prstGeom prst="rect">
                <a:avLst/>
              </a:prstGeom>
              <a:blipFill>
                <a:blip r:embed="rId17"/>
                <a:stretch>
                  <a:fillRect l="-5085" r="-3390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716142" y="1193324"/>
                <a:ext cx="1230978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142" y="1193324"/>
                <a:ext cx="1230978" cy="207749"/>
              </a:xfrm>
              <a:prstGeom prst="rect">
                <a:avLst/>
              </a:prstGeom>
              <a:blipFill>
                <a:blip r:embed="rId18"/>
                <a:stretch>
                  <a:fillRect l="-2970" r="-1980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258168" y="1199606"/>
                <a:ext cx="1108765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𝑇𝐹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168" y="1199606"/>
                <a:ext cx="1108765" cy="207749"/>
              </a:xfrm>
              <a:prstGeom prst="rect">
                <a:avLst/>
              </a:prstGeom>
              <a:blipFill>
                <a:blip r:embed="rId19"/>
                <a:stretch>
                  <a:fillRect l="-3315" r="-2762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7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" grpId="0" animBg="1"/>
      <p:bldP spid="51" grpId="0" animBg="1"/>
      <p:bldP spid="7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41" grpId="0"/>
      <p:bldP spid="15" grpId="0"/>
      <p:bldP spid="46" grpId="0"/>
      <p:bldP spid="47" grpId="0"/>
      <p:bldP spid="48" grpId="0" animBg="1"/>
      <p:bldP spid="49" grpId="0" animBg="1"/>
      <p:bldP spid="50" grpId="0" animBg="1"/>
      <p:bldP spid="52" grpId="0"/>
      <p:bldP spid="70" grpId="0" animBg="1"/>
      <p:bldP spid="71" grpId="0" animBg="1"/>
      <p:bldP spid="72" grpId="0"/>
      <p:bldP spid="73" grpId="0"/>
      <p:bldP spid="74" grpId="0"/>
      <p:bldP spid="75" grpId="0"/>
      <p:bldP spid="83" grpId="0"/>
      <p:bldP spid="84" grpId="0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60901" y="1260265"/>
            <a:ext cx="2896322" cy="916183"/>
          </a:xfrm>
          <a:prstGeom prst="wedgeRoundRectCallout">
            <a:avLst>
              <a:gd name="adj1" fmla="val -37355"/>
              <a:gd name="adj2" fmla="val 8441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В </a:t>
            </a:r>
            <a:r>
              <a:rPr lang="ru-RU" sz="1400" dirty="0"/>
              <a:t>разностороннем треугольнике стороны могут быть совершенно любыми?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89" y="1901550"/>
            <a:ext cx="1195312" cy="288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20" name="Полилиния 19"/>
          <p:cNvSpPr/>
          <p:nvPr/>
        </p:nvSpPr>
        <p:spPr>
          <a:xfrm>
            <a:off x="6317673" y="1422368"/>
            <a:ext cx="2115127" cy="2105891"/>
          </a:xfrm>
          <a:custGeom>
            <a:avLst/>
            <a:gdLst>
              <a:gd name="connsiteX0" fmla="*/ 0 w 2115127"/>
              <a:gd name="connsiteY0" fmla="*/ 2105891 h 2105891"/>
              <a:gd name="connsiteX1" fmla="*/ 1413163 w 2115127"/>
              <a:gd name="connsiteY1" fmla="*/ 2105891 h 2105891"/>
              <a:gd name="connsiteX2" fmla="*/ 2115127 w 2115127"/>
              <a:gd name="connsiteY2" fmla="*/ 0 h 2105891"/>
              <a:gd name="connsiteX3" fmla="*/ 0 w 2115127"/>
              <a:gd name="connsiteY3" fmla="*/ 2105891 h 210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127" h="2105891">
                <a:moveTo>
                  <a:pt x="0" y="2105891"/>
                </a:moveTo>
                <a:lnTo>
                  <a:pt x="1413163" y="2105891"/>
                </a:lnTo>
                <a:lnTo>
                  <a:pt x="2115127" y="0"/>
                </a:lnTo>
                <a:lnTo>
                  <a:pt x="0" y="210589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817499" y="3348936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499" y="3348936"/>
                <a:ext cx="205697" cy="276999"/>
              </a:xfrm>
              <a:prstGeom prst="rect">
                <a:avLst/>
              </a:prstGeom>
              <a:blipFill>
                <a:blip r:embed="rId6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07371" y="3348937"/>
                <a:ext cx="1840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371" y="3348937"/>
                <a:ext cx="184025" cy="276999"/>
              </a:xfrm>
              <a:prstGeom prst="rect">
                <a:avLst/>
              </a:prstGeom>
              <a:blipFill>
                <a:blip r:embed="rId7"/>
                <a:stretch>
                  <a:fillRect l="-30000" r="-26667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48659" y="1121766"/>
                <a:ext cx="2078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659" y="1121766"/>
                <a:ext cx="207813" cy="276999"/>
              </a:xfrm>
              <a:prstGeom prst="rect">
                <a:avLst/>
              </a:prstGeom>
              <a:blipFill>
                <a:blip r:embed="rId8"/>
                <a:stretch>
                  <a:fillRect l="-26471" r="-20588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 rot="5400000">
            <a:off x="6950322" y="3532100"/>
            <a:ext cx="180000" cy="0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247511" y="2489249"/>
            <a:ext cx="143871" cy="100710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294998" y="2438894"/>
            <a:ext cx="143871" cy="100710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8017168" y="2374951"/>
            <a:ext cx="180000" cy="67440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8011910" y="2455529"/>
            <a:ext cx="180000" cy="67440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7988179" y="2551849"/>
            <a:ext cx="180000" cy="67440"/>
          </a:xfrm>
          <a:prstGeom prst="line">
            <a:avLst/>
          </a:prstGeom>
          <a:ln w="38100">
            <a:solidFill>
              <a:srgbClr val="0F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8775" y="366024"/>
            <a:ext cx="3261880" cy="1154546"/>
          </a:xfrm>
          <a:prstGeom prst="wedgeRoundRectCallout">
            <a:avLst>
              <a:gd name="adj1" fmla="val -23073"/>
              <a:gd name="adj2" fmla="val 77776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Нет! </a:t>
            </a:r>
          </a:p>
          <a:p>
            <a:pPr algn="ctr"/>
            <a:r>
              <a:rPr lang="ru-RU" sz="1400" dirty="0" smtClean="0"/>
              <a:t>Для </a:t>
            </a:r>
            <a:r>
              <a:rPr lang="ru-RU" sz="1400" dirty="0"/>
              <a:t>того чтобы треугольник существовал, должно выполняться особое </a:t>
            </a:r>
            <a:r>
              <a:rPr lang="ru-RU" sz="1400" dirty="0" smtClean="0"/>
              <a:t>условие.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0085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effectLst/>
                <a:latin typeface="+mj-lt"/>
              </a:rPr>
              <a:t>Запомните!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995" y="1091618"/>
            <a:ext cx="402761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В треугольнике длина каждой стороны меньше суммы длин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двух </a:t>
            </a:r>
            <a:r>
              <a:rPr lang="ru-RU" sz="1800" dirty="0">
                <a:solidFill>
                  <a:schemeClr val="bg1"/>
                </a:solidFill>
              </a:rPr>
              <a:t>других сторон.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8" name="Полилиния 27"/>
          <p:cNvSpPr/>
          <p:nvPr/>
        </p:nvSpPr>
        <p:spPr>
          <a:xfrm>
            <a:off x="6317673" y="1422368"/>
            <a:ext cx="2115127" cy="2105891"/>
          </a:xfrm>
          <a:custGeom>
            <a:avLst/>
            <a:gdLst>
              <a:gd name="connsiteX0" fmla="*/ 0 w 2115127"/>
              <a:gd name="connsiteY0" fmla="*/ 2105891 h 2105891"/>
              <a:gd name="connsiteX1" fmla="*/ 1413163 w 2115127"/>
              <a:gd name="connsiteY1" fmla="*/ 2105891 h 2105891"/>
              <a:gd name="connsiteX2" fmla="*/ 2115127 w 2115127"/>
              <a:gd name="connsiteY2" fmla="*/ 0 h 2105891"/>
              <a:gd name="connsiteX3" fmla="*/ 0 w 2115127"/>
              <a:gd name="connsiteY3" fmla="*/ 2105891 h 210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127" h="2105891">
                <a:moveTo>
                  <a:pt x="0" y="2105891"/>
                </a:moveTo>
                <a:lnTo>
                  <a:pt x="1413163" y="2105891"/>
                </a:lnTo>
                <a:lnTo>
                  <a:pt x="2115127" y="0"/>
                </a:lnTo>
                <a:lnTo>
                  <a:pt x="0" y="2105891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817499" y="3348936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499" y="3348936"/>
                <a:ext cx="205697" cy="276999"/>
              </a:xfrm>
              <a:prstGeom prst="rect">
                <a:avLst/>
              </a:prstGeom>
              <a:blipFill>
                <a:blip r:embed="rId5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07371" y="3348937"/>
                <a:ext cx="1840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371" y="3348937"/>
                <a:ext cx="184025" cy="276999"/>
              </a:xfrm>
              <a:prstGeom prst="rect">
                <a:avLst/>
              </a:prstGeom>
              <a:blipFill>
                <a:blip r:embed="rId6"/>
                <a:stretch>
                  <a:fillRect l="-30000" r="-26667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48659" y="1121766"/>
                <a:ext cx="2078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659" y="1121766"/>
                <a:ext cx="207813" cy="276999"/>
              </a:xfrm>
              <a:prstGeom prst="rect">
                <a:avLst/>
              </a:prstGeom>
              <a:blipFill>
                <a:blip r:embed="rId7"/>
                <a:stretch>
                  <a:fillRect l="-26471" r="-20588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rot="5400000">
            <a:off x="6950322" y="3532100"/>
            <a:ext cx="180000" cy="0"/>
          </a:xfrm>
          <a:prstGeom prst="line">
            <a:avLst/>
          </a:prstGeom>
          <a:ln w="38100">
            <a:solidFill>
              <a:srgbClr val="0F7799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247511" y="2489249"/>
            <a:ext cx="143871" cy="100710"/>
          </a:xfrm>
          <a:prstGeom prst="line">
            <a:avLst/>
          </a:prstGeom>
          <a:ln w="38100">
            <a:solidFill>
              <a:srgbClr val="0F7799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294998" y="2438894"/>
            <a:ext cx="143871" cy="100710"/>
          </a:xfrm>
          <a:prstGeom prst="line">
            <a:avLst/>
          </a:prstGeom>
          <a:ln w="38100">
            <a:solidFill>
              <a:srgbClr val="0F7799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8017168" y="2374951"/>
            <a:ext cx="180000" cy="67440"/>
          </a:xfrm>
          <a:prstGeom prst="line">
            <a:avLst/>
          </a:prstGeom>
          <a:ln w="38100">
            <a:solidFill>
              <a:srgbClr val="0F7799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8011910" y="2455529"/>
            <a:ext cx="180000" cy="67440"/>
          </a:xfrm>
          <a:prstGeom prst="line">
            <a:avLst/>
          </a:prstGeom>
          <a:ln w="38100">
            <a:solidFill>
              <a:srgbClr val="0F7799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7988179" y="2551849"/>
            <a:ext cx="180000" cy="67440"/>
          </a:xfrm>
          <a:prstGeom prst="line">
            <a:avLst/>
          </a:prstGeom>
          <a:ln w="38100">
            <a:solidFill>
              <a:srgbClr val="0F7799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10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9" y="353158"/>
            <a:ext cx="7552592" cy="45001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8" y="0"/>
            <a:ext cx="9153738" cy="5144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5516" y="2820722"/>
            <a:ext cx="1792968" cy="43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06982" y="3890633"/>
            <a:ext cx="3188534" cy="677820"/>
          </a:xfrm>
          <a:prstGeom prst="wedgeRoundRectCallout">
            <a:avLst>
              <a:gd name="adj1" fmla="val 58369"/>
              <a:gd name="adj2" fmla="val -16111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Сейчас я точно смогу посчитать треугольники на рисунке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39565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9" y="353158"/>
            <a:ext cx="7552592" cy="45001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8" y="0"/>
            <a:ext cx="9153738" cy="5144400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919163" y="442913"/>
            <a:ext cx="3624263" cy="2109788"/>
          </a:xfrm>
          <a:custGeom>
            <a:avLst/>
            <a:gdLst>
              <a:gd name="connsiteX0" fmla="*/ 0 w 3624263"/>
              <a:gd name="connsiteY0" fmla="*/ 0 h 2109788"/>
              <a:gd name="connsiteX1" fmla="*/ 3624263 w 3624263"/>
              <a:gd name="connsiteY1" fmla="*/ 0 h 2109788"/>
              <a:gd name="connsiteX2" fmla="*/ 1795463 w 3624263"/>
              <a:gd name="connsiteY2" fmla="*/ 2109788 h 2109788"/>
              <a:gd name="connsiteX3" fmla="*/ 0 w 3624263"/>
              <a:gd name="connsiteY3" fmla="*/ 0 h 21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4263" h="2109788">
                <a:moveTo>
                  <a:pt x="0" y="0"/>
                </a:moveTo>
                <a:lnTo>
                  <a:pt x="3624263" y="0"/>
                </a:lnTo>
                <a:lnTo>
                  <a:pt x="1795463" y="210978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F7799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906780" y="449580"/>
            <a:ext cx="1790700" cy="4206240"/>
          </a:xfrm>
          <a:custGeom>
            <a:avLst/>
            <a:gdLst>
              <a:gd name="connsiteX0" fmla="*/ 7620 w 1790700"/>
              <a:gd name="connsiteY0" fmla="*/ 0 h 4206240"/>
              <a:gd name="connsiteX1" fmla="*/ 0 w 1790700"/>
              <a:gd name="connsiteY1" fmla="*/ 4206240 h 4206240"/>
              <a:gd name="connsiteX2" fmla="*/ 1790700 w 1790700"/>
              <a:gd name="connsiteY2" fmla="*/ 2110740 h 4206240"/>
              <a:gd name="connsiteX3" fmla="*/ 0 w 1790700"/>
              <a:gd name="connsiteY3" fmla="*/ 60960 h 4206240"/>
              <a:gd name="connsiteX4" fmla="*/ 0 w 1790700"/>
              <a:gd name="connsiteY4" fmla="*/ 609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700" h="4206240">
                <a:moveTo>
                  <a:pt x="7620" y="0"/>
                </a:moveTo>
                <a:lnTo>
                  <a:pt x="0" y="4206240"/>
                </a:lnTo>
                <a:lnTo>
                  <a:pt x="1790700" y="2110740"/>
                </a:lnTo>
                <a:lnTo>
                  <a:pt x="0" y="60960"/>
                </a:lnTo>
                <a:lnTo>
                  <a:pt x="0" y="60960"/>
                </a:lnTo>
              </a:path>
            </a:pathLst>
          </a:custGeom>
          <a:noFill/>
          <a:ln w="38100">
            <a:solidFill>
              <a:srgbClr val="0F7799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flipV="1">
            <a:off x="919163" y="2572200"/>
            <a:ext cx="3624263" cy="2109788"/>
          </a:xfrm>
          <a:custGeom>
            <a:avLst/>
            <a:gdLst>
              <a:gd name="connsiteX0" fmla="*/ 0 w 3624263"/>
              <a:gd name="connsiteY0" fmla="*/ 0 h 2109788"/>
              <a:gd name="connsiteX1" fmla="*/ 3624263 w 3624263"/>
              <a:gd name="connsiteY1" fmla="*/ 0 h 2109788"/>
              <a:gd name="connsiteX2" fmla="*/ 1795463 w 3624263"/>
              <a:gd name="connsiteY2" fmla="*/ 2109788 h 2109788"/>
              <a:gd name="connsiteX3" fmla="*/ 0 w 3624263"/>
              <a:gd name="connsiteY3" fmla="*/ 0 h 21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4263" h="2109788">
                <a:moveTo>
                  <a:pt x="0" y="0"/>
                </a:moveTo>
                <a:lnTo>
                  <a:pt x="3624263" y="0"/>
                </a:lnTo>
                <a:lnTo>
                  <a:pt x="1795463" y="210978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F7799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flipV="1">
            <a:off x="4620273" y="2572200"/>
            <a:ext cx="3624263" cy="2109788"/>
          </a:xfrm>
          <a:custGeom>
            <a:avLst/>
            <a:gdLst>
              <a:gd name="connsiteX0" fmla="*/ 0 w 3624263"/>
              <a:gd name="connsiteY0" fmla="*/ 0 h 2109788"/>
              <a:gd name="connsiteX1" fmla="*/ 3624263 w 3624263"/>
              <a:gd name="connsiteY1" fmla="*/ 0 h 2109788"/>
              <a:gd name="connsiteX2" fmla="*/ 1795463 w 3624263"/>
              <a:gd name="connsiteY2" fmla="*/ 2109788 h 2109788"/>
              <a:gd name="connsiteX3" fmla="*/ 0 w 3624263"/>
              <a:gd name="connsiteY3" fmla="*/ 0 h 21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4263" h="2109788">
                <a:moveTo>
                  <a:pt x="0" y="0"/>
                </a:moveTo>
                <a:lnTo>
                  <a:pt x="3624263" y="0"/>
                </a:lnTo>
                <a:lnTo>
                  <a:pt x="1795463" y="210978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F7799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598843" y="442913"/>
            <a:ext cx="3624263" cy="2109788"/>
          </a:xfrm>
          <a:custGeom>
            <a:avLst/>
            <a:gdLst>
              <a:gd name="connsiteX0" fmla="*/ 0 w 3624263"/>
              <a:gd name="connsiteY0" fmla="*/ 0 h 2109788"/>
              <a:gd name="connsiteX1" fmla="*/ 3624263 w 3624263"/>
              <a:gd name="connsiteY1" fmla="*/ 0 h 2109788"/>
              <a:gd name="connsiteX2" fmla="*/ 1795463 w 3624263"/>
              <a:gd name="connsiteY2" fmla="*/ 2109788 h 2109788"/>
              <a:gd name="connsiteX3" fmla="*/ 0 w 3624263"/>
              <a:gd name="connsiteY3" fmla="*/ 0 h 21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4263" h="2109788">
                <a:moveTo>
                  <a:pt x="0" y="0"/>
                </a:moveTo>
                <a:lnTo>
                  <a:pt x="3624263" y="0"/>
                </a:lnTo>
                <a:lnTo>
                  <a:pt x="1795463" y="210978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F7799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flipH="1">
            <a:off x="6412100" y="449580"/>
            <a:ext cx="1790700" cy="4206240"/>
          </a:xfrm>
          <a:custGeom>
            <a:avLst/>
            <a:gdLst>
              <a:gd name="connsiteX0" fmla="*/ 7620 w 1790700"/>
              <a:gd name="connsiteY0" fmla="*/ 0 h 4206240"/>
              <a:gd name="connsiteX1" fmla="*/ 0 w 1790700"/>
              <a:gd name="connsiteY1" fmla="*/ 4206240 h 4206240"/>
              <a:gd name="connsiteX2" fmla="*/ 1790700 w 1790700"/>
              <a:gd name="connsiteY2" fmla="*/ 2110740 h 4206240"/>
              <a:gd name="connsiteX3" fmla="*/ 0 w 1790700"/>
              <a:gd name="connsiteY3" fmla="*/ 60960 h 4206240"/>
              <a:gd name="connsiteX4" fmla="*/ 0 w 1790700"/>
              <a:gd name="connsiteY4" fmla="*/ 609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700" h="4206240">
                <a:moveTo>
                  <a:pt x="7620" y="0"/>
                </a:moveTo>
                <a:lnTo>
                  <a:pt x="0" y="4206240"/>
                </a:lnTo>
                <a:lnTo>
                  <a:pt x="1790700" y="2110740"/>
                </a:lnTo>
                <a:lnTo>
                  <a:pt x="0" y="60960"/>
                </a:lnTo>
                <a:lnTo>
                  <a:pt x="0" y="60960"/>
                </a:lnTo>
              </a:path>
            </a:pathLst>
          </a:custGeom>
          <a:noFill/>
          <a:ln w="38100">
            <a:solidFill>
              <a:srgbClr val="0F7799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42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9" y="353158"/>
            <a:ext cx="7552592" cy="45001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8" y="0"/>
            <a:ext cx="9153738" cy="5144400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905164" y="434109"/>
            <a:ext cx="3648363" cy="4248727"/>
          </a:xfrm>
          <a:custGeom>
            <a:avLst/>
            <a:gdLst>
              <a:gd name="connsiteX0" fmla="*/ 3648363 w 3648363"/>
              <a:gd name="connsiteY0" fmla="*/ 0 h 4248727"/>
              <a:gd name="connsiteX1" fmla="*/ 18472 w 3648363"/>
              <a:gd name="connsiteY1" fmla="*/ 0 h 4248727"/>
              <a:gd name="connsiteX2" fmla="*/ 0 w 3648363"/>
              <a:gd name="connsiteY2" fmla="*/ 4248727 h 4248727"/>
              <a:gd name="connsiteX3" fmla="*/ 3648363 w 3648363"/>
              <a:gd name="connsiteY3" fmla="*/ 0 h 424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8363" h="4248727">
                <a:moveTo>
                  <a:pt x="3648363" y="0"/>
                </a:moveTo>
                <a:lnTo>
                  <a:pt x="18472" y="0"/>
                </a:lnTo>
                <a:cubicBezTo>
                  <a:pt x="12315" y="1416242"/>
                  <a:pt x="6157" y="2832485"/>
                  <a:pt x="0" y="4248727"/>
                </a:cubicBezTo>
                <a:lnTo>
                  <a:pt x="3648363" y="0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flipH="1">
            <a:off x="4553527" y="438600"/>
            <a:ext cx="3648363" cy="4248727"/>
          </a:xfrm>
          <a:custGeom>
            <a:avLst/>
            <a:gdLst>
              <a:gd name="connsiteX0" fmla="*/ 3648363 w 3648363"/>
              <a:gd name="connsiteY0" fmla="*/ 0 h 4248727"/>
              <a:gd name="connsiteX1" fmla="*/ 18472 w 3648363"/>
              <a:gd name="connsiteY1" fmla="*/ 0 h 4248727"/>
              <a:gd name="connsiteX2" fmla="*/ 0 w 3648363"/>
              <a:gd name="connsiteY2" fmla="*/ 4248727 h 4248727"/>
              <a:gd name="connsiteX3" fmla="*/ 3648363 w 3648363"/>
              <a:gd name="connsiteY3" fmla="*/ 0 h 424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8363" h="4248727">
                <a:moveTo>
                  <a:pt x="3648363" y="0"/>
                </a:moveTo>
                <a:lnTo>
                  <a:pt x="18472" y="0"/>
                </a:lnTo>
                <a:cubicBezTo>
                  <a:pt x="12315" y="1416242"/>
                  <a:pt x="6157" y="2832485"/>
                  <a:pt x="0" y="4248727"/>
                </a:cubicBezTo>
                <a:lnTo>
                  <a:pt x="3648363" y="0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flipH="1" flipV="1">
            <a:off x="4553527" y="486773"/>
            <a:ext cx="3648363" cy="4248727"/>
          </a:xfrm>
          <a:custGeom>
            <a:avLst/>
            <a:gdLst>
              <a:gd name="connsiteX0" fmla="*/ 3648363 w 3648363"/>
              <a:gd name="connsiteY0" fmla="*/ 0 h 4248727"/>
              <a:gd name="connsiteX1" fmla="*/ 18472 w 3648363"/>
              <a:gd name="connsiteY1" fmla="*/ 0 h 4248727"/>
              <a:gd name="connsiteX2" fmla="*/ 0 w 3648363"/>
              <a:gd name="connsiteY2" fmla="*/ 4248727 h 4248727"/>
              <a:gd name="connsiteX3" fmla="*/ 3648363 w 3648363"/>
              <a:gd name="connsiteY3" fmla="*/ 0 h 424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8363" h="4248727">
                <a:moveTo>
                  <a:pt x="3648363" y="0"/>
                </a:moveTo>
                <a:lnTo>
                  <a:pt x="18472" y="0"/>
                </a:lnTo>
                <a:cubicBezTo>
                  <a:pt x="12315" y="1416242"/>
                  <a:pt x="6157" y="2832485"/>
                  <a:pt x="0" y="4248727"/>
                </a:cubicBezTo>
                <a:lnTo>
                  <a:pt x="3648363" y="0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flipV="1">
            <a:off x="905163" y="482282"/>
            <a:ext cx="3648363" cy="4248727"/>
          </a:xfrm>
          <a:custGeom>
            <a:avLst/>
            <a:gdLst>
              <a:gd name="connsiteX0" fmla="*/ 3648363 w 3648363"/>
              <a:gd name="connsiteY0" fmla="*/ 0 h 4248727"/>
              <a:gd name="connsiteX1" fmla="*/ 18472 w 3648363"/>
              <a:gd name="connsiteY1" fmla="*/ 0 h 4248727"/>
              <a:gd name="connsiteX2" fmla="*/ 0 w 3648363"/>
              <a:gd name="connsiteY2" fmla="*/ 4248727 h 4248727"/>
              <a:gd name="connsiteX3" fmla="*/ 3648363 w 3648363"/>
              <a:gd name="connsiteY3" fmla="*/ 0 h 424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8363" h="4248727">
                <a:moveTo>
                  <a:pt x="3648363" y="0"/>
                </a:moveTo>
                <a:lnTo>
                  <a:pt x="18472" y="0"/>
                </a:lnTo>
                <a:cubicBezTo>
                  <a:pt x="12315" y="1416242"/>
                  <a:pt x="6157" y="2832485"/>
                  <a:pt x="0" y="4248727"/>
                </a:cubicBezTo>
                <a:lnTo>
                  <a:pt x="3648363" y="0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04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9" y="353158"/>
            <a:ext cx="7552592" cy="45001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8" y="0"/>
            <a:ext cx="9153738" cy="5144400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905164" y="434109"/>
            <a:ext cx="7305963" cy="4239491"/>
          </a:xfrm>
          <a:custGeom>
            <a:avLst/>
            <a:gdLst>
              <a:gd name="connsiteX0" fmla="*/ 0 w 7305963"/>
              <a:gd name="connsiteY0" fmla="*/ 0 h 4239491"/>
              <a:gd name="connsiteX1" fmla="*/ 7305963 w 7305963"/>
              <a:gd name="connsiteY1" fmla="*/ 0 h 4239491"/>
              <a:gd name="connsiteX2" fmla="*/ 3648363 w 7305963"/>
              <a:gd name="connsiteY2" fmla="*/ 4239491 h 4239491"/>
              <a:gd name="connsiteX3" fmla="*/ 0 w 7305963"/>
              <a:gd name="connsiteY3" fmla="*/ 0 h 423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5963" h="4239491">
                <a:moveTo>
                  <a:pt x="0" y="0"/>
                </a:moveTo>
                <a:lnTo>
                  <a:pt x="7305963" y="0"/>
                </a:lnTo>
                <a:lnTo>
                  <a:pt x="3648363" y="4239491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prstDash val="dash"/>
          </a:ln>
          <a:effectLst>
            <a:glow rad="101600">
              <a:srgbClr val="0F7799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flipV="1">
            <a:off x="910071" y="434108"/>
            <a:ext cx="7305963" cy="4239491"/>
          </a:xfrm>
          <a:custGeom>
            <a:avLst/>
            <a:gdLst>
              <a:gd name="connsiteX0" fmla="*/ 0 w 7305963"/>
              <a:gd name="connsiteY0" fmla="*/ 0 h 4239491"/>
              <a:gd name="connsiteX1" fmla="*/ 7305963 w 7305963"/>
              <a:gd name="connsiteY1" fmla="*/ 0 h 4239491"/>
              <a:gd name="connsiteX2" fmla="*/ 3648363 w 7305963"/>
              <a:gd name="connsiteY2" fmla="*/ 4239491 h 4239491"/>
              <a:gd name="connsiteX3" fmla="*/ 0 w 7305963"/>
              <a:gd name="connsiteY3" fmla="*/ 0 h 423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5963" h="4239491">
                <a:moveTo>
                  <a:pt x="0" y="0"/>
                </a:moveTo>
                <a:lnTo>
                  <a:pt x="7305963" y="0"/>
                </a:lnTo>
                <a:lnTo>
                  <a:pt x="3648363" y="4239491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prstDash val="dash"/>
          </a:ln>
          <a:effectLst>
            <a:glow rad="101600">
              <a:srgbClr val="0F7799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562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9" y="353158"/>
            <a:ext cx="7552592" cy="45001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8" y="0"/>
            <a:ext cx="9153738" cy="5144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5516" y="2820722"/>
            <a:ext cx="1792968" cy="43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83200" y="3890633"/>
                <a:ext cx="1812316" cy="473509"/>
              </a:xfrm>
              <a:prstGeom prst="wedgeRoundRectCallout">
                <a:avLst>
                  <a:gd name="adj1" fmla="val 58369"/>
                  <a:gd name="adj2" fmla="val -16111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dirty="0" smtClean="0">
                          <a:latin typeface="Cambria Math" panose="02040503050406030204" pitchFamily="18" charset="0"/>
                        </a:rPr>
                        <m:t>6+4+2=12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0" y="3890633"/>
                <a:ext cx="1812316" cy="473509"/>
              </a:xfrm>
              <a:prstGeom prst="wedgeRoundRectCallout">
                <a:avLst>
                  <a:gd name="adj1" fmla="val 58369"/>
                  <a:gd name="adj2" fmla="val -16111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452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3" y="361950"/>
            <a:ext cx="2570165" cy="1154546"/>
          </a:xfrm>
          <a:prstGeom prst="wedgeRoundRectCallout">
            <a:avLst>
              <a:gd name="adj1" fmla="val -18159"/>
              <a:gd name="adj2" fmla="val 73843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Любой треугольник можно построить при помощи линейки и транспортира.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0929" y="1369096"/>
            <a:ext cx="1195312" cy="288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0490" y="1901550"/>
            <a:ext cx="1242699" cy="2880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546350" y="361950"/>
            <a:ext cx="4238875" cy="677820"/>
          </a:xfrm>
          <a:prstGeom prst="wedgeRoundRectCallout">
            <a:avLst>
              <a:gd name="adj1" fmla="val -8110"/>
              <a:gd name="adj2" fmla="val 131576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Существует </a:t>
            </a:r>
            <a:r>
              <a:rPr lang="ru-RU" sz="1400" dirty="0"/>
              <a:t>ли какой-нибудь особый инструмент для построения треугольников?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5253" y="1901550"/>
            <a:ext cx="3141204" cy="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55" y="2533503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0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8773" y="361950"/>
                <a:ext cx="3308063" cy="999610"/>
              </a:xfrm>
              <a:prstGeom prst="wedgeRoundRectCallout">
                <a:avLst>
                  <a:gd name="adj1" fmla="val -24432"/>
                  <a:gd name="adj2" fmla="val 7822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Давайте построим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1400" dirty="0"/>
                  <a:t>,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у </a:t>
                </a:r>
                <a:r>
                  <a:rPr lang="ru-RU" sz="1400" dirty="0"/>
                  <a:t>которого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=30°</m:t>
                    </m:r>
                  </m:oMath>
                </a14:m>
                <a:r>
                  <a:rPr lang="ru-RU" sz="1400" dirty="0"/>
                  <a:t>, сторона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см, </a:t>
                </a:r>
                <a:r>
                  <a:rPr lang="ru-RU" sz="1400" dirty="0"/>
                  <a:t>а сторона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см.</a:t>
                </a:r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3" y="361950"/>
                <a:ext cx="3308063" cy="999610"/>
              </a:xfrm>
              <a:prstGeom prst="wedgeRoundRectCallout">
                <a:avLst>
                  <a:gd name="adj1" fmla="val -24432"/>
                  <a:gd name="adj2" fmla="val 7822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66304" y="3564268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304" y="3564268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3529" r="-2647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4960065" y="3801436"/>
            <a:ext cx="360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5" idx="7"/>
          </p:cNvCxnSpPr>
          <p:nvPr/>
        </p:nvCxnSpPr>
        <p:spPr>
          <a:xfrm flipV="1">
            <a:off x="4949521" y="2346036"/>
            <a:ext cx="2615061" cy="14337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24" y="1253957"/>
            <a:ext cx="4213224" cy="4213224"/>
          </a:xfrm>
          <a:prstGeom prst="rect">
            <a:avLst/>
          </a:prstGeom>
        </p:spPr>
      </p:pic>
      <p:sp>
        <p:nvSpPr>
          <p:cNvPr id="35" name="Овал 34"/>
          <p:cNvSpPr/>
          <p:nvPr/>
        </p:nvSpPr>
        <p:spPr>
          <a:xfrm>
            <a:off x="4888065" y="3769267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8878" y="1305794"/>
            <a:ext cx="1643554" cy="21847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0760" y="1323378"/>
            <a:ext cx="1708712" cy="21671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77545" y="361950"/>
            <a:ext cx="1915068" cy="677820"/>
          </a:xfrm>
          <a:prstGeom prst="wedgeRoundRectCallout">
            <a:avLst>
              <a:gd name="adj1" fmla="val -6827"/>
              <a:gd name="adj2" fmla="val 80788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Саша, что ты там бормочешь?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9446" y="389821"/>
            <a:ext cx="2649998" cy="677820"/>
          </a:xfrm>
          <a:prstGeom prst="wedgeRoundRectCallout">
            <a:avLst>
              <a:gd name="adj1" fmla="val -35016"/>
              <a:gd name="adj2" fmla="val 83832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Да я тут нашёл интересную задачку. </a:t>
            </a:r>
            <a:endParaRPr lang="ru-RU" sz="1400" dirty="0" smtClean="0"/>
          </a:p>
        </p:txBody>
      </p:sp>
      <p:grpSp>
        <p:nvGrpSpPr>
          <p:cNvPr id="18" name="Группа 17"/>
          <p:cNvGrpSpPr/>
          <p:nvPr/>
        </p:nvGrpSpPr>
        <p:grpSpPr>
          <a:xfrm>
            <a:off x="5019818" y="3599355"/>
            <a:ext cx="1712614" cy="943833"/>
            <a:chOff x="-254447" y="39061"/>
            <a:chExt cx="9144000" cy="5039321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15" y="513343"/>
              <a:ext cx="8389796" cy="426820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447" y="39061"/>
              <a:ext cx="9144000" cy="5039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8773" y="361950"/>
                <a:ext cx="3308063" cy="999610"/>
              </a:xfrm>
              <a:prstGeom prst="wedgeRoundRectCallout">
                <a:avLst>
                  <a:gd name="adj1" fmla="val -24432"/>
                  <a:gd name="adj2" fmla="val 7822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Давайте построим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1400" dirty="0"/>
                  <a:t>,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у </a:t>
                </a:r>
                <a:r>
                  <a:rPr lang="ru-RU" sz="1400" dirty="0"/>
                  <a:t>которого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=30°</m:t>
                    </m:r>
                  </m:oMath>
                </a14:m>
                <a:r>
                  <a:rPr lang="ru-RU" sz="1400" dirty="0"/>
                  <a:t>, сторона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см, </a:t>
                </a:r>
                <a:r>
                  <a:rPr lang="ru-RU" sz="1400" dirty="0"/>
                  <a:t>а сторона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см.</a:t>
                </a:r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3" y="361950"/>
                <a:ext cx="3308063" cy="999610"/>
              </a:xfrm>
              <a:prstGeom prst="wedgeRoundRectCallout">
                <a:avLst>
                  <a:gd name="adj1" fmla="val -24432"/>
                  <a:gd name="adj2" fmla="val 7822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66304" y="3564268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304" y="3564268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3529" r="-2647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4960065" y="3801436"/>
            <a:ext cx="360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5" idx="7"/>
          </p:cNvCxnSpPr>
          <p:nvPr/>
        </p:nvCxnSpPr>
        <p:spPr>
          <a:xfrm flipV="1">
            <a:off x="4949521" y="2346036"/>
            <a:ext cx="2615061" cy="14337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4888065" y="3769267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73642">
            <a:off x="4957109" y="2627782"/>
            <a:ext cx="4564800" cy="127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657951" y="2403083"/>
            <a:ext cx="2594370" cy="28199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4932687" y="2435930"/>
            <a:ext cx="2466333" cy="1352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181479" y="2152518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479" y="2152518"/>
                <a:ext cx="216213" cy="276999"/>
              </a:xfrm>
              <a:prstGeom prst="rect">
                <a:avLst/>
              </a:prstGeom>
              <a:blipFill>
                <a:blip r:embed="rId9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/>
          <p:cNvSpPr/>
          <p:nvPr/>
        </p:nvSpPr>
        <p:spPr>
          <a:xfrm>
            <a:off x="7343854" y="2389543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2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26736 -0.2626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8773" y="361950"/>
                <a:ext cx="3308063" cy="999610"/>
              </a:xfrm>
              <a:prstGeom prst="wedgeRoundRectCallout">
                <a:avLst>
                  <a:gd name="adj1" fmla="val -24432"/>
                  <a:gd name="adj2" fmla="val 7822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Давайте построим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1400" dirty="0"/>
                  <a:t>,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у </a:t>
                </a:r>
                <a:r>
                  <a:rPr lang="ru-RU" sz="1400" dirty="0"/>
                  <a:t>которого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=30°</m:t>
                    </m:r>
                  </m:oMath>
                </a14:m>
                <a:r>
                  <a:rPr lang="ru-RU" sz="1400" dirty="0"/>
                  <a:t>, сторона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см, </a:t>
                </a:r>
                <a:r>
                  <a:rPr lang="ru-RU" sz="1400" dirty="0"/>
                  <a:t>а сторона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см.</a:t>
                </a:r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3" y="361950"/>
                <a:ext cx="3308063" cy="999610"/>
              </a:xfrm>
              <a:prstGeom prst="wedgeRoundRectCallout">
                <a:avLst>
                  <a:gd name="adj1" fmla="val -24432"/>
                  <a:gd name="adj2" fmla="val 7822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66304" y="3564268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304" y="3564268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3529" r="-2647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4960065" y="3801436"/>
            <a:ext cx="360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5" idx="7"/>
          </p:cNvCxnSpPr>
          <p:nvPr/>
        </p:nvCxnSpPr>
        <p:spPr>
          <a:xfrm flipV="1">
            <a:off x="4949521" y="2346036"/>
            <a:ext cx="2615061" cy="14337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4888065" y="3769267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4065" y="3815442"/>
            <a:ext cx="4564800" cy="127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657951" y="2403083"/>
            <a:ext cx="2594370" cy="28199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4932687" y="2435930"/>
            <a:ext cx="2466333" cy="1352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49521" y="3801436"/>
            <a:ext cx="3485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181479" y="2152518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479" y="2152518"/>
                <a:ext cx="216213" cy="276999"/>
              </a:xfrm>
              <a:prstGeom prst="rect">
                <a:avLst/>
              </a:prstGeom>
              <a:blipFill>
                <a:blip r:embed="rId9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/>
          <p:cNvSpPr/>
          <p:nvPr/>
        </p:nvSpPr>
        <p:spPr>
          <a:xfrm>
            <a:off x="7343854" y="2389543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465659" y="3564267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659" y="3564267"/>
                <a:ext cx="205697" cy="276999"/>
              </a:xfrm>
              <a:prstGeom prst="rect">
                <a:avLst/>
              </a:prstGeom>
              <a:blipFill>
                <a:blip r:embed="rId10"/>
                <a:stretch>
                  <a:fillRect l="-27273" r="-2424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Овал 18"/>
          <p:cNvSpPr/>
          <p:nvPr/>
        </p:nvSpPr>
        <p:spPr>
          <a:xfrm>
            <a:off x="8392046" y="376050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38073 -4.44444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8773" y="361950"/>
                <a:ext cx="3308063" cy="999610"/>
              </a:xfrm>
              <a:prstGeom prst="wedgeRoundRectCallout">
                <a:avLst>
                  <a:gd name="adj1" fmla="val -24432"/>
                  <a:gd name="adj2" fmla="val 7822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Давайте построим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1400" dirty="0"/>
                  <a:t>,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у </a:t>
                </a:r>
                <a:r>
                  <a:rPr lang="ru-RU" sz="1400" dirty="0"/>
                  <a:t>которого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=30°</m:t>
                    </m:r>
                  </m:oMath>
                </a14:m>
                <a:r>
                  <a:rPr lang="ru-RU" sz="1400" dirty="0"/>
                  <a:t>, сторона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см, </a:t>
                </a:r>
                <a:r>
                  <a:rPr lang="ru-RU" sz="1400" dirty="0"/>
                  <a:t>а сторона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см.</a:t>
                </a:r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3" y="361950"/>
                <a:ext cx="3308063" cy="999610"/>
              </a:xfrm>
              <a:prstGeom prst="wedgeRoundRectCallout">
                <a:avLst>
                  <a:gd name="adj1" fmla="val -24432"/>
                  <a:gd name="adj2" fmla="val 7822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66304" y="3564268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304" y="3564268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3529" r="-2647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4960065" y="3801436"/>
            <a:ext cx="360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5" idx="7"/>
          </p:cNvCxnSpPr>
          <p:nvPr/>
        </p:nvCxnSpPr>
        <p:spPr>
          <a:xfrm flipV="1">
            <a:off x="4949521" y="2346036"/>
            <a:ext cx="2615061" cy="14337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4888065" y="3769267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118670" y="1048616"/>
            <a:ext cx="2594370" cy="28199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4932687" y="2435930"/>
            <a:ext cx="2466333" cy="1352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49521" y="3801436"/>
            <a:ext cx="3485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88225" y="2441575"/>
            <a:ext cx="1035050" cy="1358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81479" y="2152518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479" y="2152518"/>
                <a:ext cx="216213" cy="276999"/>
              </a:xfrm>
              <a:prstGeom prst="rect">
                <a:avLst/>
              </a:prstGeom>
              <a:blipFill>
                <a:blip r:embed="rId8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Овал 22"/>
          <p:cNvSpPr/>
          <p:nvPr/>
        </p:nvSpPr>
        <p:spPr>
          <a:xfrm>
            <a:off x="7343854" y="2389543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161920">
            <a:off x="4737531" y="2395416"/>
            <a:ext cx="4564800" cy="127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465659" y="3564267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659" y="3564267"/>
                <a:ext cx="205697" cy="276999"/>
              </a:xfrm>
              <a:prstGeom prst="rect">
                <a:avLst/>
              </a:prstGeom>
              <a:blipFill>
                <a:blip r:embed="rId10"/>
                <a:stretch>
                  <a:fillRect l="-27273" r="-2424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Овал 24"/>
          <p:cNvSpPr/>
          <p:nvPr/>
        </p:nvSpPr>
        <p:spPr>
          <a:xfrm>
            <a:off x="8392046" y="376050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0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3951E-6 L 0.11441 0.27099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135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8773" y="361950"/>
                <a:ext cx="3308063" cy="999610"/>
              </a:xfrm>
              <a:prstGeom prst="wedgeRoundRectCallout">
                <a:avLst>
                  <a:gd name="adj1" fmla="val -24432"/>
                  <a:gd name="adj2" fmla="val 7822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Давайте построим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1400" dirty="0"/>
                  <a:t>,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у </a:t>
                </a:r>
                <a:r>
                  <a:rPr lang="ru-RU" sz="1400" dirty="0"/>
                  <a:t>которого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=30°</m:t>
                    </m:r>
                  </m:oMath>
                </a14:m>
                <a:r>
                  <a:rPr lang="ru-RU" sz="1400" dirty="0"/>
                  <a:t>, сторона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см, </a:t>
                </a:r>
                <a:r>
                  <a:rPr lang="ru-RU" sz="1400" dirty="0"/>
                  <a:t>а сторона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см.</a:t>
                </a:r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3" y="361950"/>
                <a:ext cx="3308063" cy="999610"/>
              </a:xfrm>
              <a:prstGeom prst="wedgeRoundRectCallout">
                <a:avLst>
                  <a:gd name="adj1" fmla="val -24432"/>
                  <a:gd name="adj2" fmla="val 7822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66304" y="3564268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304" y="3564268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3529" r="-2647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4960065" y="3801436"/>
            <a:ext cx="360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5" idx="7"/>
          </p:cNvCxnSpPr>
          <p:nvPr/>
        </p:nvCxnSpPr>
        <p:spPr>
          <a:xfrm flipV="1">
            <a:off x="4949521" y="2346036"/>
            <a:ext cx="2615061" cy="14337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4888065" y="3769267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932687" y="2435930"/>
            <a:ext cx="2466333" cy="1352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49521" y="3801436"/>
            <a:ext cx="3485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88225" y="2441575"/>
            <a:ext cx="1035050" cy="1358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81479" y="2152518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479" y="2152518"/>
                <a:ext cx="216213" cy="276999"/>
              </a:xfrm>
              <a:prstGeom prst="rect">
                <a:avLst/>
              </a:prstGeom>
              <a:blipFill>
                <a:blip r:embed="rId7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Овал 17"/>
          <p:cNvSpPr/>
          <p:nvPr/>
        </p:nvSpPr>
        <p:spPr>
          <a:xfrm>
            <a:off x="7343854" y="2389543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465659" y="3564267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659" y="3564267"/>
                <a:ext cx="205697" cy="276999"/>
              </a:xfrm>
              <a:prstGeom prst="rect">
                <a:avLst/>
              </a:prstGeom>
              <a:blipFill>
                <a:blip r:embed="rId8"/>
                <a:stretch>
                  <a:fillRect l="-27273" r="-2424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вал 20"/>
          <p:cNvSpPr/>
          <p:nvPr/>
        </p:nvSpPr>
        <p:spPr>
          <a:xfrm>
            <a:off x="8392046" y="3760501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8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6" y="909934"/>
            <a:ext cx="40338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Определите </a:t>
            </a:r>
            <a:r>
              <a:rPr lang="ru-RU" sz="1400" dirty="0"/>
              <a:t>вид каждого треугольника.</a:t>
            </a:r>
            <a:endParaRPr lang="ru-RU" sz="1400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1356749"/>
            <a:ext cx="40338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155164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947455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58775" y="1912024"/>
                <a:ext cx="2952750" cy="240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400" dirty="0" smtClean="0"/>
                  <a:t>-й</a:t>
                </a:r>
                <a:r>
                  <a:rPr lang="ru-RU" sz="1400" dirty="0"/>
                  <a:t> </a:t>
                </a:r>
                <a:r>
                  <a:rPr lang="ru-RU" sz="1400" dirty="0" smtClean="0"/>
                  <a:t>треугольник равносторонний,</a:t>
                </a:r>
                <a:endParaRPr lang="en-US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1912024"/>
                <a:ext cx="2952750" cy="240579"/>
              </a:xfrm>
              <a:prstGeom prst="rect">
                <a:avLst/>
              </a:prstGeom>
              <a:blipFill>
                <a:blip r:embed="rId4"/>
                <a:stretch>
                  <a:fillRect l="-2479" t="-15385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Равнобедренный треугольник 3"/>
          <p:cNvSpPr/>
          <p:nvPr/>
        </p:nvSpPr>
        <p:spPr>
          <a:xfrm>
            <a:off x="4922981" y="731282"/>
            <a:ext cx="1339352" cy="946560"/>
          </a:xfrm>
          <a:prstGeom prst="triangle">
            <a:avLst/>
          </a:prstGeom>
          <a:solidFill>
            <a:srgbClr val="0F7799"/>
          </a:solidFill>
          <a:ln w="19050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72364" y="1143850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5861050" y="1153033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5564949" y="1604620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Равнобедренный треугольник 76"/>
          <p:cNvSpPr/>
          <p:nvPr/>
        </p:nvSpPr>
        <p:spPr>
          <a:xfrm>
            <a:off x="6349396" y="653382"/>
            <a:ext cx="1015383" cy="1741116"/>
          </a:xfrm>
          <a:prstGeom prst="triangle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6866363" y="2322498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6484007" y="1573562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6491674" y="1517649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7086617" y="1594387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7060232" y="1553091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05293" y="1162604"/>
                <a:ext cx="1747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93" y="1162604"/>
                <a:ext cx="174727" cy="246221"/>
              </a:xfrm>
              <a:prstGeom prst="rect">
                <a:avLst/>
              </a:prstGeom>
              <a:blipFill>
                <a:blip r:embed="rId5"/>
                <a:stretch>
                  <a:fillRect l="-24138" r="-24138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778999" y="1738380"/>
                <a:ext cx="1747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999" y="1738380"/>
                <a:ext cx="174727" cy="246221"/>
              </a:xfrm>
              <a:prstGeom prst="rect">
                <a:avLst/>
              </a:prstGeom>
              <a:blipFill>
                <a:blip r:embed="rId6"/>
                <a:stretch>
                  <a:fillRect l="-24138" r="-24138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олилиния 12"/>
          <p:cNvSpPr/>
          <p:nvPr/>
        </p:nvSpPr>
        <p:spPr>
          <a:xfrm>
            <a:off x="7175723" y="645549"/>
            <a:ext cx="1459345" cy="1422400"/>
          </a:xfrm>
          <a:custGeom>
            <a:avLst/>
            <a:gdLst>
              <a:gd name="connsiteX0" fmla="*/ 0 w 2844800"/>
              <a:gd name="connsiteY0" fmla="*/ 0 h 1422400"/>
              <a:gd name="connsiteX1" fmla="*/ 692728 w 2844800"/>
              <a:gd name="connsiteY1" fmla="*/ 1422400 h 1422400"/>
              <a:gd name="connsiteX2" fmla="*/ 2844800 w 2844800"/>
              <a:gd name="connsiteY2" fmla="*/ 1071418 h 1422400"/>
              <a:gd name="connsiteX3" fmla="*/ 0 w 2844800"/>
              <a:gd name="connsiteY3" fmla="*/ 0 h 1422400"/>
              <a:gd name="connsiteX0" fmla="*/ 0 w 1459345"/>
              <a:gd name="connsiteY0" fmla="*/ 0 h 1422400"/>
              <a:gd name="connsiteX1" fmla="*/ 692728 w 1459345"/>
              <a:gd name="connsiteY1" fmla="*/ 1422400 h 1422400"/>
              <a:gd name="connsiteX2" fmla="*/ 1459345 w 1459345"/>
              <a:gd name="connsiteY2" fmla="*/ 683491 h 1422400"/>
              <a:gd name="connsiteX3" fmla="*/ 0 w 1459345"/>
              <a:gd name="connsiteY3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345" h="1422400">
                <a:moveTo>
                  <a:pt x="0" y="0"/>
                </a:moveTo>
                <a:lnTo>
                  <a:pt x="692728" y="1422400"/>
                </a:lnTo>
                <a:lnTo>
                  <a:pt x="1459345" y="683491"/>
                </a:lnTo>
                <a:lnTo>
                  <a:pt x="0" y="0"/>
                </a:lnTo>
                <a:close/>
              </a:path>
            </a:pathLst>
          </a:custGeom>
          <a:solidFill>
            <a:srgbClr val="4ECFFF"/>
          </a:solidFill>
          <a:ln>
            <a:solidFill>
              <a:srgbClr val="4EC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854635" y="1277881"/>
                <a:ext cx="1747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635" y="1277881"/>
                <a:ext cx="174727" cy="246221"/>
              </a:xfrm>
              <a:prstGeom prst="rect">
                <a:avLst/>
              </a:prstGeom>
              <a:blipFill>
                <a:blip r:embed="rId7"/>
                <a:stretch>
                  <a:fillRect l="-24138" r="-24138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Прямая соединительная линия 84"/>
          <p:cNvCxnSpPr/>
          <p:nvPr/>
        </p:nvCxnSpPr>
        <p:spPr>
          <a:xfrm flipV="1">
            <a:off x="7462092" y="1305220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7854635" y="946382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7928525" y="981604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8076306" y="1738408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8123028" y="1686879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8184545" y="1646071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ый треугольник 15"/>
          <p:cNvSpPr/>
          <p:nvPr/>
        </p:nvSpPr>
        <p:spPr>
          <a:xfrm>
            <a:off x="4922981" y="2394498"/>
            <a:ext cx="1426415" cy="2103611"/>
          </a:xfrm>
          <a:prstGeom prst="rt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320145" y="3670679"/>
                <a:ext cx="1747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145" y="3670679"/>
                <a:ext cx="174727" cy="246221"/>
              </a:xfrm>
              <a:prstGeom prst="rect">
                <a:avLst/>
              </a:prstGeom>
              <a:blipFill>
                <a:blip r:embed="rId8"/>
                <a:stretch>
                  <a:fillRect l="-28571" r="-25000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Прямая соединительная линия 91"/>
          <p:cNvCxnSpPr/>
          <p:nvPr/>
        </p:nvCxnSpPr>
        <p:spPr>
          <a:xfrm>
            <a:off x="5636188" y="4426109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16200000">
            <a:off x="4920369" y="3525564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5619762" y="3493509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16200000">
            <a:off x="4920369" y="358020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5677753" y="442149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590010" y="442611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 rot="21066206" flipH="1" flipV="1">
            <a:off x="6689234" y="2613763"/>
            <a:ext cx="2059709" cy="1764146"/>
          </a:xfrm>
          <a:custGeom>
            <a:avLst/>
            <a:gdLst>
              <a:gd name="connsiteX0" fmla="*/ 0 w 2059709"/>
              <a:gd name="connsiteY0" fmla="*/ 1764146 h 1764146"/>
              <a:gd name="connsiteX1" fmla="*/ 1080655 w 2059709"/>
              <a:gd name="connsiteY1" fmla="*/ 1754909 h 1764146"/>
              <a:gd name="connsiteX2" fmla="*/ 2059709 w 2059709"/>
              <a:gd name="connsiteY2" fmla="*/ 0 h 1764146"/>
              <a:gd name="connsiteX3" fmla="*/ 0 w 2059709"/>
              <a:gd name="connsiteY3" fmla="*/ 1764146 h 176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9709" h="1764146">
                <a:moveTo>
                  <a:pt x="0" y="1764146"/>
                </a:moveTo>
                <a:lnTo>
                  <a:pt x="1080655" y="1754909"/>
                </a:lnTo>
                <a:lnTo>
                  <a:pt x="2059709" y="0"/>
                </a:lnTo>
                <a:lnTo>
                  <a:pt x="0" y="1764146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7522509" y="3056461"/>
                <a:ext cx="1747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509" y="3056461"/>
                <a:ext cx="174727" cy="246221"/>
              </a:xfrm>
              <a:prstGeom prst="rect">
                <a:avLst/>
              </a:prstGeom>
              <a:blipFill>
                <a:blip r:embed="rId9"/>
                <a:stretch>
                  <a:fillRect l="-27586" r="-24138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Прямая соединительная линия 98"/>
          <p:cNvCxnSpPr/>
          <p:nvPr/>
        </p:nvCxnSpPr>
        <p:spPr>
          <a:xfrm>
            <a:off x="7978942" y="2490514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7652415" y="3424999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7699137" y="3373470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7760654" y="3332662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7174691" y="3350120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7182358" y="3294207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96528" y="2182383"/>
            <a:ext cx="28184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dirty="0" smtClean="0"/>
              <a:t>   остроугольный.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58773" y="2524477"/>
                <a:ext cx="2952751" cy="240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400" dirty="0" smtClean="0"/>
                  <a:t>-й</a:t>
                </a:r>
                <a:r>
                  <a:rPr lang="ru-RU" sz="1400" dirty="0"/>
                  <a:t> </a:t>
                </a:r>
                <a:r>
                  <a:rPr lang="ru-RU" sz="1400" dirty="0" smtClean="0"/>
                  <a:t>треугольник равнобедренный,</a:t>
                </a:r>
                <a:endParaRPr lang="en-US" sz="1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3" y="2524477"/>
                <a:ext cx="2952751" cy="240579"/>
              </a:xfrm>
              <a:prstGeom prst="rect">
                <a:avLst/>
              </a:prstGeom>
              <a:blipFill>
                <a:blip r:embed="rId10"/>
                <a:stretch>
                  <a:fillRect l="-2479" t="-12500" r="-1033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/>
          <p:cNvSpPr txBox="1"/>
          <p:nvPr/>
        </p:nvSpPr>
        <p:spPr>
          <a:xfrm>
            <a:off x="433471" y="2794837"/>
            <a:ext cx="2799255" cy="217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dirty="0" smtClean="0"/>
              <a:t>остроугольный.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66683" y="3130789"/>
                <a:ext cx="2944842" cy="240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-й</a:t>
                </a:r>
                <a:r>
                  <a:rPr lang="ru-RU" sz="1400" dirty="0"/>
                  <a:t> </a:t>
                </a:r>
                <a:r>
                  <a:rPr lang="ru-RU" sz="1400" dirty="0" smtClean="0"/>
                  <a:t>треугольник разносторонний,</a:t>
                </a:r>
                <a:endParaRPr lang="en-US" sz="1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3" y="3130789"/>
                <a:ext cx="2944842" cy="240579"/>
              </a:xfrm>
              <a:prstGeom prst="rect">
                <a:avLst/>
              </a:prstGeom>
              <a:blipFill>
                <a:blip r:embed="rId11"/>
                <a:stretch>
                  <a:fillRect l="-2277" t="-15385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/>
          <p:cNvSpPr txBox="1"/>
          <p:nvPr/>
        </p:nvSpPr>
        <p:spPr>
          <a:xfrm>
            <a:off x="404436" y="3401148"/>
            <a:ext cx="281053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dirty="0" smtClean="0"/>
              <a:t>остроугольный.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366683" y="3701422"/>
                <a:ext cx="2944842" cy="240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1400" dirty="0" smtClean="0"/>
                  <a:t>-й</a:t>
                </a:r>
                <a:r>
                  <a:rPr lang="ru-RU" sz="1400" dirty="0"/>
                  <a:t> </a:t>
                </a:r>
                <a:r>
                  <a:rPr lang="ru-RU" sz="1400" dirty="0" smtClean="0"/>
                  <a:t>треугольник разносторонний,</a:t>
                </a:r>
                <a:endParaRPr lang="en-US" sz="1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3" y="3701422"/>
                <a:ext cx="2944842" cy="240579"/>
              </a:xfrm>
              <a:prstGeom prst="rect">
                <a:avLst/>
              </a:prstGeom>
              <a:blipFill>
                <a:blip r:embed="rId12"/>
                <a:stretch>
                  <a:fillRect l="-2277" t="-12500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404437" y="3971782"/>
            <a:ext cx="2810536" cy="219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dirty="0" smtClean="0"/>
              <a:t>прямоугольный.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58774" y="4305730"/>
                <a:ext cx="2952750" cy="240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400" dirty="0" smtClean="0"/>
                  <a:t>-й</a:t>
                </a:r>
                <a:r>
                  <a:rPr lang="ru-RU" sz="1400" dirty="0"/>
                  <a:t> </a:t>
                </a:r>
                <a:r>
                  <a:rPr lang="ru-RU" sz="1400" dirty="0" smtClean="0"/>
                  <a:t>треугольник разносторонний,</a:t>
                </a:r>
                <a:endParaRPr lang="en-US" sz="14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4305730"/>
                <a:ext cx="2952750" cy="240579"/>
              </a:xfrm>
              <a:prstGeom prst="rect">
                <a:avLst/>
              </a:prstGeom>
              <a:blipFill>
                <a:blip r:embed="rId13"/>
                <a:stretch>
                  <a:fillRect l="-2479" t="-12500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/>
          <p:cNvSpPr txBox="1"/>
          <p:nvPr/>
        </p:nvSpPr>
        <p:spPr>
          <a:xfrm>
            <a:off x="396527" y="4576090"/>
            <a:ext cx="28184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dirty="0" smtClean="0"/>
              <a:t>тупоугольный.</a:t>
            </a:r>
            <a:endParaRPr lang="en-US" sz="1400" dirty="0"/>
          </a:p>
        </p:txBody>
      </p:sp>
      <p:sp>
        <p:nvSpPr>
          <p:cNvPr id="54" name="Полилиния 53"/>
          <p:cNvSpPr/>
          <p:nvPr/>
        </p:nvSpPr>
        <p:spPr>
          <a:xfrm>
            <a:off x="4926142" y="4300320"/>
            <a:ext cx="211932" cy="197644"/>
          </a:xfrm>
          <a:custGeom>
            <a:avLst/>
            <a:gdLst>
              <a:gd name="connsiteX0" fmla="*/ 0 w 211932"/>
              <a:gd name="connsiteY0" fmla="*/ 0 h 197644"/>
              <a:gd name="connsiteX1" fmla="*/ 209550 w 211932"/>
              <a:gd name="connsiteY1" fmla="*/ 2381 h 197644"/>
              <a:gd name="connsiteX2" fmla="*/ 211932 w 211932"/>
              <a:gd name="connsiteY2" fmla="*/ 197644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32" h="197644">
                <a:moveTo>
                  <a:pt x="0" y="0"/>
                </a:moveTo>
                <a:lnTo>
                  <a:pt x="209550" y="2381"/>
                </a:lnTo>
                <a:lnTo>
                  <a:pt x="211932" y="197644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rot="17640671">
            <a:off x="7343797" y="2424565"/>
            <a:ext cx="342900" cy="384561"/>
          </a:xfrm>
          <a:prstGeom prst="arc">
            <a:avLst>
              <a:gd name="adj1" fmla="val 3960366"/>
              <a:gd name="adj2" fmla="val 1015664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60" grpId="0"/>
      <p:bldP spid="4" grpId="0" animBg="1"/>
      <p:bldP spid="77" grpId="0" animBg="1"/>
      <p:bldP spid="8" grpId="0"/>
      <p:bldP spid="83" grpId="0"/>
      <p:bldP spid="13" grpId="0" animBg="1"/>
      <p:bldP spid="84" grpId="0"/>
      <p:bldP spid="16" grpId="0" animBg="1"/>
      <p:bldP spid="91" grpId="0"/>
      <p:bldP spid="17" grpId="0" animBg="1"/>
      <p:bldP spid="98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54" grpId="0" animBg="1"/>
      <p:bldP spid="5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09934"/>
                <a:ext cx="5854699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Определите </a:t>
                </a:r>
                <a:r>
                  <a:rPr lang="ru-RU" sz="1400" dirty="0"/>
                  <a:t>по сторонам </a:t>
                </a:r>
                <a:r>
                  <a:rPr lang="ru-RU" sz="1400" dirty="0" smtClean="0"/>
                  <a:t>существование треугольника:</a:t>
                </a:r>
              </a:p>
              <a:p>
                <a:r>
                  <a:rPr lang="ru-RU" sz="1400" dirty="0" smtClean="0"/>
                  <a:t>а)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ru-RU" sz="1400" dirty="0" smtClean="0"/>
                  <a:t>см,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ru-RU" sz="1400" dirty="0" smtClean="0"/>
                  <a:t>см,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ru-RU" sz="1400" dirty="0" smtClean="0"/>
                  <a:t>см;</a:t>
                </a:r>
              </a:p>
              <a:p>
                <a:r>
                  <a:rPr lang="ru-RU" sz="1400" dirty="0" smtClean="0"/>
                  <a:t>б)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𝑀𝑂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1600" dirty="0"/>
                  <a:t> </a:t>
                </a:r>
                <a:r>
                  <a:rPr lang="ru-RU" sz="1400" dirty="0"/>
                  <a:t>см,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sz="1400" dirty="0"/>
                  <a:t> </a:t>
                </a:r>
                <a:r>
                  <a:rPr lang="ru-RU" sz="1400" dirty="0"/>
                  <a:t>см,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𝑁𝑀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sz="1400" dirty="0"/>
                  <a:t> </a:t>
                </a:r>
                <a:r>
                  <a:rPr lang="ru-RU" sz="1400" dirty="0" smtClean="0"/>
                  <a:t>см.</a:t>
                </a:r>
                <a:endParaRPr lang="ru-RU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09934"/>
                <a:ext cx="5854699" cy="707886"/>
              </a:xfrm>
              <a:prstGeom prst="rect">
                <a:avLst/>
              </a:prstGeom>
              <a:blipFill>
                <a:blip r:embed="rId3"/>
                <a:stretch>
                  <a:fillRect l="-1875" t="-7759" b="-13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849478"/>
            <a:ext cx="55022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044377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58775" y="2413988"/>
                <a:ext cx="4033838" cy="671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600" b="0" dirty="0" smtClean="0"/>
                  <a:t>а)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&gt;1+2</m:t>
                    </m:r>
                  </m:oMath>
                </a14:m>
                <a:r>
                  <a:rPr lang="ru-RU" sz="1400" dirty="0" smtClean="0"/>
                  <a:t>.</a:t>
                </a:r>
                <a:endParaRPr lang="en-US" sz="1400" dirty="0" smtClean="0"/>
              </a:p>
              <a:p>
                <a:r>
                  <a:rPr lang="ru-RU" sz="1400" dirty="0" smtClean="0"/>
                  <a:t> </a:t>
                </a:r>
                <a:endParaRPr lang="en-US" sz="1400" dirty="0" smtClean="0"/>
              </a:p>
              <a:p>
                <a:r>
                  <a:rPr lang="ru-RU" sz="1400" dirty="0" smtClean="0"/>
                  <a:t>Такой треугольник не существует.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413988"/>
                <a:ext cx="4033838" cy="671466"/>
              </a:xfrm>
              <a:prstGeom prst="rect">
                <a:avLst/>
              </a:prstGeom>
              <a:blipFill>
                <a:blip r:embed="rId5"/>
                <a:stretch>
                  <a:fillRect l="-3172" t="-10000" b="-1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594764" y="3974"/>
            <a:ext cx="2197789" cy="1804249"/>
          </a:xfrm>
          <a:prstGeom prst="rect">
            <a:avLst/>
          </a:prstGeom>
          <a:solidFill>
            <a:srgbClr val="0F7799">
              <a:alpha val="50000"/>
            </a:srgbClr>
          </a:solidFill>
        </p:spPr>
        <p:txBody>
          <a:bodyPr wrap="square" lIns="360000" tIns="360000" rIns="360000" bIns="360000" rtlCol="0">
            <a:spAutoFit/>
          </a:bodyPr>
          <a:lstStyle/>
          <a:p>
            <a:r>
              <a:rPr lang="ru-RU" sz="1400" dirty="0" smtClean="0"/>
              <a:t>В </a:t>
            </a:r>
            <a:r>
              <a:rPr lang="ru-RU" sz="1400" dirty="0"/>
              <a:t>треугольнике длина каждой стороны </a:t>
            </a:r>
            <a:r>
              <a:rPr lang="ru-RU" sz="1400" dirty="0" smtClean="0"/>
              <a:t>меньше </a:t>
            </a:r>
            <a:r>
              <a:rPr lang="ru-RU" sz="1400" dirty="0"/>
              <a:t>суммы длин двух других сторон.</a:t>
            </a:r>
            <a:endParaRPr lang="ru-RU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58715" y="2413988"/>
                <a:ext cx="4033838" cy="11582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600" b="0" dirty="0" smtClean="0"/>
                  <a:t>б) </a:t>
                </a:r>
                <a14:m>
                  <m:oMath xmlns:m="http://schemas.openxmlformats.org/officeDocument/2006/math">
                    <m:r>
                      <a:rPr lang="ru-RU" sz="1600" b="0" i="0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ru-RU" sz="1400" dirty="0" smtClean="0"/>
                  <a:t>;</a:t>
                </a:r>
              </a:p>
              <a:p>
                <a:r>
                  <a:rPr lang="ru-RU" sz="1400" dirty="0"/>
                  <a:t> </a:t>
                </a:r>
                <a:r>
                  <a:rPr lang="ru-RU" sz="1400" dirty="0" smtClean="0"/>
                  <a:t>    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&lt;18+36</m:t>
                    </m:r>
                  </m:oMath>
                </a14:m>
                <a:r>
                  <a:rPr lang="ru-RU" sz="1400" dirty="0" smtClean="0"/>
                  <a:t>;</a:t>
                </a:r>
              </a:p>
              <a:p>
                <a:r>
                  <a:rPr lang="ru-RU" sz="1400" dirty="0"/>
                  <a:t> </a:t>
                </a:r>
                <a:r>
                  <a:rPr lang="ru-RU" sz="1400" dirty="0" smtClean="0"/>
                  <a:t>    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&lt;18+30</m:t>
                    </m:r>
                  </m:oMath>
                </a14:m>
                <a:r>
                  <a:rPr lang="ru-RU" sz="1400" dirty="0" smtClean="0"/>
                  <a:t>.</a:t>
                </a:r>
                <a:endParaRPr lang="en-US" sz="1400" dirty="0" smtClean="0"/>
              </a:p>
              <a:p>
                <a:r>
                  <a:rPr lang="ru-RU" sz="1400" dirty="0" smtClean="0"/>
                  <a:t> </a:t>
                </a:r>
                <a:endParaRPr lang="en-US" sz="1400" dirty="0" smtClean="0"/>
              </a:p>
              <a:p>
                <a:r>
                  <a:rPr lang="ru-RU" sz="1400" dirty="0" smtClean="0"/>
                  <a:t>Такой треугольник существует.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715" y="2413988"/>
                <a:ext cx="4033838" cy="1158266"/>
              </a:xfrm>
              <a:prstGeom prst="rect">
                <a:avLst/>
              </a:prstGeom>
              <a:blipFill>
                <a:blip r:embed="rId6"/>
                <a:stretch>
                  <a:fillRect l="-3177" t="-5789" b="-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3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60" grpId="0"/>
      <p:bldP spid="40" grpId="0" animBg="1"/>
      <p:bldP spid="4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6" y="909934"/>
                <a:ext cx="4033838" cy="886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Равнобедренный </a:t>
                </a:r>
                <a:r>
                  <a:rPr lang="ru-RU" sz="1400" dirty="0"/>
                  <a:t>треугольник имеет периметр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37</m:t>
                    </m:r>
                  </m:oMath>
                </a14:m>
                <a:r>
                  <a:rPr lang="ru-RU" sz="1400" dirty="0" smtClean="0"/>
                  <a:t> см, </a:t>
                </a:r>
                <a:r>
                  <a:rPr lang="ru-RU" sz="1400" dirty="0"/>
                  <a:t>а его основание имеет длину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ru-RU" sz="1400" dirty="0" smtClean="0"/>
                  <a:t> см. </a:t>
                </a:r>
              </a:p>
              <a:p>
                <a:r>
                  <a:rPr lang="ru-RU" sz="1400" dirty="0" smtClean="0"/>
                  <a:t>Определите </a:t>
                </a:r>
                <a:r>
                  <a:rPr lang="ru-RU" sz="1400" dirty="0"/>
                  <a:t>длину боковой стороны треугольника.</a:t>
                </a:r>
                <a:endParaRPr lang="ru-RU" sz="1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6" y="909934"/>
                <a:ext cx="4033838" cy="886909"/>
              </a:xfrm>
              <a:prstGeom prst="rect">
                <a:avLst/>
              </a:prstGeom>
              <a:blipFill>
                <a:blip r:embed="rId3"/>
                <a:stretch>
                  <a:fillRect l="-2719" t="-6164" r="-1662" b="-10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2012527"/>
            <a:ext cx="40338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207426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58775" y="2567802"/>
                <a:ext cx="27927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567802"/>
                <a:ext cx="2792780" cy="246221"/>
              </a:xfrm>
              <a:prstGeom prst="rect">
                <a:avLst/>
              </a:prstGeom>
              <a:blipFill>
                <a:blip r:embed="rId5"/>
                <a:stretch>
                  <a:fillRect l="-2620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авнобедренный треугольник 1"/>
          <p:cNvSpPr/>
          <p:nvPr/>
        </p:nvSpPr>
        <p:spPr>
          <a:xfrm>
            <a:off x="4913745" y="628073"/>
            <a:ext cx="3519055" cy="3879272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688090" y="4368845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090" y="4368845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3529" r="-2647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565165" y="337799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165" y="337799"/>
                <a:ext cx="216213" cy="276999"/>
              </a:xfrm>
              <a:prstGeom prst="rect">
                <a:avLst/>
              </a:prstGeom>
              <a:blipFill>
                <a:blip r:embed="rId7"/>
                <a:stretch>
                  <a:fillRect l="-25714" r="-22857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484346" y="4368844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346" y="4368844"/>
                <a:ext cx="205697" cy="276999"/>
              </a:xfrm>
              <a:prstGeom prst="rect">
                <a:avLst/>
              </a:prstGeom>
              <a:blipFill>
                <a:blip r:embed="rId8"/>
                <a:stretch>
                  <a:fillRect l="-26471" r="-2058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72917" y="2954977"/>
                <a:ext cx="27927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=37−9=28</m:t>
                    </m:r>
                  </m:oMath>
                </a14:m>
                <a:r>
                  <a:rPr lang="ru-RU" sz="1400" dirty="0" smtClean="0"/>
                  <a:t> (см)</a:t>
                </a:r>
                <a:endParaRPr lang="en-US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17" y="2954977"/>
                <a:ext cx="2792780" cy="246221"/>
              </a:xfrm>
              <a:prstGeom prst="rect">
                <a:avLst/>
              </a:prstGeom>
              <a:blipFill>
                <a:blip r:embed="rId9"/>
                <a:stretch>
                  <a:fillRect l="-2402" t="-15000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72917" y="3350129"/>
                <a:ext cx="27927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=28 :2=14</m:t>
                    </m:r>
                  </m:oMath>
                </a14:m>
                <a:r>
                  <a:rPr lang="ru-RU" sz="1400" dirty="0" smtClean="0"/>
                  <a:t> (см)</a:t>
                </a:r>
                <a:endParaRPr lang="en-US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17" y="3350129"/>
                <a:ext cx="2792780" cy="246221"/>
              </a:xfrm>
              <a:prstGeom prst="rect">
                <a:avLst/>
              </a:prstGeom>
              <a:blipFill>
                <a:blip r:embed="rId10"/>
                <a:stretch>
                  <a:fillRect l="-2402" t="-15000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единительная линия 60"/>
          <p:cNvCxnSpPr/>
          <p:nvPr/>
        </p:nvCxnSpPr>
        <p:spPr>
          <a:xfrm>
            <a:off x="372917" y="3836709"/>
            <a:ext cx="40338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72918" y="4031608"/>
                <a:ext cx="4019695" cy="4560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/>
                  <a:t>Ответ: </a:t>
                </a:r>
                <a:r>
                  <a:rPr lang="ru-RU" sz="1400" dirty="0" smtClean="0"/>
                  <a:t>боковая сторона треугольника </a:t>
                </a:r>
                <a:br>
                  <a:rPr lang="ru-RU" sz="1400" dirty="0" smtClean="0"/>
                </a:br>
                <a:r>
                  <a:rPr lang="ru-RU" sz="1400" dirty="0" smtClean="0"/>
                  <a:t>имеет длину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ru-RU" sz="1400" dirty="0" smtClean="0"/>
                  <a:t> см.</a:t>
                </a:r>
                <a:endParaRPr lang="ru-RU" sz="1400" b="1" dirty="0" smtClean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18" y="4031608"/>
                <a:ext cx="4019695" cy="456022"/>
              </a:xfrm>
              <a:prstGeom prst="rect">
                <a:avLst/>
              </a:prstGeom>
              <a:blipFill>
                <a:blip r:embed="rId11"/>
                <a:stretch>
                  <a:fillRect l="-2727" t="-12000" b="-2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я соединительная линия 62"/>
          <p:cNvCxnSpPr/>
          <p:nvPr/>
        </p:nvCxnSpPr>
        <p:spPr>
          <a:xfrm>
            <a:off x="5713269" y="2516273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7485641" y="2516180"/>
            <a:ext cx="147781" cy="103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44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60" grpId="0"/>
      <p:bldP spid="2" grpId="0" animBg="1"/>
      <p:bldP spid="55" grpId="0"/>
      <p:bldP spid="56" grpId="0"/>
      <p:bldP spid="57" grpId="0"/>
      <p:bldP spid="58" grpId="0"/>
      <p:bldP spid="59" grpId="0"/>
      <p:bldP spid="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773" y="987728"/>
            <a:ext cx="8426452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FFC000"/>
                </a:solidFill>
              </a:rPr>
              <a:t>Треугольник –</a:t>
            </a:r>
            <a:r>
              <a:rPr lang="ru-RU" sz="1400" dirty="0">
                <a:solidFill>
                  <a:schemeClr val="bg1"/>
                </a:solidFill>
              </a:rPr>
              <a:t> это геометрическая фигура, образованная тремя точками,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не </a:t>
            </a:r>
            <a:r>
              <a:rPr lang="ru-RU" sz="1400" dirty="0">
                <a:solidFill>
                  <a:schemeClr val="bg1"/>
                </a:solidFill>
              </a:rPr>
              <a:t>лежащими на одной прямой, и тремя отрезками, </a:t>
            </a:r>
            <a:r>
              <a:rPr lang="ru-RU" sz="1400" dirty="0" smtClean="0">
                <a:solidFill>
                  <a:schemeClr val="bg1"/>
                </a:solidFill>
              </a:rPr>
              <a:t>попарно </a:t>
            </a:r>
            <a:r>
              <a:rPr lang="ru-RU" sz="1400" dirty="0">
                <a:solidFill>
                  <a:schemeClr val="bg1"/>
                </a:solidFill>
              </a:rPr>
              <a:t>соединяющими эти точки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effectLst/>
                <a:latin typeface="+mj-lt"/>
              </a:rPr>
              <a:t>Итоги урока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8775" y="1691302"/>
                <a:ext cx="4033838" cy="28469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400" dirty="0" smtClean="0">
                    <a:solidFill>
                      <a:schemeClr val="bg1"/>
                    </a:solidFill>
                  </a:rPr>
                  <a:t>Если </a:t>
                </a:r>
                <a:r>
                  <a:rPr lang="ru-RU" sz="1400" dirty="0">
                    <a:solidFill>
                      <a:schemeClr val="bg1"/>
                    </a:solidFill>
                  </a:rPr>
                  <a:t>все углы треугольника острые,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/>
                </a:r>
                <a:br>
                  <a:rPr lang="ru-RU" sz="1400" dirty="0" smtClean="0">
                    <a:solidFill>
                      <a:schemeClr val="bg1"/>
                    </a:solidFill>
                  </a:rPr>
                </a:br>
                <a:r>
                  <a:rPr lang="ru-RU" sz="1400" dirty="0" smtClean="0">
                    <a:solidFill>
                      <a:schemeClr val="bg1"/>
                    </a:solidFill>
                  </a:rPr>
                  <a:t>т. е. </a:t>
                </a:r>
                <a:r>
                  <a:rPr lang="ru-RU" sz="1400" dirty="0">
                    <a:solidFill>
                      <a:schemeClr val="bg1"/>
                    </a:solidFill>
                  </a:rPr>
                  <a:t>меньше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ru-RU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1400" dirty="0" smtClean="0">
                    <a:solidFill>
                      <a:schemeClr val="bg1"/>
                    </a:solidFill>
                  </a:rPr>
                  <a:t>, </a:t>
                </a:r>
                <a:r>
                  <a:rPr lang="ru-RU" sz="1400" dirty="0">
                    <a:solidFill>
                      <a:schemeClr val="bg1"/>
                    </a:solidFill>
                  </a:rPr>
                  <a:t>то его называют </a:t>
                </a:r>
                <a:r>
                  <a:rPr lang="ru-RU" sz="1400" dirty="0">
                    <a:solidFill>
                      <a:srgbClr val="FFC000"/>
                    </a:solidFill>
                  </a:rPr>
                  <a:t>остроугольным</a:t>
                </a:r>
                <a:r>
                  <a:rPr lang="ru-RU" sz="1400" dirty="0">
                    <a:solidFill>
                      <a:schemeClr val="bg1"/>
                    </a:solidFill>
                  </a:rPr>
                  <a:t> треугольником. </a:t>
                </a:r>
                <a:endParaRPr lang="en-US" sz="1400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400" dirty="0">
                    <a:solidFill>
                      <a:schemeClr val="bg1"/>
                    </a:solidFill>
                  </a:rPr>
                  <a:t>Если один из углов треугольника прямой,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/>
                </a:r>
                <a:br>
                  <a:rPr lang="ru-RU" sz="1400" dirty="0" smtClean="0">
                    <a:solidFill>
                      <a:schemeClr val="bg1"/>
                    </a:solidFill>
                  </a:rPr>
                </a:br>
                <a:r>
                  <a:rPr lang="ru-RU" sz="1400" dirty="0" smtClean="0">
                    <a:solidFill>
                      <a:schemeClr val="bg1"/>
                    </a:solidFill>
                  </a:rPr>
                  <a:t>т. е. </a:t>
                </a:r>
                <a:r>
                  <a:rPr lang="ru-RU" sz="1400" dirty="0">
                    <a:solidFill>
                      <a:schemeClr val="bg1"/>
                    </a:solidFill>
                  </a:rPr>
                  <a:t>равен </a:t>
                </a:r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ru-RU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1400" dirty="0">
                    <a:solidFill>
                      <a:schemeClr val="bg1"/>
                    </a:solidFill>
                  </a:rPr>
                  <a:t>, то его называют </a:t>
                </a:r>
                <a:r>
                  <a:rPr lang="ru-RU" sz="1400" dirty="0">
                    <a:solidFill>
                      <a:srgbClr val="FFC000"/>
                    </a:solidFill>
                  </a:rPr>
                  <a:t>прямоугольным</a:t>
                </a:r>
                <a:r>
                  <a:rPr lang="ru-RU" sz="1400" dirty="0">
                    <a:solidFill>
                      <a:schemeClr val="bg1"/>
                    </a:solidFill>
                  </a:rPr>
                  <a:t> треугольником.</a:t>
                </a:r>
                <a:endParaRPr lang="ru-RU" sz="1400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400" dirty="0">
                    <a:solidFill>
                      <a:schemeClr val="bg1"/>
                    </a:solidFill>
                  </a:rPr>
                  <a:t>Если один из углов треугольника тупой,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/>
                </a:r>
                <a:br>
                  <a:rPr lang="ru-RU" sz="1400" dirty="0" smtClean="0">
                    <a:solidFill>
                      <a:schemeClr val="bg1"/>
                    </a:solidFill>
                  </a:rPr>
                </a:br>
                <a:r>
                  <a:rPr lang="ru-RU" sz="1400" dirty="0" smtClean="0">
                    <a:solidFill>
                      <a:schemeClr val="bg1"/>
                    </a:solidFill>
                  </a:rPr>
                  <a:t>т. е. </a:t>
                </a:r>
                <a:r>
                  <a:rPr lang="ru-RU" sz="1400" dirty="0">
                    <a:solidFill>
                      <a:schemeClr val="bg1"/>
                    </a:solidFill>
                  </a:rPr>
                  <a:t>больше </a:t>
                </a:r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ru-RU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1400" dirty="0">
                    <a:solidFill>
                      <a:schemeClr val="bg1"/>
                    </a:solidFill>
                  </a:rPr>
                  <a:t>, то его называют </a:t>
                </a:r>
                <a:r>
                  <a:rPr lang="ru-RU" sz="1400" dirty="0">
                    <a:solidFill>
                      <a:srgbClr val="FFC000"/>
                    </a:solidFill>
                  </a:rPr>
                  <a:t>тупоугольным</a:t>
                </a:r>
                <a:r>
                  <a:rPr lang="ru-RU" sz="1400" dirty="0">
                    <a:solidFill>
                      <a:schemeClr val="bg1"/>
                    </a:solidFill>
                  </a:rPr>
                  <a:t> треугольником. </a:t>
                </a:r>
                <a:endParaRPr lang="ru-RU" sz="14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1691302"/>
                <a:ext cx="4033838" cy="2846933"/>
              </a:xfrm>
              <a:prstGeom prst="rect">
                <a:avLst/>
              </a:prstGeom>
              <a:blipFill>
                <a:blip r:embed="rId5"/>
                <a:stretch>
                  <a:fillRect l="-2568" t="-642" b="-19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47347" y="1691302"/>
            <a:ext cx="4037877" cy="2846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Если </a:t>
            </a:r>
            <a:r>
              <a:rPr lang="ru-RU" sz="1400" dirty="0">
                <a:solidFill>
                  <a:schemeClr val="bg1"/>
                </a:solidFill>
              </a:rPr>
              <a:t>две стороны треугольника равны,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то </a:t>
            </a:r>
            <a:r>
              <a:rPr lang="ru-RU" sz="1400" dirty="0">
                <a:solidFill>
                  <a:schemeClr val="bg1"/>
                </a:solidFill>
              </a:rPr>
              <a:t>его называют </a:t>
            </a:r>
            <a:r>
              <a:rPr lang="ru-RU" sz="1400" dirty="0">
                <a:solidFill>
                  <a:srgbClr val="FFC000"/>
                </a:solidFill>
              </a:rPr>
              <a:t>равнобедренным</a:t>
            </a:r>
            <a:r>
              <a:rPr lang="ru-RU" sz="1400" dirty="0">
                <a:solidFill>
                  <a:schemeClr val="bg1"/>
                </a:solidFill>
              </a:rPr>
              <a:t> треугольником.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Если три стороны треугольника равны,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то </a:t>
            </a:r>
            <a:r>
              <a:rPr lang="ru-RU" sz="1400" dirty="0">
                <a:solidFill>
                  <a:schemeClr val="bg1"/>
                </a:solidFill>
              </a:rPr>
              <a:t>его называют </a:t>
            </a:r>
            <a:r>
              <a:rPr lang="ru-RU" sz="1400" dirty="0">
                <a:solidFill>
                  <a:srgbClr val="FFC000"/>
                </a:solidFill>
              </a:rPr>
              <a:t>равносторонним</a:t>
            </a:r>
            <a:r>
              <a:rPr lang="ru-RU" sz="1400" dirty="0">
                <a:solidFill>
                  <a:schemeClr val="bg1"/>
                </a:solidFill>
              </a:rPr>
              <a:t> треугольником.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Если три стороны треугольника имеют различную длину, то его называют </a:t>
            </a:r>
            <a:r>
              <a:rPr lang="ru-RU" sz="1400" dirty="0">
                <a:solidFill>
                  <a:srgbClr val="FFC000"/>
                </a:solidFill>
              </a:rPr>
              <a:t>разносторонним</a:t>
            </a:r>
            <a:r>
              <a:rPr lang="ru-RU" sz="1400" dirty="0">
                <a:solidFill>
                  <a:schemeClr val="bg1"/>
                </a:solidFill>
              </a:rPr>
              <a:t> треугольником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773" y="4585417"/>
            <a:ext cx="8426452" cy="28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>
                <a:solidFill>
                  <a:schemeClr val="bg1"/>
                </a:solidFill>
              </a:rPr>
              <a:t>треугольнике длина каждой стороны меньше суммы длин двух других сторон.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9" y="353158"/>
            <a:ext cx="7552592" cy="45001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8" y="0"/>
            <a:ext cx="9153738" cy="5144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5516" y="2820722"/>
            <a:ext cx="1792968" cy="43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820722"/>
            <a:ext cx="1864049" cy="43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26335" y="3890633"/>
            <a:ext cx="3769181" cy="677820"/>
          </a:xfrm>
          <a:prstGeom prst="wedgeRoundRectCallout">
            <a:avLst>
              <a:gd name="adj1" fmla="val 58369"/>
              <a:gd name="adj2" fmla="val -16111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Нужно посчитать, </a:t>
            </a:r>
            <a:r>
              <a:rPr lang="ru-RU" sz="1400" dirty="0"/>
              <a:t>сколько треугольников изображено на рисунке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44347" y="1952708"/>
            <a:ext cx="2164845" cy="677820"/>
          </a:xfrm>
          <a:prstGeom prst="wedgeRoundRectCallout">
            <a:avLst>
              <a:gd name="adj1" fmla="val -34046"/>
              <a:gd name="adj2" fmla="val 75986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И что тут </a:t>
            </a:r>
            <a:r>
              <a:rPr lang="ru-RU" sz="1400" dirty="0" smtClean="0"/>
              <a:t>сложного? </a:t>
            </a:r>
          </a:p>
          <a:p>
            <a:pPr algn="ctr"/>
            <a:r>
              <a:rPr lang="ru-RU" sz="1400" dirty="0" smtClean="0"/>
              <a:t>Посчитай </a:t>
            </a:r>
            <a:r>
              <a:rPr lang="ru-RU" sz="1400" dirty="0"/>
              <a:t>и всё!</a:t>
            </a:r>
          </a:p>
        </p:txBody>
      </p:sp>
    </p:spTree>
    <p:extLst>
      <p:ext uri="{BB962C8B-B14F-4D97-AF65-F5344CB8AC3E}">
        <p14:creationId xmlns:p14="http://schemas.microsoft.com/office/powerpoint/2010/main" val="13902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9" y="353158"/>
            <a:ext cx="7552592" cy="45001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8" y="0"/>
            <a:ext cx="9153738" cy="5144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5516" y="2820722"/>
            <a:ext cx="1792968" cy="43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820722"/>
            <a:ext cx="1864049" cy="43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77409" y="1319512"/>
                <a:ext cx="4114592" cy="1210164"/>
              </a:xfrm>
              <a:prstGeom prst="wedgeRoundRectCallout">
                <a:avLst>
                  <a:gd name="adj1" fmla="val 38415"/>
                  <a:gd name="adj2" fmla="val 7034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Так я и посчитал!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У </a:t>
                </a:r>
                <a:r>
                  <a:rPr lang="ru-RU" sz="1400" dirty="0"/>
                  <a:t>меня их получилось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1400" dirty="0" smtClean="0"/>
                  <a:t>, </a:t>
                </a:r>
                <a:r>
                  <a:rPr lang="ru-RU" sz="1400" dirty="0"/>
                  <a:t>а в ответе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к </a:t>
                </a:r>
                <a:r>
                  <a:rPr lang="ru-RU" sz="1400" dirty="0"/>
                  <a:t>задаче почему-то написано, что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на </a:t>
                </a:r>
                <a:r>
                  <a:rPr lang="ru-RU" sz="1400" dirty="0"/>
                  <a:t>рисунке изображено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треугольников</a:t>
                </a:r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409" y="1319512"/>
                <a:ext cx="4114592" cy="1210164"/>
              </a:xfrm>
              <a:prstGeom prst="wedgeRoundRectCallout">
                <a:avLst>
                  <a:gd name="adj1" fmla="val 38415"/>
                  <a:gd name="adj2" fmla="val 70347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9" y="353158"/>
            <a:ext cx="7552592" cy="45001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8" y="0"/>
            <a:ext cx="9153738" cy="5144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5516" y="2820722"/>
            <a:ext cx="1792968" cy="43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820722"/>
            <a:ext cx="1864049" cy="43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8205" y="3624603"/>
            <a:ext cx="4028815" cy="916183"/>
          </a:xfrm>
          <a:prstGeom prst="wedgeRoundRectCallout">
            <a:avLst>
              <a:gd name="adj1" fmla="val -61762"/>
              <a:gd name="adj2" fmla="val 9769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Чтобы </a:t>
            </a:r>
            <a:r>
              <a:rPr lang="ru-RU" sz="1400" dirty="0"/>
              <a:t>увидеть все треугольники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 </a:t>
            </a:r>
            <a:r>
              <a:rPr lang="ru-RU" sz="1400" dirty="0"/>
              <a:t>этом рисунке, нужно прежде всего </a:t>
            </a:r>
            <a:r>
              <a:rPr lang="ru-RU" sz="1400" dirty="0" smtClean="0"/>
              <a:t>знать, какие бывают виды </a:t>
            </a:r>
            <a:r>
              <a:rPr lang="ru-RU" sz="1400" dirty="0"/>
              <a:t>треугольников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8125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88326"/>
            <a:ext cx="7552592" cy="4341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8" y="0"/>
            <a:ext cx="9153738" cy="5144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5516" y="2820722"/>
            <a:ext cx="1792968" cy="43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820722"/>
            <a:ext cx="1864049" cy="43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67131" y="3818034"/>
            <a:ext cx="2362558" cy="677820"/>
          </a:xfrm>
          <a:prstGeom prst="wedgeRoundRectCallout">
            <a:avLst>
              <a:gd name="adj1" fmla="val 68491"/>
              <a:gd name="adj2" fmla="val 13660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Какие ещё могут быть виды </a:t>
            </a:r>
            <a:r>
              <a:rPr lang="ru-RU" sz="1400" dirty="0" smtClean="0"/>
              <a:t>треугольников?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74009" y="1532753"/>
            <a:ext cx="3017699" cy="916183"/>
          </a:xfrm>
          <a:prstGeom prst="wedgeRoundRectCallout">
            <a:avLst>
              <a:gd name="adj1" fmla="val -34046"/>
              <a:gd name="adj2" fmla="val 75986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Давай </a:t>
            </a:r>
            <a:r>
              <a:rPr lang="ru-RU" sz="1400" dirty="0"/>
              <a:t>спросим у </a:t>
            </a:r>
            <a:r>
              <a:rPr lang="ru-RU" sz="1400" dirty="0" err="1"/>
              <a:t>Электроши</a:t>
            </a:r>
            <a:r>
              <a:rPr lang="ru-RU" sz="1400" dirty="0"/>
              <a:t>, он точно знает, какие виды треугольников </a:t>
            </a:r>
            <a:r>
              <a:rPr lang="ru-RU" sz="1400" dirty="0" smtClean="0"/>
              <a:t>бывают.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817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papersite.com/images/pages/pic_w/6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99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58775" y="361950"/>
            <a:ext cx="3149356" cy="916183"/>
          </a:xfrm>
          <a:prstGeom prst="wedgeRoundRectCallout">
            <a:avLst>
              <a:gd name="adj1" fmla="val -22404"/>
              <a:gd name="adj2" fmla="val 88230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Прежде </a:t>
            </a:r>
            <a:r>
              <a:rPr lang="ru-RU" sz="1400" dirty="0"/>
              <a:t>чем я вам расскажу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 </a:t>
            </a:r>
            <a:r>
              <a:rPr lang="ru-RU" sz="1400" dirty="0"/>
              <a:t>треугольниках и </a:t>
            </a:r>
            <a:r>
              <a:rPr lang="ru-RU" sz="1400" dirty="0" smtClean="0"/>
              <a:t>их видах</a:t>
            </a:r>
            <a:r>
              <a:rPr lang="ru-RU" sz="1400" dirty="0"/>
              <a:t>, </a:t>
            </a:r>
            <a:r>
              <a:rPr lang="ru-RU" sz="1400" dirty="0" smtClean="0"/>
              <a:t>давайте немного разомнёмся.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74" y="367321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20101" y="3751374"/>
            <a:ext cx="1387601" cy="439457"/>
          </a:xfrm>
          <a:prstGeom prst="wedgeRoundRectCallout">
            <a:avLst>
              <a:gd name="adj1" fmla="val 73086"/>
              <a:gd name="adj2" fmla="val 39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Сверимся?</a:t>
            </a:r>
            <a:endParaRPr lang="ru-RU" sz="1400" dirty="0"/>
          </a:p>
        </p:txBody>
      </p:sp>
      <p:pic>
        <p:nvPicPr>
          <p:cNvPr id="65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2868" y="2665837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Прямоугольник 134"/>
              <p:cNvSpPr/>
              <p:nvPr/>
            </p:nvSpPr>
            <p:spPr>
              <a:xfrm>
                <a:off x="4102431" y="3539102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825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Прямоугольник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431" y="3539102"/>
                <a:ext cx="360000" cy="43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Прямоугольник 135"/>
              <p:cNvSpPr/>
              <p:nvPr/>
            </p:nvSpPr>
            <p:spPr>
              <a:xfrm>
                <a:off x="4756709" y="4349550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5563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Прямоугольник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709" y="4349550"/>
                <a:ext cx="360000" cy="43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4936709" y="2991035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603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709" y="2991035"/>
                <a:ext cx="360000" cy="432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450326" y="3075431"/>
                <a:ext cx="72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26" y="3075431"/>
                <a:ext cx="720000" cy="432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641091" y="701324"/>
            <a:ext cx="2014560" cy="1753933"/>
            <a:chOff x="641091" y="701324"/>
            <a:chExt cx="2014560" cy="1753933"/>
          </a:xfrm>
        </p:grpSpPr>
        <p:sp>
          <p:nvSpPr>
            <p:cNvPr id="3" name="Равнобедренный треугольник 2"/>
            <p:cNvSpPr/>
            <p:nvPr/>
          </p:nvSpPr>
          <p:spPr>
            <a:xfrm>
              <a:off x="883148" y="995734"/>
              <a:ext cx="1531408" cy="1338332"/>
            </a:xfrm>
            <a:prstGeom prst="triangle">
              <a:avLst>
                <a:gd name="adj" fmla="val 28183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41091" y="2195892"/>
                  <a:ext cx="18312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091" y="2195892"/>
                  <a:ext cx="183127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23333" r="-23333" b="-73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204841" y="701324"/>
                  <a:ext cx="19146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4841" y="701324"/>
                  <a:ext cx="19146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25806" r="-19355"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473486" y="2209036"/>
                  <a:ext cx="1821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3486" y="2209036"/>
                  <a:ext cx="182165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26667" r="-16667" b="-73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/>
          <p:cNvGrpSpPr/>
          <p:nvPr/>
        </p:nvGrpSpPr>
        <p:grpSpPr>
          <a:xfrm>
            <a:off x="3219961" y="765716"/>
            <a:ext cx="2718814" cy="1948182"/>
            <a:chOff x="3219961" y="765716"/>
            <a:chExt cx="2718814" cy="1948182"/>
          </a:xfrm>
        </p:grpSpPr>
        <p:sp>
          <p:nvSpPr>
            <p:cNvPr id="4" name="Полилиния 3"/>
            <p:cNvSpPr/>
            <p:nvPr/>
          </p:nvSpPr>
          <p:spPr>
            <a:xfrm>
              <a:off x="3437791" y="995734"/>
              <a:ext cx="2268415" cy="1459523"/>
            </a:xfrm>
            <a:custGeom>
              <a:avLst/>
              <a:gdLst>
                <a:gd name="connsiteX0" fmla="*/ 0 w 2268415"/>
                <a:gd name="connsiteY0" fmla="*/ 228600 h 1459523"/>
                <a:gd name="connsiteX1" fmla="*/ 2074984 w 2268415"/>
                <a:gd name="connsiteY1" fmla="*/ 0 h 1459523"/>
                <a:gd name="connsiteX2" fmla="*/ 2268415 w 2268415"/>
                <a:gd name="connsiteY2" fmla="*/ 1310053 h 1459523"/>
                <a:gd name="connsiteX3" fmla="*/ 650631 w 2268415"/>
                <a:gd name="connsiteY3" fmla="*/ 1459523 h 1459523"/>
                <a:gd name="connsiteX4" fmla="*/ 0 w 2268415"/>
                <a:gd name="connsiteY4" fmla="*/ 228600 h 145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415" h="1459523">
                  <a:moveTo>
                    <a:pt x="0" y="228600"/>
                  </a:moveTo>
                  <a:lnTo>
                    <a:pt x="2074984" y="0"/>
                  </a:lnTo>
                  <a:lnTo>
                    <a:pt x="2268415" y="1310053"/>
                  </a:lnTo>
                  <a:lnTo>
                    <a:pt x="650631" y="1459523"/>
                  </a:lnTo>
                  <a:lnTo>
                    <a:pt x="0" y="22860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219961" y="981708"/>
                  <a:ext cx="19999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9961" y="981708"/>
                  <a:ext cx="199991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21212" r="-18182"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578243" y="765716"/>
                  <a:ext cx="18755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243" y="765716"/>
                  <a:ext cx="187551" cy="246221"/>
                </a:xfrm>
                <a:prstGeom prst="rect">
                  <a:avLst/>
                </a:prstGeom>
                <a:blipFill>
                  <a:blip r:embed="rId14"/>
                  <a:stretch>
                    <a:fillRect l="-22581" r="-19355" b="-7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754430" y="2279870"/>
                  <a:ext cx="18434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4430" y="2279870"/>
                  <a:ext cx="184345" cy="246221"/>
                </a:xfrm>
                <a:prstGeom prst="rect">
                  <a:avLst/>
                </a:prstGeom>
                <a:blipFill>
                  <a:blip r:embed="rId15"/>
                  <a:stretch>
                    <a:fillRect l="-26667" r="-16667" b="-7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892070" y="2467677"/>
                  <a:ext cx="1901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70" y="2467677"/>
                  <a:ext cx="190180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21875" r="-15625" b="-7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Группа 10"/>
          <p:cNvGrpSpPr/>
          <p:nvPr/>
        </p:nvGrpSpPr>
        <p:grpSpPr>
          <a:xfrm>
            <a:off x="6271793" y="698491"/>
            <a:ext cx="2513432" cy="2002987"/>
            <a:chOff x="6271793" y="698491"/>
            <a:chExt cx="2513432" cy="2002987"/>
          </a:xfrm>
        </p:grpSpPr>
        <p:sp>
          <p:nvSpPr>
            <p:cNvPr id="7" name="Полилиния 6"/>
            <p:cNvSpPr/>
            <p:nvPr/>
          </p:nvSpPr>
          <p:spPr>
            <a:xfrm>
              <a:off x="6452868" y="995734"/>
              <a:ext cx="2083777" cy="1389184"/>
            </a:xfrm>
            <a:custGeom>
              <a:avLst/>
              <a:gdLst>
                <a:gd name="connsiteX0" fmla="*/ 26377 w 2083777"/>
                <a:gd name="connsiteY0" fmla="*/ 536330 h 1389184"/>
                <a:gd name="connsiteX1" fmla="*/ 677008 w 2083777"/>
                <a:gd name="connsiteY1" fmla="*/ 43961 h 1389184"/>
                <a:gd name="connsiteX2" fmla="*/ 1635369 w 2083777"/>
                <a:gd name="connsiteY2" fmla="*/ 0 h 1389184"/>
                <a:gd name="connsiteX3" fmla="*/ 2083777 w 2083777"/>
                <a:gd name="connsiteY3" fmla="*/ 492369 h 1389184"/>
                <a:gd name="connsiteX4" fmla="*/ 1863969 w 2083777"/>
                <a:gd name="connsiteY4" fmla="*/ 1107830 h 1389184"/>
                <a:gd name="connsiteX5" fmla="*/ 896815 w 2083777"/>
                <a:gd name="connsiteY5" fmla="*/ 1389184 h 1389184"/>
                <a:gd name="connsiteX6" fmla="*/ 0 w 2083777"/>
                <a:gd name="connsiteY6" fmla="*/ 1274884 h 1389184"/>
                <a:gd name="connsiteX7" fmla="*/ 26377 w 2083777"/>
                <a:gd name="connsiteY7" fmla="*/ 536330 h 138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3777" h="1389184">
                  <a:moveTo>
                    <a:pt x="26377" y="536330"/>
                  </a:moveTo>
                  <a:lnTo>
                    <a:pt x="677008" y="43961"/>
                  </a:lnTo>
                  <a:lnTo>
                    <a:pt x="1635369" y="0"/>
                  </a:lnTo>
                  <a:lnTo>
                    <a:pt x="2083777" y="492369"/>
                  </a:lnTo>
                  <a:lnTo>
                    <a:pt x="1863969" y="1107830"/>
                  </a:lnTo>
                  <a:lnTo>
                    <a:pt x="896815" y="1389184"/>
                  </a:lnTo>
                  <a:lnTo>
                    <a:pt x="0" y="1274884"/>
                  </a:lnTo>
                  <a:lnTo>
                    <a:pt x="26377" y="53633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285668" y="1303251"/>
                  <a:ext cx="20640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5668" y="1303251"/>
                  <a:ext cx="206402" cy="246221"/>
                </a:xfrm>
                <a:prstGeom prst="rect">
                  <a:avLst/>
                </a:prstGeom>
                <a:blipFill>
                  <a:blip r:embed="rId17"/>
                  <a:stretch>
                    <a:fillRect l="-20588" r="-17647" b="-7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995482" y="787675"/>
                  <a:ext cx="20018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5482" y="787675"/>
                  <a:ext cx="200183" cy="246221"/>
                </a:xfrm>
                <a:prstGeom prst="rect">
                  <a:avLst/>
                </a:prstGeom>
                <a:blipFill>
                  <a:blip r:embed="rId18"/>
                  <a:stretch>
                    <a:fillRect l="-25000" r="-18750" b="-73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097276" y="698491"/>
                  <a:ext cx="16453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7276" y="698491"/>
                  <a:ext cx="164532" cy="246221"/>
                </a:xfrm>
                <a:prstGeom prst="rect">
                  <a:avLst/>
                </a:prstGeom>
                <a:blipFill>
                  <a:blip r:embed="rId19"/>
                  <a:stretch>
                    <a:fillRect l="-25926" r="-25926" b="-7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554200" y="1328938"/>
                  <a:ext cx="2310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4200" y="1328938"/>
                  <a:ext cx="231025" cy="246221"/>
                </a:xfrm>
                <a:prstGeom prst="rect">
                  <a:avLst/>
                </a:prstGeom>
                <a:blipFill>
                  <a:blip r:embed="rId20"/>
                  <a:stretch>
                    <a:fillRect l="-18421" r="-15789"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8336975" y="2033649"/>
                  <a:ext cx="2069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6975" y="2033649"/>
                  <a:ext cx="206980" cy="246221"/>
                </a:xfrm>
                <a:prstGeom prst="rect">
                  <a:avLst/>
                </a:prstGeom>
                <a:blipFill>
                  <a:blip r:embed="rId21"/>
                  <a:stretch>
                    <a:fillRect l="-23529" r="-14706" b="-7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262873" y="2455257"/>
                  <a:ext cx="19575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2873" y="2455257"/>
                  <a:ext cx="195759" cy="246221"/>
                </a:xfrm>
                <a:prstGeom prst="rect">
                  <a:avLst/>
                </a:prstGeom>
                <a:blipFill>
                  <a:blip r:embed="rId22"/>
                  <a:stretch>
                    <a:fillRect l="-21212" r="-15152" b="-7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271793" y="2261807"/>
                  <a:ext cx="18293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1793" y="2261807"/>
                  <a:ext cx="182934" cy="246221"/>
                </a:xfrm>
                <a:prstGeom prst="rect">
                  <a:avLst/>
                </a:prstGeom>
                <a:blipFill>
                  <a:blip r:embed="rId23"/>
                  <a:stretch>
                    <a:fillRect l="-26667" r="-16667"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0889" y="1514859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см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89" y="1514859"/>
                <a:ext cx="545342" cy="300082"/>
              </a:xfrm>
              <a:prstGeom prst="rect">
                <a:avLst/>
              </a:prstGeom>
              <a:blipFill>
                <a:blip r:embed="rId24"/>
                <a:stretch>
                  <a:fillRect t="-4082" r="-2222" b="-183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72680" y="2372153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см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680" y="2372153"/>
                <a:ext cx="545342" cy="300082"/>
              </a:xfrm>
              <a:prstGeom prst="rect">
                <a:avLst/>
              </a:prstGeom>
              <a:blipFill>
                <a:blip r:embed="rId25"/>
                <a:stretch>
                  <a:fillRect t="-2041" r="-2222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55902" y="1416854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см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2" y="1416854"/>
                <a:ext cx="545342" cy="300082"/>
              </a:xfrm>
              <a:prstGeom prst="rect">
                <a:avLst/>
              </a:prstGeom>
              <a:blipFill>
                <a:blip r:embed="rId26"/>
                <a:stretch>
                  <a:fillRect t="-2000" r="-2222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19961" y="1814941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см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961" y="1814941"/>
                <a:ext cx="545342" cy="300082"/>
              </a:xfrm>
              <a:prstGeom prst="rect">
                <a:avLst/>
              </a:prstGeom>
              <a:blipFill>
                <a:blip r:embed="rId27"/>
                <a:stretch>
                  <a:fillRect t="-4082" r="-2222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006094" y="1453319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см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094" y="1453319"/>
                <a:ext cx="545342" cy="300082"/>
              </a:xfrm>
              <a:prstGeom prst="rect">
                <a:avLst/>
              </a:prstGeom>
              <a:blipFill>
                <a:blip r:embed="rId26"/>
                <a:stretch>
                  <a:fillRect t="-2000" r="-2222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62737" y="2440746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см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737" y="2440746"/>
                <a:ext cx="545342" cy="300082"/>
              </a:xfrm>
              <a:prstGeom prst="rect">
                <a:avLst/>
              </a:prstGeom>
              <a:blipFill>
                <a:blip r:embed="rId28"/>
                <a:stretch>
                  <a:fillRect t="-2000" r="-2247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00696" y="789036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см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696" y="789036"/>
                <a:ext cx="545342" cy="300082"/>
              </a:xfrm>
              <a:prstGeom prst="rect">
                <a:avLst/>
              </a:prstGeom>
              <a:blipFill>
                <a:blip r:embed="rId29"/>
                <a:stretch>
                  <a:fillRect t="-2000" r="-2222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887281" y="1784196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см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281" y="1784196"/>
                <a:ext cx="545342" cy="300082"/>
              </a:xfrm>
              <a:prstGeom prst="rect">
                <a:avLst/>
              </a:prstGeom>
              <a:blipFill>
                <a:blip r:embed="rId30"/>
                <a:stretch>
                  <a:fillRect t="-4082" r="-2247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887890" y="1623269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см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890" y="1623269"/>
                <a:ext cx="545342" cy="300082"/>
              </a:xfrm>
              <a:prstGeom prst="rect">
                <a:avLst/>
              </a:prstGeom>
              <a:blipFill>
                <a:blip r:embed="rId31"/>
                <a:stretch>
                  <a:fillRect t="-2000" r="-2247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407702" y="960621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см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702" y="960621"/>
                <a:ext cx="545342" cy="300082"/>
              </a:xfrm>
              <a:prstGeom prst="rect">
                <a:avLst/>
              </a:prstGeom>
              <a:blipFill>
                <a:blip r:embed="rId32"/>
                <a:stretch>
                  <a:fillRect t="-4082" r="-2222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237927" y="925395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см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927" y="925395"/>
                <a:ext cx="545342" cy="300082"/>
              </a:xfrm>
              <a:prstGeom prst="rect">
                <a:avLst/>
              </a:prstGeom>
              <a:blipFill>
                <a:blip r:embed="rId32"/>
                <a:stretch>
                  <a:fillRect t="-4082" r="-2222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95417" y="2317636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см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417" y="2317636"/>
                <a:ext cx="545342" cy="300082"/>
              </a:xfrm>
              <a:prstGeom prst="rect">
                <a:avLst/>
              </a:prstGeom>
              <a:blipFill>
                <a:blip r:embed="rId33"/>
                <a:stretch>
                  <a:fillRect t="-2041" r="-2247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34200" y="2267079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см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200" y="2267079"/>
                <a:ext cx="545342" cy="300082"/>
              </a:xfrm>
              <a:prstGeom prst="rect">
                <a:avLst/>
              </a:prstGeom>
              <a:blipFill>
                <a:blip r:embed="rId34"/>
                <a:stretch>
                  <a:fillRect t="-4082" r="-2222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303474" y="678096"/>
                <a:ext cx="54534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см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474" y="678096"/>
                <a:ext cx="545342" cy="300082"/>
              </a:xfrm>
              <a:prstGeom prst="rect">
                <a:avLst/>
              </a:prstGeom>
              <a:blipFill>
                <a:blip r:embed="rId26"/>
                <a:stretch>
                  <a:fillRect t="-2041" r="-2222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450070" y="3645318"/>
                <a:ext cx="864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𝐷𝐸𝐹𝐺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70" y="3645318"/>
                <a:ext cx="864000" cy="43200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450070" y="4193601"/>
                <a:ext cx="1296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𝐻𝐾𝐿𝑀𝑁𝑂𝑃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70" y="4193601"/>
                <a:ext cx="1296000" cy="43200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1213904" y="3075431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5563" indent="-15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04" y="3075431"/>
                <a:ext cx="360000" cy="43200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1356307" y="3648611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5563" indent="-15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07" y="3648611"/>
                <a:ext cx="360000" cy="43200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1789626" y="4193601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5563" indent="-15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626" y="4193601"/>
                <a:ext cx="360000" cy="43200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Прямоугольник 65"/>
          <p:cNvSpPr/>
          <p:nvPr/>
        </p:nvSpPr>
        <p:spPr>
          <a:xfrm>
            <a:off x="2019496" y="3075431"/>
            <a:ext cx="54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indent="-1588"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160781" y="3645318"/>
            <a:ext cx="54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indent="-1588"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596738" y="4193601"/>
            <a:ext cx="54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indent="-1588"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7284E-6 L -0.27257 -0.08982 " pathEditMode="relative" rAng="0" ptsTypes="AA">
                                      <p:cBhvr>
                                        <p:cTn id="107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-450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0.32691 -0.13672 " pathEditMode="relative" rAng="0" ptsTypes="AA">
                                      <p:cBhvr>
                                        <p:cTn id="109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-691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3827E-6 L -0.3 0.23302 " pathEditMode="relative" rAng="0" ptsTypes="AA">
                                      <p:cBhvr>
                                        <p:cTn id="111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35" grpId="0" animBg="1"/>
      <p:bldP spid="135" grpId="1" animBg="1"/>
      <p:bldP spid="136" grpId="0" animBg="1"/>
      <p:bldP spid="136" grpId="1" animBg="1"/>
      <p:bldP spid="62" grpId="0" animBg="1"/>
      <p:bldP spid="62" grpId="1" animBg="1"/>
      <p:bldP spid="56" grpId="0" animBg="1"/>
      <p:bldP spid="12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1" grpId="0"/>
      <p:bldP spid="52" grpId="0"/>
      <p:bldP spid="53" grpId="0"/>
      <p:bldP spid="54" grpId="0"/>
      <p:bldP spid="55" grpId="0"/>
      <p:bldP spid="57" grpId="0" animBg="1"/>
      <p:bldP spid="58" grpId="0" animBg="1"/>
      <p:bldP spid="59" grpId="0" animBg="1"/>
      <p:bldP spid="61" grpId="0" animBg="1"/>
      <p:bldP spid="63" grpId="0" animBg="1"/>
      <p:bldP spid="66" grpId="0" animBg="1"/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6467</TotalTime>
  <Words>888</Words>
  <Application>Microsoft Office PowerPoint</Application>
  <PresentationFormat>Экран (16:9)</PresentationFormat>
  <Paragraphs>275</Paragraphs>
  <Slides>37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Merriweather</vt:lpstr>
      <vt:lpstr>Cambria Math</vt:lpstr>
      <vt:lpstr>Calibri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MSI</cp:lastModifiedBy>
  <cp:revision>1307</cp:revision>
  <dcterms:created xsi:type="dcterms:W3CDTF">2017-06-06T14:34:21Z</dcterms:created>
  <dcterms:modified xsi:type="dcterms:W3CDTF">2025-01-17T12:32:32Z</dcterms:modified>
</cp:coreProperties>
</file>