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4"/>
  </p:notesMasterIdLst>
  <p:sldIdLst>
    <p:sldId id="256" r:id="rId2"/>
    <p:sldId id="488" r:id="rId3"/>
    <p:sldId id="489" r:id="rId4"/>
    <p:sldId id="513" r:id="rId5"/>
    <p:sldId id="514" r:id="rId6"/>
    <p:sldId id="452" r:id="rId7"/>
    <p:sldId id="515" r:id="rId8"/>
    <p:sldId id="516" r:id="rId9"/>
    <p:sldId id="490" r:id="rId10"/>
    <p:sldId id="517" r:id="rId11"/>
    <p:sldId id="491" r:id="rId12"/>
    <p:sldId id="518" r:id="rId13"/>
    <p:sldId id="492" r:id="rId14"/>
    <p:sldId id="519" r:id="rId15"/>
    <p:sldId id="520" r:id="rId16"/>
    <p:sldId id="521" r:id="rId17"/>
    <p:sldId id="353" r:id="rId18"/>
    <p:sldId id="354" r:id="rId19"/>
    <p:sldId id="305" r:id="rId20"/>
    <p:sldId id="522" r:id="rId21"/>
    <p:sldId id="523" r:id="rId22"/>
    <p:sldId id="493" r:id="rId23"/>
    <p:sldId id="494" r:id="rId24"/>
    <p:sldId id="524" r:id="rId25"/>
    <p:sldId id="525" r:id="rId26"/>
    <p:sldId id="526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265" r:id="rId39"/>
    <p:sldId id="495" r:id="rId40"/>
    <p:sldId id="496" r:id="rId41"/>
    <p:sldId id="497" r:id="rId42"/>
    <p:sldId id="498" r:id="rId43"/>
    <p:sldId id="538" r:id="rId44"/>
    <p:sldId id="539" r:id="rId45"/>
    <p:sldId id="540" r:id="rId46"/>
    <p:sldId id="541" r:id="rId47"/>
    <p:sldId id="542" r:id="rId48"/>
    <p:sldId id="543" r:id="rId49"/>
    <p:sldId id="544" r:id="rId50"/>
    <p:sldId id="545" r:id="rId51"/>
    <p:sldId id="499" r:id="rId52"/>
    <p:sldId id="500" r:id="rId53"/>
    <p:sldId id="501" r:id="rId54"/>
    <p:sldId id="546" r:id="rId55"/>
    <p:sldId id="547" r:id="rId56"/>
    <p:sldId id="502" r:id="rId57"/>
    <p:sldId id="507" r:id="rId58"/>
    <p:sldId id="295" r:id="rId59"/>
    <p:sldId id="485" r:id="rId60"/>
    <p:sldId id="548" r:id="rId61"/>
    <p:sldId id="549" r:id="rId62"/>
    <p:sldId id="550" r:id="rId63"/>
  </p:sldIdLst>
  <p:sldSz cx="9144000" cy="5143500" type="screen16x9"/>
  <p:notesSz cx="6858000" cy="9144000"/>
  <p:embeddedFontLst>
    <p:embeddedFont>
      <p:font typeface="Merriweather" panose="020B0604020202020204" charset="-52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Roboto" panose="020B0604020202020204" charset="0"/>
      <p:regular r:id="rId74"/>
      <p:bold r:id="rId75"/>
      <p:italic r:id="rId76"/>
      <p:boldItalic r:id="rId77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799"/>
    <a:srgbClr val="A7C9E7"/>
    <a:srgbClr val="FFFFFF"/>
    <a:srgbClr val="9DC3E6"/>
    <a:srgbClr val="F2F2F2"/>
    <a:srgbClr val="4ECFFF"/>
    <a:srgbClr val="854B19"/>
    <a:srgbClr val="EAEFF7"/>
    <a:srgbClr val="663300"/>
    <a:srgbClr val="9F9C8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72"/>
      </p:cViewPr>
      <p:guideLst>
        <p:guide orient="horz" pos="3012"/>
        <p:guide pos="226"/>
        <p:guide pos="5534"/>
        <p:guide orient="horz" pos="228"/>
        <p:guide pos="2993"/>
        <p:guide pos="2767"/>
        <p:guide pos="2086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69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05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3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5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5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2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83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6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86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43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65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7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35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88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61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3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44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14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3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55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49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04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75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80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16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40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815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76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2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31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962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46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10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88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599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562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3122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13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97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0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244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42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040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36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459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356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924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04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0691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9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259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88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3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23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8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3" Type="http://schemas.openxmlformats.org/officeDocument/2006/relationships/image" Target="../media/image30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41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0.png"/><Relationship Id="rId5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0.png"/><Relationship Id="rId5" Type="http://schemas.openxmlformats.org/officeDocument/2006/relationships/image" Target="../media/image80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Relationship Id="rId10" Type="http://schemas.openxmlformats.org/officeDocument/2006/relationships/image" Target="../media/image19.png"/><Relationship Id="rId4" Type="http://schemas.openxmlformats.org/officeDocument/2006/relationships/image" Target="../media/image81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2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2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845565"/>
            <a:ext cx="4392613" cy="1477328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Прямоугольник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. Ось симметрии фигуры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etrorambling.files.wordpress.com/2011/07/11377_l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921" y="0"/>
            <a:ext cx="9669921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3"/>
            <a:ext cx="1792968" cy="4319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02401" y="2066366"/>
            <a:ext cx="2282824" cy="439457"/>
          </a:xfrm>
          <a:prstGeom prst="wedgeRoundRectCallout">
            <a:avLst>
              <a:gd name="adj1" fmla="val 27111"/>
              <a:gd name="adj2" fmla="val 8533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же это интересно!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223" y="4078592"/>
            <a:ext cx="1896594" cy="439457"/>
          </a:xfrm>
          <a:prstGeom prst="wedgeRoundRectCallout">
            <a:avLst>
              <a:gd name="adj1" fmla="val -64099"/>
              <a:gd name="adj2" fmla="val -2354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это ещё не всё!</a:t>
            </a:r>
          </a:p>
        </p:txBody>
      </p:sp>
    </p:spTree>
    <p:extLst>
      <p:ext uri="{BB962C8B-B14F-4D97-AF65-F5344CB8AC3E}">
        <p14:creationId xmlns:p14="http://schemas.microsoft.com/office/powerpoint/2010/main" val="28579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rentier.ru.gamintwo.ru/pic/201311/1280x720/setwalls.ru-64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2"/>
            <a:ext cx="1792968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Paper W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0815"/>
            <a:ext cx="9144000" cy="60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3"/>
            <a:ext cx="1792968" cy="4319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8205" y="3865367"/>
            <a:ext cx="4028815" cy="916183"/>
          </a:xfrm>
          <a:prstGeom prst="wedgeRoundRectCallout">
            <a:avLst>
              <a:gd name="adj1" fmla="val -61762"/>
              <a:gd name="adj2" fmla="val 271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 </a:t>
            </a:r>
            <a:r>
              <a:rPr lang="ru-RU" sz="1400" dirty="0"/>
              <a:t>сегодняшний </a:t>
            </a:r>
            <a:r>
              <a:rPr lang="ru-RU" sz="1400" dirty="0" smtClean="0"/>
              <a:t>день </a:t>
            </a:r>
            <a:r>
              <a:rPr lang="ru-RU" sz="1400" dirty="0" err="1" smtClean="0"/>
              <a:t>аэрогами</a:t>
            </a:r>
            <a:r>
              <a:rPr lang="ru-RU" sz="1400" dirty="0" smtClean="0"/>
              <a:t> – это серьёзное </a:t>
            </a:r>
            <a:r>
              <a:rPr lang="ru-RU" sz="1400" dirty="0"/>
              <a:t>увлечение, по которому проводят соревнования по всему миру.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4494" y="1681470"/>
            <a:ext cx="2520731" cy="677820"/>
          </a:xfrm>
          <a:prstGeom prst="wedgeRoundRectCallout">
            <a:avLst>
              <a:gd name="adj1" fmla="val 28185"/>
              <a:gd name="adj2" fmla="val 8451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Вот бы мне побывать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таких </a:t>
            </a:r>
            <a:r>
              <a:rPr lang="ru-RU" sz="1400" dirty="0" smtClean="0"/>
              <a:t>соревнованиях</a:t>
            </a:r>
            <a:r>
              <a:rPr lang="en-US" sz="1400" dirty="0" smtClean="0"/>
              <a:t>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27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kartinki.me/pic/201203/1280x720/kartinki.me-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2"/>
            <a:ext cx="1792968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5" y="355912"/>
            <a:ext cx="3520498" cy="1631273"/>
          </a:xfrm>
          <a:prstGeom prst="wedgeRoundRectCallout">
            <a:avLst>
              <a:gd name="adj1" fmla="val -22240"/>
              <a:gd name="adj2" fmla="val 7258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Обязательно побываешь! </a:t>
            </a:r>
            <a:endParaRPr lang="ru-RU" sz="1400" dirty="0" smtClean="0"/>
          </a:p>
          <a:p>
            <a:pPr algn="ctr"/>
            <a:r>
              <a:rPr lang="ru-RU" sz="1400" dirty="0" smtClean="0"/>
              <a:t>Главное </a:t>
            </a:r>
            <a:r>
              <a:rPr lang="ru-RU" sz="1400" dirty="0"/>
              <a:t>верить в свою мечту! </a:t>
            </a:r>
            <a:endParaRPr lang="ru-RU" sz="1400" dirty="0" smtClean="0"/>
          </a:p>
          <a:p>
            <a:pPr algn="ctr"/>
            <a:r>
              <a:rPr lang="ru-RU" sz="1400" dirty="0" smtClean="0"/>
              <a:t>Ну и </a:t>
            </a:r>
            <a:r>
              <a:rPr lang="ru-RU" sz="1400" dirty="0"/>
              <a:t>конечно же, тебе ещё будет полезным познакомиться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условиями </a:t>
            </a:r>
            <a:r>
              <a:rPr lang="ru-RU" sz="1400" dirty="0" smtClean="0"/>
              <a:t>создания </a:t>
            </a:r>
            <a:r>
              <a:rPr lang="ru-RU" sz="1400" dirty="0"/>
              <a:t>и схемами бумажных самолётиков.</a:t>
            </a:r>
          </a:p>
        </p:txBody>
      </p:sp>
    </p:spTree>
    <p:extLst>
      <p:ext uri="{BB962C8B-B14F-4D97-AF65-F5344CB8AC3E}">
        <p14:creationId xmlns:p14="http://schemas.microsoft.com/office/powerpoint/2010/main" val="6817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kartinki.me/pic/201203/1280x720/kartinki.me-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2"/>
            <a:ext cx="1792968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5" y="823500"/>
            <a:ext cx="3788352" cy="1392909"/>
          </a:xfrm>
          <a:prstGeom prst="wedgeRoundRectCallout">
            <a:avLst>
              <a:gd name="adj1" fmla="val -24781"/>
              <a:gd name="adj2" fmla="val 7532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Одними из главных условий создания самолётика </a:t>
            </a:r>
            <a:r>
              <a:rPr lang="ru-RU" sz="1400" dirty="0" smtClean="0"/>
              <a:t>являются </a:t>
            </a:r>
            <a:r>
              <a:rPr lang="ru-RU" sz="1400" dirty="0"/>
              <a:t>использование бумаги прямоугольной или квадратной формы и чёткое соблюдение симметрии.</a:t>
            </a:r>
          </a:p>
        </p:txBody>
      </p:sp>
    </p:spTree>
    <p:extLst>
      <p:ext uri="{BB962C8B-B14F-4D97-AF65-F5344CB8AC3E}">
        <p14:creationId xmlns:p14="http://schemas.microsoft.com/office/powerpoint/2010/main" val="41466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artinki.me/pic/201203/1280x720/kartinki.me-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3"/>
            <a:ext cx="1792968" cy="4319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1891" y="3818034"/>
            <a:ext cx="3807798" cy="916183"/>
          </a:xfrm>
          <a:prstGeom prst="wedgeRoundRectCallout">
            <a:avLst>
              <a:gd name="adj1" fmla="val 64125"/>
              <a:gd name="adj2" fmla="val -347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Вот про прямоугольные и квадратные формы я всё знаю, а про симметрию </a:t>
            </a:r>
            <a:r>
              <a:rPr lang="ru-RU" sz="1400" dirty="0" smtClean="0"/>
              <a:t>– совсем ничего.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775" y="823500"/>
            <a:ext cx="3788352" cy="1392909"/>
          </a:xfrm>
          <a:prstGeom prst="wedgeRoundRectCallout">
            <a:avLst>
              <a:gd name="adj1" fmla="val -24781"/>
              <a:gd name="adj2" fmla="val 7532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Одними из главных условий создания самолётика </a:t>
            </a:r>
            <a:r>
              <a:rPr lang="ru-RU" sz="1400" dirty="0" smtClean="0"/>
              <a:t>являются </a:t>
            </a:r>
            <a:r>
              <a:rPr lang="ru-RU" sz="1400" dirty="0"/>
              <a:t>использование бумаги прямоугольной или квадратной формы и чёткое соблюдение симметрии.</a:t>
            </a:r>
          </a:p>
        </p:txBody>
      </p:sp>
    </p:spTree>
    <p:extLst>
      <p:ext uri="{BB962C8B-B14F-4D97-AF65-F5344CB8AC3E}">
        <p14:creationId xmlns:p14="http://schemas.microsoft.com/office/powerpoint/2010/main" val="22745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kartinki.me/pic/201203/1280x720/kartinki.me-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2"/>
            <a:ext cx="1792968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5" y="1627064"/>
            <a:ext cx="3040207" cy="677820"/>
          </a:xfrm>
          <a:prstGeom prst="wedgeRoundRectCallout">
            <a:avLst>
              <a:gd name="adj1" fmla="val -23262"/>
              <a:gd name="adj2" fmla="val 8622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давай спросим у </a:t>
            </a:r>
            <a:r>
              <a:rPr lang="ru-RU" sz="1400" dirty="0" err="1" smtClean="0"/>
              <a:t>Электроши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Он </a:t>
            </a:r>
            <a:r>
              <a:rPr lang="ru-RU" sz="1400" dirty="0"/>
              <a:t>точно всё знает!</a:t>
            </a:r>
          </a:p>
        </p:txBody>
      </p:sp>
    </p:spTree>
    <p:extLst>
      <p:ext uri="{BB962C8B-B14F-4D97-AF65-F5344CB8AC3E}">
        <p14:creationId xmlns:p14="http://schemas.microsoft.com/office/powerpoint/2010/main" val="32645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ixabay.com/reimg/resize-img.php?src=http://www.fixabay.com/images/Abstract/tski0exkrf5.jpg&amp;h=720&amp;w=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952750" cy="1154546"/>
          </a:xfrm>
          <a:prstGeom prst="wedgeRoundRectCallout">
            <a:avLst>
              <a:gd name="adj1" fmla="val -22404"/>
              <a:gd name="adj2" fmla="val 8023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прямоугольниках </a:t>
            </a:r>
            <a:r>
              <a:rPr lang="ru-RU" sz="1400" dirty="0"/>
              <a:t>и </a:t>
            </a:r>
            <a:r>
              <a:rPr lang="ru-RU" sz="1400" dirty="0" smtClean="0"/>
              <a:t>симметрии, 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5552" y="2181183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2845710" y="92763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710" y="927637"/>
                <a:ext cx="360000" cy="43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639550" y="92763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550" y="927637"/>
                <a:ext cx="360000" cy="43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7053607" y="1476801"/>
            <a:ext cx="1387601" cy="439457"/>
          </a:xfrm>
          <a:prstGeom prst="wedgeRoundRectCallout">
            <a:avLst>
              <a:gd name="adj1" fmla="val 13489"/>
              <a:gd name="adj2" fmla="val 9302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2854946" y="156559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946" y="1565596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3648786" y="156559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786" y="1565596"/>
                <a:ext cx="360000" cy="43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4040604" y="1564064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604" y="1564064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2868292" y="220355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92" y="2203555"/>
                <a:ext cx="360000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Прямоугольник 77"/>
              <p:cNvSpPr/>
              <p:nvPr/>
            </p:nvSpPr>
            <p:spPr>
              <a:xfrm>
                <a:off x="3662132" y="220355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Прямоугольник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132" y="2203555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4053950" y="220202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0" y="2202023"/>
                <a:ext cx="36000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2476474" y="221125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74" y="2211259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2084656" y="220469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56" y="2204699"/>
                <a:ext cx="36000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4445768" y="220202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768" y="2202023"/>
                <a:ext cx="360000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2868292" y="284110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92" y="2841106"/>
                <a:ext cx="360000" cy="43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3662132" y="284110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132" y="2841106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4053950" y="2839574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0" y="2839574"/>
                <a:ext cx="360000" cy="432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2476474" y="284881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74" y="2848810"/>
                <a:ext cx="360000" cy="432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Прямоугольник 86"/>
              <p:cNvSpPr/>
              <p:nvPr/>
            </p:nvSpPr>
            <p:spPr>
              <a:xfrm>
                <a:off x="2084656" y="284225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Прямоугольник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56" y="2842250"/>
                <a:ext cx="360000" cy="432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Прямоугольник 87"/>
              <p:cNvSpPr/>
              <p:nvPr/>
            </p:nvSpPr>
            <p:spPr>
              <a:xfrm>
                <a:off x="4445768" y="2839574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Прямоугольник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768" y="2839574"/>
                <a:ext cx="360000" cy="432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ямоугольник 88"/>
              <p:cNvSpPr/>
              <p:nvPr/>
            </p:nvSpPr>
            <p:spPr>
              <a:xfrm>
                <a:off x="1616464" y="346453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Прямоуголь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464" y="3464533"/>
                <a:ext cx="360000" cy="432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ямоугольник 89"/>
              <p:cNvSpPr/>
              <p:nvPr/>
            </p:nvSpPr>
            <p:spPr>
              <a:xfrm>
                <a:off x="1224646" y="347223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Прямоуголь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646" y="3472237"/>
                <a:ext cx="360000" cy="432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832828" y="346567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8" y="3465677"/>
                <a:ext cx="360000" cy="432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2878496" y="346338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496" y="3463389"/>
                <a:ext cx="360000" cy="432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Прямоугольник 92"/>
              <p:cNvSpPr/>
              <p:nvPr/>
            </p:nvSpPr>
            <p:spPr>
              <a:xfrm>
                <a:off x="2486678" y="347109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Прямоугольник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678" y="3471093"/>
                <a:ext cx="360000" cy="432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Прямоугольник 93"/>
              <p:cNvSpPr/>
              <p:nvPr/>
            </p:nvSpPr>
            <p:spPr>
              <a:xfrm>
                <a:off x="2094860" y="346453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Прямоугольник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60" y="3464533"/>
                <a:ext cx="360000" cy="432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Прямоугольник 94"/>
              <p:cNvSpPr/>
              <p:nvPr/>
            </p:nvSpPr>
            <p:spPr>
              <a:xfrm>
                <a:off x="358775" y="346874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5" name="Прямоугольник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468741"/>
                <a:ext cx="360000" cy="432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Прямоугольник 95"/>
              <p:cNvSpPr/>
              <p:nvPr/>
            </p:nvSpPr>
            <p:spPr>
              <a:xfrm>
                <a:off x="4919821" y="345918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6" name="Прямоугольник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21" y="3459181"/>
                <a:ext cx="360000" cy="432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Прямоугольник 96"/>
              <p:cNvSpPr/>
              <p:nvPr/>
            </p:nvSpPr>
            <p:spPr>
              <a:xfrm>
                <a:off x="4528003" y="346688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Прямоугольник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003" y="3466885"/>
                <a:ext cx="360000" cy="432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4136185" y="3460325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85" y="3460325"/>
                <a:ext cx="360000" cy="432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Прямоугольник 98"/>
              <p:cNvSpPr/>
              <p:nvPr/>
            </p:nvSpPr>
            <p:spPr>
              <a:xfrm>
                <a:off x="6181853" y="345803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Прямоугольник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53" y="3458037"/>
                <a:ext cx="360000" cy="432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Прямоугольник 99"/>
              <p:cNvSpPr/>
              <p:nvPr/>
            </p:nvSpPr>
            <p:spPr>
              <a:xfrm>
                <a:off x="5790035" y="346574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Прямоугольник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035" y="3465741"/>
                <a:ext cx="360000" cy="432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Прямоугольник 100"/>
              <p:cNvSpPr/>
              <p:nvPr/>
            </p:nvSpPr>
            <p:spPr>
              <a:xfrm>
                <a:off x="5398217" y="345918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1" name="Прямоугольник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217" y="3459181"/>
                <a:ext cx="360000" cy="432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Прямоугольник 101"/>
              <p:cNvSpPr/>
              <p:nvPr/>
            </p:nvSpPr>
            <p:spPr>
              <a:xfrm>
                <a:off x="3662132" y="346338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" name="Прямоугольник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132" y="3463389"/>
                <a:ext cx="360000" cy="432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Прямоугольник 102"/>
              <p:cNvSpPr/>
              <p:nvPr/>
            </p:nvSpPr>
            <p:spPr>
              <a:xfrm>
                <a:off x="1370548" y="4212055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3" name="Прямоугольник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548" y="4212055"/>
                <a:ext cx="360000" cy="432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Прямоугольник 103"/>
              <p:cNvSpPr/>
              <p:nvPr/>
            </p:nvSpPr>
            <p:spPr>
              <a:xfrm>
                <a:off x="2131287" y="435426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Прямоугольник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87" y="4354261"/>
                <a:ext cx="360000" cy="43200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Прямоугольник 104"/>
              <p:cNvSpPr/>
              <p:nvPr/>
            </p:nvSpPr>
            <p:spPr>
              <a:xfrm>
                <a:off x="2892026" y="413826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Прямоугольник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026" y="4138261"/>
                <a:ext cx="360000" cy="43200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Прямоугольник 105"/>
              <p:cNvSpPr/>
              <p:nvPr/>
            </p:nvSpPr>
            <p:spPr>
              <a:xfrm>
                <a:off x="3653206" y="4084971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Прямоугольник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206" y="4084971"/>
                <a:ext cx="360000" cy="43200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Прямоугольник 106"/>
              <p:cNvSpPr/>
              <p:nvPr/>
            </p:nvSpPr>
            <p:spPr>
              <a:xfrm>
                <a:off x="4408512" y="4355017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Прямоугольник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512" y="4355017"/>
                <a:ext cx="360000" cy="43200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20469 -0.63889 " pathEditMode="relative" rAng="0" ptsTypes="AA">
                                      <p:cBhvr>
                                        <p:cTn id="128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320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04393 -0.48951 " pathEditMode="relative" rAng="0" ptsTypes="AA">
                                      <p:cBhvr>
                                        <p:cTn id="130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24352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46914E-7 L -0.12431 -0.41821 " pathEditMode="relative" rAng="0" ptsTypes="AA">
                                      <p:cBhvr>
                                        <p:cTn id="132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20926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46914E-7 L 0.12448 -0.29537 " pathEditMode="relative" rAng="0" ptsTypes="AA">
                                      <p:cBhvr>
                                        <p:cTn id="134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4784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3827E-6 L 0.04132 -0.12993 " pathEditMode="relative" rAng="0" ptsTypes="AA">
                                      <p:cBhvr>
                                        <p:cTn id="136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9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83157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775" y="1011412"/>
            <a:ext cx="2707698" cy="677820"/>
          </a:xfrm>
          <a:prstGeom prst="wedgeRoundRectCallout">
            <a:avLst>
              <a:gd name="adj1" fmla="val -22711"/>
              <a:gd name="adj2" fmla="val 7608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 понимаете,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такое </a:t>
            </a:r>
            <a:r>
              <a:rPr lang="ru-RU" sz="1400" dirty="0" smtClean="0"/>
              <a:t>прямоугольник</a:t>
            </a:r>
            <a:r>
              <a:rPr lang="ru-RU" sz="1400" dirty="0"/>
              <a:t>?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44910" y="1992120"/>
            <a:ext cx="1740315" cy="705629"/>
          </a:xfrm>
          <a:prstGeom prst="wedgeRoundRectCallout">
            <a:avLst>
              <a:gd name="adj1" fmla="val -75019"/>
              <a:gd name="adj2" fmla="val 2969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чем ты занимаешься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5" y="373863"/>
            <a:ext cx="2661516" cy="677820"/>
          </a:xfrm>
          <a:prstGeom prst="wedgeRoundRectCallout">
            <a:avLst>
              <a:gd name="adj1" fmla="val 41450"/>
              <a:gd name="adj2" fmla="val 9003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Папа научил меня делать самолётик оригами!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52">
            <a:off x="4130349" y="3777022"/>
            <a:ext cx="1080000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601718" y="3469830"/>
            <a:ext cx="720000" cy="7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06">
            <a:off x="3201689" y="3462042"/>
            <a:ext cx="96000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5048" flipH="1">
            <a:off x="5233224" y="3289829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F77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038232" y="418550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775" y="358379"/>
            <a:ext cx="2952750" cy="916183"/>
          </a:xfrm>
          <a:prstGeom prst="wedgeRoundRectCallout">
            <a:avLst>
              <a:gd name="adj1" fmla="val -22711"/>
              <a:gd name="adj2" fmla="val 7608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0F7799"/>
                </a:solidFill>
              </a:rPr>
              <a:t>Прямоугольник –</a:t>
            </a:r>
            <a:r>
              <a:rPr lang="ru-RU" sz="1400" dirty="0"/>
              <a:t> это четырёхугольник, у которого все углы </a:t>
            </a:r>
            <a:r>
              <a:rPr lang="ru-RU" sz="1400" dirty="0" smtClean="0"/>
              <a:t>прямые.</a:t>
            </a:r>
            <a:endParaRPr lang="ru-RU" sz="1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4" y="1901550"/>
            <a:ext cx="1242699" cy="2880000"/>
          </a:xfrm>
          <a:prstGeom prst="rect">
            <a:avLst/>
          </a:prstGeom>
        </p:spPr>
      </p:pic>
      <p:sp>
        <p:nvSpPr>
          <p:cNvPr id="21" name="Полилиния 20"/>
          <p:cNvSpPr/>
          <p:nvPr/>
        </p:nvSpPr>
        <p:spPr>
          <a:xfrm>
            <a:off x="5285237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flipH="1">
            <a:off x="7494079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 flipV="1">
            <a:off x="5278883" y="99759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flipH="1" flipV="1">
            <a:off x="7496961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4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5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6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7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775" y="368767"/>
            <a:ext cx="3152485" cy="1154546"/>
          </a:xfrm>
          <a:prstGeom prst="wedgeRoundRectCallout">
            <a:avLst>
              <a:gd name="adj1" fmla="val -27519"/>
              <a:gd name="adj2" fmla="val 789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 уже знакомы с элементами многоугольников. </a:t>
            </a:r>
            <a:endParaRPr lang="ru-RU" sz="1400" dirty="0" smtClean="0"/>
          </a:p>
          <a:p>
            <a:pPr algn="ctr"/>
            <a:r>
              <a:rPr lang="ru-RU" sz="1400" dirty="0" smtClean="0"/>
              <a:t>Назовите элементы нашего прямоугольника.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486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 animBg="1"/>
      <p:bldP spid="11" grpId="0" animBg="1"/>
      <p:bldP spid="14" grpId="0" animBg="1"/>
      <p:bldP spid="18" grpId="0" animBg="1"/>
      <p:bldP spid="19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3" y="1901550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64773" y="361950"/>
                <a:ext cx="3061918" cy="1265782"/>
              </a:xfrm>
              <a:prstGeom prst="wedgeRoundRectCallout">
                <a:avLst>
                  <a:gd name="adj1" fmla="val -26151"/>
                  <a:gd name="adj2" fmla="val 6848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rgbClr val="0F7799"/>
                    </a:solidFill>
                  </a:rPr>
                  <a:t>Прямоугольник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ru-RU" sz="1400" dirty="0">
                    <a:solidFill>
                      <a:srgbClr val="0F7799"/>
                    </a:solidFill>
                  </a:rPr>
                  <a:t> </a:t>
                </a:r>
                <a:r>
                  <a:rPr lang="ru-RU" sz="1400" dirty="0" smtClean="0"/>
                  <a:t>имеет:</a:t>
                </a:r>
                <a:endParaRPr lang="en-US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вершины: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 smtClean="0"/>
                  <a:t>; </a:t>
                </a:r>
                <a:endParaRPr lang="en-US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угла: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 smtClean="0"/>
                  <a:t>,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 smtClean="0"/>
                  <a:t>;</a:t>
                </a:r>
                <a:endParaRPr lang="en-US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стороны: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ru-RU" sz="1400" dirty="0"/>
                  <a:t>,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600" i="1" dirty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73" y="361950"/>
                <a:ext cx="3061918" cy="1265782"/>
              </a:xfrm>
              <a:prstGeom prst="wedgeRoundRectCallout">
                <a:avLst>
                  <a:gd name="adj1" fmla="val -26151"/>
                  <a:gd name="adj2" fmla="val 6848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олилиния 22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flipV="1">
            <a:off x="5281677" y="996202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flipH="1" flipV="1">
            <a:off x="7487725" y="99427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7726399" y="999492"/>
            <a:ext cx="0" cy="316800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682314" y="931537"/>
            <a:ext cx="108000" cy="108000"/>
          </a:xfrm>
          <a:prstGeom prst="ellipse">
            <a:avLst/>
          </a:prstGeom>
          <a:solidFill>
            <a:srgbClr val="0F77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675222" y="4114352"/>
            <a:ext cx="108000" cy="108000"/>
          </a:xfrm>
          <a:prstGeom prst="ellipse">
            <a:avLst/>
          </a:prstGeom>
          <a:solidFill>
            <a:srgbClr val="0F77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5275712" y="991632"/>
            <a:ext cx="0" cy="316800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233999" y="928437"/>
            <a:ext cx="108000" cy="108000"/>
          </a:xfrm>
          <a:prstGeom prst="ellipse">
            <a:avLst/>
          </a:prstGeom>
          <a:solidFill>
            <a:srgbClr val="0F77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232198" y="4109738"/>
            <a:ext cx="108000" cy="108000"/>
          </a:xfrm>
          <a:prstGeom prst="ellipse">
            <a:avLst/>
          </a:prstGeom>
          <a:solidFill>
            <a:srgbClr val="0F77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24" grpId="0" animBg="1"/>
      <p:bldP spid="25" grpId="0" animBg="1"/>
      <p:bldP spid="26" grpId="0" animBg="1"/>
      <p:bldP spid="21" grpId="0" animBg="1"/>
      <p:bldP spid="20" grpId="0" animBg="1"/>
      <p:bldP spid="19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41204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9"/>
            <a:ext cx="3197720" cy="1154546"/>
          </a:xfrm>
          <a:prstGeom prst="wedgeRoundRectCallout">
            <a:avLst>
              <a:gd name="adj1" fmla="val -22711"/>
              <a:gd name="adj2" fmla="val 861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Всё верно! </a:t>
            </a:r>
          </a:p>
          <a:p>
            <a:pPr algn="ctr"/>
            <a:r>
              <a:rPr lang="ru-RU" sz="1400" dirty="0" smtClean="0"/>
              <a:t>Стороны, имеющие </a:t>
            </a:r>
            <a:r>
              <a:rPr lang="ru-RU" sz="1400" dirty="0"/>
              <a:t>общую </a:t>
            </a:r>
            <a:r>
              <a:rPr lang="ru-RU" sz="1400" dirty="0" smtClean="0"/>
              <a:t>вершину, </a:t>
            </a:r>
            <a:r>
              <a:rPr lang="ru-RU" sz="1400" dirty="0"/>
              <a:t>называют </a:t>
            </a:r>
            <a:r>
              <a:rPr lang="ru-RU" sz="1400" dirty="0">
                <a:solidFill>
                  <a:srgbClr val="0F7799"/>
                </a:solidFill>
              </a:rPr>
              <a:t>соседними сторонами</a:t>
            </a:r>
            <a:r>
              <a:rPr lang="ru-RU" sz="1400" dirty="0"/>
              <a:t> </a:t>
            </a:r>
            <a:r>
              <a:rPr lang="ru-RU" sz="1400" dirty="0" smtClean="0"/>
              <a:t>прямоугольника.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7715766" y="999492"/>
            <a:ext cx="0" cy="316800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7682314" y="931537"/>
            <a:ext cx="108000" cy="108000"/>
          </a:xfrm>
          <a:prstGeom prst="ellipse">
            <a:avLst/>
          </a:prstGeom>
          <a:solidFill>
            <a:srgbClr val="0F77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9"/>
            <a:ext cx="3197720" cy="1154546"/>
          </a:xfrm>
          <a:prstGeom prst="wedgeRoundRectCallout">
            <a:avLst>
              <a:gd name="adj1" fmla="val -22711"/>
              <a:gd name="adj2" fmla="val 861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Всё верно! </a:t>
            </a:r>
          </a:p>
          <a:p>
            <a:pPr algn="ctr"/>
            <a:r>
              <a:rPr lang="ru-RU" sz="1400" dirty="0" smtClean="0"/>
              <a:t>Стороны, имеющие </a:t>
            </a:r>
            <a:r>
              <a:rPr lang="ru-RU" sz="1400" dirty="0"/>
              <a:t>общую </a:t>
            </a:r>
            <a:r>
              <a:rPr lang="ru-RU" sz="1400" dirty="0" smtClean="0"/>
              <a:t>вершину, </a:t>
            </a:r>
            <a:r>
              <a:rPr lang="ru-RU" sz="1400" dirty="0"/>
              <a:t>называют </a:t>
            </a:r>
            <a:r>
              <a:rPr lang="ru-RU" sz="1400" dirty="0">
                <a:solidFill>
                  <a:srgbClr val="0F7799"/>
                </a:solidFill>
              </a:rPr>
              <a:t>соседними сторонами</a:t>
            </a:r>
            <a:r>
              <a:rPr lang="ru-RU" sz="1400" dirty="0"/>
              <a:t> </a:t>
            </a:r>
            <a:r>
              <a:rPr lang="ru-RU" sz="1400" dirty="0" smtClean="0"/>
              <a:t>прямоугольника.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7715766" y="999492"/>
            <a:ext cx="0" cy="3168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675222" y="4114352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9"/>
            <a:ext cx="3197720" cy="1154546"/>
          </a:xfrm>
          <a:prstGeom prst="wedgeRoundRectCallout">
            <a:avLst>
              <a:gd name="adj1" fmla="val -22711"/>
              <a:gd name="adj2" fmla="val 861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Всё верно! </a:t>
            </a:r>
          </a:p>
          <a:p>
            <a:pPr algn="ctr"/>
            <a:r>
              <a:rPr lang="ru-RU" sz="1400" dirty="0" smtClean="0"/>
              <a:t>Стороны, имеющие </a:t>
            </a:r>
            <a:r>
              <a:rPr lang="ru-RU" sz="1400" dirty="0"/>
              <a:t>общую </a:t>
            </a:r>
            <a:r>
              <a:rPr lang="ru-RU" sz="1400" dirty="0" smtClean="0"/>
              <a:t>вершину, </a:t>
            </a:r>
            <a:r>
              <a:rPr lang="ru-RU" sz="1400" dirty="0"/>
              <a:t>называют </a:t>
            </a:r>
            <a:r>
              <a:rPr lang="ru-RU" sz="1400" dirty="0">
                <a:solidFill>
                  <a:srgbClr val="0F7799"/>
                </a:solidFill>
              </a:rPr>
              <a:t>соседними сторонами</a:t>
            </a:r>
            <a:r>
              <a:rPr lang="ru-RU" sz="1400" dirty="0"/>
              <a:t> </a:t>
            </a:r>
            <a:r>
              <a:rPr lang="ru-RU" sz="1400" dirty="0" smtClean="0"/>
              <a:t>прямоугольника.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275712" y="991632"/>
            <a:ext cx="0" cy="3168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232198" y="4109738"/>
            <a:ext cx="108000" cy="1080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5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9"/>
            <a:ext cx="3197720" cy="1154546"/>
          </a:xfrm>
          <a:prstGeom prst="wedgeRoundRectCallout">
            <a:avLst>
              <a:gd name="adj1" fmla="val -22711"/>
              <a:gd name="adj2" fmla="val 861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Всё верно! </a:t>
            </a:r>
          </a:p>
          <a:p>
            <a:pPr algn="ctr"/>
            <a:r>
              <a:rPr lang="ru-RU" sz="1400" dirty="0" smtClean="0"/>
              <a:t>Стороны, имеющие </a:t>
            </a:r>
            <a:r>
              <a:rPr lang="ru-RU" sz="1400" dirty="0"/>
              <a:t>общую </a:t>
            </a:r>
            <a:r>
              <a:rPr lang="ru-RU" sz="1400" dirty="0" smtClean="0"/>
              <a:t>вершину, </a:t>
            </a:r>
            <a:r>
              <a:rPr lang="ru-RU" sz="1400" dirty="0"/>
              <a:t>называют </a:t>
            </a:r>
            <a:r>
              <a:rPr lang="ru-RU" sz="1400" dirty="0">
                <a:solidFill>
                  <a:srgbClr val="0F7799"/>
                </a:solidFill>
              </a:rPr>
              <a:t>соседними сторонами</a:t>
            </a:r>
            <a:r>
              <a:rPr lang="ru-RU" sz="1400" dirty="0"/>
              <a:t> </a:t>
            </a:r>
            <a:r>
              <a:rPr lang="ru-RU" sz="1400" dirty="0" smtClean="0"/>
              <a:t>прямоугольника.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275712" y="991632"/>
            <a:ext cx="0" cy="3168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233999" y="928437"/>
            <a:ext cx="108000" cy="10800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9"/>
            <a:ext cx="3197720" cy="1154546"/>
          </a:xfrm>
          <a:prstGeom prst="wedgeRoundRectCallout">
            <a:avLst>
              <a:gd name="adj1" fmla="val -22711"/>
              <a:gd name="adj2" fmla="val 8616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Соседние стороны прямоугольника являются его </a:t>
            </a:r>
            <a:r>
              <a:rPr lang="ru-RU" sz="1400" dirty="0" smtClean="0"/>
              <a:t>измерениями, </a:t>
            </a:r>
            <a:r>
              <a:rPr lang="ru-RU" sz="1400" dirty="0"/>
              <a:t>и их называют </a:t>
            </a:r>
            <a:r>
              <a:rPr lang="ru-RU" sz="1400" dirty="0">
                <a:solidFill>
                  <a:srgbClr val="0F7799"/>
                </a:solidFill>
              </a:rPr>
              <a:t>длиной</a:t>
            </a:r>
            <a:r>
              <a:rPr lang="ru-RU" sz="1400" dirty="0"/>
              <a:t> и </a:t>
            </a:r>
            <a:r>
              <a:rPr lang="ru-RU" sz="1400" dirty="0">
                <a:solidFill>
                  <a:srgbClr val="0F7799"/>
                </a:solidFill>
              </a:rPr>
              <a:t>шириной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142494" y="687895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F7799"/>
                </a:solidFill>
              </a:rPr>
              <a:t>Длина</a:t>
            </a:r>
            <a:endParaRPr lang="ru-RU" sz="1400" dirty="0">
              <a:solidFill>
                <a:srgbClr val="0F77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2494" y="3832436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F7799"/>
                </a:solidFill>
              </a:rPr>
              <a:t>Длина</a:t>
            </a:r>
            <a:endParaRPr lang="ru-RU" sz="1400" dirty="0">
              <a:solidFill>
                <a:srgbClr val="0F77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35302" y="1782588"/>
            <a:ext cx="436081" cy="160082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1400" dirty="0" smtClean="0">
                <a:solidFill>
                  <a:srgbClr val="0F7799"/>
                </a:solidFill>
              </a:rPr>
              <a:t>Ширина</a:t>
            </a:r>
            <a:endParaRPr lang="ru-RU" sz="1400" dirty="0">
              <a:solidFill>
                <a:srgbClr val="0F779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34663" y="1778397"/>
            <a:ext cx="436081" cy="160082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1400" dirty="0" smtClean="0">
                <a:solidFill>
                  <a:srgbClr val="0F7799"/>
                </a:solidFill>
              </a:rPr>
              <a:t>Ширина</a:t>
            </a:r>
            <a:endParaRPr lang="ru-RU" sz="1400" dirty="0">
              <a:solidFill>
                <a:srgbClr val="0F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1" grpId="0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8769"/>
                <a:ext cx="3197720" cy="971801"/>
              </a:xfrm>
              <a:prstGeom prst="wedgeRoundRectCallout">
                <a:avLst>
                  <a:gd name="adj1" fmla="val -22711"/>
                  <a:gd name="adj2" fmla="val 8616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А что вы можете сказать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о сторонах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ru-RU" sz="1400" dirty="0"/>
                  <a:t>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нашего </a:t>
                </a:r>
                <a:r>
                  <a:rPr lang="ru-RU" sz="1400" dirty="0"/>
                  <a:t>прямоугольника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ru-RU" sz="1400" dirty="0" smtClean="0"/>
                  <a:t>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8769"/>
                <a:ext cx="3197720" cy="971801"/>
              </a:xfrm>
              <a:prstGeom prst="wedgeRoundRectCallout">
                <a:avLst>
                  <a:gd name="adj1" fmla="val -22711"/>
                  <a:gd name="adj2" fmla="val 8616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1199" y="368769"/>
                <a:ext cx="2600325" cy="733438"/>
              </a:xfrm>
              <a:prstGeom prst="wedgeRoundRectCallout">
                <a:avLst>
                  <a:gd name="adj1" fmla="val -12765"/>
                  <a:gd name="adj2" fmla="val 10631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Стороны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ru-RU" sz="1400" dirty="0"/>
                  <a:t>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не имеют общих вершин.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9" y="368769"/>
                <a:ext cx="2600325" cy="733438"/>
              </a:xfrm>
              <a:prstGeom prst="wedgeRoundRectCallout">
                <a:avLst>
                  <a:gd name="adj1" fmla="val -12765"/>
                  <a:gd name="adj2" fmla="val 10631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70" y="1890076"/>
            <a:ext cx="1195312" cy="288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1" y="1512925"/>
            <a:ext cx="12426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52">
            <a:off x="4130349" y="3777022"/>
            <a:ext cx="1080000" cy="10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601718" y="3469830"/>
            <a:ext cx="720000" cy="72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06">
            <a:off x="3201689" y="3462042"/>
            <a:ext cx="960000" cy="72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5048" flipH="1">
            <a:off x="5233224" y="3289829"/>
            <a:ext cx="1080000" cy="10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F77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038232" y="4185508"/>
            <a:ext cx="720000" cy="72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568">
            <a:off x="2424897" y="297918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62 C 3.88889E-6 -0.0355 0.08576 -0.18365 0.13454 -0.18457 C 0.18281 -0.18611 0.24305 -0.04815 0.29079 -0.00803 C 0.33854 0.0321 0.34566 0.05679 0.42083 0.05679 C 0.49375 0.05679 0.53524 0.03395 0.53524 -0.00062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3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12" y="627330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27" y="63049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869" y="426226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6471" r="-2058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 flipV="1">
            <a:off x="5277737" y="991632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77737" y="4155415"/>
            <a:ext cx="24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483" y="992940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76001" y="991632"/>
            <a:ext cx="0" cy="316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11" y="426226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4324" r="-1891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олилиния 26"/>
          <p:cNvSpPr/>
          <p:nvPr/>
        </p:nvSpPr>
        <p:spPr>
          <a:xfrm>
            <a:off x="5286634" y="394449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flipH="1">
            <a:off x="7503315" y="394256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V="1">
            <a:off x="5271044" y="10068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 flipV="1">
            <a:off x="7498358" y="10049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285156" y="983677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5287263" y="4151996"/>
            <a:ext cx="2448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8774" y="368769"/>
            <a:ext cx="4033839" cy="1392909"/>
          </a:xfrm>
          <a:prstGeom prst="wedgeRoundRectCallout">
            <a:avLst>
              <a:gd name="adj1" fmla="val -26833"/>
              <a:gd name="adj2" fmla="val 6693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Стороны, не имеющие общих вершин, </a:t>
            </a:r>
            <a:r>
              <a:rPr lang="ru-RU" sz="1400" dirty="0"/>
              <a:t>называют </a:t>
            </a:r>
            <a:r>
              <a:rPr lang="ru-RU" sz="1400" dirty="0" smtClean="0">
                <a:solidFill>
                  <a:srgbClr val="0F7799"/>
                </a:solidFill>
              </a:rPr>
              <a:t>противолежащими </a:t>
            </a:r>
            <a:r>
              <a:rPr lang="ru-RU" sz="1400" dirty="0">
                <a:solidFill>
                  <a:srgbClr val="0F7799"/>
                </a:solidFill>
              </a:rPr>
              <a:t>сторонами</a:t>
            </a:r>
            <a:r>
              <a:rPr lang="ru-RU" sz="1400" dirty="0"/>
              <a:t> прямоугольника. </a:t>
            </a:r>
            <a:endParaRPr lang="ru-RU" sz="1400" dirty="0" smtClean="0"/>
          </a:p>
          <a:p>
            <a:pPr algn="ctr"/>
            <a:r>
              <a:rPr lang="ru-RU" sz="1400" dirty="0" smtClean="0"/>
              <a:t>Противолежащие </a:t>
            </a:r>
            <a:r>
              <a:rPr lang="ru-RU" sz="1400" dirty="0"/>
              <a:t>стороны прямоугольника </a:t>
            </a:r>
            <a:r>
              <a:rPr lang="ru-RU" sz="1400" dirty="0" smtClean="0"/>
              <a:t>равны.</a:t>
            </a:r>
            <a:endParaRPr lang="ru-RU" sz="1400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7715766" y="999492"/>
            <a:ext cx="0" cy="3168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5275712" y="991632"/>
            <a:ext cx="0" cy="3168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7697719" y="93941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41737" y="94952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36940" y="412773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98432" y="414158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5400000">
            <a:off x="6419232" y="99217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6419232" y="4157517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5195417" y="2539257"/>
            <a:ext cx="180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0800000">
            <a:off x="5195417" y="2601181"/>
            <a:ext cx="180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0800000">
            <a:off x="7638437" y="2543881"/>
            <a:ext cx="180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0800000">
            <a:off x="7638437" y="2605805"/>
            <a:ext cx="180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55632"/>
                <a:ext cx="4033838" cy="1476336"/>
              </a:xfrm>
              <a:prstGeom prst="wedgeRoundRectCallout">
                <a:avLst>
                  <a:gd name="adj1" fmla="val -24085"/>
                  <a:gd name="adj2" fmla="val 6040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длину прямоугольника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ru-RU" sz="1400" dirty="0" smtClean="0"/>
                  <a:t>обозначить </a:t>
                </a:r>
                <a:r>
                  <a:rPr lang="ru-RU" sz="1400" dirty="0"/>
                  <a:t>буквой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/>
                  <a:t>, </a:t>
                </a:r>
                <a:r>
                  <a:rPr lang="ru-RU" sz="1400" dirty="0" smtClean="0"/>
                  <a:t>ширину </a:t>
                </a:r>
                <a:r>
                  <a:rPr lang="ru-RU" sz="1400" dirty="0"/>
                  <a:t>– буквой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/>
                  <a:t>,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то </a:t>
                </a:r>
                <a:r>
                  <a:rPr lang="ru-RU" sz="1400" dirty="0"/>
                  <a:t>его периметр можно вычислить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по </a:t>
                </a:r>
                <a:r>
                  <a:rPr lang="ru-RU" sz="1400" dirty="0"/>
                  <a:t>формуле: </a:t>
                </a:r>
                <a:endParaRPr lang="en-US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55632"/>
                <a:ext cx="4033838" cy="1476336"/>
              </a:xfrm>
              <a:prstGeom prst="wedgeRoundRectCallout">
                <a:avLst>
                  <a:gd name="adj1" fmla="val -24085"/>
                  <a:gd name="adj2" fmla="val 6040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 flipV="1">
            <a:off x="4935995" y="1702830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926760" y="3453455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426443" y="1694902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25022" y="1693594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 rot="5400000">
            <a:off x="6594722" y="1703370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6594719" y="3455554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4835203" y="2539257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4835203" y="26011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>
            <a:off x="8340400" y="25438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>
            <a:off x="8340400" y="2605805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512690" y="1240270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90" y="1240270"/>
                <a:ext cx="35477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6518591" y="3486418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591" y="3486418"/>
                <a:ext cx="35477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536871" y="2399310"/>
                <a:ext cx="35105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871" y="2399310"/>
                <a:ext cx="351058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479257" y="2397565"/>
                <a:ext cx="35105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257" y="2397565"/>
                <a:ext cx="35105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9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2" grpId="0"/>
      <p:bldP spid="23" grpId="0"/>
      <p:bldP spid="3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55632"/>
                <a:ext cx="4033838" cy="1686891"/>
              </a:xfrm>
              <a:prstGeom prst="wedgeRoundRectCallout">
                <a:avLst>
                  <a:gd name="adj1" fmla="val 2018"/>
                  <a:gd name="adj2" fmla="val 6697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Прямоугольник</a:t>
                </a:r>
                <a:r>
                  <a:rPr lang="ru-RU" sz="1400" dirty="0"/>
                  <a:t>, у которого все стороны </a:t>
                </a:r>
                <a:r>
                  <a:rPr lang="ru-RU" sz="1400" dirty="0" smtClean="0"/>
                  <a:t>равны, называется 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квадратом</a:t>
                </a:r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Если длину стороны квадрата обозначить </a:t>
                </a:r>
                <a:r>
                  <a:rPr lang="ru-RU" sz="1400" dirty="0"/>
                  <a:t>буквой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/>
                  <a:t>,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то </a:t>
                </a:r>
                <a:r>
                  <a:rPr lang="ru-RU" sz="1400" dirty="0"/>
                  <a:t>его периметр можно вычислить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по </a:t>
                </a:r>
                <a:r>
                  <a:rPr lang="ru-RU" sz="1400" dirty="0"/>
                  <a:t>формуле: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55632"/>
                <a:ext cx="4033838" cy="1686891"/>
              </a:xfrm>
              <a:prstGeom prst="wedgeRoundRectCallout">
                <a:avLst>
                  <a:gd name="adj1" fmla="val 2018"/>
                  <a:gd name="adj2" fmla="val 6697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 flipV="1">
            <a:off x="5286970" y="1333379"/>
            <a:ext cx="28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5" y="4136943"/>
            <a:ext cx="28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084700" y="1325451"/>
            <a:ext cx="0" cy="28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285241" y="1324143"/>
            <a:ext cx="0" cy="28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04303" y="104297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303" y="1042970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06975" y="104613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75" y="1046137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09560" y="415143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560" y="415143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6471" r="-2058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88059" y="4151433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059" y="4151433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1622" r="-216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 rot="5400000">
            <a:off x="6594722" y="13246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6594719" y="4139042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5195418" y="2751690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>
            <a:off x="7989421" y="2756314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512690" y="898525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90" y="898525"/>
                <a:ext cx="35477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6518591" y="4216087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591" y="4216087"/>
                <a:ext cx="35477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823196" y="2584037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196" y="2584037"/>
                <a:ext cx="354777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183696" y="2582292"/>
                <a:ext cx="3547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696" y="2582292"/>
                <a:ext cx="354777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2" grpId="0"/>
      <p:bldP spid="23" grpId="0"/>
      <p:bldP spid="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7418" y="355632"/>
            <a:ext cx="3029526" cy="2823088"/>
          </a:xfrm>
          <a:prstGeom prst="wedgeRoundRectCallout">
            <a:avLst>
              <a:gd name="adj1" fmla="val -65055"/>
              <a:gd name="adj2" fmla="val -91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Проведём эксперимент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Возьмём </a:t>
            </a:r>
            <a:r>
              <a:rPr lang="ru-RU" sz="1400" dirty="0"/>
              <a:t>лист бумаги прямоугольной </a:t>
            </a:r>
            <a:r>
              <a:rPr lang="ru-RU" sz="1400" dirty="0" smtClean="0"/>
              <a:t>формы.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Сложим </a:t>
            </a:r>
            <a:r>
              <a:rPr lang="ru-RU" sz="1400" dirty="0">
                <a:solidFill>
                  <a:schemeClr val="bg1"/>
                </a:solidFill>
              </a:rPr>
              <a:t>его пополам так, чтобы противолежащие стороны совпали.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Затем развернём лист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Что </a:t>
            </a:r>
            <a:r>
              <a:rPr lang="ru-RU" sz="1400" dirty="0">
                <a:solidFill>
                  <a:schemeClr val="bg1"/>
                </a:solidFill>
              </a:rPr>
              <a:t>вы можете сказать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о </a:t>
            </a:r>
            <a:r>
              <a:rPr lang="ru-RU" sz="1400" dirty="0">
                <a:solidFill>
                  <a:schemeClr val="bg1"/>
                </a:solidFill>
              </a:rPr>
              <a:t>двух частях, получившихся в результате сгиба листа</a:t>
            </a:r>
            <a:r>
              <a:rPr lang="ru-RU" sz="1400" dirty="0" smtClean="0">
                <a:solidFill>
                  <a:schemeClr val="bg1"/>
                </a:solidFill>
              </a:rPr>
              <a:t>?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158650"/>
              </p:ext>
            </p:extLst>
          </p:nvPr>
        </p:nvGraphicFramePr>
        <p:xfrm>
          <a:off x="5273959" y="361677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548283"/>
              </p:ext>
            </p:extLst>
          </p:nvPr>
        </p:nvGraphicFramePr>
        <p:xfrm>
          <a:off x="5271746" y="361950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7418" y="355632"/>
            <a:ext cx="3029526" cy="2823088"/>
          </a:xfrm>
          <a:prstGeom prst="wedgeRoundRectCallout">
            <a:avLst>
              <a:gd name="adj1" fmla="val -65055"/>
              <a:gd name="adj2" fmla="val -91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Проведём эксперимент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Возьмём </a:t>
            </a:r>
            <a:r>
              <a:rPr lang="ru-RU" sz="1400" dirty="0"/>
              <a:t>лист бумаги прямоугольной </a:t>
            </a:r>
            <a:r>
              <a:rPr lang="ru-RU" sz="1400" dirty="0" smtClean="0"/>
              <a:t>формы.</a:t>
            </a:r>
          </a:p>
          <a:p>
            <a:pPr algn="ctr"/>
            <a:r>
              <a:rPr lang="ru-RU" sz="1400" dirty="0" smtClean="0"/>
              <a:t>Сложим </a:t>
            </a:r>
            <a:r>
              <a:rPr lang="ru-RU" sz="1400" dirty="0"/>
              <a:t>его пополам так, чтобы противолежащие стороны совпали. </a:t>
            </a:r>
            <a:endParaRPr lang="ru-RU" sz="1400" dirty="0" smtClean="0"/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Затем развернём лист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Что </a:t>
            </a:r>
            <a:r>
              <a:rPr lang="ru-RU" sz="1400" dirty="0">
                <a:solidFill>
                  <a:schemeClr val="bg1"/>
                </a:solidFill>
              </a:rPr>
              <a:t>вы можете сказать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о </a:t>
            </a:r>
            <a:r>
              <a:rPr lang="ru-RU" sz="1400" dirty="0">
                <a:solidFill>
                  <a:schemeClr val="bg1"/>
                </a:solidFill>
              </a:rPr>
              <a:t>двух частях, получившихся в результате сгиба листа</a:t>
            </a:r>
            <a:r>
              <a:rPr lang="ru-RU" sz="1400" dirty="0" smtClean="0">
                <a:solidFill>
                  <a:schemeClr val="bg1"/>
                </a:solidFill>
              </a:rPr>
              <a:t>?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0192"/>
              </p:ext>
            </p:extLst>
          </p:nvPr>
        </p:nvGraphicFramePr>
        <p:xfrm>
          <a:off x="5273959" y="361677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7027256" y="355632"/>
            <a:ext cx="9833" cy="4239645"/>
          </a:xfrm>
          <a:prstGeom prst="line">
            <a:avLst/>
          </a:prstGeom>
          <a:ln>
            <a:solidFill>
              <a:srgbClr val="9DC3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8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244532"/>
              </p:ext>
            </p:extLst>
          </p:nvPr>
        </p:nvGraphicFramePr>
        <p:xfrm>
          <a:off x="5271746" y="361950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7418" y="355632"/>
            <a:ext cx="3029526" cy="2823088"/>
          </a:xfrm>
          <a:prstGeom prst="wedgeRoundRectCallout">
            <a:avLst>
              <a:gd name="adj1" fmla="val -65055"/>
              <a:gd name="adj2" fmla="val -91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Проведём эксперимент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Возьмём </a:t>
            </a:r>
            <a:r>
              <a:rPr lang="ru-RU" sz="1400" dirty="0"/>
              <a:t>лист бумаги прямоугольной </a:t>
            </a:r>
            <a:r>
              <a:rPr lang="ru-RU" sz="1400" dirty="0" smtClean="0"/>
              <a:t>формы. </a:t>
            </a:r>
            <a:br>
              <a:rPr lang="ru-RU" sz="1400" dirty="0" smtClean="0"/>
            </a:br>
            <a:r>
              <a:rPr lang="ru-RU" sz="1400" dirty="0" smtClean="0"/>
              <a:t>Сложим </a:t>
            </a:r>
            <a:r>
              <a:rPr lang="ru-RU" sz="1400" dirty="0"/>
              <a:t>его пополам так, чтобы противолежащие стороны совпали. </a:t>
            </a:r>
            <a:endParaRPr lang="ru-RU" sz="1400" dirty="0" smtClean="0"/>
          </a:p>
          <a:p>
            <a:pPr algn="ctr"/>
            <a:r>
              <a:rPr lang="ru-RU" sz="1400" dirty="0" smtClean="0"/>
              <a:t>Затем развернём лист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вы можете сказать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</a:t>
            </a:r>
            <a:r>
              <a:rPr lang="ru-RU" sz="1400" dirty="0"/>
              <a:t>двух частях, получившихся в результате сгиба листа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981839"/>
              </p:ext>
            </p:extLst>
          </p:nvPr>
        </p:nvGraphicFramePr>
        <p:xfrm>
          <a:off x="5273959" y="361677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271746" y="355632"/>
            <a:ext cx="1755510" cy="4239645"/>
          </a:xfrm>
          <a:prstGeom prst="rect">
            <a:avLst/>
          </a:prstGeom>
          <a:solidFill>
            <a:srgbClr val="0F779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27256" y="362223"/>
            <a:ext cx="1755510" cy="4239645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027256" y="355632"/>
            <a:ext cx="9833" cy="4239645"/>
          </a:xfrm>
          <a:prstGeom prst="line">
            <a:avLst/>
          </a:prstGeom>
          <a:ln>
            <a:solidFill>
              <a:srgbClr val="9DC3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4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71746" y="361950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273959" y="361677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271746" y="355632"/>
            <a:ext cx="1755510" cy="4239645"/>
          </a:xfrm>
          <a:prstGeom prst="rect">
            <a:avLst/>
          </a:prstGeom>
          <a:solidFill>
            <a:srgbClr val="0F779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27256" y="362223"/>
            <a:ext cx="1755510" cy="4239645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027256" y="355632"/>
            <a:ext cx="9833" cy="4239645"/>
          </a:xfrm>
          <a:prstGeom prst="line">
            <a:avLst/>
          </a:prstGeom>
          <a:ln>
            <a:solidFill>
              <a:srgbClr val="9DC3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4" y="368769"/>
            <a:ext cx="4167043" cy="916183"/>
          </a:xfrm>
          <a:prstGeom prst="wedgeRoundRectCallout">
            <a:avLst>
              <a:gd name="adj1" fmla="val -15647"/>
              <a:gd name="adj2" fmla="val 9522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Видно, что две части нашего прямоугольного листа, лежащие по разные стороны от линии сгиба, совпадают.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70" y="1890076"/>
            <a:ext cx="1195312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1" y="1512925"/>
            <a:ext cx="12426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71746" y="361950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273959" y="361677"/>
          <a:ext cx="3511020" cy="42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7027256" y="355632"/>
            <a:ext cx="9833" cy="4239645"/>
          </a:xfrm>
          <a:prstGeom prst="line">
            <a:avLst/>
          </a:prstGeom>
          <a:ln>
            <a:solidFill>
              <a:srgbClr val="9DC3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5" y="368769"/>
            <a:ext cx="3165082" cy="1154546"/>
          </a:xfrm>
          <a:prstGeom prst="wedgeRoundRectCallout">
            <a:avLst>
              <a:gd name="adj1" fmla="val -23526"/>
              <a:gd name="adj2" fmla="val 8482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Молодцы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Прямую</a:t>
            </a:r>
            <a:r>
              <a:rPr lang="ru-RU" sz="1400" dirty="0"/>
              <a:t>, которую мы получили в результате сгибания листа, называют </a:t>
            </a:r>
            <a:r>
              <a:rPr lang="ru-RU" sz="1400" dirty="0">
                <a:solidFill>
                  <a:srgbClr val="0F7799"/>
                </a:solidFill>
              </a:rPr>
              <a:t>осью симметрии</a:t>
            </a:r>
            <a:r>
              <a:rPr lang="ru-RU" sz="1400" dirty="0"/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6910" y="1611949"/>
            <a:ext cx="549348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прямая </a:t>
            </a:r>
            <a:r>
              <a:rPr lang="ru-RU" sz="1800" dirty="0" smtClean="0">
                <a:solidFill>
                  <a:schemeClr val="bg1"/>
                </a:solidFill>
              </a:rPr>
              <a:t>(или воображаемая </a:t>
            </a:r>
            <a:r>
              <a:rPr lang="ru-RU" sz="1800" dirty="0">
                <a:solidFill>
                  <a:schemeClr val="bg1"/>
                </a:solidFill>
              </a:rPr>
              <a:t>линия),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которая </a:t>
            </a:r>
            <a:r>
              <a:rPr lang="ru-RU" sz="1800" dirty="0">
                <a:solidFill>
                  <a:schemeClr val="bg1"/>
                </a:solidFill>
              </a:rPr>
              <a:t>делит геометрическую фигуру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на </a:t>
            </a:r>
            <a:r>
              <a:rPr lang="ru-RU" sz="1800" dirty="0">
                <a:solidFill>
                  <a:schemeClr val="bg1"/>
                </a:solidFill>
              </a:rPr>
              <a:t>две зеркально одинаковые фигуры. 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6909" y="1054733"/>
            <a:ext cx="549348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Ось симметрии 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6910" y="2676740"/>
            <a:ext cx="54934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Фигуру, которая имеет ось симметрии,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называют </a:t>
            </a:r>
            <a:r>
              <a:rPr lang="ru-RU" sz="1800" dirty="0">
                <a:solidFill>
                  <a:srgbClr val="FFC000"/>
                </a:solidFill>
              </a:rPr>
              <a:t>симметричной относительно прямой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904474"/>
            <a:ext cx="3372716" cy="677820"/>
          </a:xfrm>
          <a:prstGeom prst="wedgeRoundRectCallout">
            <a:avLst>
              <a:gd name="adj1" fmla="val -23685"/>
              <a:gd name="adj2" fmla="val 9531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Скажите, сколько осей симметрии имеет прямоугольник?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935995" y="1702830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926760" y="3453455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426443" y="1694902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925022" y="1693594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2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19446" y="389821"/>
            <a:ext cx="2649998" cy="677820"/>
          </a:xfrm>
          <a:prstGeom prst="wedgeRoundRectCallout">
            <a:avLst>
              <a:gd name="adj1" fmla="val -35016"/>
              <a:gd name="adj2" fmla="val 8383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Да… его полёт завораживает!</a:t>
            </a:r>
            <a:endParaRPr lang="ru-RU" sz="14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52">
            <a:off x="4130349" y="3777022"/>
            <a:ext cx="1080000" cy="10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601718" y="3469830"/>
            <a:ext cx="720000" cy="72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06">
            <a:off x="3201689" y="3462042"/>
            <a:ext cx="960000" cy="72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5048" flipH="1">
            <a:off x="5233224" y="3289829"/>
            <a:ext cx="1080000" cy="10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F77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432" flipH="1">
            <a:off x="6038232" y="4185508"/>
            <a:ext cx="720000" cy="72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568">
            <a:off x="7320998" y="2979184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Прямая соединительная линия 52"/>
          <p:cNvCxnSpPr/>
          <p:nvPr/>
        </p:nvCxnSpPr>
        <p:spPr>
          <a:xfrm rot="5400000">
            <a:off x="6673311" y="469225"/>
            <a:ext cx="0" cy="4212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6691231" y="1357005"/>
            <a:ext cx="0" cy="246685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25554"/>
            <a:ext cx="1242699" cy="2880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V="1">
            <a:off x="4935995" y="1702830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26760" y="3453455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426443" y="1694902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925022" y="1693594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Прямая соединительная линия 45"/>
          <p:cNvCxnSpPr/>
          <p:nvPr/>
        </p:nvCxnSpPr>
        <p:spPr>
          <a:xfrm rot="5400000">
            <a:off x="6594722" y="1703370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6594719" y="3455554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0800000">
            <a:off x="4835203" y="2539257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0800000">
            <a:off x="4835203" y="26011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10800000">
            <a:off x="8340400" y="25438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10800000">
            <a:off x="8340400" y="2605805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8775" y="368769"/>
            <a:ext cx="3372716" cy="1154546"/>
          </a:xfrm>
          <a:prstGeom prst="wedgeRoundRectCallout">
            <a:avLst>
              <a:gd name="adj1" fmla="val -25054"/>
              <a:gd name="adj2" fmla="val 7771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как у прямоугольника две пары противолежащих сторон, </a:t>
            </a:r>
            <a:endParaRPr lang="ru-RU" sz="1400" dirty="0" smtClean="0"/>
          </a:p>
          <a:p>
            <a:pPr algn="ctr"/>
            <a:r>
              <a:rPr lang="ru-RU" sz="1400" dirty="0" smtClean="0"/>
              <a:t>то </a:t>
            </a:r>
            <a:r>
              <a:rPr lang="ru-RU" sz="1400" dirty="0"/>
              <a:t>через их середины можно провести две оси </a:t>
            </a:r>
            <a:r>
              <a:rPr lang="ru-RU" sz="1400" dirty="0" smtClean="0"/>
              <a:t>симметрии.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964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8767"/>
            <a:ext cx="2952750" cy="1392909"/>
          </a:xfrm>
          <a:prstGeom prst="wedgeRoundRectCallout">
            <a:avLst>
              <a:gd name="adj1" fmla="val -23765"/>
              <a:gd name="adj2" fmla="val 6504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А, может, </a:t>
            </a:r>
            <a:r>
              <a:rPr lang="ru-RU" sz="1400" dirty="0"/>
              <a:t>вы ещё сможете привести примеры симметричных фигур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геометрии?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6673311" y="469225"/>
            <a:ext cx="0" cy="4212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691231" y="1357005"/>
            <a:ext cx="0" cy="246685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935995" y="1702830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926760" y="3453455"/>
            <a:ext cx="34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426443" y="1694902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925022" y="1693594"/>
            <a:ext cx="0" cy="176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11" y="1403185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520" y="1406352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68" y="3486418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04" y="3486418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единительная линия 27"/>
          <p:cNvCxnSpPr/>
          <p:nvPr/>
        </p:nvCxnSpPr>
        <p:spPr>
          <a:xfrm rot="5400000">
            <a:off x="6594722" y="1703370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6594719" y="3455554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>
            <a:off x="4835203" y="2539257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0800000">
            <a:off x="4835203" y="26011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>
            <a:off x="8340400" y="2543881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0800000">
            <a:off x="8340400" y="2605805"/>
            <a:ext cx="180000" cy="0"/>
          </a:xfrm>
          <a:prstGeom prst="line">
            <a:avLst/>
          </a:prstGeom>
          <a:ln w="3810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1" y="369595"/>
            <a:ext cx="4024602" cy="1392909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Например, </a:t>
            </a:r>
            <a:r>
              <a:rPr lang="ru-RU" sz="1400" dirty="0" smtClean="0"/>
              <a:t>квадрат. </a:t>
            </a:r>
          </a:p>
          <a:p>
            <a:pPr algn="ctr"/>
            <a:r>
              <a:rPr lang="ru-RU" sz="1400" dirty="0" smtClean="0"/>
              <a:t>У </a:t>
            </a:r>
            <a:r>
              <a:rPr lang="ru-RU" sz="1400" dirty="0"/>
              <a:t>квадрата тоже две пары противолежащих сторон, </a:t>
            </a:r>
          </a:p>
          <a:p>
            <a:pPr algn="ctr"/>
            <a:r>
              <a:rPr lang="ru-RU" sz="1400" dirty="0" smtClean="0"/>
              <a:t>значит</a:t>
            </a:r>
            <a:r>
              <a:rPr lang="ru-RU" sz="1400" dirty="0"/>
              <a:t>, через их середины можно провести две оси </a:t>
            </a:r>
            <a:r>
              <a:rPr lang="ru-RU" sz="1400" dirty="0" smtClean="0"/>
              <a:t>симметрии.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1" y="1982440"/>
            <a:ext cx="1195312" cy="288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1675" y="1136069"/>
            <a:ext cx="288000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5000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 flipH="1">
            <a:off x="4751388" y="2575225"/>
            <a:ext cx="40279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37411" y="858245"/>
            <a:ext cx="0" cy="35197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2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9" grpId="0"/>
      <p:bldP spid="20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0" y="369595"/>
            <a:ext cx="4703775" cy="1392909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ты чуть-чуть не досчитался! </a:t>
            </a:r>
            <a:endParaRPr lang="ru-RU" sz="1400" dirty="0" smtClean="0"/>
          </a:p>
          <a:p>
            <a:pPr algn="ctr"/>
            <a:r>
              <a:rPr lang="ru-RU" sz="1400" dirty="0" smtClean="0"/>
              <a:t>Вы </a:t>
            </a:r>
            <a:r>
              <a:rPr lang="ru-RU" sz="1400" dirty="0"/>
              <a:t>уже знакомы с таким понятием,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как </a:t>
            </a:r>
            <a:r>
              <a:rPr lang="ru-RU" sz="1400" dirty="0"/>
              <a:t>диагональ. </a:t>
            </a:r>
            <a:endParaRPr lang="ru-RU" sz="1400" dirty="0" smtClean="0"/>
          </a:p>
          <a:p>
            <a:pPr algn="ctr"/>
            <a:r>
              <a:rPr lang="ru-RU" sz="1400" dirty="0" smtClean="0"/>
              <a:t>Напомню</a:t>
            </a:r>
            <a:r>
              <a:rPr lang="ru-RU" sz="1400" dirty="0"/>
              <a:t>, что </a:t>
            </a:r>
            <a:r>
              <a:rPr lang="ru-RU" sz="1400" dirty="0">
                <a:solidFill>
                  <a:srgbClr val="0F7799"/>
                </a:solidFill>
              </a:rPr>
              <a:t>диагональ –</a:t>
            </a:r>
            <a:r>
              <a:rPr lang="ru-RU" sz="1400" dirty="0"/>
              <a:t> это отрезок, соединяющий любые две </a:t>
            </a:r>
            <a:r>
              <a:rPr lang="ru-RU" sz="1400" dirty="0" err="1" smtClean="0"/>
              <a:t>несоседние</a:t>
            </a:r>
            <a:r>
              <a:rPr lang="ru-RU" sz="1400" dirty="0" smtClean="0"/>
              <a:t> </a:t>
            </a:r>
            <a:r>
              <a:rPr lang="ru-RU" sz="1400" dirty="0"/>
              <a:t>вершины.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blipFill>
                <a:blip r:embed="rId4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blipFill>
                <a:blip r:embed="rId5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blipFill>
                <a:blip r:embed="rId6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blipFill>
                <a:blip r:embed="rId7"/>
                <a:stretch>
                  <a:fillRect l="-25000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 flipH="1">
            <a:off x="4751388" y="2575225"/>
            <a:ext cx="40279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37411" y="858245"/>
            <a:ext cx="0" cy="35197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01675" y="1126005"/>
            <a:ext cx="2880000" cy="2890064"/>
          </a:xfrm>
          <a:prstGeom prst="line">
            <a:avLst/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291140" y="1143000"/>
            <a:ext cx="2886073" cy="2876550"/>
          </a:xfrm>
          <a:prstGeom prst="line">
            <a:avLst/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301675" y="1136069"/>
            <a:ext cx="288000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0" y="369595"/>
            <a:ext cx="4024603" cy="1154546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лист квадратной формы сложить пополам по диагоналям,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то </a:t>
            </a:r>
            <a:r>
              <a:rPr lang="ru-RU" sz="1400" dirty="0">
                <a:solidFill>
                  <a:schemeClr val="bg1"/>
                </a:solidFill>
              </a:rPr>
              <a:t>заметим, что и эти пары частей совпадут, относительно линии сгиба.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99429"/>
              </p:ext>
            </p:extLst>
          </p:nvPr>
        </p:nvGraphicFramePr>
        <p:xfrm>
          <a:off x="5273959" y="805022"/>
          <a:ext cx="3511020" cy="352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8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5273959" y="805022"/>
            <a:ext cx="3511266" cy="352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8010" y="369595"/>
            <a:ext cx="4024603" cy="1154546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лист квадратной формы сложить пополам по диагоналям,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то </a:t>
            </a:r>
            <a:r>
              <a:rPr lang="ru-RU" sz="1400" dirty="0">
                <a:solidFill>
                  <a:schemeClr val="bg1"/>
                </a:solidFill>
              </a:rPr>
              <a:t>заметим, что и эти пары частей совпадут, относительно линии сгиба.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54451"/>
              </p:ext>
            </p:extLst>
          </p:nvPr>
        </p:nvGraphicFramePr>
        <p:xfrm>
          <a:off x="5273959" y="805022"/>
          <a:ext cx="3511020" cy="352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5273959" y="805022"/>
            <a:ext cx="3511020" cy="3528000"/>
          </a:xfrm>
          <a:prstGeom prst="line">
            <a:avLst/>
          </a:prstGeom>
          <a:ln>
            <a:solidFill>
              <a:srgbClr val="A7C9E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6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H="1">
            <a:off x="5273958" y="805022"/>
            <a:ext cx="3511019" cy="352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8010" y="369595"/>
            <a:ext cx="4024603" cy="1154546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лист квадратной формы сложить пополам по диагоналям,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то </a:t>
            </a:r>
            <a:r>
              <a:rPr lang="ru-RU" sz="1400" dirty="0">
                <a:solidFill>
                  <a:schemeClr val="bg1"/>
                </a:solidFill>
              </a:rPr>
              <a:t>заметим, что и эти пары частей совпадут, относительно линии сгиба.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8074"/>
              </p:ext>
            </p:extLst>
          </p:nvPr>
        </p:nvGraphicFramePr>
        <p:xfrm>
          <a:off x="5273959" y="805022"/>
          <a:ext cx="3511020" cy="352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H="1">
            <a:off x="5273959" y="805022"/>
            <a:ext cx="3511020" cy="3528000"/>
          </a:xfrm>
          <a:prstGeom prst="line">
            <a:avLst/>
          </a:prstGeom>
          <a:ln>
            <a:solidFill>
              <a:srgbClr val="A7C9E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0" y="369595"/>
            <a:ext cx="4024603" cy="1154546"/>
          </a:xfrm>
          <a:prstGeom prst="wedgeRoundRectCallout">
            <a:avLst>
              <a:gd name="adj1" fmla="val -28217"/>
              <a:gd name="adj2" fmla="val 61872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лист квадратной формы сложить пополам по диагоналям, </a:t>
            </a:r>
          </a:p>
          <a:p>
            <a:pPr algn="ctr"/>
            <a:r>
              <a:rPr lang="ru-RU" sz="1400" dirty="0" smtClean="0"/>
              <a:t>то </a:t>
            </a:r>
            <a:r>
              <a:rPr lang="ru-RU" sz="1400" dirty="0"/>
              <a:t>заметим, что и эти пары частей </a:t>
            </a:r>
            <a:r>
              <a:rPr lang="ru-RU" sz="1400" dirty="0" smtClean="0"/>
              <a:t>совпадут </a:t>
            </a:r>
            <a:r>
              <a:rPr lang="ru-RU" sz="1400" dirty="0"/>
              <a:t>относительно </a:t>
            </a:r>
            <a:r>
              <a:rPr lang="ru-RU" sz="1400" dirty="0" smtClean="0"/>
              <a:t>линий </a:t>
            </a:r>
            <a:r>
              <a:rPr lang="ru-RU" sz="1400" dirty="0"/>
              <a:t>сгиба.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20000"/>
              </p:ext>
            </p:extLst>
          </p:nvPr>
        </p:nvGraphicFramePr>
        <p:xfrm>
          <a:off x="5273959" y="805022"/>
          <a:ext cx="3511020" cy="352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274205" y="805022"/>
            <a:ext cx="3511020" cy="3528000"/>
          </a:xfrm>
          <a:prstGeom prst="line">
            <a:avLst/>
          </a:prstGeom>
          <a:ln>
            <a:solidFill>
              <a:srgbClr val="A7C9E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274205" y="805022"/>
            <a:ext cx="3511020" cy="3528000"/>
          </a:xfrm>
          <a:prstGeom prst="line">
            <a:avLst/>
          </a:prstGeom>
          <a:ln>
            <a:solidFill>
              <a:srgbClr val="A7C9E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4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1" y="914538"/>
            <a:ext cx="2560927" cy="677820"/>
          </a:xfrm>
          <a:prstGeom prst="wedgeRoundRectCallout">
            <a:avLst>
              <a:gd name="adj1" fmla="val -24610"/>
              <a:gd name="adj2" fmla="val 7141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Значит, у квадрата четыре оси симметрии?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1" y="1982440"/>
            <a:ext cx="1195312" cy="288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1675" y="1136069"/>
            <a:ext cx="288000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blipFill>
                <a:blip r:embed="rId8"/>
                <a:stretch>
                  <a:fillRect l="-25000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 flipH="1">
            <a:off x="4751388" y="2575225"/>
            <a:ext cx="40279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37411" y="858245"/>
            <a:ext cx="0" cy="35197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9" grpId="0"/>
      <p:bldP spid="20" grpId="0"/>
      <p:bldP spid="21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1" y="369597"/>
            <a:ext cx="4024602" cy="1392909"/>
          </a:xfrm>
          <a:prstGeom prst="wedgeRoundRectCallout">
            <a:avLst>
              <a:gd name="adj1" fmla="val -25758"/>
              <a:gd name="adj2" fmla="val 6676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Верно!</a:t>
            </a:r>
          </a:p>
          <a:p>
            <a:pPr algn="ctr"/>
            <a:r>
              <a:rPr lang="ru-RU" sz="1400" dirty="0" smtClean="0"/>
              <a:t>Квадрат </a:t>
            </a:r>
            <a:r>
              <a:rPr lang="ru-RU" sz="1400" dirty="0"/>
              <a:t>имеет четыре оси симметрии: </a:t>
            </a:r>
            <a:endParaRPr lang="ru-RU" sz="1400" dirty="0" smtClean="0"/>
          </a:p>
          <a:p>
            <a:pPr algn="ctr"/>
            <a:r>
              <a:rPr lang="ru-RU" sz="1400" dirty="0" smtClean="0"/>
              <a:t>две </a:t>
            </a:r>
            <a:r>
              <a:rPr lang="ru-RU" sz="1400" dirty="0"/>
              <a:t>оси симметрии проходят через середины противолежащих сторон </a:t>
            </a:r>
            <a:endParaRPr lang="ru-RU" sz="1400" dirty="0" smtClean="0"/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две через диагонали </a:t>
            </a:r>
            <a:r>
              <a:rPr lang="ru-RU" sz="1400" dirty="0" smtClean="0"/>
              <a:t>квадрата.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01675" y="1136069"/>
            <a:ext cx="288000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668" y="849006"/>
                <a:ext cx="216213" cy="276999"/>
              </a:xfrm>
              <a:prstGeom prst="rect">
                <a:avLst/>
              </a:prstGeom>
              <a:blipFill>
                <a:blip r:embed="rId4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33" y="852173"/>
                <a:ext cx="205826" cy="276999"/>
              </a:xfrm>
              <a:prstGeom prst="rect">
                <a:avLst/>
              </a:prstGeom>
              <a:blipFill>
                <a:blip r:embed="rId5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25" y="4022129"/>
                <a:ext cx="205697" cy="276999"/>
              </a:xfrm>
              <a:prstGeom prst="rect">
                <a:avLst/>
              </a:prstGeom>
              <a:blipFill>
                <a:blip r:embed="rId6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17" y="4022129"/>
                <a:ext cx="224742" cy="276999"/>
              </a:xfrm>
              <a:prstGeom prst="rect">
                <a:avLst/>
              </a:prstGeom>
              <a:blipFill>
                <a:blip r:embed="rId7"/>
                <a:stretch>
                  <a:fillRect l="-25000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 flipH="1">
            <a:off x="4751388" y="2575225"/>
            <a:ext cx="40279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37411" y="858245"/>
            <a:ext cx="0" cy="35197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5226050" y="1063625"/>
            <a:ext cx="3000375" cy="30003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237223" y="1072720"/>
            <a:ext cx="3000375" cy="30003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2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365377"/>
            <a:ext cx="4033839" cy="3301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Искусство </a:t>
            </a:r>
            <a:r>
              <a:rPr lang="ru-RU" sz="1800" dirty="0">
                <a:latin typeface="+mj-lt"/>
              </a:rPr>
              <a:t>создания бумажных самолётиков называется </a:t>
            </a:r>
            <a:r>
              <a:rPr lang="ru-RU" sz="1800" dirty="0" err="1">
                <a:solidFill>
                  <a:srgbClr val="0F7799"/>
                </a:solidFill>
                <a:latin typeface="+mj-lt"/>
              </a:rPr>
              <a:t>аэрогами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smtClean="0">
                <a:solidFill>
                  <a:srgbClr val="0F7799"/>
                </a:solidFill>
                <a:latin typeface="+mj-lt"/>
              </a:rPr>
              <a:t>(бумажная авиация)</a:t>
            </a:r>
            <a:r>
              <a:rPr lang="ru-RU" sz="1800" dirty="0" smtClean="0">
                <a:latin typeface="+mj-lt"/>
              </a:rPr>
              <a:t>. </a:t>
            </a:r>
          </a:p>
          <a:p>
            <a:pPr>
              <a:lnSpc>
                <a:spcPct val="120000"/>
              </a:lnSpc>
            </a:pPr>
            <a:endParaRPr lang="ru-RU" sz="1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Это </a:t>
            </a:r>
            <a:r>
              <a:rPr lang="ru-RU" sz="1800" dirty="0">
                <a:latin typeface="+mj-lt"/>
              </a:rPr>
              <a:t>одна из техник оригами, при которой необходимо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не </a:t>
            </a:r>
            <a:r>
              <a:rPr lang="ru-RU" sz="1800" dirty="0">
                <a:latin typeface="+mj-lt"/>
              </a:rPr>
              <a:t>только сложить красивую фигурку, похожую на оригинал, но и предусмотреть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её </a:t>
            </a:r>
            <a:r>
              <a:rPr lang="ru-RU" sz="1800" dirty="0">
                <a:latin typeface="+mj-lt"/>
              </a:rPr>
              <a:t>лётные характеристики. </a:t>
            </a:r>
            <a:endParaRPr lang="ru-RU" sz="1800" dirty="0" smtClean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313" y="1184960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8011" y="664872"/>
            <a:ext cx="2560927" cy="916183"/>
          </a:xfrm>
          <a:prstGeom prst="wedgeRoundRectCallout">
            <a:avLst>
              <a:gd name="adj1" fmla="val -22411"/>
              <a:gd name="adj2" fmla="val 7716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Также осями симметрии обладают и некоторые треугольники.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7274021" y="1213150"/>
            <a:ext cx="0" cy="27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375211" y="1124945"/>
            <a:ext cx="0" cy="27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286500" y="2276475"/>
            <a:ext cx="2428875" cy="14097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895976" y="2295525"/>
            <a:ext cx="2352674" cy="13716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/>
          <p:cNvSpPr/>
          <p:nvPr/>
        </p:nvSpPr>
        <p:spPr>
          <a:xfrm>
            <a:off x="3328746" y="1404171"/>
            <a:ext cx="2081898" cy="2064504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222036" y="1705345"/>
            <a:ext cx="2109600" cy="1764000"/>
          </a:xfrm>
          <a:prstGeom prst="triangle">
            <a:avLst>
              <a:gd name="adj" fmla="val 500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Симметрия в жизни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http://th11.st.depositphotos.com/1340238/4584/i/450/depositphotos_45842571-stock-photo-multicolor-symmetric-pattern-of-t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1" y="1009650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raphic.org.ru/artists/a-i/aksamentova/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009650"/>
            <a:ext cx="2170854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td3.mycdn.me/image?id=851634256878&amp;t=20&amp;plc=WEB&amp;tkn=*2Ns8n6F_5WIg7jgk0IGDyZAOu-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09" y="1009650"/>
            <a:ext cx="2152216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tguide.com/storage/event/9429/regular_preview_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95" y="2621550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900igr.net/up/datai/98297/0015-046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87" y="2621550"/>
            <a:ext cx="2073396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36" y="0"/>
            <a:ext cx="9236536" cy="51444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81025" y="704850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486650" y="7191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050" y="16716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486650" y="16716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514975" y="16716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525732" y="16716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562100" y="2662236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543300" y="2662236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525732" y="2662235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7486650" y="2662234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2552699" y="719137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5514975" y="709612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8477252" y="719136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2552699" y="1681162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6504218" y="1681161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5542193" y="1681161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581024" y="2662234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4532314" y="2662234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5041901" y="3624254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6024562" y="3624254"/>
            <a:ext cx="0" cy="828675"/>
          </a:xfrm>
          <a:prstGeom prst="line">
            <a:avLst/>
          </a:prstGeom>
          <a:ln w="19050">
            <a:solidFill>
              <a:srgbClr val="0F7799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9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Симметрия в природе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50" name="Picture 2" descr="http://s1.fotokto.ru/photo/large/104/10418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0096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009650"/>
            <a:ext cx="1800000" cy="1800000"/>
          </a:xfrm>
          <a:prstGeom prst="rect">
            <a:avLst/>
          </a:prstGeom>
        </p:spPr>
      </p:pic>
      <p:pic>
        <p:nvPicPr>
          <p:cNvPr id="64" name="Picture 6" descr="http://3milliondogs.com/blog-assets-two/2015/03/0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17" y="1009650"/>
            <a:ext cx="17804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s49.pbsrc.com/albums/f283/bast_anubis/brownbat.jpg~c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63" y="29815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miart.ru/forum/uploads16/post-868710-1425235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00" y="29815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 descr="https://getbg.net/upload/full/433831_zima_sneg_snezhinka_uzor_1920x1200_(www.GetBg.net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0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allpapyrus.ru/sites/wallpapyrus.ru/files/wallpapers/babochki/wallpapyrus_ru_butterflies_1920x1080_3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81525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0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anywalls.com/pic/201211/1280x720/anywalls.com-35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99" y="0"/>
            <a:ext cx="4575999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sytrance.top/wp-content/uploads/2016/12/1481889207_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99" y="2574000"/>
            <a:ext cx="4575999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.ytimg.com/vi/kJOP1vEjX0s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5999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Unique flowers pictures wallpap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4000"/>
            <a:ext cx="4577153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indwall.ru/images/wallpapers/1280x720/3/b/f/b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8775" y="0"/>
            <a:ext cx="2952750" cy="1588806"/>
          </a:xfrm>
          <a:prstGeom prst="rect">
            <a:avLst/>
          </a:prstGeom>
          <a:solidFill>
            <a:srgbClr val="0F7799">
              <a:alpha val="7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>
                <a:solidFill>
                  <a:schemeClr val="bg1"/>
                </a:solidFill>
              </a:rPr>
              <a:t>Древней Греции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слово «симметрия» </a:t>
            </a:r>
            <a:r>
              <a:rPr lang="ru-RU" sz="1400" dirty="0">
                <a:solidFill>
                  <a:schemeClr val="bg1"/>
                </a:solidFill>
              </a:rPr>
              <a:t>служило синонимом слов «гармония», «красота».</a:t>
            </a:r>
          </a:p>
        </p:txBody>
      </p:sp>
    </p:spTree>
    <p:extLst>
      <p:ext uri="{BB962C8B-B14F-4D97-AF65-F5344CB8AC3E}">
        <p14:creationId xmlns:p14="http://schemas.microsoft.com/office/powerpoint/2010/main" val="17008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nywalls.com/pic/201211/1280x720/anywalls.com-35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775" y="0"/>
            <a:ext cx="2952750" cy="1804249"/>
          </a:xfrm>
          <a:prstGeom prst="rect">
            <a:avLst/>
          </a:prstGeom>
          <a:solidFill>
            <a:srgbClr val="0F7799">
              <a:alpha val="7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Симметрия означает </a:t>
            </a:r>
            <a:r>
              <a:rPr lang="ru-RU" sz="1400" dirty="0" smtClean="0">
                <a:solidFill>
                  <a:schemeClr val="bg1"/>
                </a:solidFill>
              </a:rPr>
              <a:t>«соразмерность», «наличие </a:t>
            </a:r>
            <a:r>
              <a:rPr lang="ru-RU" sz="1400" dirty="0">
                <a:solidFill>
                  <a:schemeClr val="bg1"/>
                </a:solidFill>
              </a:rPr>
              <a:t>определённого порядка </a:t>
            </a:r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>
                <a:solidFill>
                  <a:schemeClr val="bg1"/>
                </a:solidFill>
              </a:rPr>
              <a:t>расположении </a:t>
            </a:r>
            <a:r>
              <a:rPr lang="ru-RU" sz="1400" dirty="0" smtClean="0">
                <a:solidFill>
                  <a:schemeClr val="bg1"/>
                </a:solidFill>
              </a:rPr>
              <a:t>частей».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2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6" y="909934"/>
                <a:ext cx="4175124" cy="886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Боксёрский </a:t>
                </a:r>
                <a:r>
                  <a:rPr lang="ru-RU" sz="1400" dirty="0"/>
                  <a:t>ринг – это площадка квадратной формы со стороной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метров. </a:t>
                </a:r>
                <a:endParaRPr lang="ru-RU" sz="1400" dirty="0" smtClean="0"/>
              </a:p>
              <a:p>
                <a:r>
                  <a:rPr lang="ru-RU" sz="1400" dirty="0" smtClean="0"/>
                  <a:t>Ринг </a:t>
                </a:r>
                <a:r>
                  <a:rPr lang="ru-RU" sz="1400" dirty="0"/>
                  <a:t>огорожен тройным канатом. </a:t>
                </a:r>
                <a:endParaRPr lang="ru-RU" sz="1400" dirty="0" smtClean="0"/>
              </a:p>
              <a:p>
                <a:r>
                  <a:rPr lang="ru-RU" sz="1400" dirty="0" smtClean="0"/>
                  <a:t>Сколько </a:t>
                </a:r>
                <a:r>
                  <a:rPr lang="ru-RU" sz="1400" dirty="0"/>
                  <a:t>метров каната нужно для одного ринга?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909934"/>
                <a:ext cx="4175124" cy="886909"/>
              </a:xfrm>
              <a:prstGeom prst="rect">
                <a:avLst/>
              </a:prstGeom>
              <a:blipFill>
                <a:blip r:embed="rId3"/>
                <a:stretch>
                  <a:fillRect l="-2628" t="-6164" r="-2044" b="-109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013974"/>
            <a:ext cx="43926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0887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58775" y="2569249"/>
                <a:ext cx="27927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569249"/>
                <a:ext cx="2792780" cy="246221"/>
              </a:xfrm>
              <a:prstGeom prst="rect">
                <a:avLst/>
              </a:prstGeom>
              <a:blipFill>
                <a:blip r:embed="rId5"/>
                <a:stretch>
                  <a:fillRect l="-2620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http://img3.wikia.nocookie.net/__cb20100314173900/runescape/images/6/69/Boxing_Ring_PO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7088" y="432975"/>
            <a:ext cx="406813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58774" y="2930093"/>
                <a:ext cx="27927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=4∙7=28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ru-RU" sz="1400" dirty="0" smtClean="0"/>
                  <a:t>(м)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930093"/>
                <a:ext cx="2792780" cy="246221"/>
              </a:xfrm>
              <a:prstGeom prst="rect">
                <a:avLst/>
              </a:prstGeom>
              <a:blipFill>
                <a:blip r:embed="rId7"/>
                <a:stretch>
                  <a:fillRect l="-2620" t="-150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58775" y="3348753"/>
                <a:ext cx="27927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28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ru-RU" sz="1400" dirty="0" smtClean="0"/>
                  <a:t>(м)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348753"/>
                <a:ext cx="2792780" cy="246221"/>
              </a:xfrm>
              <a:prstGeom prst="rect">
                <a:avLst/>
              </a:prstGeom>
              <a:blipFill>
                <a:blip r:embed="rId8"/>
                <a:stretch>
                  <a:fillRect l="-2620" t="-12195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Прямая соединительная линия 57"/>
          <p:cNvCxnSpPr/>
          <p:nvPr/>
        </p:nvCxnSpPr>
        <p:spPr>
          <a:xfrm>
            <a:off x="372917" y="3798609"/>
            <a:ext cx="43784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72918" y="3993508"/>
                <a:ext cx="401969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м.</a:t>
                </a:r>
                <a:endParaRPr lang="ru-RU" sz="1400" b="1" dirty="0" smtClean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18" y="3993508"/>
                <a:ext cx="4019695" cy="240579"/>
              </a:xfrm>
              <a:prstGeom prst="rect">
                <a:avLst/>
              </a:prstGeom>
              <a:blipFill>
                <a:blip r:embed="rId9"/>
                <a:stretch>
                  <a:fillRect l="-2727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60" grpId="0"/>
      <p:bldP spid="56" grpId="0"/>
      <p:bldP spid="57" grpId="0"/>
      <p:bldP spid="5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6" y="909934"/>
            <a:ext cx="40338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Сколько </a:t>
            </a:r>
            <a:r>
              <a:rPr lang="ru-RU" sz="1400" dirty="0"/>
              <a:t>осей симметрии имеет шестиугольник с равными сторонами?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554203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74910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3" name="Шестиугольник 2"/>
          <p:cNvSpPr/>
          <p:nvPr/>
        </p:nvSpPr>
        <p:spPr>
          <a:xfrm>
            <a:off x="5132578" y="1125377"/>
            <a:ext cx="3347847" cy="2857500"/>
          </a:xfrm>
          <a:prstGeom prst="hexagon">
            <a:avLst>
              <a:gd name="adj" fmla="val 28951"/>
              <a:gd name="vf" fmla="val 115470"/>
            </a:avLst>
          </a:prstGeom>
          <a:solidFill>
            <a:srgbClr val="0F77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810375" y="733425"/>
            <a:ext cx="0" cy="37338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3600000">
            <a:off x="6777926" y="733424"/>
            <a:ext cx="0" cy="37338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7200000">
            <a:off x="6777926" y="687227"/>
            <a:ext cx="0" cy="37338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5" y="2147288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оси </a:t>
                </a:r>
                <a:r>
                  <a:rPr lang="ru-RU" sz="1400" dirty="0"/>
                  <a:t>симметрии </a:t>
                </a:r>
                <a:r>
                  <a:rPr lang="ru-RU" sz="1400" dirty="0" smtClean="0"/>
                  <a:t>проходят через середины сторон шестиугольника.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147288"/>
                <a:ext cx="4033838" cy="456022"/>
              </a:xfrm>
              <a:prstGeom prst="rect">
                <a:avLst/>
              </a:prstGeom>
              <a:blipFill>
                <a:blip r:embed="rId4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5" y="2786052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оси </a:t>
                </a:r>
                <a:r>
                  <a:rPr lang="ru-RU" sz="1400" dirty="0"/>
                  <a:t>симметрии </a:t>
                </a:r>
                <a:r>
                  <a:rPr lang="ru-RU" sz="1400" dirty="0" smtClean="0"/>
                  <a:t>проходят через диагонали шестиугольника.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786052"/>
                <a:ext cx="4033838" cy="456022"/>
              </a:xfrm>
              <a:prstGeom prst="rect">
                <a:avLst/>
              </a:prstGeom>
              <a:blipFill>
                <a:blip r:embed="rId5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/>
          <p:cNvCxnSpPr/>
          <p:nvPr/>
        </p:nvCxnSpPr>
        <p:spPr>
          <a:xfrm flipH="1" flipV="1">
            <a:off x="5638801" y="594123"/>
            <a:ext cx="2309361" cy="3873102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667366" y="594123"/>
            <a:ext cx="2309361" cy="3873102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886325" y="2563652"/>
            <a:ext cx="3756028" cy="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72917" y="3446184"/>
            <a:ext cx="43784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72918" y="3641083"/>
                <a:ext cx="401969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осей симметрии.</a:t>
                </a:r>
                <a:endParaRPr lang="ru-RU" sz="1400" b="1" dirty="0" smtClean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18" y="3641083"/>
                <a:ext cx="4019695" cy="240579"/>
              </a:xfrm>
              <a:prstGeom prst="rect">
                <a:avLst/>
              </a:prstGeom>
              <a:blipFill>
                <a:blip r:embed="rId6"/>
                <a:stretch>
                  <a:fillRect l="-2727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3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" grpId="0" animBg="1"/>
      <p:bldP spid="19" grpId="0"/>
      <p:bldP spid="20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22429/v622429155/1a723/Rf3CWg7DB5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13475" y="3974"/>
                <a:ext cx="2579079" cy="1398497"/>
              </a:xfrm>
              <a:prstGeom prst="rect">
                <a:avLst/>
              </a:prstGeom>
              <a:solidFill>
                <a:srgbClr val="0F7799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r>
                  <a:rPr lang="ru-RU" sz="1400" dirty="0"/>
                  <a:t>Самолёты из бумаги были известны более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2000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лет назад.</a:t>
                </a:r>
                <a:endParaRPr lang="ru-RU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974"/>
                <a:ext cx="2579079" cy="1398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987728"/>
                <a:ext cx="5502277" cy="38728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Прямоугольник </a:t>
                </a:r>
                <a:r>
                  <a:rPr lang="ru-RU" sz="1600" dirty="0">
                    <a:solidFill>
                      <a:srgbClr val="FFC000"/>
                    </a:solidFill>
                  </a:rPr>
                  <a:t>–</a:t>
                </a:r>
                <a:r>
                  <a:rPr lang="ru-RU" sz="1600" dirty="0">
                    <a:solidFill>
                      <a:schemeClr val="bg1"/>
                    </a:solidFill>
                  </a:rPr>
                  <a:t> это четырёхугольник,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у </a:t>
                </a:r>
                <a:r>
                  <a:rPr lang="ru-RU" sz="1600" dirty="0">
                    <a:solidFill>
                      <a:schemeClr val="bg1"/>
                    </a:solidFill>
                  </a:rPr>
                  <a:t>которого все углы прямые.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Стороны прямоугольника, имеющие общую вершину,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соседними сторонами</a:t>
                </a:r>
                <a:r>
                  <a:rPr lang="ru-RU" sz="1600" dirty="0">
                    <a:solidFill>
                      <a:schemeClr val="bg1"/>
                    </a:solidFill>
                  </a:rPr>
                  <a:t>. 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Соседние стороны прямоугольника являются его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измерениями, 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их 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длиной</a:t>
                </a:r>
                <a:r>
                  <a:rPr lang="ru-RU" sz="1600" dirty="0">
                    <a:solidFill>
                      <a:schemeClr val="bg1"/>
                    </a:solidFill>
                  </a:rPr>
                  <a:t> и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шириной</a:t>
                </a:r>
                <a:r>
                  <a:rPr lang="ru-RU" sz="1600" dirty="0">
                    <a:solidFill>
                      <a:schemeClr val="bg1"/>
                    </a:solidFill>
                  </a:rPr>
                  <a:t>.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Стороны прямоугольника, не имеющие общих вершин,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противолежащими сторонами</a:t>
                </a:r>
                <a:r>
                  <a:rPr lang="ru-RU" sz="1600" dirty="0">
                    <a:solidFill>
                      <a:schemeClr val="bg1"/>
                    </a:solidFill>
                  </a:rPr>
                  <a:t>. 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Противолежащие стороны прямоугольника равны.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Периметр прямоугольника можно вычислить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по </a:t>
                </a:r>
                <a:r>
                  <a:rPr lang="ru-RU" sz="1600" dirty="0">
                    <a:solidFill>
                      <a:schemeClr val="bg1"/>
                    </a:solidFill>
                  </a:rPr>
                  <a:t>формуле: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987728"/>
                <a:ext cx="5502277" cy="3872855"/>
              </a:xfrm>
              <a:prstGeom prst="rect">
                <a:avLst/>
              </a:prstGeom>
              <a:blipFill>
                <a:blip r:embed="rId5"/>
                <a:stretch>
                  <a:fillRect l="-2106" t="-1260" r="-2106" b="-1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13475" y="1104900"/>
            <a:ext cx="2571750" cy="36766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238026" y="4563621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flipH="1">
            <a:off x="8579640" y="4561694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 flipV="1">
            <a:off x="6241486" y="112113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 flipH="1" flipV="1">
            <a:off x="8564050" y="1119208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7362207" y="1106471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7362207" y="4786167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>
            <a:off x="6119342" y="2910732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>
            <a:off x="6119342" y="2972656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8686187" y="2915356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8686187" y="2977280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987728"/>
                <a:ext cx="5502277" cy="1282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Квадрат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–</a:t>
                </a:r>
                <a:r>
                  <a:rPr lang="ru-RU" sz="1600" dirty="0">
                    <a:solidFill>
                      <a:schemeClr val="bg1"/>
                    </a:solidFill>
                  </a:rPr>
                  <a:t> это прямоугольник,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у </a:t>
                </a:r>
                <a:r>
                  <a:rPr lang="ru-RU" sz="1600" dirty="0">
                    <a:solidFill>
                      <a:schemeClr val="bg1"/>
                    </a:solidFill>
                  </a:rPr>
                  <a:t>которого все стороны равны.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Периметр квадрата можно вычислить по формуле: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987728"/>
                <a:ext cx="5502277" cy="1282402"/>
              </a:xfrm>
              <a:prstGeom prst="rect">
                <a:avLst/>
              </a:prstGeom>
              <a:blipFill>
                <a:blip r:embed="rId5"/>
                <a:stretch>
                  <a:fillRect l="-2106" t="-3810" b="-76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13475" y="987728"/>
            <a:ext cx="2571750" cy="25717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238026" y="3353946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flipH="1">
            <a:off x="8579640" y="3352019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 flipV="1">
            <a:off x="6241486" y="1016360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 flipH="1" flipV="1">
            <a:off x="8564050" y="1014433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7362207" y="982646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7362207" y="3566967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>
            <a:off x="6119342" y="2239231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>
            <a:off x="8686187" y="2243855"/>
            <a:ext cx="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0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987728"/>
            <a:ext cx="8426452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FFC000"/>
                </a:solidFill>
              </a:rPr>
              <a:t>Ось симметрии </a:t>
            </a:r>
            <a:r>
              <a:rPr lang="ru-RU" sz="1600" dirty="0">
                <a:solidFill>
                  <a:srgbClr val="FFC000"/>
                </a:solidFill>
              </a:rPr>
              <a:t>–</a:t>
            </a:r>
            <a:r>
              <a:rPr lang="ru-RU" sz="1600" dirty="0">
                <a:solidFill>
                  <a:schemeClr val="bg1"/>
                </a:solidFill>
              </a:rPr>
              <a:t> это прямая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>
                <a:solidFill>
                  <a:schemeClr val="bg1"/>
                </a:solidFill>
              </a:rPr>
              <a:t>или воображаемая линия),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которая </a:t>
            </a:r>
            <a:r>
              <a:rPr lang="ru-RU" sz="1600" dirty="0">
                <a:solidFill>
                  <a:schemeClr val="bg1"/>
                </a:solidFill>
              </a:rPr>
              <a:t>делит геометрическую фигуру </a:t>
            </a:r>
            <a:r>
              <a:rPr lang="ru-RU" sz="1600" dirty="0" smtClean="0">
                <a:solidFill>
                  <a:schemeClr val="bg1"/>
                </a:solidFill>
              </a:rPr>
              <a:t>на </a:t>
            </a:r>
            <a:r>
              <a:rPr lang="ru-RU" sz="1600" dirty="0">
                <a:solidFill>
                  <a:schemeClr val="bg1"/>
                </a:solidFill>
              </a:rPr>
              <a:t>две зеркально одинаковые фигуры.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Фигуру, которая имеет ось симметрии,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называют </a:t>
            </a:r>
            <a:r>
              <a:rPr lang="ru-RU" sz="1600" dirty="0">
                <a:solidFill>
                  <a:srgbClr val="FFC000"/>
                </a:solidFill>
              </a:rPr>
              <a:t>симметричной относительно прямой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8800" y="3011080"/>
            <a:ext cx="2571750" cy="10887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03371" y="2852708"/>
            <a:ext cx="1438275" cy="144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5317642" y="2667000"/>
            <a:ext cx="1340340" cy="1861668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6882964" y="2882166"/>
            <a:ext cx="1711761" cy="1431336"/>
          </a:xfrm>
          <a:prstGeom prst="triangle">
            <a:avLst>
              <a:gd name="adj" fmla="val 5000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835150" y="2667000"/>
            <a:ext cx="0" cy="17907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74651" y="3564966"/>
            <a:ext cx="2936874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234728" y="2676525"/>
            <a:ext cx="0" cy="17907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3381375" y="3575599"/>
            <a:ext cx="169545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3429000" y="2762250"/>
            <a:ext cx="1647825" cy="1666876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428998" y="2712478"/>
            <a:ext cx="1647825" cy="1666876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987812" y="2458630"/>
            <a:ext cx="0" cy="2313395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48369" y="2676525"/>
            <a:ext cx="0" cy="185214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3600000">
            <a:off x="7539393" y="3022454"/>
            <a:ext cx="0" cy="185214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7200000">
            <a:off x="7936872" y="3012518"/>
            <a:ext cx="0" cy="185214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00" y="0"/>
            <a:ext cx="3429600" cy="514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365377"/>
                <a:ext cx="4033839" cy="1386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800" dirty="0">
                    <a:latin typeface="+mj-lt"/>
                  </a:rPr>
                  <a:t>Датой создания бумажного самолётика считается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1909</m:t>
                    </m:r>
                  </m:oMath>
                </a14:m>
                <a:r>
                  <a:rPr lang="ru-RU" sz="1800" dirty="0" smtClean="0">
                    <a:latin typeface="+mj-lt"/>
                  </a:rPr>
                  <a:t> </a:t>
                </a:r>
                <a:r>
                  <a:rPr lang="ru-RU" sz="1800" dirty="0">
                    <a:latin typeface="+mj-lt"/>
                  </a:rPr>
                  <a:t>год, но более популярной датой является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1930</m:t>
                    </m:r>
                  </m:oMath>
                </a14:m>
                <a:r>
                  <a:rPr lang="ru-RU" sz="1800" dirty="0" smtClean="0">
                    <a:latin typeface="+mj-lt"/>
                  </a:rPr>
                  <a:t> </a:t>
                </a:r>
                <a:r>
                  <a:rPr lang="ru-RU" sz="1800" dirty="0">
                    <a:latin typeface="+mj-lt"/>
                  </a:rPr>
                  <a:t>год. </a:t>
                </a:r>
                <a:endParaRPr lang="ru-RU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65377"/>
                <a:ext cx="4033839" cy="1386405"/>
              </a:xfrm>
              <a:prstGeom prst="rect">
                <a:avLst/>
              </a:prstGeom>
              <a:blipFill>
                <a:blip r:embed="rId6"/>
                <a:stretch>
                  <a:fillRect l="-3625" t="-3084" r="-2266" b="-74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0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42" y="-900"/>
            <a:ext cx="3540558" cy="514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365377"/>
                <a:ext cx="4033839" cy="33579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800" dirty="0">
                    <a:latin typeface="+mj-lt"/>
                  </a:rPr>
                  <a:t>Датой создания бумажного самолётика считается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1909</m:t>
                    </m:r>
                  </m:oMath>
                </a14:m>
                <a:r>
                  <a:rPr lang="ru-RU" sz="1800" dirty="0" smtClean="0">
                    <a:latin typeface="+mj-lt"/>
                  </a:rPr>
                  <a:t> </a:t>
                </a:r>
                <a:r>
                  <a:rPr lang="ru-RU" sz="1800" dirty="0">
                    <a:latin typeface="+mj-lt"/>
                  </a:rPr>
                  <a:t>год, но более популярной датой является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1930</m:t>
                    </m:r>
                  </m:oMath>
                </a14:m>
                <a:r>
                  <a:rPr lang="ru-RU" sz="1800" dirty="0" smtClean="0">
                    <a:latin typeface="+mj-lt"/>
                  </a:rPr>
                  <a:t> </a:t>
                </a:r>
                <a:r>
                  <a:rPr lang="ru-RU" sz="1800" dirty="0">
                    <a:latin typeface="+mj-lt"/>
                  </a:rPr>
                  <a:t>год. </a:t>
                </a:r>
                <a:endParaRPr lang="ru-RU" sz="1800" dirty="0" smtClean="0">
                  <a:latin typeface="+mj-lt"/>
                </a:endParaRPr>
              </a:p>
              <a:p>
                <a:pPr>
                  <a:lnSpc>
                    <a:spcPct val="120000"/>
                  </a:lnSpc>
                </a:pPr>
                <a:endParaRPr lang="ru-RU" sz="1800" dirty="0">
                  <a:latin typeface="+mj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ru-RU" sz="1800" dirty="0" smtClean="0">
                    <a:latin typeface="+mj-lt"/>
                  </a:rPr>
                  <a:t>Тогда </a:t>
                </a:r>
                <a:r>
                  <a:rPr lang="ru-RU" sz="1800" dirty="0">
                    <a:latin typeface="+mj-lt"/>
                  </a:rPr>
                  <a:t>основатель известной компании по аэродинамике </a:t>
                </a:r>
                <a:r>
                  <a:rPr lang="ru-RU" sz="1800" dirty="0" err="1">
                    <a:latin typeface="+mj-lt"/>
                  </a:rPr>
                  <a:t>Lockheed</a:t>
                </a:r>
                <a:r>
                  <a:rPr lang="ru-RU" sz="1800" dirty="0">
                    <a:latin typeface="+mj-lt"/>
                  </a:rPr>
                  <a:t> </a:t>
                </a:r>
                <a:r>
                  <a:rPr lang="ru-RU" sz="1800" dirty="0" err="1">
                    <a:latin typeface="+mj-lt"/>
                  </a:rPr>
                  <a:t>Corporation</a:t>
                </a:r>
                <a:r>
                  <a:rPr lang="ru-RU" sz="1800" dirty="0">
                    <a:latin typeface="+mj-lt"/>
                  </a:rPr>
                  <a:t> </a:t>
                </a:r>
                <a:r>
                  <a:rPr lang="ru-RU" sz="1800" dirty="0" smtClean="0">
                    <a:latin typeface="+mj-lt"/>
                  </a:rPr>
                  <a:t/>
                </a:r>
                <a:br>
                  <a:rPr lang="ru-RU" sz="1800" dirty="0" smtClean="0">
                    <a:latin typeface="+mj-lt"/>
                  </a:rPr>
                </a:br>
                <a:r>
                  <a:rPr lang="ru-RU" sz="1800" dirty="0" smtClean="0">
                    <a:latin typeface="+mj-lt"/>
                  </a:rPr>
                  <a:t>Джек </a:t>
                </a:r>
                <a:r>
                  <a:rPr lang="ru-RU" sz="1800" dirty="0" err="1">
                    <a:latin typeface="+mj-lt"/>
                  </a:rPr>
                  <a:t>Нортроп</a:t>
                </a:r>
                <a:r>
                  <a:rPr lang="ru-RU" sz="1800" dirty="0">
                    <a:latin typeface="+mj-lt"/>
                  </a:rPr>
                  <a:t> заинтересовался, </a:t>
                </a:r>
                <a:r>
                  <a:rPr lang="ru-RU" sz="1800" dirty="0" smtClean="0">
                    <a:latin typeface="+mj-lt"/>
                  </a:rPr>
                  <a:t/>
                </a:r>
                <a:br>
                  <a:rPr lang="ru-RU" sz="1800" dirty="0" smtClean="0">
                    <a:latin typeface="+mj-lt"/>
                  </a:rPr>
                </a:br>
                <a:r>
                  <a:rPr lang="ru-RU" sz="1800" dirty="0" smtClean="0">
                    <a:latin typeface="+mj-lt"/>
                  </a:rPr>
                  <a:t>как </a:t>
                </a:r>
                <a:r>
                  <a:rPr lang="ru-RU" sz="1800" dirty="0">
                    <a:latin typeface="+mj-lt"/>
                  </a:rPr>
                  <a:t>из бумаги сделать </a:t>
                </a:r>
                <a:r>
                  <a:rPr lang="ru-RU" sz="1800" dirty="0" smtClean="0">
                    <a:latin typeface="+mj-lt"/>
                  </a:rPr>
                  <a:t>самолёт.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65377"/>
                <a:ext cx="4033839" cy="3357971"/>
              </a:xfrm>
              <a:prstGeom prst="rect">
                <a:avLst/>
              </a:prstGeom>
              <a:blipFill>
                <a:blip r:embed="rId6"/>
                <a:stretch>
                  <a:fillRect l="-3625" t="-1270" r="-3776" b="-32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1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etrorambling.files.wordpress.com/2011/07/11377_l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921" y="0"/>
            <a:ext cx="9669921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516" y="2820722"/>
            <a:ext cx="1792968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820722"/>
            <a:ext cx="1864049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80363" y="1756641"/>
            <a:ext cx="3104861" cy="677820"/>
          </a:xfrm>
          <a:prstGeom prst="wedgeRoundRectCallout">
            <a:avLst>
              <a:gd name="adj1" fmla="val 27111"/>
              <a:gd name="adj2" fmla="val 8533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зачем этому человеку нужны были бумажные самолётики?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2824" y="3450520"/>
            <a:ext cx="4617175" cy="1392909"/>
          </a:xfrm>
          <a:prstGeom prst="wedgeRoundRectCallout">
            <a:avLst>
              <a:gd name="adj1" fmla="val -56307"/>
              <a:gd name="adj2" fmla="val 377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Изобретатель хотел протестировать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бумажных самолётах свои новые </a:t>
            </a:r>
            <a:r>
              <a:rPr lang="ru-RU" sz="1400" dirty="0" smtClean="0"/>
              <a:t>идеи. </a:t>
            </a:r>
          </a:p>
          <a:p>
            <a:pPr algn="ctr"/>
            <a:r>
              <a:rPr lang="ru-RU" sz="1400" dirty="0" smtClean="0"/>
              <a:t>Использование </a:t>
            </a:r>
            <a:r>
              <a:rPr lang="ru-RU" sz="1400" dirty="0"/>
              <a:t>бумажной </a:t>
            </a:r>
            <a:r>
              <a:rPr lang="ru-RU" sz="1400" dirty="0" smtClean="0"/>
              <a:t>поделки </a:t>
            </a:r>
            <a:r>
              <a:rPr lang="ru-RU" sz="1400" dirty="0"/>
              <a:t>в воздухе помогало правильно подбирать форму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для </a:t>
            </a:r>
            <a:r>
              <a:rPr lang="ru-RU" sz="1400" dirty="0"/>
              <a:t>будущих летательных </a:t>
            </a:r>
            <a:r>
              <a:rPr lang="ru-RU" sz="1400" dirty="0" smtClean="0"/>
              <a:t>аппаратов.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75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7056</TotalTime>
  <Words>1083</Words>
  <Application>Microsoft Office PowerPoint</Application>
  <PresentationFormat>Экран (16:9)</PresentationFormat>
  <Paragraphs>320</Paragraphs>
  <Slides>62</Slides>
  <Notes>61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Merriweather</vt:lpstr>
      <vt:lpstr>Arial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1424</cp:revision>
  <dcterms:created xsi:type="dcterms:W3CDTF">2017-06-06T14:34:21Z</dcterms:created>
  <dcterms:modified xsi:type="dcterms:W3CDTF">2025-01-17T12:33:53Z</dcterms:modified>
</cp:coreProperties>
</file>