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3"/>
  </p:notesMasterIdLst>
  <p:sldIdLst>
    <p:sldId id="256" r:id="rId2"/>
    <p:sldId id="363" r:id="rId3"/>
    <p:sldId id="364" r:id="rId4"/>
    <p:sldId id="365" r:id="rId5"/>
    <p:sldId id="366" r:id="rId6"/>
    <p:sldId id="353" r:id="rId7"/>
    <p:sldId id="354" r:id="rId8"/>
    <p:sldId id="305" r:id="rId9"/>
    <p:sldId id="367" r:id="rId10"/>
    <p:sldId id="368" r:id="rId11"/>
    <p:sldId id="265" r:id="rId12"/>
    <p:sldId id="369" r:id="rId13"/>
    <p:sldId id="306" r:id="rId14"/>
    <p:sldId id="355" r:id="rId15"/>
    <p:sldId id="356" r:id="rId16"/>
    <p:sldId id="370" r:id="rId17"/>
    <p:sldId id="371" r:id="rId18"/>
    <p:sldId id="372" r:id="rId19"/>
    <p:sldId id="373" r:id="rId20"/>
    <p:sldId id="374" r:id="rId21"/>
    <p:sldId id="322" r:id="rId22"/>
    <p:sldId id="375" r:id="rId23"/>
    <p:sldId id="376" r:id="rId24"/>
    <p:sldId id="307" r:id="rId25"/>
    <p:sldId id="331" r:id="rId26"/>
    <p:sldId id="357" r:id="rId27"/>
    <p:sldId id="358" r:id="rId28"/>
    <p:sldId id="377" r:id="rId29"/>
    <p:sldId id="295" r:id="rId30"/>
    <p:sldId id="296" r:id="rId31"/>
    <p:sldId id="343" r:id="rId32"/>
  </p:sldIdLst>
  <p:sldSz cx="9144000" cy="5143500" type="screen16x9"/>
  <p:notesSz cx="6858000" cy="9144000"/>
  <p:embeddedFontLst>
    <p:embeddedFont>
      <p:font typeface="Merriweather" panose="020B0604020202020204" charset="-52"/>
      <p:regular r:id="rId34"/>
      <p:bold r:id="rId35"/>
      <p:italic r:id="rId36"/>
      <p:boldItalic r:id="rId37"/>
    </p:embeddedFont>
    <p:embeddedFont>
      <p:font typeface="Cambria Math" panose="02040503050406030204" pitchFamily="18" charset="0"/>
      <p:regular r:id="rId38"/>
    </p:embeddedFont>
    <p:embeddedFont>
      <p:font typeface="Roboto" panose="020B0604020202020204" charset="0"/>
      <p:regular r:id="rId39"/>
      <p:bold r:id="rId40"/>
      <p:italic r:id="rId41"/>
      <p:boldItalic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</p:embeddedFontLst>
  <p:defaultTextStyle>
    <a:defPPr>
      <a:defRPr lang="ru-RU"/>
    </a:defPPr>
    <a:lvl1pPr marL="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12" userDrawn="1">
          <p15:clr>
            <a:srgbClr val="A4A3A4"/>
          </p15:clr>
        </p15:guide>
        <p15:guide id="2" pos="226" userDrawn="1">
          <p15:clr>
            <a:srgbClr val="A4A3A4"/>
          </p15:clr>
        </p15:guide>
        <p15:guide id="3" pos="5534" userDrawn="1">
          <p15:clr>
            <a:srgbClr val="A4A3A4"/>
          </p15:clr>
        </p15:guide>
        <p15:guide id="4" orient="horz" pos="228" userDrawn="1">
          <p15:clr>
            <a:srgbClr val="A4A3A4"/>
          </p15:clr>
        </p15:guide>
        <p15:guide id="5" pos="2993" userDrawn="1">
          <p15:clr>
            <a:srgbClr val="A4A3A4"/>
          </p15:clr>
        </p15:guide>
        <p15:guide id="6" pos="2767" userDrawn="1">
          <p15:clr>
            <a:srgbClr val="A4A3A4"/>
          </p15:clr>
        </p15:guide>
        <p15:guide id="7" pos="2069" userDrawn="1">
          <p15:clr>
            <a:srgbClr val="A4A3A4"/>
          </p15:clr>
        </p15:guide>
        <p15:guide id="8" pos="3692" userDrawn="1">
          <p15:clr>
            <a:srgbClr val="A4A3A4"/>
          </p15:clr>
        </p15:guide>
        <p15:guide id="9" pos="1845" userDrawn="1">
          <p15:clr>
            <a:srgbClr val="A4A3A4"/>
          </p15:clr>
        </p15:guide>
        <p15:guide id="10" pos="39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2E9A"/>
    <a:srgbClr val="FACE47"/>
    <a:srgbClr val="0F7799"/>
    <a:srgbClr val="9F9C82"/>
    <a:srgbClr val="F2F2F2"/>
    <a:srgbClr val="E7E6E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84" autoAdjust="0"/>
    <p:restoredTop sz="90413" autoAdjust="0"/>
  </p:normalViewPr>
  <p:slideViewPr>
    <p:cSldViewPr snapToGrid="0" showGuides="1">
      <p:cViewPr varScale="1">
        <p:scale>
          <a:sx n="105" d="100"/>
          <a:sy n="105" d="100"/>
        </p:scale>
        <p:origin x="1056" y="67"/>
      </p:cViewPr>
      <p:guideLst>
        <p:guide orient="horz" pos="3012"/>
        <p:guide pos="226"/>
        <p:guide pos="5534"/>
        <p:guide orient="horz" pos="228"/>
        <p:guide pos="2993"/>
        <p:guide pos="2767"/>
        <p:guide pos="2069"/>
        <p:guide pos="3692"/>
        <p:guide pos="1845"/>
        <p:guide pos="391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F6CDED-7666-4D7E-A294-5461EC81F347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F394D-A24F-4D3B-936C-7A19980982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27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8032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08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0395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3921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1719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3261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6738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7115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9767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0276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573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6230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3103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4379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803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0833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9513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6170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3964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418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6729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43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8148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125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340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385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426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4767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542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88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02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81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48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11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52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49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32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47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14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43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60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739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9" Type="http://schemas.openxmlformats.org/officeDocument/2006/relationships/image" Target="../media/image42.png"/><Relationship Id="rId21" Type="http://schemas.openxmlformats.org/officeDocument/2006/relationships/image" Target="../media/image24.png"/><Relationship Id="rId34" Type="http://schemas.openxmlformats.org/officeDocument/2006/relationships/image" Target="../media/image37.png"/><Relationship Id="rId42" Type="http://schemas.openxmlformats.org/officeDocument/2006/relationships/image" Target="../media/image45.png"/><Relationship Id="rId47" Type="http://schemas.openxmlformats.org/officeDocument/2006/relationships/image" Target="../media/image50.png"/><Relationship Id="rId50" Type="http://schemas.openxmlformats.org/officeDocument/2006/relationships/image" Target="../media/image53.png"/><Relationship Id="rId55" Type="http://schemas.openxmlformats.org/officeDocument/2006/relationships/image" Target="../media/image58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10.png"/><Relationship Id="rId33" Type="http://schemas.openxmlformats.org/officeDocument/2006/relationships/image" Target="../media/image36.png"/><Relationship Id="rId38" Type="http://schemas.openxmlformats.org/officeDocument/2006/relationships/image" Target="../media/image41.png"/><Relationship Id="rId46" Type="http://schemas.openxmlformats.org/officeDocument/2006/relationships/image" Target="../media/image49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2.png"/><Relationship Id="rId41" Type="http://schemas.openxmlformats.org/officeDocument/2006/relationships/image" Target="../media/image44.png"/><Relationship Id="rId54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37" Type="http://schemas.openxmlformats.org/officeDocument/2006/relationships/image" Target="../media/image40.png"/><Relationship Id="rId40" Type="http://schemas.openxmlformats.org/officeDocument/2006/relationships/image" Target="../media/image43.png"/><Relationship Id="rId45" Type="http://schemas.openxmlformats.org/officeDocument/2006/relationships/image" Target="../media/image48.png"/><Relationship Id="rId53" Type="http://schemas.openxmlformats.org/officeDocument/2006/relationships/image" Target="../media/image56.png"/><Relationship Id="rId5" Type="http://schemas.openxmlformats.org/officeDocument/2006/relationships/image" Target="../media/image64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36" Type="http://schemas.openxmlformats.org/officeDocument/2006/relationships/image" Target="../media/image39.png"/><Relationship Id="rId49" Type="http://schemas.openxmlformats.org/officeDocument/2006/relationships/image" Target="../media/image52.png"/><Relationship Id="rId57" Type="http://schemas.openxmlformats.org/officeDocument/2006/relationships/image" Target="../media/image74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31" Type="http://schemas.openxmlformats.org/officeDocument/2006/relationships/image" Target="../media/image34.png"/><Relationship Id="rId44" Type="http://schemas.openxmlformats.org/officeDocument/2006/relationships/image" Target="../media/image47.png"/><Relationship Id="rId52" Type="http://schemas.openxmlformats.org/officeDocument/2006/relationships/image" Target="../media/image55.png"/><Relationship Id="rId4" Type="http://schemas.openxmlformats.org/officeDocument/2006/relationships/image" Target="../media/image62.png"/><Relationship Id="rId9" Type="http://schemas.openxmlformats.org/officeDocument/2006/relationships/image" Target="../media/image8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Relationship Id="rId35" Type="http://schemas.openxmlformats.org/officeDocument/2006/relationships/image" Target="../media/image38.png"/><Relationship Id="rId43" Type="http://schemas.openxmlformats.org/officeDocument/2006/relationships/image" Target="../media/image46.png"/><Relationship Id="rId48" Type="http://schemas.openxmlformats.org/officeDocument/2006/relationships/image" Target="../media/image51.png"/><Relationship Id="rId56" Type="http://schemas.openxmlformats.org/officeDocument/2006/relationships/image" Target="../media/image59.png"/><Relationship Id="rId8" Type="http://schemas.openxmlformats.org/officeDocument/2006/relationships/image" Target="../media/image11.png"/><Relationship Id="rId51" Type="http://schemas.openxmlformats.org/officeDocument/2006/relationships/image" Target="../media/image54.png"/><Relationship Id="rId3" Type="http://schemas.openxmlformats.org/officeDocument/2006/relationships/image" Target="../media/image6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81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openxmlformats.org/officeDocument/2006/relationships/image" Target="../media/image66.png"/><Relationship Id="rId4" Type="http://schemas.openxmlformats.org/officeDocument/2006/relationships/image" Target="../media/image8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82.png"/><Relationship Id="rId4" Type="http://schemas.openxmlformats.org/officeDocument/2006/relationships/image" Target="../media/image8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10" Type="http://schemas.openxmlformats.org/officeDocument/2006/relationships/image" Target="../media/image88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10" Type="http://schemas.openxmlformats.org/officeDocument/2006/relationships/image" Target="../media/image89.png"/><Relationship Id="rId4" Type="http://schemas.openxmlformats.org/officeDocument/2006/relationships/image" Target="../media/image82.png"/><Relationship Id="rId9" Type="http://schemas.openxmlformats.org/officeDocument/2006/relationships/image" Target="../media/image8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7" Type="http://schemas.openxmlformats.org/officeDocument/2006/relationships/image" Target="../media/image64.png"/><Relationship Id="rId12" Type="http://schemas.openxmlformats.org/officeDocument/2006/relationships/image" Target="../media/image9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11" Type="http://schemas.openxmlformats.org/officeDocument/2006/relationships/image" Target="../media/image91.png"/><Relationship Id="rId5" Type="http://schemas.openxmlformats.org/officeDocument/2006/relationships/image" Target="../media/image61.png"/><Relationship Id="rId10" Type="http://schemas.openxmlformats.org/officeDocument/2006/relationships/image" Target="../media/image90.png"/><Relationship Id="rId4" Type="http://schemas.openxmlformats.org/officeDocument/2006/relationships/image" Target="../media/image82.png"/><Relationship Id="rId9" Type="http://schemas.openxmlformats.org/officeDocument/2006/relationships/image" Target="../media/image8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4.png"/><Relationship Id="rId7" Type="http://schemas.openxmlformats.org/officeDocument/2006/relationships/image" Target="../media/image64.png"/><Relationship Id="rId12" Type="http://schemas.openxmlformats.org/officeDocument/2006/relationships/image" Target="../media/image93.png"/><Relationship Id="rId17" Type="http://schemas.openxmlformats.org/officeDocument/2006/relationships/image" Target="../media/image98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9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11" Type="http://schemas.openxmlformats.org/officeDocument/2006/relationships/image" Target="../media/image91.png"/><Relationship Id="rId5" Type="http://schemas.openxmlformats.org/officeDocument/2006/relationships/image" Target="../media/image61.png"/><Relationship Id="rId15" Type="http://schemas.openxmlformats.org/officeDocument/2006/relationships/image" Target="../media/image96.png"/><Relationship Id="rId10" Type="http://schemas.openxmlformats.org/officeDocument/2006/relationships/image" Target="../media/image90.png"/><Relationship Id="rId4" Type="http://schemas.openxmlformats.org/officeDocument/2006/relationships/image" Target="../media/image82.png"/><Relationship Id="rId9" Type="http://schemas.openxmlformats.org/officeDocument/2006/relationships/image" Target="../media/image88.png"/><Relationship Id="rId14" Type="http://schemas.openxmlformats.org/officeDocument/2006/relationships/image" Target="../media/image9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3.png"/><Relationship Id="rId5" Type="http://schemas.openxmlformats.org/officeDocument/2006/relationships/image" Target="../media/image62.png"/><Relationship Id="rId4" Type="http://schemas.openxmlformats.org/officeDocument/2006/relationships/image" Target="../media/image10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6.png"/><Relationship Id="rId5" Type="http://schemas.openxmlformats.org/officeDocument/2006/relationships/image" Target="../media/image75.png"/><Relationship Id="rId4" Type="http://schemas.openxmlformats.org/officeDocument/2006/relationships/image" Target="../media/image10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28.png"/><Relationship Id="rId7" Type="http://schemas.openxmlformats.org/officeDocument/2006/relationships/image" Target="../media/image10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5.png"/><Relationship Id="rId4" Type="http://schemas.openxmlformats.org/officeDocument/2006/relationships/image" Target="../media/image8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1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1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13" Type="http://schemas.openxmlformats.org/officeDocument/2006/relationships/image" Target="../media/image119.png"/><Relationship Id="rId18" Type="http://schemas.openxmlformats.org/officeDocument/2006/relationships/image" Target="../media/image124.png"/><Relationship Id="rId26" Type="http://schemas.openxmlformats.org/officeDocument/2006/relationships/image" Target="../media/image130.png"/><Relationship Id="rId3" Type="http://schemas.openxmlformats.org/officeDocument/2006/relationships/image" Target="../media/image113.png"/><Relationship Id="rId21" Type="http://schemas.openxmlformats.org/officeDocument/2006/relationships/image" Target="../media/image1240.png"/><Relationship Id="rId12" Type="http://schemas.openxmlformats.org/officeDocument/2006/relationships/image" Target="../media/image118.png"/><Relationship Id="rId17" Type="http://schemas.openxmlformats.org/officeDocument/2006/relationships/image" Target="../media/image123.png"/><Relationship Id="rId25" Type="http://schemas.openxmlformats.org/officeDocument/2006/relationships/image" Target="../media/image129.png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122.png"/><Relationship Id="rId20" Type="http://schemas.openxmlformats.org/officeDocument/2006/relationships/image" Target="../media/image126.png"/><Relationship Id="rId29" Type="http://schemas.openxmlformats.org/officeDocument/2006/relationships/image" Target="../media/image1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11" Type="http://schemas.openxmlformats.org/officeDocument/2006/relationships/image" Target="../media/image117.png"/><Relationship Id="rId24" Type="http://schemas.openxmlformats.org/officeDocument/2006/relationships/image" Target="../media/image112.png"/><Relationship Id="rId5" Type="http://schemas.openxmlformats.org/officeDocument/2006/relationships/image" Target="../media/image61.png"/><Relationship Id="rId15" Type="http://schemas.openxmlformats.org/officeDocument/2006/relationships/image" Target="../media/image121.png"/><Relationship Id="rId23" Type="http://schemas.openxmlformats.org/officeDocument/2006/relationships/image" Target="../media/image128.png"/><Relationship Id="rId28" Type="http://schemas.openxmlformats.org/officeDocument/2006/relationships/image" Target="../media/image132.png"/><Relationship Id="rId10" Type="http://schemas.openxmlformats.org/officeDocument/2006/relationships/image" Target="../media/image116.png"/><Relationship Id="rId19" Type="http://schemas.openxmlformats.org/officeDocument/2006/relationships/image" Target="../media/image125.png"/><Relationship Id="rId4" Type="http://schemas.openxmlformats.org/officeDocument/2006/relationships/image" Target="../media/image28.png"/><Relationship Id="rId9" Type="http://schemas.openxmlformats.org/officeDocument/2006/relationships/image" Target="../media/image115.png"/><Relationship Id="rId14" Type="http://schemas.openxmlformats.org/officeDocument/2006/relationships/image" Target="../media/image120.png"/><Relationship Id="rId22" Type="http://schemas.openxmlformats.org/officeDocument/2006/relationships/image" Target="../media/image127.png"/><Relationship Id="rId27" Type="http://schemas.openxmlformats.org/officeDocument/2006/relationships/image" Target="../media/image13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13" Type="http://schemas.openxmlformats.org/officeDocument/2006/relationships/image" Target="../media/image144.png"/><Relationship Id="rId3" Type="http://schemas.openxmlformats.org/officeDocument/2006/relationships/image" Target="../media/image134.png"/><Relationship Id="rId7" Type="http://schemas.openxmlformats.org/officeDocument/2006/relationships/image" Target="../media/image138.png"/><Relationship Id="rId12" Type="http://schemas.openxmlformats.org/officeDocument/2006/relationships/image" Target="../media/image143.png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1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7.png"/><Relationship Id="rId11" Type="http://schemas.openxmlformats.org/officeDocument/2006/relationships/image" Target="../media/image142.png"/><Relationship Id="rId5" Type="http://schemas.openxmlformats.org/officeDocument/2006/relationships/image" Target="../media/image136.png"/><Relationship Id="rId15" Type="http://schemas.openxmlformats.org/officeDocument/2006/relationships/image" Target="../media/image146.png"/><Relationship Id="rId10" Type="http://schemas.openxmlformats.org/officeDocument/2006/relationships/image" Target="../media/image141.png"/><Relationship Id="rId9" Type="http://schemas.openxmlformats.org/officeDocument/2006/relationships/image" Target="../media/image140.png"/><Relationship Id="rId14" Type="http://schemas.openxmlformats.org/officeDocument/2006/relationships/image" Target="../media/image1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3" Type="http://schemas.openxmlformats.org/officeDocument/2006/relationships/image" Target="../media/image148.png"/><Relationship Id="rId7" Type="http://schemas.openxmlformats.org/officeDocument/2006/relationships/image" Target="../media/image15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0.png"/><Relationship Id="rId5" Type="http://schemas.openxmlformats.org/officeDocument/2006/relationships/image" Target="../media/image14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4.png"/><Relationship Id="rId5" Type="http://schemas.openxmlformats.org/officeDocument/2006/relationships/image" Target="../media/image15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26" Type="http://schemas.openxmlformats.org/officeDocument/2006/relationships/image" Target="../media/image30.png"/><Relationship Id="rId39" Type="http://schemas.openxmlformats.org/officeDocument/2006/relationships/image" Target="../media/image43.png"/><Relationship Id="rId21" Type="http://schemas.openxmlformats.org/officeDocument/2006/relationships/image" Target="../media/image4.png"/><Relationship Id="rId34" Type="http://schemas.openxmlformats.org/officeDocument/2006/relationships/image" Target="../media/image38.png"/><Relationship Id="rId42" Type="http://schemas.openxmlformats.org/officeDocument/2006/relationships/image" Target="../media/image46.png"/><Relationship Id="rId47" Type="http://schemas.openxmlformats.org/officeDocument/2006/relationships/image" Target="../media/image51.png"/><Relationship Id="rId50" Type="http://schemas.openxmlformats.org/officeDocument/2006/relationships/image" Target="../media/image54.png"/><Relationship Id="rId55" Type="http://schemas.openxmlformats.org/officeDocument/2006/relationships/image" Target="../media/image59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5" Type="http://schemas.openxmlformats.org/officeDocument/2006/relationships/image" Target="../media/image29.png"/><Relationship Id="rId33" Type="http://schemas.openxmlformats.org/officeDocument/2006/relationships/image" Target="../media/image37.png"/><Relationship Id="rId38" Type="http://schemas.openxmlformats.org/officeDocument/2006/relationships/image" Target="../media/image42.png"/><Relationship Id="rId46" Type="http://schemas.openxmlformats.org/officeDocument/2006/relationships/image" Target="../media/image5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29" Type="http://schemas.openxmlformats.org/officeDocument/2006/relationships/image" Target="../media/image33.png"/><Relationship Id="rId41" Type="http://schemas.openxmlformats.org/officeDocument/2006/relationships/image" Target="../media/image45.png"/><Relationship Id="rId54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32" Type="http://schemas.openxmlformats.org/officeDocument/2006/relationships/image" Target="../media/image36.png"/><Relationship Id="rId37" Type="http://schemas.openxmlformats.org/officeDocument/2006/relationships/image" Target="../media/image41.png"/><Relationship Id="rId40" Type="http://schemas.openxmlformats.org/officeDocument/2006/relationships/image" Target="../media/image44.png"/><Relationship Id="rId45" Type="http://schemas.openxmlformats.org/officeDocument/2006/relationships/image" Target="../media/image49.png"/><Relationship Id="rId53" Type="http://schemas.openxmlformats.org/officeDocument/2006/relationships/image" Target="../media/image57.png"/><Relationship Id="rId5" Type="http://schemas.openxmlformats.org/officeDocument/2006/relationships/image" Target="../media/image8.png"/><Relationship Id="rId15" Type="http://schemas.openxmlformats.org/officeDocument/2006/relationships/image" Target="../media/image22.png"/><Relationship Id="rId23" Type="http://schemas.openxmlformats.org/officeDocument/2006/relationships/image" Target="../media/image10.png"/><Relationship Id="rId28" Type="http://schemas.openxmlformats.org/officeDocument/2006/relationships/image" Target="../media/image32.png"/><Relationship Id="rId36" Type="http://schemas.openxmlformats.org/officeDocument/2006/relationships/image" Target="../media/image40.png"/><Relationship Id="rId49" Type="http://schemas.openxmlformats.org/officeDocument/2006/relationships/image" Target="../media/image53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31" Type="http://schemas.openxmlformats.org/officeDocument/2006/relationships/image" Target="../media/image35.png"/><Relationship Id="rId44" Type="http://schemas.openxmlformats.org/officeDocument/2006/relationships/image" Target="../media/image48.png"/><Relationship Id="rId52" Type="http://schemas.openxmlformats.org/officeDocument/2006/relationships/image" Target="../media/image5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5.png"/><Relationship Id="rId27" Type="http://schemas.openxmlformats.org/officeDocument/2006/relationships/image" Target="../media/image31.png"/><Relationship Id="rId30" Type="http://schemas.openxmlformats.org/officeDocument/2006/relationships/image" Target="../media/image34.png"/><Relationship Id="rId35" Type="http://schemas.openxmlformats.org/officeDocument/2006/relationships/image" Target="../media/image39.png"/><Relationship Id="rId43" Type="http://schemas.openxmlformats.org/officeDocument/2006/relationships/image" Target="../media/image47.png"/><Relationship Id="rId48" Type="http://schemas.openxmlformats.org/officeDocument/2006/relationships/image" Target="../media/image52.png"/><Relationship Id="rId56" Type="http://schemas.openxmlformats.org/officeDocument/2006/relationships/image" Target="../media/image60.png"/><Relationship Id="rId8" Type="http://schemas.openxmlformats.org/officeDocument/2006/relationships/image" Target="../media/image15.png"/><Relationship Id="rId51" Type="http://schemas.openxmlformats.org/officeDocument/2006/relationships/image" Target="../media/image55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3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4" Type="http://schemas.openxmlformats.org/officeDocument/2006/relationships/image" Target="../media/image28.png"/><Relationship Id="rId9" Type="http://schemas.openxmlformats.org/officeDocument/2006/relationships/image" Target="../media/image70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10.png"/><Relationship Id="rId39" Type="http://schemas.openxmlformats.org/officeDocument/2006/relationships/image" Target="../media/image41.png"/><Relationship Id="rId21" Type="http://schemas.openxmlformats.org/officeDocument/2006/relationships/image" Target="../media/image23.png"/><Relationship Id="rId34" Type="http://schemas.openxmlformats.org/officeDocument/2006/relationships/image" Target="../media/image36.png"/><Relationship Id="rId42" Type="http://schemas.openxmlformats.org/officeDocument/2006/relationships/image" Target="../media/image44.png"/><Relationship Id="rId47" Type="http://schemas.openxmlformats.org/officeDocument/2006/relationships/image" Target="../media/image49.png"/><Relationship Id="rId50" Type="http://schemas.openxmlformats.org/officeDocument/2006/relationships/image" Target="../media/image52.png"/><Relationship Id="rId55" Type="http://schemas.openxmlformats.org/officeDocument/2006/relationships/image" Target="../media/image57.png"/><Relationship Id="rId7" Type="http://schemas.openxmlformats.org/officeDocument/2006/relationships/image" Target="../media/image72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38" Type="http://schemas.openxmlformats.org/officeDocument/2006/relationships/image" Target="../media/image40.png"/><Relationship Id="rId46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41" Type="http://schemas.openxmlformats.org/officeDocument/2006/relationships/image" Target="../media/image43.png"/><Relationship Id="rId54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37" Type="http://schemas.openxmlformats.org/officeDocument/2006/relationships/image" Target="../media/image39.png"/><Relationship Id="rId40" Type="http://schemas.openxmlformats.org/officeDocument/2006/relationships/image" Target="../media/image42.png"/><Relationship Id="rId45" Type="http://schemas.openxmlformats.org/officeDocument/2006/relationships/image" Target="../media/image47.png"/><Relationship Id="rId53" Type="http://schemas.openxmlformats.org/officeDocument/2006/relationships/image" Target="../media/image55.png"/><Relationship Id="rId5" Type="http://schemas.openxmlformats.org/officeDocument/2006/relationships/image" Target="../media/image64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image" Target="../media/image38.png"/><Relationship Id="rId49" Type="http://schemas.openxmlformats.org/officeDocument/2006/relationships/image" Target="../media/image51.png"/><Relationship Id="rId57" Type="http://schemas.openxmlformats.org/officeDocument/2006/relationships/image" Target="../media/image59.png"/><Relationship Id="rId10" Type="http://schemas.openxmlformats.org/officeDocument/2006/relationships/image" Target="../media/image8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4" Type="http://schemas.openxmlformats.org/officeDocument/2006/relationships/image" Target="../media/image46.png"/><Relationship Id="rId52" Type="http://schemas.openxmlformats.org/officeDocument/2006/relationships/image" Target="../media/image54.png"/><Relationship Id="rId4" Type="http://schemas.openxmlformats.org/officeDocument/2006/relationships/image" Target="../media/image62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37.png"/><Relationship Id="rId43" Type="http://schemas.openxmlformats.org/officeDocument/2006/relationships/image" Target="../media/image45.png"/><Relationship Id="rId48" Type="http://schemas.openxmlformats.org/officeDocument/2006/relationships/image" Target="../media/image50.png"/><Relationship Id="rId56" Type="http://schemas.openxmlformats.org/officeDocument/2006/relationships/image" Target="../media/image58.png"/><Relationship Id="rId8" Type="http://schemas.openxmlformats.org/officeDocument/2006/relationships/image" Target="../media/image7.png"/><Relationship Id="rId51" Type="http://schemas.openxmlformats.org/officeDocument/2006/relationships/image" Target="../media/image53.png"/><Relationship Id="rId3" Type="http://schemas.openxmlformats.org/officeDocument/2006/relationships/image" Target="../media/image61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10.png"/><Relationship Id="rId39" Type="http://schemas.openxmlformats.org/officeDocument/2006/relationships/image" Target="../media/image41.png"/><Relationship Id="rId21" Type="http://schemas.openxmlformats.org/officeDocument/2006/relationships/image" Target="../media/image23.png"/><Relationship Id="rId34" Type="http://schemas.openxmlformats.org/officeDocument/2006/relationships/image" Target="../media/image36.png"/><Relationship Id="rId42" Type="http://schemas.openxmlformats.org/officeDocument/2006/relationships/image" Target="../media/image44.png"/><Relationship Id="rId47" Type="http://schemas.openxmlformats.org/officeDocument/2006/relationships/image" Target="../media/image49.png"/><Relationship Id="rId50" Type="http://schemas.openxmlformats.org/officeDocument/2006/relationships/image" Target="../media/image52.png"/><Relationship Id="rId55" Type="http://schemas.openxmlformats.org/officeDocument/2006/relationships/image" Target="../media/image57.png"/><Relationship Id="rId7" Type="http://schemas.openxmlformats.org/officeDocument/2006/relationships/image" Target="../media/image73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38" Type="http://schemas.openxmlformats.org/officeDocument/2006/relationships/image" Target="../media/image40.png"/><Relationship Id="rId46" Type="http://schemas.openxmlformats.org/officeDocument/2006/relationships/image" Target="../media/image48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41" Type="http://schemas.openxmlformats.org/officeDocument/2006/relationships/image" Target="../media/image43.png"/><Relationship Id="rId54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37" Type="http://schemas.openxmlformats.org/officeDocument/2006/relationships/image" Target="../media/image39.png"/><Relationship Id="rId40" Type="http://schemas.openxmlformats.org/officeDocument/2006/relationships/image" Target="../media/image42.png"/><Relationship Id="rId45" Type="http://schemas.openxmlformats.org/officeDocument/2006/relationships/image" Target="../media/image47.png"/><Relationship Id="rId53" Type="http://schemas.openxmlformats.org/officeDocument/2006/relationships/image" Target="../media/image55.png"/><Relationship Id="rId5" Type="http://schemas.openxmlformats.org/officeDocument/2006/relationships/image" Target="../media/image64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image" Target="../media/image38.png"/><Relationship Id="rId49" Type="http://schemas.openxmlformats.org/officeDocument/2006/relationships/image" Target="../media/image51.png"/><Relationship Id="rId57" Type="http://schemas.openxmlformats.org/officeDocument/2006/relationships/image" Target="../media/image59.png"/><Relationship Id="rId10" Type="http://schemas.openxmlformats.org/officeDocument/2006/relationships/image" Target="../media/image8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4" Type="http://schemas.openxmlformats.org/officeDocument/2006/relationships/image" Target="../media/image46.png"/><Relationship Id="rId52" Type="http://schemas.openxmlformats.org/officeDocument/2006/relationships/image" Target="../media/image54.png"/><Relationship Id="rId4" Type="http://schemas.openxmlformats.org/officeDocument/2006/relationships/image" Target="../media/image62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37.png"/><Relationship Id="rId43" Type="http://schemas.openxmlformats.org/officeDocument/2006/relationships/image" Target="../media/image45.png"/><Relationship Id="rId48" Type="http://schemas.openxmlformats.org/officeDocument/2006/relationships/image" Target="../media/image50.png"/><Relationship Id="rId56" Type="http://schemas.openxmlformats.org/officeDocument/2006/relationships/image" Target="../media/image58.png"/><Relationship Id="rId8" Type="http://schemas.openxmlformats.org/officeDocument/2006/relationships/image" Target="../media/image7.png"/><Relationship Id="rId51" Type="http://schemas.openxmlformats.org/officeDocument/2006/relationships/image" Target="../media/image53.png"/><Relationship Id="rId3" Type="http://schemas.openxmlformats.org/officeDocument/2006/relationships/image" Target="../media/image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1920000"/>
            <a:ext cx="5007935" cy="1292662"/>
          </a:xfrm>
          <a:prstGeom prst="rect">
            <a:avLst/>
          </a:prstGeom>
        </p:spPr>
        <p:txBody>
          <a:bodyPr wrap="square" lIns="720000" tIns="0" rIns="0" bIns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+mj-lt"/>
              </a:rPr>
              <a:t>Умножение</a:t>
            </a:r>
            <a:r>
              <a:rPr lang="ru-RU" sz="2800" dirty="0">
                <a:solidFill>
                  <a:schemeClr val="bg1"/>
                </a:solidFill>
                <a:latin typeface="+mj-lt"/>
              </a:rPr>
              <a:t>. Переместительное свойство умножения</a:t>
            </a:r>
          </a:p>
        </p:txBody>
      </p:sp>
    </p:spTree>
    <p:extLst>
      <p:ext uri="{BB962C8B-B14F-4D97-AF65-F5344CB8AC3E}">
        <p14:creationId xmlns:p14="http://schemas.microsoft.com/office/powerpoint/2010/main" val="50995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13475" y="2115849"/>
            <a:ext cx="1242699" cy="288000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34030" y="2133794"/>
            <a:ext cx="1195312" cy="2880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7" y="2313794"/>
            <a:ext cx="2520000" cy="2520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446040" y="2622139"/>
            <a:ext cx="3415009" cy="1154546"/>
          </a:xfrm>
          <a:prstGeom prst="wedgeRoundRectCallout">
            <a:avLst>
              <a:gd name="adj1" fmla="val -57946"/>
              <a:gd name="adj2" fmla="val 25105"/>
              <a:gd name="adj3" fmla="val 16667"/>
            </a:avLst>
          </a:prstGeom>
          <a:solidFill>
            <a:schemeClr val="bg1"/>
          </a:solidFill>
          <a:ln>
            <a:solidFill>
              <a:srgbClr val="762E9A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/>
              <a:t>Молодцы</a:t>
            </a:r>
            <a:r>
              <a:rPr lang="ru-RU" sz="1400" dirty="0" smtClean="0"/>
              <a:t>! </a:t>
            </a:r>
          </a:p>
          <a:p>
            <a:pPr algn="ctr"/>
            <a:r>
              <a:rPr lang="ru-RU" sz="1400" dirty="0" smtClean="0"/>
              <a:t>Сумму</a:t>
            </a:r>
            <a:r>
              <a:rPr lang="ru-RU" sz="1400" dirty="0"/>
              <a:t>, в которой все слагаемые равны друг другу, обычно записывают </a:t>
            </a:r>
            <a:r>
              <a:rPr lang="ru-RU" sz="1400" dirty="0" smtClean="0"/>
              <a:t>короче.</a:t>
            </a:r>
            <a:endParaRPr lang="ru-RU" sz="1400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310676" y="286390"/>
            <a:ext cx="539514" cy="1371903"/>
            <a:chOff x="466738" y="250707"/>
            <a:chExt cx="896815" cy="2280467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6738" y="653497"/>
              <a:ext cx="896815" cy="187767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573749" y="250707"/>
                  <a:ext cx="429927" cy="300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ru-RU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ru-RU" dirty="0" smtClean="0">
                      <a:solidFill>
                        <a:srgbClr val="762E9A"/>
                      </a:solidFill>
                    </a:rPr>
                    <a:t>-й</a:t>
                  </a:r>
                  <a:endParaRPr lang="ru-RU" dirty="0">
                    <a:solidFill>
                      <a:srgbClr val="762E9A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749" y="250707"/>
                  <a:ext cx="429927" cy="300082"/>
                </a:xfrm>
                <a:prstGeom prst="rect">
                  <a:avLst/>
                </a:prstGeom>
                <a:blipFill>
                  <a:blip r:embed="rId8"/>
                  <a:stretch>
                    <a:fillRect t="-6667" r="-71429" b="-96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Группа 15"/>
          <p:cNvGrpSpPr/>
          <p:nvPr/>
        </p:nvGrpSpPr>
        <p:grpSpPr>
          <a:xfrm>
            <a:off x="806392" y="286390"/>
            <a:ext cx="576540" cy="1371903"/>
            <a:chOff x="1117875" y="-150790"/>
            <a:chExt cx="958362" cy="2280467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17875" y="251222"/>
              <a:ext cx="958362" cy="187845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1284690" y="-150790"/>
                  <a:ext cx="429926" cy="300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ru-RU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a14:m>
                  <a:r>
                    <a:rPr lang="ru-RU" dirty="0" smtClean="0">
                      <a:solidFill>
                        <a:srgbClr val="762E9A"/>
                      </a:solidFill>
                    </a:rPr>
                    <a:t>-й</a:t>
                  </a:r>
                  <a:endParaRPr lang="ru-RU" dirty="0">
                    <a:solidFill>
                      <a:srgbClr val="762E9A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84690" y="-150790"/>
                  <a:ext cx="429926" cy="300082"/>
                </a:xfrm>
                <a:prstGeom prst="rect">
                  <a:avLst/>
                </a:prstGeom>
                <a:blipFill>
                  <a:blip r:embed="rId10"/>
                  <a:stretch>
                    <a:fillRect t="-6667" r="-71429" b="-96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Группа 18"/>
          <p:cNvGrpSpPr/>
          <p:nvPr/>
        </p:nvGrpSpPr>
        <p:grpSpPr>
          <a:xfrm>
            <a:off x="1348938" y="286390"/>
            <a:ext cx="539514" cy="1371903"/>
            <a:chOff x="2037920" y="-150790"/>
            <a:chExt cx="896815" cy="2280467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37920" y="252000"/>
              <a:ext cx="896815" cy="187767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2141817" y="-150790"/>
                  <a:ext cx="429926" cy="300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ru-RU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a14:m>
                  <a:r>
                    <a:rPr lang="ru-RU" dirty="0" smtClean="0">
                      <a:solidFill>
                        <a:srgbClr val="762E9A"/>
                      </a:solidFill>
                    </a:rPr>
                    <a:t>-й</a:t>
                  </a:r>
                  <a:endParaRPr lang="ru-RU" dirty="0">
                    <a:solidFill>
                      <a:srgbClr val="762E9A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1817" y="-150790"/>
                  <a:ext cx="429926" cy="300082"/>
                </a:xfrm>
                <a:prstGeom prst="rect">
                  <a:avLst/>
                </a:prstGeom>
                <a:blipFill>
                  <a:blip r:embed="rId11"/>
                  <a:stretch>
                    <a:fillRect t="-6667" r="-71429" b="-96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Группа 21"/>
          <p:cNvGrpSpPr/>
          <p:nvPr/>
        </p:nvGrpSpPr>
        <p:grpSpPr>
          <a:xfrm>
            <a:off x="1830999" y="286390"/>
            <a:ext cx="576540" cy="1371903"/>
            <a:chOff x="2846811" y="-150790"/>
            <a:chExt cx="958362" cy="2280467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46811" y="251222"/>
              <a:ext cx="958362" cy="187845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2999204" y="-150790"/>
                  <a:ext cx="429926" cy="300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ru-RU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a14:m>
                  <a:r>
                    <a:rPr lang="ru-RU" dirty="0" smtClean="0">
                      <a:solidFill>
                        <a:srgbClr val="762E9A"/>
                      </a:solidFill>
                    </a:rPr>
                    <a:t>-й</a:t>
                  </a:r>
                  <a:endParaRPr lang="ru-RU" dirty="0">
                    <a:solidFill>
                      <a:srgbClr val="762E9A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9204" y="-150790"/>
                  <a:ext cx="429926" cy="300082"/>
                </a:xfrm>
                <a:prstGeom prst="rect">
                  <a:avLst/>
                </a:prstGeom>
                <a:blipFill>
                  <a:blip r:embed="rId12"/>
                  <a:stretch>
                    <a:fillRect t="-6667" r="-69767" b="-96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Группа 25"/>
          <p:cNvGrpSpPr/>
          <p:nvPr/>
        </p:nvGrpSpPr>
        <p:grpSpPr>
          <a:xfrm>
            <a:off x="2385446" y="286390"/>
            <a:ext cx="539514" cy="1368009"/>
            <a:chOff x="3766860" y="-144317"/>
            <a:chExt cx="896815" cy="2273994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66860" y="252000"/>
              <a:ext cx="896815" cy="187767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3875846" y="-144317"/>
                  <a:ext cx="429926" cy="300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ru-RU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a14:m>
                  <a:r>
                    <a:rPr lang="ru-RU" dirty="0" smtClean="0">
                      <a:solidFill>
                        <a:srgbClr val="762E9A"/>
                      </a:solidFill>
                    </a:rPr>
                    <a:t>-й</a:t>
                  </a:r>
                  <a:endParaRPr lang="ru-RU" dirty="0">
                    <a:solidFill>
                      <a:srgbClr val="762E9A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5846" y="-144317"/>
                  <a:ext cx="429926" cy="300082"/>
                </a:xfrm>
                <a:prstGeom prst="rect">
                  <a:avLst/>
                </a:prstGeom>
                <a:blipFill>
                  <a:blip r:embed="rId13"/>
                  <a:stretch>
                    <a:fillRect t="-6667" r="-73810" b="-96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Группа 28"/>
          <p:cNvGrpSpPr/>
          <p:nvPr/>
        </p:nvGrpSpPr>
        <p:grpSpPr>
          <a:xfrm>
            <a:off x="2844184" y="286219"/>
            <a:ext cx="576540" cy="1368413"/>
            <a:chOff x="4584543" y="-144989"/>
            <a:chExt cx="958362" cy="2274666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84543" y="251222"/>
              <a:ext cx="958362" cy="187845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4722694" y="-144989"/>
                  <a:ext cx="429926" cy="300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ru-RU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a14:m>
                  <a:r>
                    <a:rPr lang="ru-RU" dirty="0" smtClean="0">
                      <a:solidFill>
                        <a:srgbClr val="762E9A"/>
                      </a:solidFill>
                    </a:rPr>
                    <a:t>-й</a:t>
                  </a:r>
                  <a:endParaRPr lang="ru-RU" dirty="0">
                    <a:solidFill>
                      <a:srgbClr val="762E9A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2694" y="-144989"/>
                  <a:ext cx="429926" cy="300082"/>
                </a:xfrm>
                <a:prstGeom prst="rect">
                  <a:avLst/>
                </a:prstGeom>
                <a:blipFill>
                  <a:blip r:embed="rId14"/>
                  <a:stretch>
                    <a:fillRect t="-6667" r="-69767" b="-96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Группа 31"/>
          <p:cNvGrpSpPr/>
          <p:nvPr/>
        </p:nvGrpSpPr>
        <p:grpSpPr>
          <a:xfrm>
            <a:off x="3357848" y="286219"/>
            <a:ext cx="539514" cy="1367945"/>
            <a:chOff x="5478213" y="-144211"/>
            <a:chExt cx="896815" cy="2273888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78213" y="252000"/>
              <a:ext cx="896815" cy="187767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5582730" y="-144211"/>
                  <a:ext cx="429926" cy="300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ru-RU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a14:m>
                  <a:r>
                    <a:rPr lang="ru-RU" dirty="0" smtClean="0">
                      <a:solidFill>
                        <a:srgbClr val="762E9A"/>
                      </a:solidFill>
                    </a:rPr>
                    <a:t>-й</a:t>
                  </a:r>
                  <a:endParaRPr lang="ru-RU" dirty="0">
                    <a:solidFill>
                      <a:srgbClr val="762E9A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2730" y="-144211"/>
                  <a:ext cx="429926" cy="300082"/>
                </a:xfrm>
                <a:prstGeom prst="rect">
                  <a:avLst/>
                </a:prstGeom>
                <a:blipFill>
                  <a:blip r:embed="rId15"/>
                  <a:stretch>
                    <a:fillRect t="-6667" r="-69767" b="-96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Группа 34"/>
          <p:cNvGrpSpPr/>
          <p:nvPr/>
        </p:nvGrpSpPr>
        <p:grpSpPr>
          <a:xfrm>
            <a:off x="3809672" y="286219"/>
            <a:ext cx="576540" cy="1367945"/>
            <a:chOff x="6278316" y="-144211"/>
            <a:chExt cx="958362" cy="2273888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78316" y="251222"/>
              <a:ext cx="958362" cy="187845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6414103" y="-144211"/>
                  <a:ext cx="429926" cy="300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ru-RU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oMath>
                  </a14:m>
                  <a:r>
                    <a:rPr lang="ru-RU" dirty="0" smtClean="0">
                      <a:solidFill>
                        <a:srgbClr val="762E9A"/>
                      </a:solidFill>
                    </a:rPr>
                    <a:t>-й</a:t>
                  </a:r>
                  <a:endParaRPr lang="ru-RU" dirty="0">
                    <a:solidFill>
                      <a:srgbClr val="762E9A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14103" y="-144211"/>
                  <a:ext cx="429926" cy="300082"/>
                </a:xfrm>
                <a:prstGeom prst="rect">
                  <a:avLst/>
                </a:prstGeom>
                <a:blipFill>
                  <a:blip r:embed="rId16"/>
                  <a:stretch>
                    <a:fillRect t="-6667" r="-69767" b="-96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Группа 37"/>
          <p:cNvGrpSpPr/>
          <p:nvPr/>
        </p:nvGrpSpPr>
        <p:grpSpPr>
          <a:xfrm>
            <a:off x="4315192" y="286219"/>
            <a:ext cx="539514" cy="1367710"/>
            <a:chOff x="7145606" y="-143820"/>
            <a:chExt cx="896815" cy="2273497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45606" y="252000"/>
              <a:ext cx="896815" cy="187767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7258472" y="-143820"/>
                  <a:ext cx="429926" cy="300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ru-RU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</m:oMath>
                  </a14:m>
                  <a:r>
                    <a:rPr lang="ru-RU" dirty="0" smtClean="0">
                      <a:solidFill>
                        <a:srgbClr val="762E9A"/>
                      </a:solidFill>
                    </a:rPr>
                    <a:t>-й</a:t>
                  </a:r>
                  <a:endParaRPr lang="ru-RU" dirty="0">
                    <a:solidFill>
                      <a:srgbClr val="762E9A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8472" y="-143820"/>
                  <a:ext cx="429926" cy="300082"/>
                </a:xfrm>
                <a:prstGeom prst="rect">
                  <a:avLst/>
                </a:prstGeom>
                <a:blipFill>
                  <a:blip r:embed="rId17"/>
                  <a:stretch>
                    <a:fillRect t="-6667" r="-73810" b="-96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Группа 43"/>
          <p:cNvGrpSpPr/>
          <p:nvPr/>
        </p:nvGrpSpPr>
        <p:grpSpPr>
          <a:xfrm>
            <a:off x="4751388" y="285984"/>
            <a:ext cx="576540" cy="1372309"/>
            <a:chOff x="7945705" y="-151465"/>
            <a:chExt cx="958362" cy="2281142"/>
          </a:xfrm>
        </p:grpSpPr>
        <p:pic>
          <p:nvPicPr>
            <p:cNvPr id="45" name="Рисунок 44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45705" y="251222"/>
              <a:ext cx="958362" cy="187845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8010011" y="-151465"/>
                  <a:ext cx="524503" cy="300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ru-RU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ru-RU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ru-RU" dirty="0" smtClean="0">
                      <a:solidFill>
                        <a:srgbClr val="762E9A"/>
                      </a:solidFill>
                    </a:rPr>
                    <a:t>-й</a:t>
                  </a:r>
                  <a:endParaRPr lang="ru-RU" dirty="0">
                    <a:solidFill>
                      <a:srgbClr val="762E9A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10011" y="-151465"/>
                  <a:ext cx="524503" cy="300082"/>
                </a:xfrm>
                <a:prstGeom prst="rect">
                  <a:avLst/>
                </a:prstGeom>
                <a:blipFill>
                  <a:blip r:embed="rId18"/>
                  <a:stretch>
                    <a:fillRect t="-6667" r="-67308" b="-96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Группа 46"/>
          <p:cNvGrpSpPr/>
          <p:nvPr/>
        </p:nvGrpSpPr>
        <p:grpSpPr>
          <a:xfrm>
            <a:off x="5250530" y="285984"/>
            <a:ext cx="539514" cy="1372309"/>
            <a:chOff x="1976378" y="1755579"/>
            <a:chExt cx="896815" cy="2281142"/>
          </a:xfrm>
        </p:grpSpPr>
        <p:pic>
          <p:nvPicPr>
            <p:cNvPr id="48" name="Рисунок 4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76378" y="2159044"/>
              <a:ext cx="896815" cy="187767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2009791" y="1755579"/>
                  <a:ext cx="524503" cy="300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ru-RU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ru-RU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ru-RU" dirty="0" smtClean="0">
                      <a:solidFill>
                        <a:srgbClr val="762E9A"/>
                      </a:solidFill>
                    </a:rPr>
                    <a:t>-й</a:t>
                  </a:r>
                  <a:endParaRPr lang="ru-RU" dirty="0">
                    <a:solidFill>
                      <a:srgbClr val="762E9A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09791" y="1755579"/>
                  <a:ext cx="524503" cy="300082"/>
                </a:xfrm>
                <a:prstGeom prst="rect">
                  <a:avLst/>
                </a:prstGeom>
                <a:blipFill>
                  <a:blip r:embed="rId19"/>
                  <a:stretch>
                    <a:fillRect t="-6667" r="-70588" b="-96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Группа 49"/>
          <p:cNvGrpSpPr/>
          <p:nvPr/>
        </p:nvGrpSpPr>
        <p:grpSpPr>
          <a:xfrm>
            <a:off x="5712646" y="285984"/>
            <a:ext cx="576540" cy="1368178"/>
            <a:chOff x="2811648" y="1762446"/>
            <a:chExt cx="958362" cy="2274275"/>
          </a:xfrm>
        </p:grpSpPr>
        <p:pic>
          <p:nvPicPr>
            <p:cNvPr id="51" name="Рисунок 5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11648" y="2158266"/>
              <a:ext cx="958362" cy="187845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2890009" y="1762446"/>
                  <a:ext cx="524503" cy="300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ru-RU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ru-RU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a14:m>
                  <a:r>
                    <a:rPr lang="ru-RU" dirty="0" smtClean="0">
                      <a:solidFill>
                        <a:srgbClr val="762E9A"/>
                      </a:solidFill>
                    </a:rPr>
                    <a:t>-й</a:t>
                  </a:r>
                  <a:endParaRPr lang="ru-RU" dirty="0">
                    <a:solidFill>
                      <a:srgbClr val="762E9A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0009" y="1762446"/>
                  <a:ext cx="524503" cy="300082"/>
                </a:xfrm>
                <a:prstGeom prst="rect">
                  <a:avLst/>
                </a:prstGeom>
                <a:blipFill>
                  <a:blip r:embed="rId20"/>
                  <a:stretch>
                    <a:fillRect t="-6667" r="-67308" b="-96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Группа 52"/>
          <p:cNvGrpSpPr/>
          <p:nvPr/>
        </p:nvGrpSpPr>
        <p:grpSpPr>
          <a:xfrm>
            <a:off x="6250136" y="285749"/>
            <a:ext cx="541537" cy="1368178"/>
            <a:chOff x="3719539" y="1762446"/>
            <a:chExt cx="900178" cy="2274275"/>
          </a:xfrm>
        </p:grpSpPr>
        <p:pic>
          <p:nvPicPr>
            <p:cNvPr id="54" name="Рисунок 5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22902" y="2159044"/>
              <a:ext cx="896815" cy="187767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3719539" y="1762446"/>
                  <a:ext cx="524503" cy="300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ru-RU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ru-RU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a14:m>
                  <a:r>
                    <a:rPr lang="ru-RU" dirty="0" smtClean="0">
                      <a:solidFill>
                        <a:srgbClr val="762E9A"/>
                      </a:solidFill>
                    </a:rPr>
                    <a:t>-й</a:t>
                  </a:r>
                  <a:endParaRPr lang="ru-RU" dirty="0">
                    <a:solidFill>
                      <a:srgbClr val="762E9A"/>
                    </a:solidFill>
                  </a:endParaRPr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19539" y="1762446"/>
                  <a:ext cx="524503" cy="300082"/>
                </a:xfrm>
                <a:prstGeom prst="rect">
                  <a:avLst/>
                </a:prstGeom>
                <a:blipFill>
                  <a:blip r:embed="rId21"/>
                  <a:stretch>
                    <a:fillRect t="-6897" r="-69231" b="-10344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Группа 55"/>
          <p:cNvGrpSpPr/>
          <p:nvPr/>
        </p:nvGrpSpPr>
        <p:grpSpPr>
          <a:xfrm>
            <a:off x="6725831" y="285749"/>
            <a:ext cx="576540" cy="1372544"/>
            <a:chOff x="4549379" y="1755188"/>
            <a:chExt cx="958362" cy="2281533"/>
          </a:xfrm>
        </p:grpSpPr>
        <p:pic>
          <p:nvPicPr>
            <p:cNvPr id="57" name="Рисунок 56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49379" y="2158266"/>
              <a:ext cx="958362" cy="187845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4608458" y="1755188"/>
                  <a:ext cx="524503" cy="300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ru-RU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ru-RU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a14:m>
                  <a:r>
                    <a:rPr lang="ru-RU" dirty="0" smtClean="0">
                      <a:solidFill>
                        <a:srgbClr val="762E9A"/>
                      </a:solidFill>
                    </a:rPr>
                    <a:t>-й</a:t>
                  </a:r>
                  <a:endParaRPr lang="ru-RU" dirty="0">
                    <a:solidFill>
                      <a:srgbClr val="762E9A"/>
                    </a:solidFill>
                  </a:endParaRPr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8458" y="1755188"/>
                  <a:ext cx="524503" cy="300082"/>
                </a:xfrm>
                <a:prstGeom prst="rect">
                  <a:avLst/>
                </a:prstGeom>
                <a:blipFill>
                  <a:blip r:embed="rId22"/>
                  <a:stretch>
                    <a:fillRect t="-6897" r="-69231" b="-10344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9" name="Группа 58"/>
          <p:cNvGrpSpPr/>
          <p:nvPr/>
        </p:nvGrpSpPr>
        <p:grpSpPr>
          <a:xfrm>
            <a:off x="7265345" y="285749"/>
            <a:ext cx="539514" cy="1367945"/>
            <a:chOff x="5469426" y="1762833"/>
            <a:chExt cx="896815" cy="2273888"/>
          </a:xfrm>
        </p:grpSpPr>
        <p:pic>
          <p:nvPicPr>
            <p:cNvPr id="60" name="Рисунок 5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69426" y="2159044"/>
              <a:ext cx="896815" cy="187767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/>
                <p:cNvSpPr txBox="1"/>
                <p:nvPr/>
              </p:nvSpPr>
              <p:spPr>
                <a:xfrm>
                  <a:off x="5481153" y="1762833"/>
                  <a:ext cx="524503" cy="300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ru-RU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ru-RU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a14:m>
                  <a:r>
                    <a:rPr lang="ru-RU" dirty="0" smtClean="0">
                      <a:solidFill>
                        <a:srgbClr val="762E9A"/>
                      </a:solidFill>
                    </a:rPr>
                    <a:t>-й</a:t>
                  </a:r>
                  <a:endParaRPr lang="ru-RU" dirty="0">
                    <a:solidFill>
                      <a:srgbClr val="762E9A"/>
                    </a:solidFill>
                  </a:endParaRPr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1153" y="1762833"/>
                  <a:ext cx="524503" cy="300082"/>
                </a:xfrm>
                <a:prstGeom prst="rect">
                  <a:avLst/>
                </a:prstGeom>
                <a:blipFill>
                  <a:blip r:embed="rId23"/>
                  <a:stretch>
                    <a:fillRect t="-6897" r="-67308" b="-10344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2" name="Группа 61"/>
          <p:cNvGrpSpPr/>
          <p:nvPr/>
        </p:nvGrpSpPr>
        <p:grpSpPr>
          <a:xfrm>
            <a:off x="7736958" y="285749"/>
            <a:ext cx="576540" cy="1368413"/>
            <a:chOff x="6295904" y="1762055"/>
            <a:chExt cx="958362" cy="2274666"/>
          </a:xfrm>
        </p:grpSpPr>
        <p:pic>
          <p:nvPicPr>
            <p:cNvPr id="63" name="Рисунок 62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95904" y="2158266"/>
              <a:ext cx="958362" cy="187845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6373149" y="1762055"/>
                  <a:ext cx="524503" cy="300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ru-RU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ru-RU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a14:m>
                  <a:r>
                    <a:rPr lang="ru-RU" dirty="0" smtClean="0">
                      <a:solidFill>
                        <a:srgbClr val="762E9A"/>
                      </a:solidFill>
                    </a:rPr>
                    <a:t>-й</a:t>
                  </a:r>
                  <a:endParaRPr lang="ru-RU" dirty="0">
                    <a:solidFill>
                      <a:srgbClr val="762E9A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3149" y="1762055"/>
                  <a:ext cx="524503" cy="300082"/>
                </a:xfrm>
                <a:prstGeom prst="rect">
                  <a:avLst/>
                </a:prstGeom>
                <a:blipFill>
                  <a:blip r:embed="rId24"/>
                  <a:stretch>
                    <a:fillRect t="-6897" r="-67308" b="-10344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65" name="Рисунок 64"/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2716" y="993592"/>
            <a:ext cx="608615" cy="4670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6" name="Рисунок 65"/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2372" y="993592"/>
            <a:ext cx="608615" cy="4670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7" name="Рисунок 66"/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6036" y="993592"/>
            <a:ext cx="608615" cy="4670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8" name="Рисунок 67"/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3848" y="989698"/>
            <a:ext cx="608615" cy="4670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9" name="Рисунок 68"/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5858" y="997753"/>
            <a:ext cx="608615" cy="4670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0" name="Рисунок 69"/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7559" y="989698"/>
            <a:ext cx="608615" cy="4670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1" name="Рисунок 70"/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7445" y="997753"/>
            <a:ext cx="608615" cy="4670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2" name="Рисунок 71"/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3059" y="989698"/>
            <a:ext cx="608615" cy="4670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3" name="Рисунок 72"/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0339" y="997753"/>
            <a:ext cx="608615" cy="4670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4" name="Рисунок 73"/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6893" y="999994"/>
            <a:ext cx="608615" cy="4670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5" name="Рисунок 74"/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51220" y="1004593"/>
            <a:ext cx="608615" cy="4670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6" name="Рисунок 75"/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22867" y="1004358"/>
            <a:ext cx="608615" cy="4670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7" name="Рисунок 76"/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37661" y="1004358"/>
            <a:ext cx="608615" cy="4670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8" name="Рисунок 77"/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25805" y="1004123"/>
            <a:ext cx="608615" cy="4670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9" name="Рисунок 78"/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61534" y="990391"/>
            <a:ext cx="608615" cy="4670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0" name="Рисунок 79"/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65809" y="993592"/>
            <a:ext cx="608615" cy="4670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383907" y="1653685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907" y="1653685"/>
                <a:ext cx="370614" cy="369332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913380" y="1653685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380" y="1653685"/>
                <a:ext cx="370614" cy="369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1427044" y="1653685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044" y="1653685"/>
                <a:ext cx="370614" cy="36933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1904894" y="1653685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894" y="1653685"/>
                <a:ext cx="370614" cy="369332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2446040" y="1653685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6040" y="1653685"/>
                <a:ext cx="370614" cy="369332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2957366" y="1653685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7366" y="1653685"/>
                <a:ext cx="370614" cy="369332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3416635" y="1653685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6635" y="1653685"/>
                <a:ext cx="370614" cy="369332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3893153" y="1653685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3153" y="1653685"/>
                <a:ext cx="370614" cy="369332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4397542" y="1653685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7542" y="1653685"/>
                <a:ext cx="370614" cy="369332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4831216" y="1651625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216" y="1651625"/>
                <a:ext cx="370614" cy="369332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5317682" y="1651625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7682" y="1651625"/>
                <a:ext cx="370614" cy="369332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5803595" y="1658293"/>
                <a:ext cx="3909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3595" y="1658293"/>
                <a:ext cx="390968" cy="369332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6343108" y="1651625"/>
                <a:ext cx="3909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3108" y="1651625"/>
                <a:ext cx="390968" cy="369332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6811796" y="1651625"/>
                <a:ext cx="3909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1796" y="1651625"/>
                <a:ext cx="390968" cy="369332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7370357" y="1663486"/>
                <a:ext cx="3909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0357" y="1663486"/>
                <a:ext cx="390968" cy="369332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7853397" y="1658293"/>
                <a:ext cx="3909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3397" y="1658293"/>
                <a:ext cx="390968" cy="369332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607635" y="1651625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635" y="1651625"/>
                <a:ext cx="415498" cy="369332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1120573" y="1649058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573" y="1649058"/>
                <a:ext cx="415498" cy="369332"/>
              </a:xfrm>
              <a:prstGeom prst="rect">
                <a:avLst/>
              </a:prstGeom>
              <a:blipFill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1641975" y="1651625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975" y="1651625"/>
                <a:ext cx="415498" cy="369332"/>
              </a:xfrm>
              <a:prstGeom prst="rect">
                <a:avLst/>
              </a:prstGeom>
              <a:blipFill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2146128" y="1651625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6128" y="1651625"/>
                <a:ext cx="415498" cy="369332"/>
              </a:xfrm>
              <a:prstGeom prst="rect">
                <a:avLst/>
              </a:prstGeom>
              <a:blipFill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2676382" y="1654422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6382" y="1654422"/>
                <a:ext cx="415498" cy="369332"/>
              </a:xfrm>
              <a:prstGeom prst="rect">
                <a:avLst/>
              </a:prstGeom>
              <a:blipFill>
                <a:blip r:embed="rId4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3154354" y="1654422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4354" y="1654422"/>
                <a:ext cx="415498" cy="369332"/>
              </a:xfrm>
              <a:prstGeom prst="rect">
                <a:avLst/>
              </a:prstGeom>
              <a:blipFill>
                <a:blip r:embed="rId4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3622344" y="1649066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2344" y="1649066"/>
                <a:ext cx="415498" cy="369332"/>
              </a:xfrm>
              <a:prstGeom prst="rect">
                <a:avLst/>
              </a:prstGeom>
              <a:blipFill>
                <a:blip r:embed="rId4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4109052" y="1651512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9052" y="1651512"/>
                <a:ext cx="415498" cy="369332"/>
              </a:xfrm>
              <a:prstGeom prst="rect">
                <a:avLst/>
              </a:prstGeom>
              <a:blipFill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4595303" y="1653685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5303" y="1653685"/>
                <a:ext cx="415498" cy="369332"/>
              </a:xfrm>
              <a:prstGeom prst="rect">
                <a:avLst/>
              </a:prstGeom>
              <a:blipFill>
                <a:blip r:embed="rId4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5038511" y="1653685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8511" y="1653685"/>
                <a:ext cx="415498" cy="369332"/>
              </a:xfrm>
              <a:prstGeom prst="rect">
                <a:avLst/>
              </a:prstGeom>
              <a:blipFill>
                <a:blip r:embed="rId5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5543128" y="1653685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128" y="1653685"/>
                <a:ext cx="415498" cy="369332"/>
              </a:xfrm>
              <a:prstGeom prst="rect">
                <a:avLst/>
              </a:prstGeom>
              <a:blipFill>
                <a:blip r:embed="rId5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6064534" y="1649158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534" y="1649158"/>
                <a:ext cx="415498" cy="369332"/>
              </a:xfrm>
              <a:prstGeom prst="rect">
                <a:avLst/>
              </a:prstGeom>
              <a:blipFill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/>
              <p:cNvSpPr txBox="1"/>
              <p:nvPr/>
            </p:nvSpPr>
            <p:spPr>
              <a:xfrm>
                <a:off x="6558302" y="1651512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09" name="TextBox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8302" y="1651512"/>
                <a:ext cx="415498" cy="369332"/>
              </a:xfrm>
              <a:prstGeom prst="rect">
                <a:avLst/>
              </a:prstGeom>
              <a:blipFill>
                <a:blip r:embed="rId5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7070536" y="1653685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0536" y="1653685"/>
                <a:ext cx="415498" cy="369332"/>
              </a:xfrm>
              <a:prstGeom prst="rect">
                <a:avLst/>
              </a:prstGeom>
              <a:blipFill>
                <a:blip r:embed="rId5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/>
              <p:cNvSpPr txBox="1"/>
              <p:nvPr/>
            </p:nvSpPr>
            <p:spPr>
              <a:xfrm>
                <a:off x="7590705" y="1653685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0705" y="1653685"/>
                <a:ext cx="415498" cy="369332"/>
              </a:xfrm>
              <a:prstGeom prst="rect">
                <a:avLst/>
              </a:prstGeom>
              <a:blipFill>
                <a:blip r:embed="rId5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/>
              <p:cNvSpPr txBox="1"/>
              <p:nvPr/>
            </p:nvSpPr>
            <p:spPr>
              <a:xfrm>
                <a:off x="8076538" y="1649058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12" name="TextBox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6538" y="1649058"/>
                <a:ext cx="415498" cy="369332"/>
              </a:xfrm>
              <a:prstGeom prst="rect">
                <a:avLst/>
              </a:prstGeom>
              <a:blipFill>
                <a:blip r:embed="rId5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8343316" y="1658293"/>
                <a:ext cx="4988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dirty="0" smtClean="0">
                          <a:latin typeface="Cambria Math" panose="02040503050406030204" pitchFamily="18" charset="0"/>
                        </a:rPr>
                        <m:t>48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3316" y="1658293"/>
                <a:ext cx="498855" cy="369332"/>
              </a:xfrm>
              <a:prstGeom prst="rect">
                <a:avLst/>
              </a:prstGeom>
              <a:blipFill>
                <a:blip r:embed="rId5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/>
              <p:cNvSpPr txBox="1"/>
              <p:nvPr/>
            </p:nvSpPr>
            <p:spPr>
              <a:xfrm>
                <a:off x="395119" y="1949070"/>
                <a:ext cx="13532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ru-RU" sz="180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ru-RU" sz="1800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16=48</m:t>
                      </m:r>
                    </m:oMath>
                  </m:oMathPara>
                </a14:m>
                <a:endParaRPr lang="ru-RU" sz="1800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114" name="Text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119" y="1949070"/>
                <a:ext cx="1353256" cy="369332"/>
              </a:xfrm>
              <a:prstGeom prst="rect">
                <a:avLst/>
              </a:prstGeom>
              <a:blipFill>
                <a:blip r:embed="rId5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438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1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7567" y="293873"/>
            <a:ext cx="5213351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400" dirty="0" smtClean="0">
                <a:solidFill>
                  <a:srgbClr val="FFC000"/>
                </a:solidFill>
                <a:latin typeface="+mj-lt"/>
              </a:rPr>
              <a:t>Запомните!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7567" y="1075743"/>
            <a:ext cx="584590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</a:rPr>
              <a:t>Действие нахождения суммы одинаковых слагаемых называется </a:t>
            </a:r>
            <a:r>
              <a:rPr lang="ru-RU" sz="1800" dirty="0">
                <a:solidFill>
                  <a:srgbClr val="FFC000"/>
                </a:solidFill>
              </a:rPr>
              <a:t>умножением</a:t>
            </a:r>
            <a:r>
              <a:rPr lang="ru-RU" sz="1800" dirty="0">
                <a:solidFill>
                  <a:schemeClr val="bg1"/>
                </a:solidFill>
              </a:rPr>
              <a:t>.</a:t>
            </a:r>
            <a:endParaRPr lang="ru-RU" sz="1800" dirty="0" smtClean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519359" y="2830988"/>
                <a:ext cx="180979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ru-RU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ru-RU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16=48</m:t>
                      </m:r>
                    </m:oMath>
                  </m:oMathPara>
                </a14:m>
                <a:endParaRPr lang="ru-RU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359" y="2830988"/>
                <a:ext cx="1809791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025420" y="2830988"/>
                <a:ext cx="140346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ru-RU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ru-RU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5420" y="2830988"/>
                <a:ext cx="1403461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Прямая соединительная линия 2"/>
          <p:cNvCxnSpPr>
            <a:endCxn id="5" idx="0"/>
          </p:cNvCxnSpPr>
          <p:nvPr/>
        </p:nvCxnSpPr>
        <p:spPr>
          <a:xfrm>
            <a:off x="1669029" y="3261874"/>
            <a:ext cx="354918" cy="56995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endCxn id="5" idx="0"/>
          </p:cNvCxnSpPr>
          <p:nvPr/>
        </p:nvCxnSpPr>
        <p:spPr>
          <a:xfrm flipH="1">
            <a:off x="2023947" y="3261874"/>
            <a:ext cx="284898" cy="56995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453919" y="3831833"/>
            <a:ext cx="114005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Множители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59856" y="1960690"/>
            <a:ext cx="136928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Произведение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39" name="Прямая соединительная линия 38"/>
          <p:cNvCxnSpPr>
            <a:endCxn id="42" idx="0"/>
          </p:cNvCxnSpPr>
          <p:nvPr/>
        </p:nvCxnSpPr>
        <p:spPr>
          <a:xfrm>
            <a:off x="6120392" y="3261875"/>
            <a:ext cx="311551" cy="56995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endCxn id="42" idx="0"/>
          </p:cNvCxnSpPr>
          <p:nvPr/>
        </p:nvCxnSpPr>
        <p:spPr>
          <a:xfrm flipH="1">
            <a:off x="6431943" y="3261875"/>
            <a:ext cx="216327" cy="56995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861915" y="3831834"/>
            <a:ext cx="114005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Множители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160037" y="1960690"/>
            <a:ext cx="136928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Произведение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V="1">
            <a:off x="1951892" y="2268281"/>
            <a:ext cx="589331" cy="53391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 flipV="1">
            <a:off x="2534364" y="2262713"/>
            <a:ext cx="560528" cy="53310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V="1">
            <a:off x="6419499" y="2322211"/>
            <a:ext cx="420915" cy="53670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H="1" flipV="1">
            <a:off x="6840414" y="2312467"/>
            <a:ext cx="428558" cy="54644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139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18" grpId="0"/>
      <p:bldP spid="5" grpId="0"/>
      <p:bldP spid="33" grpId="0"/>
      <p:bldP spid="42" grpId="0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7567" y="293873"/>
            <a:ext cx="5213351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400" dirty="0" smtClean="0">
                <a:solidFill>
                  <a:srgbClr val="FFC000"/>
                </a:solidFill>
                <a:latin typeface="+mj-lt"/>
              </a:rPr>
              <a:t>Запомните!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218352" y="2178733"/>
                <a:ext cx="469673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ru-RU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+…+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ru-RU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8352" y="2178733"/>
                <a:ext cx="4696735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67567" y="1055585"/>
                <a:ext cx="8417658" cy="6084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800" dirty="0" smtClean="0">
                    <a:solidFill>
                      <a:srgbClr val="FFC000"/>
                    </a:solidFill>
                  </a:rPr>
                  <a:t>Произведением числа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ru-RU" sz="1800" dirty="0">
                    <a:solidFill>
                      <a:srgbClr val="FFC000"/>
                    </a:solidFill>
                  </a:rPr>
                  <a:t> на натуральное число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ru-RU" sz="1800" dirty="0">
                    <a:solidFill>
                      <a:srgbClr val="FFC000"/>
                    </a:solidFill>
                  </a:rPr>
                  <a:t>, не равное</a:t>
                </a:r>
                <a:r>
                  <a:rPr lang="ru-RU" sz="2000" dirty="0">
                    <a:solidFill>
                      <a:srgbClr val="FFC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ru-RU" sz="1800" dirty="0" smtClean="0">
                    <a:solidFill>
                      <a:schemeClr val="bg1"/>
                    </a:solidFill>
                  </a:rPr>
                  <a:t>, </a:t>
                </a:r>
                <a:r>
                  <a:rPr lang="en-US" sz="1800" dirty="0" smtClean="0">
                    <a:solidFill>
                      <a:schemeClr val="bg1"/>
                    </a:solidFill>
                  </a:rPr>
                  <a:t/>
                </a:r>
                <a:br>
                  <a:rPr lang="en-US" sz="1800" dirty="0" smtClean="0">
                    <a:solidFill>
                      <a:schemeClr val="bg1"/>
                    </a:solidFill>
                  </a:rPr>
                </a:br>
                <a:r>
                  <a:rPr lang="ru-RU" sz="1800" dirty="0" smtClean="0">
                    <a:solidFill>
                      <a:schemeClr val="bg1"/>
                    </a:solidFill>
                  </a:rPr>
                  <a:t>называют </a:t>
                </a:r>
                <a:r>
                  <a:rPr lang="ru-RU" sz="1800" dirty="0">
                    <a:solidFill>
                      <a:schemeClr val="bg1"/>
                    </a:solidFill>
                  </a:rPr>
                  <a:t>сумму, состоящую из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ru-RU" sz="1800" dirty="0" smtClean="0">
                    <a:solidFill>
                      <a:schemeClr val="bg1"/>
                    </a:solidFill>
                  </a:rPr>
                  <a:t> </a:t>
                </a:r>
                <a:r>
                  <a:rPr lang="ru-RU" sz="1800" dirty="0">
                    <a:solidFill>
                      <a:schemeClr val="bg1"/>
                    </a:solidFill>
                  </a:rPr>
                  <a:t>слагаемых, каждое из которых равно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ru-RU" sz="1800" dirty="0" smtClean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567" y="1055585"/>
                <a:ext cx="8417658" cy="608436"/>
              </a:xfrm>
              <a:prstGeom prst="rect">
                <a:avLst/>
              </a:prstGeom>
              <a:blipFill>
                <a:blip r:embed="rId6"/>
                <a:stretch>
                  <a:fillRect l="-1665" t="-8000" b="-23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Левая фигурная скобка 1"/>
          <p:cNvSpPr/>
          <p:nvPr/>
        </p:nvSpPr>
        <p:spPr>
          <a:xfrm rot="16200000">
            <a:off x="5021576" y="1063559"/>
            <a:ext cx="254977" cy="3456000"/>
          </a:xfrm>
          <a:prstGeom prst="leftBrace">
            <a:avLst>
              <a:gd name="adj1" fmla="val 108333"/>
              <a:gd name="adj2" fmla="val 50000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354194" y="2991050"/>
                <a:ext cx="1588448" cy="4209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000" dirty="0" smtClean="0">
                    <a:solidFill>
                      <a:schemeClr val="bg1"/>
                    </a:solidFill>
                  </a:rPr>
                  <a:t> </a:t>
                </a:r>
                <a:r>
                  <a:rPr lang="ru-RU" sz="2000" dirty="0" smtClean="0">
                    <a:solidFill>
                      <a:schemeClr val="bg1"/>
                    </a:solidFill>
                  </a:rPr>
                  <a:t>слагаемых</a:t>
                </a:r>
                <a:endParaRPr lang="ru-RU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194" y="2991050"/>
                <a:ext cx="1588448" cy="420949"/>
              </a:xfrm>
              <a:prstGeom prst="rect">
                <a:avLst/>
              </a:prstGeom>
              <a:blipFill>
                <a:blip r:embed="rId7"/>
                <a:stretch>
                  <a:fillRect r="-9579" b="-318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/>
          <p:cNvSpPr/>
          <p:nvPr/>
        </p:nvSpPr>
        <p:spPr>
          <a:xfrm>
            <a:off x="2136531" y="2083778"/>
            <a:ext cx="4897315" cy="1441939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68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 animBg="1"/>
      <p:bldP spid="22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8754"/>
            <a:ext cx="2520000" cy="252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244723" y="810867"/>
                <a:ext cx="2457338" cy="705629"/>
              </a:xfrm>
              <a:prstGeom prst="wedgeRoundRectCallout">
                <a:avLst>
                  <a:gd name="adj1" fmla="val -937"/>
                  <a:gd name="adj2" fmla="val 82682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762E9A"/>
                </a:solidFill>
              </a:ln>
            </p:spPr>
            <p:txBody>
              <a:bodyPr wrap="square" lIns="180000" tIns="90000" rIns="180000" bIns="90000" rtlCol="0">
                <a:spAutoFit/>
              </a:bodyPr>
              <a:lstStyle/>
              <a:p>
                <a:pPr algn="ctr"/>
                <a:r>
                  <a:rPr lang="ru-RU" sz="1400" dirty="0"/>
                  <a:t>Электроша, а что будет, </a:t>
                </a:r>
                <a:r>
                  <a:rPr lang="en-US" sz="1400" dirty="0" smtClean="0"/>
                  <a:t/>
                </a:r>
                <a:br>
                  <a:rPr lang="en-US" sz="1400" dirty="0" smtClean="0"/>
                </a:br>
                <a:r>
                  <a:rPr lang="ru-RU" sz="1400" dirty="0" smtClean="0"/>
                  <a:t>если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ru-RU" sz="1400" dirty="0" smtClean="0"/>
                  <a:t>?</a:t>
                </a:r>
                <a:endParaRPr lang="ru-RU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4723" y="810867"/>
                <a:ext cx="2457338" cy="705629"/>
              </a:xfrm>
              <a:prstGeom prst="wedgeRoundRectCallout">
                <a:avLst>
                  <a:gd name="adj1" fmla="val -937"/>
                  <a:gd name="adj2" fmla="val 82682"/>
                  <a:gd name="adj3" fmla="val 16667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762E9A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66777" y="1901550"/>
            <a:ext cx="1242699" cy="288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9913" y="1573059"/>
            <a:ext cx="1195312" cy="288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58774" y="361950"/>
            <a:ext cx="2925763" cy="1154546"/>
          </a:xfrm>
          <a:prstGeom prst="wedgeRoundRectCallout">
            <a:avLst>
              <a:gd name="adj1" fmla="val -19869"/>
              <a:gd name="adj2" fmla="val 83444"/>
              <a:gd name="adj3" fmla="val 16667"/>
            </a:avLst>
          </a:prstGeom>
          <a:solidFill>
            <a:schemeClr val="bg1"/>
          </a:solidFill>
          <a:ln>
            <a:solidFill>
              <a:srgbClr val="762E9A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/>
              <a:t>Тогда придётся рассматривать сумму, которая состоит всего лишь из одного </a:t>
            </a:r>
            <a:r>
              <a:rPr lang="ru-RU" sz="1400" dirty="0" smtClean="0"/>
              <a:t>слагаемого.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5535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03913" y="739688"/>
            <a:ext cx="2286000" cy="677820"/>
          </a:xfrm>
          <a:prstGeom prst="wedgeRoundRectCallout">
            <a:avLst>
              <a:gd name="adj1" fmla="val -7193"/>
              <a:gd name="adj2" fmla="val 97985"/>
              <a:gd name="adj3" fmla="val 16667"/>
            </a:avLst>
          </a:prstGeom>
          <a:solidFill>
            <a:schemeClr val="bg1"/>
          </a:solidFill>
          <a:ln>
            <a:solidFill>
              <a:srgbClr val="762E9A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/>
              <a:t>А разве в математике такое </a:t>
            </a:r>
            <a:r>
              <a:rPr lang="ru-RU" sz="1400" dirty="0" smtClean="0"/>
              <a:t>бывает?</a:t>
            </a:r>
            <a:endParaRPr lang="ru-RU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2234020" y="2306957"/>
            <a:ext cx="3395541" cy="677820"/>
          </a:xfrm>
          <a:prstGeom prst="wedgeRoundRectCallout">
            <a:avLst>
              <a:gd name="adj1" fmla="val -42397"/>
              <a:gd name="adj2" fmla="val 91227"/>
              <a:gd name="adj3" fmla="val 16667"/>
            </a:avLst>
          </a:prstGeom>
          <a:solidFill>
            <a:schemeClr val="bg1"/>
          </a:solidFill>
          <a:ln>
            <a:solidFill>
              <a:srgbClr val="762E9A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/>
              <a:t>В математике сумму из одного слагаемого не принято </a:t>
            </a:r>
            <a:r>
              <a:rPr lang="ru-RU" sz="1400" dirty="0" smtClean="0"/>
              <a:t>находить.</a:t>
            </a:r>
            <a:endParaRPr lang="ru-RU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07524" y="294146"/>
                <a:ext cx="142263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ru-RU" sz="2800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24" y="294146"/>
                <a:ext cx="1422634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66777" y="1901550"/>
            <a:ext cx="1242699" cy="287999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9913" y="1573059"/>
            <a:ext cx="1195312" cy="28800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8754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1" grpId="0" animBg="1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666916" y="381281"/>
                <a:ext cx="6103051" cy="999610"/>
              </a:xfrm>
              <a:prstGeom prst="wedgeRoundRectCallout">
                <a:avLst>
                  <a:gd name="adj1" fmla="val 31382"/>
                  <a:gd name="adj2" fmla="val 78653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762E9A"/>
                </a:solidFill>
              </a:ln>
            </p:spPr>
            <p:txBody>
              <a:bodyPr wrap="square" lIns="180000" tIns="90000" rIns="180000" bIns="90000" rtlCol="0">
                <a:spAutoFit/>
              </a:bodyPr>
              <a:lstStyle/>
              <a:p>
                <a:pPr algn="ctr"/>
                <a:r>
                  <a:rPr lang="ru-RU" sz="1400" dirty="0" smtClean="0"/>
                  <a:t>А если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ru-RU" sz="1400" dirty="0"/>
                  <a:t>? </a:t>
                </a:r>
                <a:r>
                  <a:rPr lang="ru-RU" sz="1400" dirty="0" smtClean="0"/>
                  <a:t>Тогда </a:t>
                </a:r>
                <a:r>
                  <a:rPr lang="ru-RU" sz="1400" dirty="0"/>
                  <a:t>нужно было бы число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ru-RU" sz="1400" dirty="0" smtClean="0"/>
                  <a:t> </a:t>
                </a:r>
                <a:r>
                  <a:rPr lang="ru-RU" sz="1400" dirty="0"/>
                  <a:t>умножить на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ru-RU" sz="1400" dirty="0" smtClean="0"/>
                  <a:t>?</a:t>
                </a:r>
                <a:r>
                  <a:rPr lang="en-US" sz="1400" dirty="0" smtClean="0"/>
                  <a:t> </a:t>
                </a:r>
              </a:p>
              <a:p>
                <a:pPr algn="ctr"/>
                <a:r>
                  <a:rPr lang="ru-RU" sz="1400" dirty="0" smtClean="0"/>
                  <a:t>То </a:t>
                </a:r>
                <a:r>
                  <a:rPr lang="ru-RU" sz="1400" dirty="0"/>
                  <a:t>есть взять это число слагаемым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ru-RU" sz="1400" dirty="0" smtClean="0"/>
                  <a:t> </a:t>
                </a:r>
                <a:r>
                  <a:rPr lang="ru-RU" sz="1400" dirty="0"/>
                  <a:t>раз? </a:t>
                </a:r>
                <a:endParaRPr lang="en-US" sz="1400" dirty="0" smtClean="0"/>
              </a:p>
              <a:p>
                <a:pPr algn="ctr"/>
                <a:r>
                  <a:rPr lang="ru-RU" sz="1400" dirty="0" smtClean="0"/>
                  <a:t>Но </a:t>
                </a:r>
                <a:r>
                  <a:rPr lang="ru-RU" sz="1400" dirty="0"/>
                  <a:t>ведь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ru-RU" sz="1400" dirty="0" smtClean="0"/>
                  <a:t> </a:t>
                </a:r>
                <a:r>
                  <a:rPr lang="ru-RU" sz="1400" dirty="0"/>
                  <a:t>– это нисколько! </a:t>
                </a:r>
                <a:r>
                  <a:rPr lang="ru-RU" sz="1400" dirty="0" smtClean="0"/>
                  <a:t>Сколько </a:t>
                </a:r>
                <a:r>
                  <a:rPr lang="ru-RU" sz="1400" dirty="0"/>
                  <a:t>же тогда получится?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6916" y="381281"/>
                <a:ext cx="6103051" cy="999610"/>
              </a:xfrm>
              <a:prstGeom prst="wedgeRoundRectCallout">
                <a:avLst>
                  <a:gd name="adj1" fmla="val 31382"/>
                  <a:gd name="adj2" fmla="val 78653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762E9A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07524" y="294146"/>
                <a:ext cx="142263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ru-RU" sz="2800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24" y="294146"/>
                <a:ext cx="1422634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66777" y="1901550"/>
            <a:ext cx="1242699" cy="2880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9913" y="1573060"/>
            <a:ext cx="1195312" cy="287999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8754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94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07524" y="294146"/>
                <a:ext cx="142263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ru-RU" sz="2800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24" y="294146"/>
                <a:ext cx="1422634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66777" y="1901550"/>
            <a:ext cx="1242699" cy="2880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9913" y="1573059"/>
            <a:ext cx="1195312" cy="2880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8754"/>
            <a:ext cx="2520000" cy="252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382715" y="2537773"/>
                <a:ext cx="2883877" cy="733438"/>
              </a:xfrm>
              <a:prstGeom prst="wedgeRoundRectCallout">
                <a:avLst>
                  <a:gd name="adj1" fmla="val -51238"/>
                  <a:gd name="adj2" fmla="val 80438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762E9A"/>
                </a:solidFill>
              </a:ln>
            </p:spPr>
            <p:txBody>
              <a:bodyPr wrap="square" lIns="180000" tIns="90000" rIns="180000" bIns="90000" rtlCol="0">
                <a:spAutoFit/>
              </a:bodyPr>
              <a:lstStyle/>
              <a:p>
                <a:pPr algn="ctr"/>
                <a:r>
                  <a:rPr lang="ru-RU" sz="1400" dirty="0" smtClean="0"/>
                  <a:t>Если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ru-RU" sz="1400" dirty="0" smtClean="0"/>
                  <a:t>, </a:t>
                </a:r>
                <a:r>
                  <a:rPr lang="ru-RU" sz="1400" dirty="0"/>
                  <a:t>то договорились считать, что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∙0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ru-RU" sz="1400" dirty="0"/>
                  <a:t>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2715" y="2537773"/>
                <a:ext cx="2883877" cy="733438"/>
              </a:xfrm>
              <a:prstGeom prst="wedgeRoundRectCallout">
                <a:avLst>
                  <a:gd name="adj1" fmla="val -51238"/>
                  <a:gd name="adj2" fmla="val 80438"/>
                  <a:gd name="adj3" fmla="val 16667"/>
                </a:avLst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762E9A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07524" y="725033"/>
                <a:ext cx="142263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∙0</m:t>
                      </m:r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2800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24" y="725033"/>
                <a:ext cx="1422634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07524" y="1162316"/>
                <a:ext cx="142263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∙0</m:t>
                      </m:r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2800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24" y="1162316"/>
                <a:ext cx="1422634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451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07524" y="294146"/>
                <a:ext cx="142263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ru-RU" sz="2800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24" y="294146"/>
                <a:ext cx="1422634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66777" y="1901550"/>
            <a:ext cx="1242699" cy="2880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9913" y="1573059"/>
            <a:ext cx="1195312" cy="2880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8754"/>
            <a:ext cx="2520000" cy="252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07524" y="725033"/>
                <a:ext cx="142263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∙0</m:t>
                      </m:r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2800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24" y="725033"/>
                <a:ext cx="1422634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07524" y="1162316"/>
                <a:ext cx="142263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∙0</m:t>
                      </m:r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2800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24" y="1162316"/>
                <a:ext cx="1422634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922874" y="381281"/>
                <a:ext cx="3847093" cy="733438"/>
              </a:xfrm>
              <a:prstGeom prst="wedgeRoundRectCallout">
                <a:avLst>
                  <a:gd name="adj1" fmla="val 11868"/>
                  <a:gd name="adj2" fmla="val 108622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762E9A"/>
                </a:solidFill>
              </a:ln>
            </p:spPr>
            <p:txBody>
              <a:bodyPr wrap="square" lIns="180000" tIns="90000" rIns="180000" bIns="90000" rtlCol="0">
                <a:spAutoFit/>
              </a:bodyPr>
              <a:lstStyle/>
              <a:p>
                <a:pPr algn="ctr"/>
                <a:r>
                  <a:rPr lang="ru-RU" sz="1400" dirty="0"/>
                  <a:t>А </a:t>
                </a:r>
                <a:r>
                  <a:rPr lang="ru-RU" sz="1400" dirty="0" smtClean="0"/>
                  <a:t>если, наоборот,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ru-RU" sz="1400" dirty="0" smtClean="0"/>
                  <a:t> </a:t>
                </a:r>
                <a:r>
                  <a:rPr lang="ru-RU" sz="1400" dirty="0"/>
                  <a:t>и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ru-RU" sz="1400" dirty="0" smtClean="0"/>
                  <a:t> </a:t>
                </a:r>
                <a:r>
                  <a:rPr lang="ru-RU" sz="1400" dirty="0"/>
                  <a:t>нужно умножить на некоторое натуральное число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ru-RU" sz="1400" dirty="0" smtClean="0"/>
                  <a:t>?</a:t>
                </a:r>
                <a:endParaRPr lang="ru-RU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2874" y="381281"/>
                <a:ext cx="3847093" cy="733438"/>
              </a:xfrm>
              <a:prstGeom prst="wedgeRoundRectCallout">
                <a:avLst>
                  <a:gd name="adj1" fmla="val 11868"/>
                  <a:gd name="adj2" fmla="val 108622"/>
                  <a:gd name="adj3" fmla="val 16667"/>
                </a:avLst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762E9A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369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07524" y="294146"/>
                <a:ext cx="142263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ru-RU" sz="2800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24" y="294146"/>
                <a:ext cx="1422634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66777" y="1901550"/>
            <a:ext cx="1242699" cy="2880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9913" y="1573059"/>
            <a:ext cx="1195312" cy="2880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8754"/>
            <a:ext cx="2520000" cy="252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07524" y="725033"/>
                <a:ext cx="142263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∙0</m:t>
                      </m:r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2800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24" y="725033"/>
                <a:ext cx="1422634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07524" y="1162316"/>
                <a:ext cx="142263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∙0</m:t>
                      </m:r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2800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24" y="1162316"/>
                <a:ext cx="1422634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932883" y="294146"/>
                <a:ext cx="112409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800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2883" y="294146"/>
                <a:ext cx="1124090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928938" y="1162316"/>
                <a:ext cx="112409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800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8938" y="1162316"/>
                <a:ext cx="1124090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502463" y="2388590"/>
                <a:ext cx="2883877" cy="1210164"/>
              </a:xfrm>
              <a:prstGeom prst="wedgeRoundRectCallout">
                <a:avLst>
                  <a:gd name="adj1" fmla="val -66177"/>
                  <a:gd name="adj2" fmla="val 47017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762E9A"/>
                </a:solidFill>
              </a:ln>
            </p:spPr>
            <p:txBody>
              <a:bodyPr wrap="square" lIns="180000" tIns="90000" rIns="180000" bIns="90000" rtlCol="0">
                <a:spAutoFit/>
              </a:bodyPr>
              <a:lstStyle/>
              <a:p>
                <a:pPr algn="ctr"/>
                <a:r>
                  <a:rPr lang="ru-RU" sz="1400" dirty="0" smtClean="0"/>
                  <a:t>Давайте рассмотрим произведения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ru-RU" sz="1400" dirty="0"/>
                  <a:t> и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ru-RU" sz="1400" dirty="0"/>
                  <a:t>, где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ru-RU" sz="1400" dirty="0"/>
                  <a:t> – натуральное число, отличное от единицы.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2463" y="2388590"/>
                <a:ext cx="2883877" cy="1210164"/>
              </a:xfrm>
              <a:prstGeom prst="wedgeRoundRectCallout">
                <a:avLst>
                  <a:gd name="adj1" fmla="val -66177"/>
                  <a:gd name="adj2" fmla="val 47017"/>
                  <a:gd name="adj3" fmla="val 16667"/>
                </a:avLst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rgbClr val="762E9A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069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07524" y="294146"/>
                <a:ext cx="142263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ru-RU" sz="2800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24" y="294146"/>
                <a:ext cx="1422634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66777" y="1901550"/>
            <a:ext cx="1242699" cy="2880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9913" y="1573059"/>
            <a:ext cx="1195312" cy="2880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8754"/>
            <a:ext cx="2520000" cy="252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07524" y="725033"/>
                <a:ext cx="142263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∙0</m:t>
                      </m:r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2800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24" y="725033"/>
                <a:ext cx="1422634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07524" y="1162316"/>
                <a:ext cx="142263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∙0</m:t>
                      </m:r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2800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24" y="1162316"/>
                <a:ext cx="1422634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932883" y="294146"/>
                <a:ext cx="112409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800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2883" y="294146"/>
                <a:ext cx="1124090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928938" y="1162316"/>
                <a:ext cx="112409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800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8938" y="1162316"/>
                <a:ext cx="1124090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2419791" y="2868014"/>
            <a:ext cx="1972822" cy="677820"/>
          </a:xfrm>
          <a:prstGeom prst="wedgeRoundRectCallout">
            <a:avLst>
              <a:gd name="adj1" fmla="val -66177"/>
              <a:gd name="adj2" fmla="val 47017"/>
              <a:gd name="adj3" fmla="val 16667"/>
            </a:avLst>
          </a:prstGeom>
          <a:solidFill>
            <a:schemeClr val="bg1"/>
          </a:solidFill>
          <a:ln>
            <a:solidFill>
              <a:srgbClr val="762E9A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/>
              <a:t>Чему будет равна такая сумма?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053028" y="294145"/>
                <a:ext cx="262148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+1+…</m:t>
                      </m:r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+1=</m:t>
                      </m:r>
                    </m:oMath>
                  </m:oMathPara>
                </a14:m>
                <a:endParaRPr lang="ru-RU" sz="2800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3028" y="294145"/>
                <a:ext cx="2621487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Левая фигурная скобка 15"/>
          <p:cNvSpPr/>
          <p:nvPr/>
        </p:nvSpPr>
        <p:spPr>
          <a:xfrm rot="16200000">
            <a:off x="5068585" y="-331047"/>
            <a:ext cx="254977" cy="2196000"/>
          </a:xfrm>
          <a:prstGeom prst="leftBrace">
            <a:avLst>
              <a:gd name="adj1" fmla="val 108333"/>
              <a:gd name="adj2" fmla="val 50000"/>
            </a:avLst>
          </a:prstGeom>
          <a:ln w="19050">
            <a:solidFill>
              <a:srgbClr val="762E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650696" y="949268"/>
                <a:ext cx="1090235" cy="2405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762E9A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400" dirty="0" smtClean="0">
                    <a:solidFill>
                      <a:srgbClr val="762E9A"/>
                    </a:solidFill>
                  </a:rPr>
                  <a:t> </a:t>
                </a:r>
                <a:r>
                  <a:rPr lang="ru-RU" sz="1400" dirty="0" smtClean="0">
                    <a:solidFill>
                      <a:srgbClr val="762E9A"/>
                    </a:solidFill>
                  </a:rPr>
                  <a:t>слагаемых</a:t>
                </a:r>
                <a:endParaRPr lang="ru-RU" sz="2800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0696" y="949268"/>
                <a:ext cx="1090235" cy="240579"/>
              </a:xfrm>
              <a:prstGeom prst="rect">
                <a:avLst/>
              </a:prstGeom>
              <a:blipFill>
                <a:blip r:embed="rId13"/>
                <a:stretch>
                  <a:fillRect l="-5028" t="-15385" r="-8380" b="-461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711436" y="294145"/>
                <a:ext cx="29732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ru-RU" sz="2800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1436" y="294145"/>
                <a:ext cx="297325" cy="4308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053028" y="1166236"/>
                <a:ext cx="262148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+0+…</m:t>
                      </m:r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+0=</m:t>
                      </m:r>
                    </m:oMath>
                  </m:oMathPara>
                </a14:m>
                <a:endParaRPr lang="ru-RU" sz="2800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3028" y="1166236"/>
                <a:ext cx="2621487" cy="43088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Левая фигурная скобка 23"/>
          <p:cNvSpPr/>
          <p:nvPr/>
        </p:nvSpPr>
        <p:spPr>
          <a:xfrm rot="16200000">
            <a:off x="5068585" y="541044"/>
            <a:ext cx="254977" cy="2196000"/>
          </a:xfrm>
          <a:prstGeom prst="leftBrace">
            <a:avLst>
              <a:gd name="adj1" fmla="val 108333"/>
              <a:gd name="adj2" fmla="val 50000"/>
            </a:avLst>
          </a:prstGeom>
          <a:ln w="19050">
            <a:solidFill>
              <a:srgbClr val="762E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650696" y="1821359"/>
                <a:ext cx="1090235" cy="2405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762E9A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400" dirty="0" smtClean="0">
                    <a:solidFill>
                      <a:srgbClr val="762E9A"/>
                    </a:solidFill>
                  </a:rPr>
                  <a:t> </a:t>
                </a:r>
                <a:r>
                  <a:rPr lang="ru-RU" sz="1400" dirty="0" smtClean="0">
                    <a:solidFill>
                      <a:srgbClr val="762E9A"/>
                    </a:solidFill>
                  </a:rPr>
                  <a:t>слагаемых</a:t>
                </a:r>
                <a:endParaRPr lang="ru-RU" sz="2800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0696" y="1821359"/>
                <a:ext cx="1090235" cy="240579"/>
              </a:xfrm>
              <a:prstGeom prst="rect">
                <a:avLst/>
              </a:prstGeom>
              <a:blipFill>
                <a:blip r:embed="rId16"/>
                <a:stretch>
                  <a:fillRect l="-5028" t="-12821" r="-8380" b="-461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668648" y="1170156"/>
                <a:ext cx="29732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2800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648" y="1170156"/>
                <a:ext cx="297325" cy="43088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103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25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75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25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75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/>
      <p:bldP spid="16" grpId="0" animBg="1"/>
      <p:bldP spid="18" grpId="0"/>
      <p:bldP spid="21" grpId="0"/>
      <p:bldP spid="22" grpId="0"/>
      <p:bldP spid="24" grpId="0" animBg="1"/>
      <p:bldP spid="25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932218" y="361950"/>
            <a:ext cx="3853008" cy="439457"/>
          </a:xfrm>
          <a:prstGeom prst="wedgeRoundRectCallout">
            <a:avLst>
              <a:gd name="adj1" fmla="val 30081"/>
              <a:gd name="adj2" fmla="val 116971"/>
              <a:gd name="adj3" fmla="val 16667"/>
            </a:avLst>
          </a:prstGeom>
          <a:solidFill>
            <a:schemeClr val="bg1"/>
          </a:solidFill>
          <a:ln>
            <a:solidFill>
              <a:srgbClr val="762E9A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/>
              <a:t>И сколько же мне нужно купить конфет?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53876" y="1429529"/>
            <a:ext cx="1494140" cy="360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938" y="1429529"/>
            <a:ext cx="1553374" cy="360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55277" y="361950"/>
            <a:ext cx="1737336" cy="439457"/>
          </a:xfrm>
          <a:prstGeom prst="wedgeRoundRectCallout">
            <a:avLst>
              <a:gd name="adj1" fmla="val -8961"/>
              <a:gd name="adj2" fmla="val 111093"/>
              <a:gd name="adj3" fmla="val 16667"/>
            </a:avLst>
          </a:prstGeom>
          <a:solidFill>
            <a:schemeClr val="bg1"/>
          </a:solidFill>
          <a:ln>
            <a:solidFill>
              <a:srgbClr val="762E9A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/>
              <a:t>Что случилось?</a:t>
            </a:r>
          </a:p>
        </p:txBody>
      </p:sp>
    </p:spTree>
    <p:extLst>
      <p:ext uri="{BB962C8B-B14F-4D97-AF65-F5344CB8AC3E}">
        <p14:creationId xmlns:p14="http://schemas.microsoft.com/office/powerpoint/2010/main" val="44806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7567" y="293873"/>
            <a:ext cx="5213351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400" dirty="0" smtClean="0">
                <a:solidFill>
                  <a:srgbClr val="FFC000"/>
                </a:solidFill>
                <a:latin typeface="+mj-lt"/>
              </a:rPr>
              <a:t>Запомните!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67568" y="1075743"/>
                <a:ext cx="4025046" cy="8546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800" dirty="0">
                    <a:solidFill>
                      <a:schemeClr val="bg1"/>
                    </a:solidFill>
                  </a:rPr>
                  <a:t>Если один из двух множителей равен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ru-RU" sz="1800" dirty="0" smtClean="0">
                    <a:solidFill>
                      <a:schemeClr val="bg1"/>
                    </a:solidFill>
                  </a:rPr>
                  <a:t>, то </a:t>
                </a:r>
                <a:r>
                  <a:rPr lang="ru-RU" sz="1800" dirty="0">
                    <a:solidFill>
                      <a:srgbClr val="FFC000"/>
                    </a:solidFill>
                  </a:rPr>
                  <a:t>произведение </a:t>
                </a:r>
                <a:r>
                  <a:rPr lang="en-US" sz="1800" dirty="0" smtClean="0">
                    <a:solidFill>
                      <a:srgbClr val="FFC000"/>
                    </a:solidFill>
                  </a:rPr>
                  <a:t/>
                </a:r>
                <a:br>
                  <a:rPr lang="en-US" sz="1800" dirty="0" smtClean="0">
                    <a:solidFill>
                      <a:srgbClr val="FFC000"/>
                    </a:solidFill>
                  </a:rPr>
                </a:br>
                <a:r>
                  <a:rPr lang="ru-RU" sz="1800" dirty="0" smtClean="0">
                    <a:solidFill>
                      <a:srgbClr val="FFC000"/>
                    </a:solidFill>
                  </a:rPr>
                  <a:t>равно </a:t>
                </a:r>
                <a:r>
                  <a:rPr lang="ru-RU" sz="1800" dirty="0">
                    <a:solidFill>
                      <a:srgbClr val="FFC000"/>
                    </a:solidFill>
                  </a:rPr>
                  <a:t>другому множителю</a:t>
                </a:r>
                <a:r>
                  <a:rPr lang="ru-RU" sz="1800" dirty="0">
                    <a:solidFill>
                      <a:schemeClr val="bg1"/>
                    </a:solidFill>
                  </a:rPr>
                  <a:t>.</a:t>
                </a:r>
                <a:endParaRPr lang="ru-RU" sz="1800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568" y="1075743"/>
                <a:ext cx="4025046" cy="854658"/>
              </a:xfrm>
              <a:prstGeom prst="rect">
                <a:avLst/>
              </a:prstGeom>
              <a:blipFill>
                <a:blip r:embed="rId5"/>
                <a:stretch>
                  <a:fillRect l="-3480" t="-8511" b="-156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4760182" y="1075417"/>
            <a:ext cx="402504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</a:rPr>
              <a:t>Если один из множителей равен нулю, </a:t>
            </a:r>
            <a:r>
              <a:rPr lang="ru-RU" sz="1800" dirty="0" smtClean="0">
                <a:solidFill>
                  <a:schemeClr val="bg1"/>
                </a:solidFill>
              </a:rPr>
              <a:t>то </a:t>
            </a:r>
            <a:r>
              <a:rPr lang="ru-RU" sz="1800" dirty="0">
                <a:solidFill>
                  <a:srgbClr val="FFC000"/>
                </a:solidFill>
              </a:rPr>
              <a:t>произведение равно нулю</a:t>
            </a:r>
            <a:r>
              <a:rPr lang="ru-RU" sz="1800" dirty="0">
                <a:solidFill>
                  <a:schemeClr val="bg1"/>
                </a:solidFill>
              </a:rPr>
              <a:t>.</a:t>
            </a:r>
            <a:endParaRPr lang="ru-RU" sz="1800" dirty="0" smtClean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7569" y="3127122"/>
            <a:ext cx="549348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</a:rPr>
              <a:t>Произведение двух чисел, отличных от нуля, </a:t>
            </a:r>
            <a:r>
              <a:rPr lang="ru-RU" sz="1800" u="sng" dirty="0">
                <a:solidFill>
                  <a:schemeClr val="bg1"/>
                </a:solidFill>
              </a:rPr>
              <a:t>нулём быть не может</a:t>
            </a:r>
            <a:r>
              <a:rPr lang="ru-RU" sz="1800" dirty="0">
                <a:solidFill>
                  <a:schemeClr val="bg1"/>
                </a:solidFill>
              </a:rPr>
              <a:t>.</a:t>
            </a:r>
            <a:endParaRPr lang="ru-RU" sz="1800" dirty="0" smtClean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0377" y="3865517"/>
            <a:ext cx="549946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</a:rPr>
              <a:t>Если произведение равно нулю, </a:t>
            </a:r>
            <a:r>
              <a:rPr lang="en-US" sz="1800" dirty="0" smtClean="0">
                <a:solidFill>
                  <a:schemeClr val="bg1"/>
                </a:solidFill>
              </a:rPr>
              <a:t/>
            </a:r>
            <a:br>
              <a:rPr lang="en-US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то </a:t>
            </a:r>
            <a:r>
              <a:rPr lang="ru-RU" sz="1800" u="sng" dirty="0">
                <a:solidFill>
                  <a:schemeClr val="bg1"/>
                </a:solidFill>
              </a:rPr>
              <a:t>хотя бы один из множителей равен нулю</a:t>
            </a:r>
            <a:r>
              <a:rPr lang="ru-RU" sz="1800" dirty="0">
                <a:solidFill>
                  <a:schemeClr val="bg1"/>
                </a:solidFill>
              </a:rPr>
              <a:t>.</a:t>
            </a:r>
            <a:endParaRPr lang="ru-RU" sz="1800" dirty="0" smtClean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279203" y="2189051"/>
                <a:ext cx="2201775" cy="671292"/>
              </a:xfrm>
              <a:prstGeom prst="rect">
                <a:avLst/>
              </a:prstGeom>
              <a:noFill/>
              <a:ln w="19050">
                <a:solidFill>
                  <a:srgbClr val="FFC000"/>
                </a:solidFill>
              </a:ln>
            </p:spPr>
            <p:txBody>
              <a:bodyPr wrap="none" lIns="180000" tIns="180000" rIns="180000" bIns="180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∙1=1∙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9203" y="2189051"/>
                <a:ext cx="2201775" cy="67129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671815" y="2189051"/>
                <a:ext cx="2201775" cy="671292"/>
              </a:xfrm>
              <a:prstGeom prst="rect">
                <a:avLst/>
              </a:prstGeom>
              <a:noFill/>
              <a:ln w="19050">
                <a:solidFill>
                  <a:srgbClr val="FFC000"/>
                </a:solidFill>
              </a:ln>
            </p:spPr>
            <p:txBody>
              <a:bodyPr wrap="none" lIns="180000" tIns="180000" rIns="180000" bIns="180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∙0=0∙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1815" y="2189051"/>
                <a:ext cx="2201775" cy="67129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532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827" y="1995854"/>
            <a:ext cx="2880000" cy="288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58775" y="806090"/>
            <a:ext cx="2747595" cy="677820"/>
          </a:xfrm>
          <a:prstGeom prst="wedgeRoundRectCallout">
            <a:avLst>
              <a:gd name="adj1" fmla="val -18590"/>
              <a:gd name="adj2" fmla="val 107377"/>
              <a:gd name="adj3" fmla="val 16667"/>
            </a:avLst>
          </a:prstGeom>
          <a:solidFill>
            <a:schemeClr val="bg1"/>
          </a:solidFill>
          <a:ln>
            <a:solidFill>
              <a:srgbClr val="762E9A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 smtClean="0"/>
              <a:t>Давайте </a:t>
            </a:r>
            <a:r>
              <a:rPr lang="ru-RU" sz="1400" dirty="0"/>
              <a:t>проведём небольшой эксперимент.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491751"/>
              </p:ext>
            </p:extLst>
          </p:nvPr>
        </p:nvGraphicFramePr>
        <p:xfrm>
          <a:off x="4572001" y="278550"/>
          <a:ext cx="4213224" cy="458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932483" y="1336430"/>
            <a:ext cx="3492000" cy="2124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618284" y="1345223"/>
            <a:ext cx="0" cy="2124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324600" y="1336430"/>
            <a:ext cx="0" cy="2124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7022124" y="1336430"/>
            <a:ext cx="0" cy="2124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7728440" y="1345223"/>
            <a:ext cx="0" cy="2124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6678483" y="294876"/>
            <a:ext cx="0" cy="3492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6678483" y="1009984"/>
            <a:ext cx="0" cy="3492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58775" y="806090"/>
            <a:ext cx="3641478" cy="677820"/>
          </a:xfrm>
          <a:prstGeom prst="wedgeRoundRectCallout">
            <a:avLst>
              <a:gd name="adj1" fmla="val -26558"/>
              <a:gd name="adj2" fmla="val 108674"/>
              <a:gd name="adj3" fmla="val 16667"/>
            </a:avLst>
          </a:prstGeom>
          <a:solidFill>
            <a:schemeClr val="bg1"/>
          </a:solidFill>
          <a:ln>
            <a:solidFill>
              <a:srgbClr val="762E9A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/>
              <a:t>Скажите, как подсчитать количество получившихся квадратов?</a:t>
            </a:r>
          </a:p>
        </p:txBody>
      </p:sp>
    </p:spTree>
    <p:extLst>
      <p:ext uri="{BB962C8B-B14F-4D97-AF65-F5344CB8AC3E}">
        <p14:creationId xmlns:p14="http://schemas.microsoft.com/office/powerpoint/2010/main" val="381691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build="allAtOnce" animBg="1"/>
      <p:bldP spid="2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58774" y="361950"/>
                <a:ext cx="4125303" cy="1005853"/>
              </a:xfrm>
              <a:prstGeom prst="wedgeRoundRectCallout">
                <a:avLst>
                  <a:gd name="adj1" fmla="val -26001"/>
                  <a:gd name="adj2" fmla="val 69790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762E9A"/>
                </a:solidFill>
              </a:ln>
            </p:spPr>
            <p:txBody>
              <a:bodyPr wrap="square" lIns="180000" tIns="90000" rIns="180000" bIns="90000" rtlCol="0">
                <a:spAutoFit/>
              </a:bodyPr>
              <a:lstStyle/>
              <a:p>
                <a:pPr algn="ctr"/>
                <a:r>
                  <a:rPr lang="ru-RU" sz="1400" dirty="0" smtClean="0"/>
                  <a:t>Так как прямоугольник разделён на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ru-RU" sz="1400" dirty="0" smtClean="0"/>
                  <a:t> </a:t>
                </a:r>
                <a:r>
                  <a:rPr lang="ru-RU" sz="1400" dirty="0"/>
                  <a:t>ряда и каждый ряд состоит </a:t>
                </a:r>
                <a:r>
                  <a:rPr lang="ru-RU" sz="1400" dirty="0" smtClean="0"/>
                  <a:t>из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ru-RU" sz="1400" dirty="0" smtClean="0"/>
                  <a:t> квадратов, </a:t>
                </a:r>
              </a:p>
              <a:p>
                <a:pPr algn="ctr"/>
                <a:r>
                  <a:rPr lang="ru-RU" sz="1400" dirty="0" smtClean="0"/>
                  <a:t>то </a:t>
                </a:r>
                <a:r>
                  <a:rPr lang="ru-RU" sz="1400" dirty="0"/>
                  <a:t>можно </a:t>
                </a:r>
                <a14:m>
                  <m:oMath xmlns:m="http://schemas.openxmlformats.org/officeDocument/2006/math">
                    <m:r>
                      <a:rPr lang="ru-RU" sz="1600" b="0" i="1" dirty="0" smtClean="0">
                        <a:solidFill>
                          <a:srgbClr val="762E9A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ru-RU" sz="1600" b="0" i="1" dirty="0" smtClean="0">
                        <a:solidFill>
                          <a:srgbClr val="762E9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∙3=</m:t>
                    </m:r>
                    <m:r>
                      <a:rPr lang="ru-RU" sz="16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5+5+5=</m:t>
                    </m:r>
                    <m:r>
                      <a:rPr lang="ru-RU" sz="16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15.</m:t>
                    </m:r>
                  </m:oMath>
                </a14:m>
                <a:endParaRPr lang="ru-RU" sz="1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4" y="361950"/>
                <a:ext cx="4125303" cy="1005853"/>
              </a:xfrm>
              <a:prstGeom prst="wedgeRoundRectCallout">
                <a:avLst>
                  <a:gd name="adj1" fmla="val -26001"/>
                  <a:gd name="adj2" fmla="val 69790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762E9A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Таблица 9"/>
          <p:cNvGraphicFramePr>
            <a:graphicFrameLocks noGrp="1"/>
          </p:cNvGraphicFramePr>
          <p:nvPr>
            <p:extLst/>
          </p:nvPr>
        </p:nvGraphicFramePr>
        <p:xfrm>
          <a:off x="4572001" y="278550"/>
          <a:ext cx="4213224" cy="458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932483" y="1336430"/>
            <a:ext cx="3492000" cy="704446"/>
          </a:xfrm>
          <a:prstGeom prst="rect">
            <a:avLst/>
          </a:prstGeom>
          <a:pattFill prst="ltDnDiag">
            <a:fgClr>
              <a:srgbClr val="762E9A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932483" y="2046207"/>
            <a:ext cx="3492000" cy="704446"/>
          </a:xfrm>
          <a:prstGeom prst="rect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932483" y="2755985"/>
            <a:ext cx="3492000" cy="704446"/>
          </a:xfrm>
          <a:prstGeom prst="rect">
            <a:avLst/>
          </a:prstGeom>
          <a:pattFill prst="ltDnDiag">
            <a:fgClr>
              <a:srgbClr val="762E9A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932483" y="1336430"/>
            <a:ext cx="3492000" cy="2124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618284" y="1345223"/>
            <a:ext cx="0" cy="2124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324600" y="1336430"/>
            <a:ext cx="0" cy="2124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7022124" y="1336430"/>
            <a:ext cx="0" cy="2124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7728440" y="1345223"/>
            <a:ext cx="0" cy="2124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6678483" y="294876"/>
            <a:ext cx="0" cy="3492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6678483" y="1009984"/>
            <a:ext cx="0" cy="3492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" y="1600200"/>
            <a:ext cx="1344726" cy="324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477226" y="979278"/>
                <a:ext cx="1371979" cy="2405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600" b="0" i="1" smtClean="0">
                        <a:solidFill>
                          <a:srgbClr val="762E9A"/>
                        </a:solidFill>
                        <a:latin typeface="Cambria Math" panose="02040503050406030204" pitchFamily="18" charset="0"/>
                      </a:rPr>
                      <m:t>5+5+5=15</m:t>
                    </m:r>
                  </m:oMath>
                </a14:m>
                <a:r>
                  <a:rPr lang="ru-RU" dirty="0" smtClean="0"/>
                  <a:t>.</a:t>
                </a:r>
                <a:endParaRPr lang="ru-RU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7226" y="979278"/>
                <a:ext cx="1371979" cy="240579"/>
              </a:xfrm>
              <a:prstGeom prst="rect">
                <a:avLst/>
              </a:prstGeom>
              <a:blipFill>
                <a:blip r:embed="rId6"/>
                <a:stretch>
                  <a:fillRect l="-5333" t="-10256" r="-7111" b="-43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631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5" grpId="0" animBg="1"/>
      <p:bldP spid="18" grpId="0" animBg="1"/>
      <p:bldP spid="21" grpId="0" animBg="1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58774" y="361950"/>
                <a:ext cx="4125303" cy="1244216"/>
              </a:xfrm>
              <a:prstGeom prst="wedgeRoundRectCallout">
                <a:avLst>
                  <a:gd name="adj1" fmla="val -24296"/>
                  <a:gd name="adj2" fmla="val 58483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762E9A"/>
                </a:solidFill>
              </a:ln>
            </p:spPr>
            <p:txBody>
              <a:bodyPr wrap="square" lIns="180000" tIns="90000" rIns="180000" bIns="90000" rtlCol="0">
                <a:spAutoFit/>
              </a:bodyPr>
              <a:lstStyle/>
              <a:p>
                <a:pPr algn="ctr"/>
                <a:r>
                  <a:rPr lang="ru-RU" sz="1400" dirty="0" smtClean="0"/>
                  <a:t>Прямоугольник </a:t>
                </a:r>
                <a:r>
                  <a:rPr lang="ru-RU" sz="1400" dirty="0"/>
                  <a:t>разделён на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ru-RU" sz="1400" dirty="0" smtClean="0"/>
                  <a:t> </a:t>
                </a:r>
                <a:r>
                  <a:rPr lang="ru-RU" sz="1400" dirty="0"/>
                  <a:t>столбцов. </a:t>
                </a:r>
                <a:endParaRPr lang="ru-RU" sz="1400" dirty="0" smtClean="0"/>
              </a:p>
              <a:p>
                <a:pPr algn="ctr"/>
                <a:r>
                  <a:rPr lang="ru-RU" sz="1400" dirty="0" smtClean="0"/>
                  <a:t>Каждый </a:t>
                </a:r>
                <a:r>
                  <a:rPr lang="ru-RU" sz="1400" dirty="0"/>
                  <a:t>столбец состоит из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ru-RU" sz="1400" dirty="0" smtClean="0"/>
                  <a:t> </a:t>
                </a:r>
                <a:r>
                  <a:rPr lang="ru-RU" sz="1400" dirty="0"/>
                  <a:t>квадратов. </a:t>
                </a:r>
                <a:endParaRPr lang="ru-RU" sz="1400" dirty="0" smtClean="0"/>
              </a:p>
              <a:p>
                <a:pPr algn="ctr"/>
                <a:r>
                  <a:rPr lang="ru-RU" sz="1400" dirty="0" smtClean="0"/>
                  <a:t>Количество </a:t>
                </a:r>
                <a:r>
                  <a:rPr lang="ru-RU" sz="1400" dirty="0"/>
                  <a:t>квадратов можно </a:t>
                </a:r>
                <a:r>
                  <a:rPr lang="ru-RU" sz="1400" dirty="0" smtClean="0"/>
                  <a:t>посчитать как </a:t>
                </a:r>
                <a14:m>
                  <m:oMath xmlns:m="http://schemas.openxmlformats.org/officeDocument/2006/math">
                    <m:r>
                      <a:rPr lang="ru-RU" sz="1600" b="0" i="1" dirty="0" smtClean="0">
                        <a:solidFill>
                          <a:srgbClr val="762E9A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ru-RU" sz="1600" b="0" i="1" dirty="0" smtClean="0">
                        <a:solidFill>
                          <a:srgbClr val="762E9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∙5=</m:t>
                    </m:r>
                    <m:r>
                      <a:rPr lang="ru-RU" sz="16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3+3+3+3+3=15</m:t>
                    </m:r>
                  </m:oMath>
                </a14:m>
                <a:r>
                  <a:rPr lang="ru-RU" sz="1400" dirty="0" smtClean="0">
                    <a:solidFill>
                      <a:schemeClr val="bg1"/>
                    </a:solidFill>
                  </a:rPr>
                  <a:t>.</a:t>
                </a:r>
                <a:endParaRPr lang="ru-RU" sz="1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4" y="361950"/>
                <a:ext cx="4125303" cy="1244216"/>
              </a:xfrm>
              <a:prstGeom prst="wedgeRoundRectCallout">
                <a:avLst>
                  <a:gd name="adj1" fmla="val -24296"/>
                  <a:gd name="adj2" fmla="val 58483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762E9A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Таблица 9"/>
          <p:cNvGraphicFramePr>
            <a:graphicFrameLocks noGrp="1"/>
          </p:cNvGraphicFramePr>
          <p:nvPr>
            <p:extLst/>
          </p:nvPr>
        </p:nvGraphicFramePr>
        <p:xfrm>
          <a:off x="4572001" y="278550"/>
          <a:ext cx="4213224" cy="458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932483" y="1345223"/>
            <a:ext cx="685801" cy="2115207"/>
          </a:xfrm>
          <a:prstGeom prst="rect">
            <a:avLst/>
          </a:prstGeom>
          <a:pattFill prst="ltDnDiag">
            <a:fgClr>
              <a:srgbClr val="762E9A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633661" y="1345223"/>
            <a:ext cx="685801" cy="2115207"/>
          </a:xfrm>
          <a:prstGeom prst="rect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329738" y="1345223"/>
            <a:ext cx="685801" cy="2115207"/>
          </a:xfrm>
          <a:prstGeom prst="rect">
            <a:avLst/>
          </a:prstGeom>
          <a:pattFill prst="ltDnDiag">
            <a:fgClr>
              <a:srgbClr val="762E9A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030916" y="1345223"/>
            <a:ext cx="685801" cy="2115207"/>
          </a:xfrm>
          <a:prstGeom prst="rect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7733577" y="1345223"/>
            <a:ext cx="685801" cy="2115207"/>
          </a:xfrm>
          <a:prstGeom prst="rect">
            <a:avLst/>
          </a:prstGeom>
          <a:pattFill prst="ltDnDiag">
            <a:fgClr>
              <a:srgbClr val="762E9A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932483" y="1336430"/>
            <a:ext cx="3492000" cy="2124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618284" y="1345223"/>
            <a:ext cx="0" cy="2124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324600" y="1336430"/>
            <a:ext cx="0" cy="2124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7022124" y="1336430"/>
            <a:ext cx="0" cy="2124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7728440" y="1345223"/>
            <a:ext cx="0" cy="2124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6678483" y="294876"/>
            <a:ext cx="0" cy="3492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6678483" y="1009984"/>
            <a:ext cx="0" cy="3492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" y="1661975"/>
            <a:ext cx="1344726" cy="31164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882816" y="1198556"/>
                <a:ext cx="2089739" cy="2405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600" b="0" i="1" smtClean="0">
                        <a:solidFill>
                          <a:srgbClr val="762E9A"/>
                        </a:solidFill>
                        <a:latin typeface="Cambria Math" panose="02040503050406030204" pitchFamily="18" charset="0"/>
                      </a:rPr>
                      <m:t>3+3+3+3+3=15</m:t>
                    </m:r>
                  </m:oMath>
                </a14:m>
                <a:r>
                  <a:rPr lang="ru-RU" dirty="0" smtClean="0"/>
                  <a:t>.</a:t>
                </a:r>
                <a:endParaRPr lang="ru-RU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816" y="1198556"/>
                <a:ext cx="2089739" cy="240579"/>
              </a:xfrm>
              <a:prstGeom prst="rect">
                <a:avLst/>
              </a:prstGeom>
              <a:blipFill>
                <a:blip r:embed="rId6"/>
                <a:stretch>
                  <a:fillRect l="-3499" t="-10256" r="-3790" b="-43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160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5" grpId="0" animBg="1"/>
      <p:bldP spid="18" grpId="0" animBg="1"/>
      <p:bldP spid="21" grpId="0" animBg="1"/>
      <p:bldP spid="23" grpId="0" animBg="1"/>
      <p:bldP spid="24" grpId="0" animBg="1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827" y="1995854"/>
            <a:ext cx="2880000" cy="288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58775" y="361950"/>
            <a:ext cx="4033838" cy="1392909"/>
          </a:xfrm>
          <a:prstGeom prst="wedgeRoundRectCallout">
            <a:avLst>
              <a:gd name="adj1" fmla="val -26796"/>
              <a:gd name="adj2" fmla="val 62423"/>
              <a:gd name="adj3" fmla="val 16667"/>
            </a:avLst>
          </a:prstGeom>
          <a:solidFill>
            <a:schemeClr val="bg1"/>
          </a:solidFill>
          <a:ln>
            <a:solidFill>
              <a:srgbClr val="762E9A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/>
              <a:t>Вы оба правильно </a:t>
            </a:r>
            <a:r>
              <a:rPr lang="ru-RU" sz="1400" dirty="0" smtClean="0"/>
              <a:t>рассуждаете. </a:t>
            </a:r>
          </a:p>
          <a:p>
            <a:pPr algn="ctr"/>
            <a:r>
              <a:rPr lang="ru-RU" sz="1400" dirty="0" smtClean="0"/>
              <a:t>Посчитать </a:t>
            </a:r>
            <a:r>
              <a:rPr lang="ru-RU" sz="1400" dirty="0"/>
              <a:t>количество квадратов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в </a:t>
            </a:r>
            <a:r>
              <a:rPr lang="ru-RU" sz="1400" dirty="0"/>
              <a:t>нашем прямоугольнике можно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как </a:t>
            </a:r>
            <a:r>
              <a:rPr lang="ru-RU" sz="1400" dirty="0"/>
              <a:t>первым, так и вторым способом,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и </a:t>
            </a:r>
            <a:r>
              <a:rPr lang="ru-RU" sz="1400" dirty="0"/>
              <a:t>оба дадут верный результат.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/>
          </p:nvPr>
        </p:nvGraphicFramePr>
        <p:xfrm>
          <a:off x="4572001" y="278550"/>
          <a:ext cx="4213224" cy="458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0881" y="606628"/>
            <a:ext cx="2335462" cy="144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0881" y="2726014"/>
            <a:ext cx="2335462" cy="144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667214" y="2141176"/>
                <a:ext cx="202279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ru-RU" sz="16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∙3=</m:t>
                      </m:r>
                      <m:r>
                        <a:rPr lang="ru-RU" sz="16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5+5+5=15</m:t>
                      </m:r>
                    </m:oMath>
                  </m:oMathPara>
                </a14:m>
                <a:endParaRPr lang="ru-RU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7214" y="2141176"/>
                <a:ext cx="2022797" cy="246221"/>
              </a:xfrm>
              <a:prstGeom prst="rect">
                <a:avLst/>
              </a:prstGeom>
              <a:blipFill>
                <a:blip r:embed="rId7"/>
                <a:stretch>
                  <a:fillRect l="-1813" r="-1813" b="-73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308333" y="4277959"/>
                <a:ext cx="274055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3∙5=</m:t>
                      </m:r>
                      <m:r>
                        <a:rPr lang="ru-RU" sz="16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3+3+3+3+3=15</m:t>
                      </m:r>
                    </m:oMath>
                  </m:oMathPara>
                </a14:m>
                <a:endParaRPr lang="ru-RU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8333" y="4277959"/>
                <a:ext cx="2740558" cy="246221"/>
              </a:xfrm>
              <a:prstGeom prst="rect">
                <a:avLst/>
              </a:prstGeom>
              <a:blipFill>
                <a:blip r:embed="rId8"/>
                <a:stretch>
                  <a:fillRect l="-1336" r="-1114" b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195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3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67567" y="1047237"/>
            <a:ext cx="5213351" cy="104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400" dirty="0">
                <a:solidFill>
                  <a:srgbClr val="FFC000"/>
                </a:solidFill>
                <a:latin typeface="+mj-lt"/>
              </a:rPr>
              <a:t>Переместительное свойство </a:t>
            </a:r>
            <a:r>
              <a:rPr lang="ru-RU" sz="3400" dirty="0" smtClean="0">
                <a:solidFill>
                  <a:srgbClr val="FFC000"/>
                </a:solidFill>
                <a:latin typeface="+mj-lt"/>
              </a:rPr>
              <a:t>умножения</a:t>
            </a:r>
            <a:r>
              <a:rPr lang="ru-RU" sz="3400" dirty="0">
                <a:solidFill>
                  <a:srgbClr val="FFC000"/>
                </a:solidFill>
                <a:latin typeface="+mj-lt"/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7567" y="293873"/>
            <a:ext cx="5213351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400" dirty="0" smtClean="0">
                <a:solidFill>
                  <a:srgbClr val="FFC000"/>
                </a:solidFill>
                <a:latin typeface="+mj-lt"/>
              </a:rPr>
              <a:t>Запомните!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7567" y="2151193"/>
            <a:ext cx="647284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800" dirty="0" smtClean="0">
                <a:solidFill>
                  <a:schemeClr val="bg1"/>
                </a:solidFill>
              </a:rPr>
              <a:t>от </a:t>
            </a:r>
            <a:r>
              <a:rPr lang="ru-RU" sz="1800" dirty="0">
                <a:solidFill>
                  <a:schemeClr val="bg1"/>
                </a:solidFill>
              </a:rPr>
              <a:t>перестановки множителей произведение не меняется.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67567" y="2866942"/>
                <a:ext cx="136075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en-US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𝑏𝑎</m:t>
                      </m:r>
                    </m:oMath>
                  </m:oMathPara>
                </a14:m>
                <a:endParaRPr lang="ru-RU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567" y="2866942"/>
                <a:ext cx="1360757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Прямоугольник 1"/>
          <p:cNvSpPr/>
          <p:nvPr/>
        </p:nvSpPr>
        <p:spPr>
          <a:xfrm>
            <a:off x="358775" y="2839678"/>
            <a:ext cx="1369549" cy="51299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50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6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9" grpId="0"/>
      <p:bldP spid="20" grpId="0"/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827" y="1995854"/>
            <a:ext cx="2880000" cy="288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466984" y="2049959"/>
            <a:ext cx="3049506" cy="1869636"/>
          </a:xfrm>
          <a:prstGeom prst="wedgeRoundRectCallout">
            <a:avLst>
              <a:gd name="adj1" fmla="val 60828"/>
              <a:gd name="adj2" fmla="val -19282"/>
              <a:gd name="adj3" fmla="val 16667"/>
            </a:avLst>
          </a:prstGeom>
          <a:solidFill>
            <a:schemeClr val="bg1"/>
          </a:solidFill>
          <a:ln>
            <a:solidFill>
              <a:srgbClr val="762E9A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 err="1"/>
              <a:t>Электроша</a:t>
            </a:r>
            <a:r>
              <a:rPr lang="ru-RU" sz="1400" dirty="0"/>
              <a:t>, вот мы с тобой сейчас умножали небольшие числа. Тут всё </a:t>
            </a:r>
            <a:r>
              <a:rPr lang="ru-RU" sz="1400" dirty="0" smtClean="0"/>
              <a:t>понятно. </a:t>
            </a:r>
          </a:p>
          <a:p>
            <a:pPr algn="ctr"/>
            <a:r>
              <a:rPr lang="ru-RU" sz="1400" dirty="0" smtClean="0"/>
              <a:t>А </a:t>
            </a:r>
            <a:r>
              <a:rPr lang="ru-RU" sz="1400" dirty="0"/>
              <a:t>если бы нам нужно было найти </a:t>
            </a:r>
            <a:r>
              <a:rPr lang="ru-RU" sz="1400" dirty="0" smtClean="0"/>
              <a:t>произведение больших чисел. </a:t>
            </a:r>
          </a:p>
          <a:p>
            <a:pPr algn="ctr"/>
            <a:r>
              <a:rPr lang="ru-RU" sz="1400" dirty="0" smtClean="0"/>
              <a:t>Как </a:t>
            </a:r>
            <a:r>
              <a:rPr lang="ru-RU" sz="1400" dirty="0"/>
              <a:t>его посчитать</a:t>
            </a:r>
            <a:r>
              <a:rPr lang="ru-RU" sz="1400" dirty="0" smtClean="0"/>
              <a:t>?</a:t>
            </a:r>
            <a:endParaRPr lang="ru-RU" sz="1400" dirty="0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29561" y="1516496"/>
            <a:ext cx="1496993" cy="346933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52697" y="1188005"/>
            <a:ext cx="1491461" cy="35935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77160" y="373013"/>
                <a:ext cx="21861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5432</m:t>
                      </m:r>
                      <m:r>
                        <a:rPr lang="ru-RU" sz="280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ru-RU" sz="280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30</m:t>
                      </m:r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ru-RU" sz="2800" b="0" i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800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60" y="373013"/>
                <a:ext cx="2186111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67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827" y="1995854"/>
            <a:ext cx="2880000" cy="288000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29561" y="1516496"/>
            <a:ext cx="1496993" cy="346933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52697" y="1188005"/>
            <a:ext cx="1491461" cy="359354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9398" y="2435188"/>
            <a:ext cx="3067091" cy="2346362"/>
          </a:xfrm>
          <a:prstGeom prst="wedgeRoundRectCallout">
            <a:avLst>
              <a:gd name="adj1" fmla="val -58945"/>
              <a:gd name="adj2" fmla="val -11328"/>
              <a:gd name="adj3" fmla="val 16667"/>
            </a:avLst>
          </a:prstGeom>
          <a:solidFill>
            <a:schemeClr val="bg1"/>
          </a:solidFill>
          <a:ln>
            <a:solidFill>
              <a:srgbClr val="762E9A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/>
              <a:t>Умножение многозначных натуральных чисел удобнее всего выполнять в столбик. </a:t>
            </a:r>
            <a:endParaRPr lang="ru-RU" sz="1400" dirty="0" smtClean="0"/>
          </a:p>
          <a:p>
            <a:pPr algn="ctr"/>
            <a:r>
              <a:rPr lang="ru-RU" sz="1400" dirty="0" smtClean="0"/>
              <a:t>Вы </a:t>
            </a:r>
            <a:r>
              <a:rPr lang="ru-RU" sz="1400" dirty="0"/>
              <a:t>уже умеете умножать в столбик многозначное число на двузначное. </a:t>
            </a:r>
            <a:endParaRPr lang="ru-RU" sz="1400" dirty="0" smtClean="0"/>
          </a:p>
          <a:p>
            <a:pPr algn="ctr"/>
            <a:r>
              <a:rPr lang="ru-RU" sz="1400" dirty="0" smtClean="0"/>
              <a:t>Аналогично </a:t>
            </a:r>
            <a:r>
              <a:rPr lang="ru-RU" sz="1400" dirty="0"/>
              <a:t>выполняют умножение любых двух многозначных чисел.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77160" y="373013"/>
                <a:ext cx="21861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5432</m:t>
                      </m:r>
                      <m:r>
                        <a:rPr lang="ru-RU" sz="280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ru-RU" sz="280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30</m:t>
                      </m:r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ru-RU" sz="2800" b="0" i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800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60" y="373013"/>
                <a:ext cx="2186111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978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556738" y="0"/>
                <a:ext cx="3228486" cy="1122204"/>
              </a:xfrm>
              <a:prstGeom prst="rect">
                <a:avLst/>
              </a:prstGeom>
              <a:solidFill>
                <a:srgbClr val="762E9A">
                  <a:alpha val="50000"/>
                </a:srgbClr>
              </a:solidFill>
            </p:spPr>
            <p:txBody>
              <a:bodyPr wrap="square" lIns="360000" tIns="360000" rIns="360000" bIns="360000" rtlCol="0">
                <a:spAutoFit/>
              </a:bodyPr>
              <a:lstStyle/>
              <a:p>
                <a:r>
                  <a:rPr lang="ru-RU" sz="1200" dirty="0" smtClean="0">
                    <a:solidFill>
                      <a:schemeClr val="bg1"/>
                    </a:solidFill>
                  </a:rPr>
                  <a:t>Если один из множителей равен </a:t>
                </a:r>
                <a14:m>
                  <m:oMath xmlns:m="http://schemas.openxmlformats.org/officeDocument/2006/math">
                    <m:r>
                      <a:rPr lang="ru-RU" sz="14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ru-RU" sz="1200" dirty="0">
                    <a:solidFill>
                      <a:schemeClr val="bg1"/>
                    </a:solidFill>
                  </a:rPr>
                  <a:t>, </a:t>
                </a:r>
                <a:r>
                  <a:rPr lang="ru-RU" sz="1200" dirty="0" smtClean="0">
                    <a:solidFill>
                      <a:schemeClr val="bg1"/>
                    </a:solidFill>
                  </a:rPr>
                  <a:t/>
                </a:r>
                <a:br>
                  <a:rPr lang="ru-RU" sz="1200" dirty="0" smtClean="0">
                    <a:solidFill>
                      <a:schemeClr val="bg1"/>
                    </a:solidFill>
                  </a:rPr>
                </a:br>
                <a:r>
                  <a:rPr lang="ru-RU" sz="1200" dirty="0" smtClean="0">
                    <a:solidFill>
                      <a:schemeClr val="bg1"/>
                    </a:solidFill>
                  </a:rPr>
                  <a:t>то </a:t>
                </a:r>
                <a:r>
                  <a:rPr lang="ru-RU" sz="1200" dirty="0">
                    <a:solidFill>
                      <a:schemeClr val="bg1"/>
                    </a:solidFill>
                  </a:rPr>
                  <a:t>произведение </a:t>
                </a:r>
                <a:r>
                  <a:rPr lang="ru-RU" sz="1200" dirty="0" smtClean="0">
                    <a:solidFill>
                      <a:schemeClr val="bg1"/>
                    </a:solidFill>
                  </a:rPr>
                  <a:t>равно нулю.</a:t>
                </a:r>
                <a:endParaRPr lang="ru-RU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6738" y="0"/>
                <a:ext cx="3228486" cy="11222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827" y="1995854"/>
            <a:ext cx="2880000" cy="288000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29561" y="1516496"/>
            <a:ext cx="1496993" cy="346933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52697" y="1188005"/>
            <a:ext cx="1491461" cy="35935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177173" y="1282302"/>
                <a:ext cx="8832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5432</m:t>
                      </m:r>
                    </m:oMath>
                  </m:oMathPara>
                </a14:m>
                <a:endParaRPr lang="ru-RU" sz="2800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7173" y="1282302"/>
                <a:ext cx="883255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373460" y="1714011"/>
                <a:ext cx="68448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305</m:t>
                      </m:r>
                    </m:oMath>
                  </m:oMathPara>
                </a14:m>
                <a:endParaRPr lang="ru-RU" sz="2800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3460" y="1714011"/>
                <a:ext cx="684483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Прямая соединительная линия 2"/>
          <p:cNvCxnSpPr/>
          <p:nvPr/>
        </p:nvCxnSpPr>
        <p:spPr>
          <a:xfrm>
            <a:off x="3561297" y="2221098"/>
            <a:ext cx="1524201" cy="0"/>
          </a:xfrm>
          <a:prstGeom prst="line">
            <a:avLst/>
          </a:prstGeom>
          <a:ln w="19050">
            <a:solidFill>
              <a:srgbClr val="762E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790990" y="1497745"/>
                <a:ext cx="35586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ru-RU" sz="2800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0990" y="1497745"/>
                <a:ext cx="355867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766973" y="2250981"/>
                <a:ext cx="28693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2800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6973" y="2250981"/>
                <a:ext cx="286938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702626" y="2253695"/>
                <a:ext cx="48571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ru-RU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2626" y="2253695"/>
                <a:ext cx="485710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95037" y="1241492"/>
                <a:ext cx="2471255" cy="467266"/>
              </a:xfrm>
              <a:prstGeom prst="wedgeRoundRectCallout">
                <a:avLst>
                  <a:gd name="adj1" fmla="val -15519"/>
                  <a:gd name="adj2" fmla="val 99371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762E9A"/>
                </a:solidFill>
              </a:ln>
            </p:spPr>
            <p:txBody>
              <a:bodyPr wrap="square" lIns="180000" tIns="90000" rIns="180000" bIns="90000" rtlCol="0">
                <a:spAutoFit/>
              </a:bodyPr>
              <a:lstStyle/>
              <a:p>
                <a:pPr algn="ctr"/>
                <a:r>
                  <a:rPr lang="ru-RU" sz="1400" dirty="0" smtClean="0"/>
                  <a:t>Умножим </a:t>
                </a:r>
                <a14:m>
                  <m:oMath xmlns:m="http://schemas.openxmlformats.org/officeDocument/2006/math">
                    <m:r>
                      <a:rPr lang="ru-RU" sz="1600" b="0" i="1" dirty="0" smtClean="0">
                        <a:latin typeface="Cambria Math" panose="02040503050406030204" pitchFamily="18" charset="0"/>
                      </a:rPr>
                      <m:t>5432</m:t>
                    </m:r>
                  </m:oMath>
                </a14:m>
                <a:r>
                  <a:rPr lang="ru-RU" sz="1400" dirty="0"/>
                  <a:t> на </a:t>
                </a:r>
                <a14:m>
                  <m:oMath xmlns:m="http://schemas.openxmlformats.org/officeDocument/2006/math">
                    <m:r>
                      <a:rPr lang="ru-RU" sz="1600" b="0" i="1" dirty="0" smtClean="0">
                        <a:latin typeface="Cambria Math" panose="02040503050406030204" pitchFamily="18" charset="0"/>
                      </a:rPr>
                      <m:t>305</m:t>
                    </m:r>
                  </m:oMath>
                </a14:m>
                <a:r>
                  <a:rPr lang="ru-RU" sz="1400" dirty="0"/>
                  <a:t>.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037" y="1241492"/>
                <a:ext cx="2471255" cy="467266"/>
              </a:xfrm>
              <a:prstGeom prst="wedgeRoundRectCallout">
                <a:avLst>
                  <a:gd name="adj1" fmla="val -15519"/>
                  <a:gd name="adj2" fmla="val 99371"/>
                  <a:gd name="adj3" fmla="val 16667"/>
                </a:avLst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rgbClr val="762E9A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179072" y="2250980"/>
                <a:ext cx="48571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ru-RU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9072" y="2250980"/>
                <a:ext cx="485710" cy="4308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565901" y="2257568"/>
                <a:ext cx="28693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ru-RU" sz="2800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5901" y="2257568"/>
                <a:ext cx="286938" cy="43088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389693" y="2258126"/>
                <a:ext cx="48571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15</m:t>
                      </m:r>
                    </m:oMath>
                  </m:oMathPara>
                </a14:m>
                <a:endParaRPr lang="ru-RU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9693" y="2258126"/>
                <a:ext cx="485710" cy="43088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381119" y="2259136"/>
                <a:ext cx="272699" cy="4308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2800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119" y="2259136"/>
                <a:ext cx="272699" cy="43088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631126" y="1067602"/>
                <a:ext cx="1859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1800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1126" y="1067602"/>
                <a:ext cx="185948" cy="276999"/>
              </a:xfrm>
              <a:prstGeom prst="rect">
                <a:avLst/>
              </a:prstGeom>
              <a:blipFill>
                <a:blip r:embed="rId18"/>
                <a:stretch>
                  <a:fillRect l="-30000" r="-30000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977399" y="2569308"/>
                <a:ext cx="8832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0000</m:t>
                      </m:r>
                    </m:oMath>
                  </m:oMathPara>
                </a14:m>
                <a:endParaRPr lang="ru-RU" sz="2800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7399" y="2569308"/>
                <a:ext cx="883255" cy="43088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991110" y="2248970"/>
                <a:ext cx="48571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27</m:t>
                      </m:r>
                    </m:oMath>
                  </m:oMathPara>
                </a14:m>
                <a:endParaRPr lang="ru-RU" sz="2800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1110" y="2248970"/>
                <a:ext cx="485710" cy="43088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431570" y="1067602"/>
                <a:ext cx="1859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1800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1570" y="1067602"/>
                <a:ext cx="185948" cy="276999"/>
              </a:xfrm>
              <a:prstGeom prst="rect">
                <a:avLst/>
              </a:prstGeom>
              <a:blipFill>
                <a:blip r:embed="rId21"/>
                <a:stretch>
                  <a:fillRect l="-30000" r="-30000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225245" y="1063733"/>
                <a:ext cx="1859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1800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5245" y="1063733"/>
                <a:ext cx="185948" cy="276999"/>
              </a:xfrm>
              <a:prstGeom prst="rect">
                <a:avLst/>
              </a:prstGeom>
              <a:blipFill>
                <a:blip r:embed="rId22"/>
                <a:stretch>
                  <a:fillRect l="-25806" r="-29032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990817" y="2255411"/>
                <a:ext cx="48571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25</m:t>
                      </m:r>
                    </m:oMath>
                  </m:oMathPara>
                </a14:m>
                <a:endParaRPr lang="ru-RU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817" y="2255411"/>
                <a:ext cx="485710" cy="430887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77160" y="373013"/>
                <a:ext cx="21861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5432</m:t>
                      </m:r>
                      <m:r>
                        <a:rPr lang="ru-RU" sz="280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ru-RU" sz="280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30</m:t>
                      </m:r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ru-RU" sz="2800" b="0" i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800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60" y="373013"/>
                <a:ext cx="2186111" cy="430887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583861" y="2404627"/>
                <a:ext cx="35586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2800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3861" y="2404627"/>
                <a:ext cx="355867" cy="430887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598899" y="2887636"/>
                <a:ext cx="108202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16296</m:t>
                      </m:r>
                    </m:oMath>
                  </m:oMathPara>
                </a14:m>
                <a:endParaRPr lang="ru-RU" sz="2800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8899" y="2887636"/>
                <a:ext cx="1082026" cy="430887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205430" y="2688455"/>
                <a:ext cx="35586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2800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430" y="2688455"/>
                <a:ext cx="355867" cy="430887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Прямая соединительная линия 41"/>
          <p:cNvCxnSpPr/>
          <p:nvPr/>
        </p:nvCxnSpPr>
        <p:spPr>
          <a:xfrm>
            <a:off x="3524468" y="3353691"/>
            <a:ext cx="1524201" cy="0"/>
          </a:xfrm>
          <a:prstGeom prst="line">
            <a:avLst/>
          </a:prstGeom>
          <a:ln w="19050">
            <a:solidFill>
              <a:srgbClr val="762E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594843" y="3380068"/>
                <a:ext cx="147957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1656760</m:t>
                      </m:r>
                    </m:oMath>
                  </m:oMathPara>
                </a14:m>
                <a:endParaRPr lang="ru-RU" sz="2800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4843" y="3380068"/>
                <a:ext cx="1479572" cy="430887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/>
          <p:cNvSpPr txBox="1"/>
          <p:nvPr/>
        </p:nvSpPr>
        <p:spPr>
          <a:xfrm>
            <a:off x="4751388" y="361950"/>
            <a:ext cx="4025284" cy="677820"/>
          </a:xfrm>
          <a:prstGeom prst="wedgeRoundRectCallout">
            <a:avLst>
              <a:gd name="adj1" fmla="val 9819"/>
              <a:gd name="adj2" fmla="val 82508"/>
              <a:gd name="adj3" fmla="val 16667"/>
            </a:avLst>
          </a:prstGeom>
          <a:solidFill>
            <a:schemeClr val="bg1"/>
          </a:solidFill>
          <a:ln>
            <a:solidFill>
              <a:srgbClr val="762E9A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 smtClean="0"/>
              <a:t>Теперь </a:t>
            </a:r>
            <a:r>
              <a:rPr lang="ru-RU" sz="1400" dirty="0"/>
              <a:t>нам понятно, как умножают числа столбиком. </a:t>
            </a:r>
            <a:r>
              <a:rPr lang="ru-RU" sz="1400" dirty="0" smtClean="0"/>
              <a:t>Это </a:t>
            </a:r>
            <a:r>
              <a:rPr lang="ru-RU" sz="1400" dirty="0"/>
              <a:t>очень просто и удобно!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417687" y="367392"/>
                <a:ext cx="163666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1 656 760</m:t>
                      </m:r>
                    </m:oMath>
                  </m:oMathPara>
                </a14:m>
                <a:endParaRPr lang="ru-RU" sz="2800" dirty="0">
                  <a:solidFill>
                    <a:srgbClr val="762E9A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7687" y="367392"/>
                <a:ext cx="1636665" cy="430887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759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7" grpId="0"/>
      <p:bldP spid="39" grpId="0"/>
      <p:bldP spid="13" grpId="0"/>
      <p:bldP spid="14" grpId="0"/>
      <p:bldP spid="15" grpId="0"/>
      <p:bldP spid="15" grpId="1"/>
      <p:bldP spid="16" grpId="0" animBg="1"/>
      <p:bldP spid="17" grpId="0"/>
      <p:bldP spid="17" grpId="1"/>
      <p:bldP spid="22" grpId="0"/>
      <p:bldP spid="23" grpId="0"/>
      <p:bldP spid="23" grpId="1"/>
      <p:bldP spid="24" grpId="0"/>
      <p:bldP spid="25" grpId="0"/>
      <p:bldP spid="25" grpId="1"/>
      <p:bldP spid="25" grpId="2"/>
      <p:bldP spid="26" grpId="0"/>
      <p:bldP spid="27" grpId="0"/>
      <p:bldP spid="28" grpId="0"/>
      <p:bldP spid="28" grpId="1"/>
      <p:bldP spid="28" grpId="2"/>
      <p:bldP spid="29" grpId="0"/>
      <p:bldP spid="29" grpId="1"/>
      <p:bldP spid="29" grpId="2"/>
      <p:bldP spid="30" grpId="0"/>
      <p:bldP spid="30" grpId="1"/>
      <p:bldP spid="38" grpId="0"/>
      <p:bldP spid="40" grpId="0"/>
      <p:bldP spid="41" grpId="0"/>
      <p:bldP spid="43" grpId="0"/>
      <p:bldP spid="44" grpId="0" animBg="1"/>
      <p:bldP spid="4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58775" y="909934"/>
                <a:ext cx="5502275" cy="9371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400" dirty="0" smtClean="0"/>
                  <a:t>Запишите </a:t>
                </a:r>
                <a:r>
                  <a:rPr lang="ru-RU" sz="1400" dirty="0"/>
                  <a:t>сумму в виде произведения и вычислите </a:t>
                </a:r>
                <a:r>
                  <a:rPr lang="ru-RU" sz="1400" dirty="0" smtClean="0"/>
                  <a:t>её:</a:t>
                </a:r>
              </a:p>
              <a:p>
                <a:r>
                  <a:rPr lang="ru-RU" sz="1400" dirty="0" smtClean="0"/>
                  <a:t>а) </a:t>
                </a:r>
                <a14:m>
                  <m:oMath xmlns:m="http://schemas.openxmlformats.org/officeDocument/2006/math">
                    <m:r>
                      <a:rPr lang="ru-RU" sz="1600" b="0" i="1" smtClean="0">
                        <a:latin typeface="Cambria Math" panose="02040503050406030204" pitchFamily="18" charset="0"/>
                      </a:rPr>
                      <m:t>7+7+7+7+7+7+7+7+7</m:t>
                    </m:r>
                  </m:oMath>
                </a14:m>
                <a:r>
                  <a:rPr lang="ru-RU" sz="1400" dirty="0" smtClean="0"/>
                  <a:t>;</a:t>
                </a:r>
              </a:p>
              <a:p>
                <a:r>
                  <a:rPr lang="ru-RU" sz="1400" dirty="0" smtClean="0"/>
                  <a:t>б) </a:t>
                </a:r>
                <a14:m>
                  <m:oMath xmlns:m="http://schemas.openxmlformats.org/officeDocument/2006/math">
                    <m:r>
                      <a:rPr lang="ru-RU" sz="1600" b="0" i="1" smtClean="0">
                        <a:latin typeface="Cambria Math" panose="02040503050406030204" pitchFamily="18" charset="0"/>
                      </a:rPr>
                      <m:t>15+15+15</m:t>
                    </m:r>
                  </m:oMath>
                </a14:m>
                <a:r>
                  <a:rPr lang="ru-RU" sz="1400" dirty="0" smtClean="0"/>
                  <a:t>;</a:t>
                </a:r>
              </a:p>
              <a:p>
                <a:r>
                  <a:rPr lang="ru-RU" sz="1400" dirty="0" smtClean="0"/>
                  <a:t>в)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ru-RU" sz="1400" dirty="0" smtClean="0"/>
                  <a:t>. 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909934"/>
                <a:ext cx="5502275" cy="937180"/>
              </a:xfrm>
              <a:prstGeom prst="rect">
                <a:avLst/>
              </a:prstGeom>
              <a:blipFill>
                <a:blip r:embed="rId3"/>
                <a:stretch>
                  <a:fillRect l="-1996" t="-5844" b="-103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единительная линия 11"/>
          <p:cNvCxnSpPr/>
          <p:nvPr/>
        </p:nvCxnSpPr>
        <p:spPr>
          <a:xfrm>
            <a:off x="358774" y="2084776"/>
            <a:ext cx="842645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8774" y="361950"/>
            <a:ext cx="40338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Задание № 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8775" y="2327300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Решение: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65367" y="2679743"/>
                <a:ext cx="340734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400" b="0" dirty="0" smtClean="0"/>
                  <a:t>а)</a:t>
                </a:r>
                <a:r>
                  <a:rPr lang="ru-RU" sz="1600" b="0" dirty="0" smtClean="0"/>
                  <a:t> </a:t>
                </a:r>
                <a14:m>
                  <m:oMath xmlns:m="http://schemas.openxmlformats.org/officeDocument/2006/math">
                    <m:r>
                      <a:rPr lang="ru-RU" sz="1600" b="0" i="1" smtClean="0">
                        <a:latin typeface="Cambria Math" panose="02040503050406030204" pitchFamily="18" charset="0"/>
                      </a:rPr>
                      <m:t>7+7+7+7+7+7+7+7+7=</m:t>
                    </m:r>
                  </m:oMath>
                </a14:m>
                <a:endParaRPr lang="ru-RU" sz="1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367" y="2679743"/>
                <a:ext cx="3407343" cy="246221"/>
              </a:xfrm>
              <a:prstGeom prst="rect">
                <a:avLst/>
              </a:prstGeom>
              <a:blipFill>
                <a:blip r:embed="rId5"/>
                <a:stretch>
                  <a:fillRect l="-3220" t="-15000" r="-358" b="-4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Левая фигурная скобка 3"/>
          <p:cNvSpPr/>
          <p:nvPr/>
        </p:nvSpPr>
        <p:spPr>
          <a:xfrm rot="16200000">
            <a:off x="1914872" y="1574833"/>
            <a:ext cx="252000" cy="2988000"/>
          </a:xfrm>
          <a:prstGeom prst="leftBrace">
            <a:avLst>
              <a:gd name="adj1" fmla="val 83333"/>
              <a:gd name="adj2" fmla="val 50000"/>
            </a:avLst>
          </a:prstGeom>
          <a:ln w="19050">
            <a:solidFill>
              <a:srgbClr val="762E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79175" y="3252686"/>
                <a:ext cx="1314784" cy="3329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600" i="1" dirty="0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ru-RU" sz="1400" dirty="0" smtClean="0"/>
                  <a:t> слагаемых</a:t>
                </a:r>
                <a:endParaRPr lang="ru-RU" sz="1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175" y="3252686"/>
                <a:ext cx="1314784" cy="332912"/>
              </a:xfrm>
              <a:prstGeom prst="rect">
                <a:avLst/>
              </a:prstGeom>
              <a:blipFill>
                <a:blip r:embed="rId6"/>
                <a:stretch>
                  <a:fillRect b="-185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768290" y="2679743"/>
                <a:ext cx="64190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ru-RU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∙9=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8290" y="2679743"/>
                <a:ext cx="641907" cy="246221"/>
              </a:xfrm>
              <a:prstGeom prst="rect">
                <a:avLst/>
              </a:prstGeom>
              <a:blipFill>
                <a:blip r:embed="rId7"/>
                <a:stretch>
                  <a:fillRect l="-5714" r="-1905" b="-7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451675" y="2688535"/>
                <a:ext cx="266098" cy="2405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600" b="0" i="1" smtClean="0">
                        <a:latin typeface="Cambria Math" panose="02040503050406030204" pitchFamily="18" charset="0"/>
                      </a:rPr>
                      <m:t>63</m:t>
                    </m:r>
                  </m:oMath>
                </a14:m>
                <a:r>
                  <a:rPr lang="ru-RU" sz="1400" dirty="0" smtClean="0"/>
                  <a:t>;</a:t>
                </a:r>
                <a:endParaRPr lang="ru-RU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1675" y="2688535"/>
                <a:ext cx="266098" cy="240579"/>
              </a:xfrm>
              <a:prstGeom prst="rect">
                <a:avLst/>
              </a:prstGeom>
              <a:blipFill>
                <a:blip r:embed="rId8"/>
                <a:stretch>
                  <a:fillRect l="-25000" t="-12821" r="-38636" b="-461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872286" y="2679743"/>
                <a:ext cx="159710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400" b="0" dirty="0" smtClean="0"/>
                  <a:t>б)</a:t>
                </a:r>
                <a:r>
                  <a:rPr lang="ru-RU" sz="1600" b="0" dirty="0" smtClean="0"/>
                  <a:t> </a:t>
                </a:r>
                <a14:m>
                  <m:oMath xmlns:m="http://schemas.openxmlformats.org/officeDocument/2006/math">
                    <m:r>
                      <a:rPr lang="ru-RU" sz="1600" b="0" i="1" smtClean="0">
                        <a:latin typeface="Cambria Math" panose="02040503050406030204" pitchFamily="18" charset="0"/>
                      </a:rPr>
                      <m:t>15+15+15=</m:t>
                    </m:r>
                  </m:oMath>
                </a14:m>
                <a:endParaRPr lang="ru-RU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2286" y="2679743"/>
                <a:ext cx="1597104" cy="246221"/>
              </a:xfrm>
              <a:prstGeom prst="rect">
                <a:avLst/>
              </a:prstGeom>
              <a:blipFill>
                <a:blip r:embed="rId9"/>
                <a:stretch>
                  <a:fillRect l="-6870" t="-15000" r="-1527" b="-4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Левая фигурная скобка 19"/>
          <p:cNvSpPr/>
          <p:nvPr/>
        </p:nvSpPr>
        <p:spPr>
          <a:xfrm rot="16200000">
            <a:off x="6539791" y="2456833"/>
            <a:ext cx="252000" cy="1224000"/>
          </a:xfrm>
          <a:prstGeom prst="leftBrace">
            <a:avLst>
              <a:gd name="adj1" fmla="val 83333"/>
              <a:gd name="adj2" fmla="val 50000"/>
            </a:avLst>
          </a:prstGeom>
          <a:ln w="19050">
            <a:solidFill>
              <a:srgbClr val="762E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005024" y="3252686"/>
                <a:ext cx="1314784" cy="3329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600" b="0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ru-RU" sz="1400" dirty="0" smtClean="0"/>
                  <a:t> слагаемых</a:t>
                </a:r>
                <a:endParaRPr lang="ru-RU" sz="1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5024" y="3252686"/>
                <a:ext cx="1314784" cy="332912"/>
              </a:xfrm>
              <a:prstGeom prst="rect">
                <a:avLst/>
              </a:prstGeom>
              <a:blipFill>
                <a:blip r:embed="rId10"/>
                <a:stretch>
                  <a:fillRect b="-185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499164" y="2679743"/>
                <a:ext cx="75251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ru-RU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∙3=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9164" y="2679743"/>
                <a:ext cx="752514" cy="246221"/>
              </a:xfrm>
              <a:prstGeom prst="rect">
                <a:avLst/>
              </a:prstGeom>
              <a:blipFill>
                <a:blip r:embed="rId11"/>
                <a:stretch>
                  <a:fillRect l="-5645" r="-1613" b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279263" y="2688535"/>
                <a:ext cx="274114" cy="2405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600" b="0" i="1" smtClean="0">
                        <a:latin typeface="Cambria Math" panose="02040503050406030204" pitchFamily="18" charset="0"/>
                      </a:rPr>
                      <m:t>45</m:t>
                    </m:r>
                  </m:oMath>
                </a14:m>
                <a:r>
                  <a:rPr lang="ru-RU" sz="1400" dirty="0" smtClean="0"/>
                  <a:t>;</a:t>
                </a:r>
                <a:endParaRPr lang="ru-RU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9263" y="2688535"/>
                <a:ext cx="274114" cy="240579"/>
              </a:xfrm>
              <a:prstGeom prst="rect">
                <a:avLst/>
              </a:prstGeom>
              <a:blipFill>
                <a:blip r:embed="rId12"/>
                <a:stretch>
                  <a:fillRect l="-26667" t="-12821" r="-35556" b="-461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65367" y="3852558"/>
                <a:ext cx="364862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400" b="0" dirty="0" smtClean="0"/>
                  <a:t>в)</a:t>
                </a:r>
                <a:r>
                  <a:rPr lang="ru-RU" sz="16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ru-RU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ru-RU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ru-RU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ru-RU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ru-RU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ru-RU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ru-RU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ru-RU" sz="1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ru-RU" sz="1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367" y="3852558"/>
                <a:ext cx="3648628" cy="246221"/>
              </a:xfrm>
              <a:prstGeom prst="rect">
                <a:avLst/>
              </a:prstGeom>
              <a:blipFill>
                <a:blip r:embed="rId13"/>
                <a:stretch>
                  <a:fillRect l="-3010" t="-12500" b="-4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Левая фигурная скобка 24"/>
          <p:cNvSpPr/>
          <p:nvPr/>
        </p:nvSpPr>
        <p:spPr>
          <a:xfrm rot="16200000">
            <a:off x="1986872" y="2675648"/>
            <a:ext cx="252000" cy="3132000"/>
          </a:xfrm>
          <a:prstGeom prst="leftBrace">
            <a:avLst>
              <a:gd name="adj1" fmla="val 83333"/>
              <a:gd name="adj2" fmla="val 50000"/>
            </a:avLst>
          </a:prstGeom>
          <a:ln w="19050">
            <a:solidFill>
              <a:srgbClr val="762E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453603" y="4425501"/>
                <a:ext cx="1314784" cy="3329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600" b="0" i="1" dirty="0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ru-RU" sz="1400" dirty="0" smtClean="0"/>
                  <a:t> слагаемых</a:t>
                </a:r>
                <a:endParaRPr lang="ru-RU" sz="1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3603" y="4425501"/>
                <a:ext cx="1314784" cy="332912"/>
              </a:xfrm>
              <a:prstGeom prst="rect">
                <a:avLst/>
              </a:prstGeom>
              <a:blipFill>
                <a:blip r:embed="rId14"/>
                <a:stretch>
                  <a:fillRect b="-163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891378" y="3852558"/>
                <a:ext cx="69993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ru-RU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</m:t>
                      </m:r>
                      <m:r>
                        <a:rPr lang="ru-RU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1378" y="3852558"/>
                <a:ext cx="699935" cy="246221"/>
              </a:xfrm>
              <a:prstGeom prst="rect">
                <a:avLst/>
              </a:prstGeom>
              <a:blipFill>
                <a:blip r:embed="rId15"/>
                <a:stretch>
                  <a:fillRect l="-2609" r="-1739" b="-7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627515" y="3861350"/>
                <a:ext cx="335348" cy="2405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ru-RU" sz="1400" dirty="0" smtClean="0"/>
                  <a:t>.</a:t>
                </a:r>
                <a:endParaRPr lang="ru-RU" sz="1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7515" y="3861350"/>
                <a:ext cx="335348" cy="240579"/>
              </a:xfrm>
              <a:prstGeom prst="rect">
                <a:avLst/>
              </a:prstGeom>
              <a:blipFill>
                <a:blip r:embed="rId16"/>
                <a:stretch>
                  <a:fillRect l="-20000" t="-12500" r="-32727" b="-4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12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  <p:bldP spid="3" grpId="0"/>
      <p:bldP spid="4" grpId="0" animBg="1"/>
      <p:bldP spid="5" grpId="0"/>
      <p:bldP spid="17" grpId="0"/>
      <p:bldP spid="18" grpId="0"/>
      <p:bldP spid="19" grpId="0"/>
      <p:bldP spid="20" grpId="0" animBg="1"/>
      <p:bldP spid="21" grpId="0"/>
      <p:bldP spid="22" grpId="0"/>
      <p:bldP spid="23" grpId="0"/>
      <p:bldP spid="24" grpId="0"/>
      <p:bldP spid="25" grpId="0" animBg="1"/>
      <p:bldP spid="26" grpId="0"/>
      <p:bldP spid="27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53876" y="1429529"/>
            <a:ext cx="1494140" cy="360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400300" y="361950"/>
            <a:ext cx="6384926" cy="916183"/>
          </a:xfrm>
          <a:prstGeom prst="wedgeRoundRectCallout">
            <a:avLst>
              <a:gd name="adj1" fmla="val 33955"/>
              <a:gd name="adj2" fmla="val 65158"/>
              <a:gd name="adj3" fmla="val 16667"/>
            </a:avLst>
          </a:prstGeom>
          <a:solidFill>
            <a:schemeClr val="bg1"/>
          </a:solidFill>
          <a:ln>
            <a:solidFill>
              <a:srgbClr val="762E9A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/>
              <a:t>У нас в классе есть традиция. </a:t>
            </a:r>
            <a:endParaRPr lang="ru-RU" sz="1400" dirty="0" smtClean="0"/>
          </a:p>
          <a:p>
            <a:pPr algn="ctr"/>
            <a:r>
              <a:rPr lang="ru-RU" sz="1400" dirty="0" smtClean="0"/>
              <a:t>На </a:t>
            </a:r>
            <a:r>
              <a:rPr lang="ru-RU" sz="1400" dirty="0"/>
              <a:t>свой день рождения мы приносим угощения для одноклассников. </a:t>
            </a:r>
            <a:endParaRPr lang="ru-RU" sz="1400" dirty="0" smtClean="0"/>
          </a:p>
          <a:p>
            <a:pPr algn="ctr"/>
            <a:r>
              <a:rPr lang="ru-RU" sz="1400" dirty="0" smtClean="0"/>
              <a:t>И </a:t>
            </a:r>
            <a:r>
              <a:rPr lang="ru-RU" sz="1400" dirty="0"/>
              <a:t>мама дала мне задание купить конфеты.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938" y="1429529"/>
            <a:ext cx="1553374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4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58775" y="909934"/>
                <a:ext cx="4392613" cy="6966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400" dirty="0" smtClean="0"/>
                  <a:t>Первое </a:t>
                </a:r>
                <a:r>
                  <a:rPr lang="ru-RU" sz="1400" dirty="0"/>
                  <a:t>число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latin typeface="Cambria Math" panose="02040503050406030204" pitchFamily="18" charset="0"/>
                      </a:rPr>
                      <m:t>405</m:t>
                    </m:r>
                  </m:oMath>
                </a14:m>
                <a:r>
                  <a:rPr lang="ru-RU" sz="1400" dirty="0" smtClean="0"/>
                  <a:t>, </a:t>
                </a:r>
                <a:r>
                  <a:rPr lang="ru-RU" sz="1400" dirty="0"/>
                  <a:t>второе число в </a:t>
                </a:r>
                <a14:m>
                  <m:oMath xmlns:m="http://schemas.openxmlformats.org/officeDocument/2006/math">
                    <m:r>
                      <a:rPr lang="ru-RU" sz="1600" b="0" i="1" dirty="0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ru-RU" sz="1400" dirty="0"/>
                  <a:t> раз больше первого и в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ru-RU" sz="1400" dirty="0" smtClean="0"/>
                  <a:t> </a:t>
                </a:r>
                <a:r>
                  <a:rPr lang="ru-RU" sz="1400" dirty="0"/>
                  <a:t>раз меньше третьего числа. </a:t>
                </a:r>
                <a:endParaRPr lang="ru-RU" sz="1400" dirty="0" smtClean="0"/>
              </a:p>
              <a:p>
                <a:r>
                  <a:rPr lang="ru-RU" sz="1400" dirty="0" smtClean="0"/>
                  <a:t>На </a:t>
                </a:r>
                <a:r>
                  <a:rPr lang="ru-RU" sz="1400" dirty="0"/>
                  <a:t>сколько второе число меньше третьего числа?</a:t>
                </a:r>
                <a:endParaRPr lang="ru-RU" sz="140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909934"/>
                <a:ext cx="4392613" cy="696601"/>
              </a:xfrm>
              <a:prstGeom prst="rect">
                <a:avLst/>
              </a:prstGeom>
              <a:blipFill>
                <a:blip r:embed="rId3"/>
                <a:stretch>
                  <a:fillRect l="-2500" t="-4348" b="-139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единительная линия 11"/>
          <p:cNvCxnSpPr/>
          <p:nvPr/>
        </p:nvCxnSpPr>
        <p:spPr>
          <a:xfrm>
            <a:off x="358774" y="1795772"/>
            <a:ext cx="841530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8774" y="361950"/>
            <a:ext cx="40338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Задание № 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8775" y="1989170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Решение: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58775" y="2350809"/>
                <a:ext cx="3349625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600" b="0" i="1" smtClean="0">
                        <a:latin typeface="Cambria Math" panose="02040503050406030204" pitchFamily="18" charset="0"/>
                      </a:rPr>
                      <m:t>1) 405</m:t>
                    </m:r>
                    <m:r>
                      <a:rPr lang="ru-RU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∙6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1600" b="0" i="1" smtClean="0">
                        <a:latin typeface="Cambria Math" panose="02040503050406030204" pitchFamily="18" charset="0"/>
                      </a:rPr>
                      <m:t>2430</m:t>
                    </m:r>
                  </m:oMath>
                </a14:m>
                <a:r>
                  <a:rPr lang="ru-RU" sz="1600" dirty="0" smtClean="0"/>
                  <a:t> </a:t>
                </a:r>
                <a:r>
                  <a:rPr lang="ru-RU" sz="1400" dirty="0" smtClean="0"/>
                  <a:t>– второе число; </a:t>
                </a: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2350809"/>
                <a:ext cx="3349625" cy="246221"/>
              </a:xfrm>
              <a:prstGeom prst="rect">
                <a:avLst/>
              </a:prstGeom>
              <a:blipFill>
                <a:blip r:embed="rId5"/>
                <a:stretch>
                  <a:fillRect l="-2186" t="-15000" b="-4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Прямая соединительная линия 63"/>
          <p:cNvCxnSpPr/>
          <p:nvPr/>
        </p:nvCxnSpPr>
        <p:spPr>
          <a:xfrm>
            <a:off x="358774" y="3690161"/>
            <a:ext cx="842645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358775" y="3932685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Ответ: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991596" y="3899709"/>
                <a:ext cx="349134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400" b="0" dirty="0" smtClean="0"/>
                  <a:t>второе число меньше третьего на</a:t>
                </a:r>
                <a:r>
                  <a:rPr lang="ru-RU" sz="1600" b="0" dirty="0" smtClean="0"/>
                  <a:t> </a:t>
                </a:r>
                <a14:m>
                  <m:oMath xmlns:m="http://schemas.openxmlformats.org/officeDocument/2006/math">
                    <m:r>
                      <a:rPr lang="ru-RU" sz="1600" b="0" i="1" smtClean="0">
                        <a:latin typeface="Cambria Math" panose="02040503050406030204" pitchFamily="18" charset="0"/>
                      </a:rPr>
                      <m:t>9720</m:t>
                    </m:r>
                  </m:oMath>
                </a14:m>
                <a:r>
                  <a:rPr lang="ru-RU" sz="1400" dirty="0" smtClean="0"/>
                  <a:t>.</a:t>
                </a:r>
                <a:endParaRPr lang="ru-RU" sz="16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596" y="3899709"/>
                <a:ext cx="3491340" cy="246221"/>
              </a:xfrm>
              <a:prstGeom prst="rect">
                <a:avLst/>
              </a:prstGeom>
              <a:blipFill>
                <a:blip r:embed="rId6"/>
                <a:stretch>
                  <a:fillRect l="-3147" t="-15000" r="-874" b="-4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58775" y="2671025"/>
                <a:ext cx="3349625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600" b="0" i="1" smtClean="0">
                        <a:latin typeface="Cambria Math" panose="02040503050406030204" pitchFamily="18" charset="0"/>
                      </a:rPr>
                      <m:t>2) 2430</m:t>
                    </m:r>
                    <m:r>
                      <a:rPr lang="ru-RU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∙5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1600" b="0" i="1" smtClean="0">
                        <a:latin typeface="Cambria Math" panose="02040503050406030204" pitchFamily="18" charset="0"/>
                      </a:rPr>
                      <m:t>12 150</m:t>
                    </m:r>
                  </m:oMath>
                </a14:m>
                <a:r>
                  <a:rPr lang="ru-RU" sz="1600" dirty="0" smtClean="0"/>
                  <a:t> </a:t>
                </a:r>
                <a:r>
                  <a:rPr lang="ru-RU" sz="1400" dirty="0" smtClean="0"/>
                  <a:t>– третье число; 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2671025"/>
                <a:ext cx="3349625" cy="246221"/>
              </a:xfrm>
              <a:prstGeom prst="rect">
                <a:avLst/>
              </a:prstGeom>
              <a:blipFill>
                <a:blip r:embed="rId7"/>
                <a:stretch>
                  <a:fillRect l="-2186" t="-12195" b="-390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58774" y="3042791"/>
                <a:ext cx="4033839" cy="461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600" b="0" i="1" smtClean="0">
                        <a:latin typeface="Cambria Math" panose="02040503050406030204" pitchFamily="18" charset="0"/>
                      </a:rPr>
                      <m:t>3) 12 150−2430=9720</m:t>
                    </m:r>
                  </m:oMath>
                </a14:m>
                <a:r>
                  <a:rPr lang="ru-RU" sz="1600" dirty="0" smtClean="0"/>
                  <a:t> </a:t>
                </a:r>
                <a:r>
                  <a:rPr lang="ru-RU" sz="1400" dirty="0" smtClean="0"/>
                  <a:t>– разница между третьим и вторым числами. 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4" y="3042791"/>
                <a:ext cx="4033839" cy="461665"/>
              </a:xfrm>
              <a:prstGeom prst="rect">
                <a:avLst/>
              </a:prstGeom>
              <a:blipFill>
                <a:blip r:embed="rId8"/>
                <a:stretch>
                  <a:fillRect l="-2719" t="-6579" b="-223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387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40" grpId="0"/>
      <p:bldP spid="65" grpId="0"/>
      <p:bldP spid="66" grpId="0"/>
      <p:bldP spid="26" grpId="0"/>
      <p:bldP spid="2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58774" y="1093232"/>
                <a:ext cx="4033840" cy="36933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285750" indent="-285750">
                  <a:lnSpc>
                    <a:spcPts val="22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bg1"/>
                  </a:buClr>
                  <a:buFont typeface="Arial" pitchFamily="34" charset="0"/>
                  <a:buChar char="•"/>
                </a:pPr>
                <a:r>
                  <a:rPr lang="ru-RU" sz="1600" dirty="0" smtClean="0">
                    <a:solidFill>
                      <a:schemeClr val="bg1"/>
                    </a:solidFill>
                  </a:rPr>
                  <a:t>Действие нахождения суммы одинаковых слагаемых </a:t>
                </a:r>
                <a:br>
                  <a:rPr lang="ru-RU" sz="1600" dirty="0" smtClean="0">
                    <a:solidFill>
                      <a:schemeClr val="bg1"/>
                    </a:solidFill>
                  </a:rPr>
                </a:br>
                <a:r>
                  <a:rPr lang="ru-RU" sz="1600" dirty="0" smtClean="0">
                    <a:solidFill>
                      <a:schemeClr val="bg1"/>
                    </a:solidFill>
                  </a:rPr>
                  <a:t>называется </a:t>
                </a:r>
                <a:r>
                  <a:rPr lang="ru-RU" sz="1600" dirty="0">
                    <a:solidFill>
                      <a:srgbClr val="FFC000"/>
                    </a:solidFill>
                  </a:rPr>
                  <a:t>умножением</a:t>
                </a:r>
                <a:r>
                  <a:rPr lang="ru-RU" sz="1600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285750" indent="-285750">
                  <a:lnSpc>
                    <a:spcPts val="22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bg1"/>
                  </a:buClr>
                  <a:buFont typeface="Arial" pitchFamily="34" charset="0"/>
                  <a:buChar char="•"/>
                </a:pPr>
                <a:r>
                  <a:rPr lang="ru-RU" sz="1600" dirty="0">
                    <a:solidFill>
                      <a:schemeClr val="bg1"/>
                    </a:solidFill>
                  </a:rPr>
                  <a:t>В равенстве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800" b="0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1800" b="0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sz="1800" b="0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800" b="0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ru-RU" sz="1600" dirty="0">
                    <a:solidFill>
                      <a:schemeClr val="bg1"/>
                    </a:solidFill>
                  </a:rPr>
                  <a:t> </a:t>
                </a:r>
                <a:r>
                  <a:rPr lang="en-US" sz="1600" dirty="0" smtClean="0">
                    <a:solidFill>
                      <a:schemeClr val="bg1"/>
                    </a:solidFill>
                  </a:rPr>
                  <a:t/>
                </a:r>
                <a:br>
                  <a:rPr lang="en-US" sz="1600" dirty="0" smtClean="0">
                    <a:solidFill>
                      <a:schemeClr val="bg1"/>
                    </a:solidFill>
                  </a:rPr>
                </a:br>
                <a:r>
                  <a:rPr lang="ru-RU" sz="1600" dirty="0" smtClean="0">
                    <a:solidFill>
                      <a:schemeClr val="bg1"/>
                    </a:solidFill>
                  </a:rPr>
                  <a:t>числа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ru-RU" sz="1600" dirty="0">
                    <a:solidFill>
                      <a:schemeClr val="bg1"/>
                    </a:solidFill>
                  </a:rPr>
                  <a:t> и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ru-RU" sz="1600" dirty="0">
                    <a:solidFill>
                      <a:schemeClr val="bg1"/>
                    </a:solidFill>
                  </a:rPr>
                  <a:t> называют </a:t>
                </a:r>
                <a:r>
                  <a:rPr lang="ru-RU" sz="1600" dirty="0">
                    <a:solidFill>
                      <a:srgbClr val="FFC000"/>
                    </a:solidFill>
                  </a:rPr>
                  <a:t>множителями</a:t>
                </a:r>
                <a:r>
                  <a:rPr lang="ru-RU" sz="1600" dirty="0">
                    <a:solidFill>
                      <a:schemeClr val="bg1"/>
                    </a:solidFill>
                  </a:rPr>
                  <a:t>, </a:t>
                </a:r>
                <a:r>
                  <a:rPr lang="en-US" sz="1600" dirty="0" smtClean="0">
                    <a:solidFill>
                      <a:schemeClr val="bg1"/>
                    </a:solidFill>
                  </a:rPr>
                  <a:t/>
                </a:r>
                <a:br>
                  <a:rPr lang="en-US" sz="1600" dirty="0" smtClean="0">
                    <a:solidFill>
                      <a:schemeClr val="bg1"/>
                    </a:solidFill>
                  </a:rPr>
                </a:br>
                <a:r>
                  <a:rPr lang="ru-RU" sz="1600" dirty="0" smtClean="0">
                    <a:solidFill>
                      <a:schemeClr val="bg1"/>
                    </a:solidFill>
                  </a:rPr>
                  <a:t>а </a:t>
                </a:r>
                <a:r>
                  <a:rPr lang="ru-RU" sz="1600" dirty="0">
                    <a:solidFill>
                      <a:schemeClr val="bg1"/>
                    </a:solidFill>
                  </a:rPr>
                  <a:t>число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ru-RU" sz="1600" dirty="0">
                    <a:solidFill>
                      <a:schemeClr val="bg1"/>
                    </a:solidFill>
                  </a:rPr>
                  <a:t> и саму запись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800" b="0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1800" b="0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ru-RU" sz="1600" dirty="0">
                    <a:solidFill>
                      <a:schemeClr val="bg1"/>
                    </a:solidFill>
                  </a:rPr>
                  <a:t> – </a:t>
                </a:r>
                <a:r>
                  <a:rPr lang="ru-RU" sz="1600" dirty="0">
                    <a:solidFill>
                      <a:srgbClr val="FFC000"/>
                    </a:solidFill>
                  </a:rPr>
                  <a:t>произведением</a:t>
                </a:r>
                <a:r>
                  <a:rPr lang="ru-RU" sz="1600" dirty="0" smtClean="0">
                    <a:solidFill>
                      <a:schemeClr val="bg1"/>
                    </a:solidFill>
                  </a:rPr>
                  <a:t>.</a:t>
                </a:r>
                <a:endParaRPr lang="ru-RU" sz="1600" dirty="0">
                  <a:solidFill>
                    <a:schemeClr val="bg1"/>
                  </a:solidFill>
                </a:endParaRPr>
              </a:p>
              <a:p>
                <a:pPr marL="285750" indent="-285750">
                  <a:lnSpc>
                    <a:spcPts val="22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bg1"/>
                  </a:buClr>
                  <a:buFont typeface="Arial" pitchFamily="34" charset="0"/>
                  <a:buChar char="•"/>
                </a:pPr>
                <a:r>
                  <a:rPr lang="ru-RU" sz="1600" dirty="0" smtClean="0">
                    <a:solidFill>
                      <a:srgbClr val="FFC000"/>
                    </a:solidFill>
                  </a:rPr>
                  <a:t>Произведением числа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ru-RU" sz="1600" dirty="0">
                    <a:solidFill>
                      <a:srgbClr val="FFC000"/>
                    </a:solidFill>
                  </a:rPr>
                  <a:t> на натуральное число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ru-RU" sz="1600" dirty="0">
                    <a:solidFill>
                      <a:srgbClr val="FFC000"/>
                    </a:solidFill>
                  </a:rPr>
                  <a:t>, не равное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ru-RU" sz="1600" dirty="0" smtClean="0">
                    <a:solidFill>
                      <a:srgbClr val="FFC000"/>
                    </a:solidFill>
                  </a:rPr>
                  <a:t>,</a:t>
                </a:r>
                <a:r>
                  <a:rPr lang="ru-RU" sz="1600" dirty="0" smtClean="0">
                    <a:solidFill>
                      <a:schemeClr val="bg1"/>
                    </a:solidFill>
                  </a:rPr>
                  <a:t> </a:t>
                </a:r>
                <a:r>
                  <a:rPr lang="ru-RU" sz="1600" dirty="0">
                    <a:solidFill>
                      <a:schemeClr val="bg1"/>
                    </a:solidFill>
                  </a:rPr>
                  <a:t>называют сумму, состоящую из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ru-RU" sz="1600" dirty="0">
                    <a:solidFill>
                      <a:schemeClr val="bg1"/>
                    </a:solidFill>
                  </a:rPr>
                  <a:t> слагаемых, каждое из которых </a:t>
                </a:r>
                <a:r>
                  <a:rPr lang="en-US" sz="1600" dirty="0" smtClean="0">
                    <a:solidFill>
                      <a:schemeClr val="bg1"/>
                    </a:solidFill>
                  </a:rPr>
                  <a:t/>
                </a:r>
                <a:br>
                  <a:rPr lang="en-US" sz="1600" dirty="0" smtClean="0">
                    <a:solidFill>
                      <a:schemeClr val="bg1"/>
                    </a:solidFill>
                  </a:rPr>
                </a:br>
                <a:r>
                  <a:rPr lang="ru-RU" sz="1600" dirty="0" smtClean="0">
                    <a:solidFill>
                      <a:schemeClr val="bg1"/>
                    </a:solidFill>
                  </a:rPr>
                  <a:t>равно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ru-RU" sz="1600" dirty="0" smtClean="0">
                    <a:solidFill>
                      <a:schemeClr val="bg1"/>
                    </a:solidFill>
                  </a:rPr>
                  <a:t>.</a:t>
                </a:r>
                <a:endParaRPr lang="ru-RU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4" y="1093232"/>
                <a:ext cx="4033840" cy="3693319"/>
              </a:xfrm>
              <a:prstGeom prst="rect">
                <a:avLst/>
              </a:prstGeom>
              <a:blipFill>
                <a:blip r:embed="rId5"/>
                <a:stretch>
                  <a:fillRect l="-2870" t="-1320" b="-19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58775" y="361950"/>
            <a:ext cx="842645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C000"/>
                </a:solidFill>
                <a:latin typeface="+mj-lt"/>
              </a:rPr>
              <a:t>Итоги урока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751385" y="1093232"/>
                <a:ext cx="4033840" cy="35650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285750" indent="-285750">
                  <a:lnSpc>
                    <a:spcPts val="22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bg1"/>
                  </a:buClr>
                  <a:buFont typeface="Arial" pitchFamily="34" charset="0"/>
                  <a:buChar char="•"/>
                </a:pPr>
                <a:r>
                  <a:rPr lang="ru-RU" sz="1600" dirty="0" smtClean="0">
                    <a:solidFill>
                      <a:schemeClr val="bg1"/>
                    </a:solidFill>
                  </a:rPr>
                  <a:t>Если один из двух множителей </a:t>
                </a:r>
                <a:r>
                  <a:rPr lang="en-US" sz="1600" dirty="0" smtClean="0">
                    <a:solidFill>
                      <a:schemeClr val="bg1"/>
                    </a:solidFill>
                  </a:rPr>
                  <a:t/>
                </a:r>
                <a:br>
                  <a:rPr lang="en-US" sz="1600" dirty="0" smtClean="0">
                    <a:solidFill>
                      <a:schemeClr val="bg1"/>
                    </a:solidFill>
                  </a:rPr>
                </a:br>
                <a:r>
                  <a:rPr lang="ru-RU" sz="1600" dirty="0" smtClean="0">
                    <a:solidFill>
                      <a:schemeClr val="bg1"/>
                    </a:solidFill>
                  </a:rPr>
                  <a:t>равен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ru-RU" sz="1600" dirty="0" smtClean="0">
                    <a:solidFill>
                      <a:schemeClr val="bg1"/>
                    </a:solidFill>
                  </a:rPr>
                  <a:t>, </a:t>
                </a:r>
                <a:r>
                  <a:rPr lang="ru-RU" sz="1600" dirty="0">
                    <a:solidFill>
                      <a:schemeClr val="bg1"/>
                    </a:solidFill>
                  </a:rPr>
                  <a:t>то произведение равно другому множителю.</a:t>
                </a:r>
              </a:p>
              <a:p>
                <a:pPr marL="285750" indent="-285750">
                  <a:lnSpc>
                    <a:spcPts val="22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bg1"/>
                  </a:buClr>
                  <a:buFont typeface="Arial" pitchFamily="34" charset="0"/>
                  <a:buChar char="•"/>
                </a:pPr>
                <a:r>
                  <a:rPr lang="ru-RU" sz="1600" dirty="0">
                    <a:solidFill>
                      <a:schemeClr val="bg1"/>
                    </a:solidFill>
                  </a:rPr>
                  <a:t>Если один из множителей равен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ru-RU" sz="1600" dirty="0">
                    <a:solidFill>
                      <a:schemeClr val="bg1"/>
                    </a:solidFill>
                  </a:rPr>
                  <a:t>, </a:t>
                </a:r>
                <a:r>
                  <a:rPr lang="en-US" sz="1600" dirty="0" smtClean="0">
                    <a:solidFill>
                      <a:schemeClr val="bg1"/>
                    </a:solidFill>
                  </a:rPr>
                  <a:t/>
                </a:r>
                <a:br>
                  <a:rPr lang="en-US" sz="1600" dirty="0" smtClean="0">
                    <a:solidFill>
                      <a:schemeClr val="bg1"/>
                    </a:solidFill>
                  </a:rPr>
                </a:br>
                <a:r>
                  <a:rPr lang="ru-RU" sz="1600" dirty="0" smtClean="0">
                    <a:solidFill>
                      <a:schemeClr val="bg1"/>
                    </a:solidFill>
                  </a:rPr>
                  <a:t>то </a:t>
                </a:r>
                <a:r>
                  <a:rPr lang="ru-RU" sz="1600" dirty="0">
                    <a:solidFill>
                      <a:schemeClr val="bg1"/>
                    </a:solidFill>
                  </a:rPr>
                  <a:t>произведение равно нулю</a:t>
                </a:r>
                <a:r>
                  <a:rPr lang="ru-RU" sz="1600" dirty="0" smtClean="0">
                    <a:solidFill>
                      <a:schemeClr val="bg1"/>
                    </a:solidFill>
                  </a:rPr>
                  <a:t>.</a:t>
                </a:r>
                <a:endParaRPr lang="ru-RU" sz="1600" dirty="0">
                  <a:solidFill>
                    <a:schemeClr val="bg1"/>
                  </a:solidFill>
                </a:endParaRPr>
              </a:p>
              <a:p>
                <a:pPr marL="285750" indent="-285750">
                  <a:lnSpc>
                    <a:spcPts val="22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bg1"/>
                  </a:buClr>
                  <a:buFont typeface="Arial" pitchFamily="34" charset="0"/>
                  <a:buChar char="•"/>
                </a:pPr>
                <a:r>
                  <a:rPr lang="ru-RU" sz="1600" dirty="0">
                    <a:solidFill>
                      <a:schemeClr val="bg1"/>
                    </a:solidFill>
                  </a:rPr>
                  <a:t>Произведение двух чисел, отличных от </a:t>
                </a:r>
                <a:r>
                  <a:rPr lang="ru-RU" sz="1600" dirty="0" smtClean="0">
                    <a:solidFill>
                      <a:schemeClr val="bg1"/>
                    </a:solidFill>
                  </a:rPr>
                  <a:t>нуля, </a:t>
                </a:r>
                <a:r>
                  <a:rPr lang="ru-RU" sz="1600" dirty="0">
                    <a:solidFill>
                      <a:schemeClr val="bg1"/>
                    </a:solidFill>
                  </a:rPr>
                  <a:t>нулём быть не может</a:t>
                </a:r>
                <a:r>
                  <a:rPr lang="ru-RU" sz="1600" dirty="0" smtClean="0">
                    <a:solidFill>
                      <a:schemeClr val="bg1"/>
                    </a:solidFill>
                  </a:rPr>
                  <a:t>.</a:t>
                </a:r>
                <a:endParaRPr lang="en-US" sz="1600" dirty="0" smtClean="0">
                  <a:solidFill>
                    <a:schemeClr val="bg1"/>
                  </a:solidFill>
                </a:endParaRPr>
              </a:p>
              <a:p>
                <a:pPr marL="285750" indent="-285750">
                  <a:lnSpc>
                    <a:spcPts val="22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bg1"/>
                  </a:buClr>
                  <a:buFont typeface="Arial" pitchFamily="34" charset="0"/>
                  <a:buChar char="•"/>
                </a:pPr>
                <a:r>
                  <a:rPr lang="ru-RU" sz="1600" dirty="0">
                    <a:solidFill>
                      <a:srgbClr val="FFC000"/>
                    </a:solidFill>
                  </a:rPr>
                  <a:t>Переместительное свойство умножения:</a:t>
                </a:r>
                <a:r>
                  <a:rPr lang="ru-RU" sz="1600" dirty="0">
                    <a:solidFill>
                      <a:schemeClr val="bg1"/>
                    </a:solidFill>
                  </a:rPr>
                  <a:t> </a:t>
                </a:r>
                <a:r>
                  <a:rPr lang="en-US" sz="1600" dirty="0" smtClean="0">
                    <a:solidFill>
                      <a:schemeClr val="bg1"/>
                    </a:solidFill>
                  </a:rPr>
                  <a:t/>
                </a:r>
                <a:br>
                  <a:rPr lang="en-US" sz="1600" dirty="0" smtClean="0">
                    <a:solidFill>
                      <a:schemeClr val="bg1"/>
                    </a:solidFill>
                  </a:rPr>
                </a:br>
                <a:r>
                  <a:rPr lang="ru-RU" sz="1600" dirty="0" smtClean="0">
                    <a:solidFill>
                      <a:schemeClr val="bg1"/>
                    </a:solidFill>
                  </a:rPr>
                  <a:t>от </a:t>
                </a:r>
                <a:r>
                  <a:rPr lang="ru-RU" sz="1600" dirty="0">
                    <a:solidFill>
                      <a:schemeClr val="bg1"/>
                    </a:solidFill>
                  </a:rPr>
                  <a:t>перестановки множителей произведение не </a:t>
                </a:r>
                <a:r>
                  <a:rPr lang="ru-RU" sz="1600" dirty="0" smtClean="0">
                    <a:solidFill>
                      <a:schemeClr val="bg1"/>
                    </a:solidFill>
                  </a:rPr>
                  <a:t>меняется.</a:t>
                </a:r>
                <a:endParaRPr lang="ru-RU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1385" y="1093232"/>
                <a:ext cx="4033840" cy="3565079"/>
              </a:xfrm>
              <a:prstGeom prst="rect">
                <a:avLst/>
              </a:prstGeom>
              <a:blipFill>
                <a:blip r:embed="rId6"/>
                <a:stretch>
                  <a:fillRect l="-2870" t="-1368" b="-20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862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53876" y="1429530"/>
            <a:ext cx="1494139" cy="359999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938" y="1429529"/>
            <a:ext cx="1553374" cy="359999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58776" y="361950"/>
            <a:ext cx="2570162" cy="916183"/>
          </a:xfrm>
          <a:prstGeom prst="wedgeRoundRectCallout">
            <a:avLst>
              <a:gd name="adj1" fmla="val 50263"/>
              <a:gd name="adj2" fmla="val 83675"/>
              <a:gd name="adj3" fmla="val 16667"/>
            </a:avLst>
          </a:prstGeom>
          <a:solidFill>
            <a:schemeClr val="bg1"/>
          </a:solidFill>
          <a:ln>
            <a:solidFill>
              <a:srgbClr val="762E9A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/>
              <a:t>Ну и что тут сложного</a:t>
            </a:r>
            <a:r>
              <a:rPr lang="ru-RU" sz="1400" dirty="0" smtClean="0"/>
              <a:t>? </a:t>
            </a:r>
          </a:p>
          <a:p>
            <a:pPr algn="ctr"/>
            <a:r>
              <a:rPr lang="ru-RU" sz="1400" dirty="0" smtClean="0"/>
              <a:t>Идёшь </a:t>
            </a:r>
            <a:r>
              <a:rPr lang="ru-RU" sz="1400" dirty="0"/>
              <a:t>в магазин и покупаешь конфеты.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751389" y="361950"/>
                <a:ext cx="4033838" cy="971801"/>
              </a:xfrm>
              <a:prstGeom prst="wedgeRoundRectCallout">
                <a:avLst>
                  <a:gd name="adj1" fmla="val 24780"/>
                  <a:gd name="adj2" fmla="val 64409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762E9A"/>
                </a:solidFill>
              </a:ln>
            </p:spPr>
            <p:txBody>
              <a:bodyPr wrap="square" lIns="180000" tIns="90000" rIns="180000" bIns="90000" rtlCol="0">
                <a:spAutoFit/>
              </a:bodyPr>
              <a:lstStyle/>
              <a:p>
                <a:pPr algn="ctr"/>
                <a:r>
                  <a:rPr lang="ru-RU" sz="1400" dirty="0"/>
                  <a:t>Да у нас в классе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latin typeface="Cambria Math" panose="02040503050406030204" pitchFamily="18" charset="0"/>
                      </a:rPr>
                      <m:t>16</m:t>
                    </m:r>
                  </m:oMath>
                </a14:m>
                <a:r>
                  <a:rPr lang="ru-RU" sz="1400" dirty="0" smtClean="0"/>
                  <a:t> </a:t>
                </a:r>
                <a:r>
                  <a:rPr lang="ru-RU" sz="1400" dirty="0"/>
                  <a:t>учеников. </a:t>
                </a:r>
                <a:endParaRPr lang="ru-RU" sz="1400" dirty="0" smtClean="0"/>
              </a:p>
              <a:p>
                <a:pPr algn="ctr"/>
                <a:r>
                  <a:rPr lang="ru-RU" sz="1400" dirty="0" smtClean="0"/>
                  <a:t>А </a:t>
                </a:r>
                <a:r>
                  <a:rPr lang="ru-RU" sz="1400" dirty="0"/>
                  <a:t>я хочу купить каждому по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ru-RU" sz="1400" dirty="0" smtClean="0"/>
                  <a:t> </a:t>
                </a:r>
                <a:r>
                  <a:rPr lang="ru-RU" sz="1400" dirty="0"/>
                  <a:t>конфеты. </a:t>
                </a:r>
                <a:endParaRPr lang="ru-RU" sz="1400" dirty="0" smtClean="0"/>
              </a:p>
              <a:p>
                <a:pPr algn="ctr"/>
                <a:r>
                  <a:rPr lang="ru-RU" sz="1400" dirty="0" smtClean="0"/>
                  <a:t>Тогда </a:t>
                </a:r>
                <a:r>
                  <a:rPr lang="ru-RU" sz="1400" dirty="0"/>
                  <a:t>сколько конфет мне нужно купить?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1389" y="361950"/>
                <a:ext cx="4033838" cy="971801"/>
              </a:xfrm>
              <a:prstGeom prst="wedgeRoundRectCallout">
                <a:avLst>
                  <a:gd name="adj1" fmla="val 24780"/>
                  <a:gd name="adj2" fmla="val 64409"/>
                  <a:gd name="adj3" fmla="val 16667"/>
                </a:avLst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762E9A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48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310676" y="286390"/>
            <a:ext cx="539514" cy="1371903"/>
            <a:chOff x="466738" y="250707"/>
            <a:chExt cx="896815" cy="2280467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6738" y="653497"/>
              <a:ext cx="896815" cy="187767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573749" y="250707"/>
                  <a:ext cx="429927" cy="300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ru-RU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ru-RU" dirty="0" smtClean="0">
                      <a:solidFill>
                        <a:srgbClr val="762E9A"/>
                      </a:solidFill>
                    </a:rPr>
                    <a:t>-й</a:t>
                  </a:r>
                  <a:endParaRPr lang="ru-RU" dirty="0">
                    <a:solidFill>
                      <a:srgbClr val="762E9A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749" y="250707"/>
                  <a:ext cx="429927" cy="300082"/>
                </a:xfrm>
                <a:prstGeom prst="rect">
                  <a:avLst/>
                </a:prstGeom>
                <a:blipFill>
                  <a:blip r:embed="rId4"/>
                  <a:stretch>
                    <a:fillRect t="-6667" r="-71429" b="-96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Группа 7"/>
          <p:cNvGrpSpPr/>
          <p:nvPr/>
        </p:nvGrpSpPr>
        <p:grpSpPr>
          <a:xfrm>
            <a:off x="806392" y="286390"/>
            <a:ext cx="576540" cy="1371903"/>
            <a:chOff x="1117875" y="-150790"/>
            <a:chExt cx="958362" cy="2280467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17875" y="251222"/>
              <a:ext cx="958362" cy="187845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1284690" y="-150790"/>
                  <a:ext cx="429926" cy="300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ru-RU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a14:m>
                  <a:r>
                    <a:rPr lang="ru-RU" dirty="0" smtClean="0">
                      <a:solidFill>
                        <a:srgbClr val="762E9A"/>
                      </a:solidFill>
                    </a:rPr>
                    <a:t>-й</a:t>
                  </a:r>
                  <a:endParaRPr lang="ru-RU" dirty="0">
                    <a:solidFill>
                      <a:srgbClr val="762E9A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84690" y="-150790"/>
                  <a:ext cx="429926" cy="300082"/>
                </a:xfrm>
                <a:prstGeom prst="rect">
                  <a:avLst/>
                </a:prstGeom>
                <a:blipFill>
                  <a:blip r:embed="rId6"/>
                  <a:stretch>
                    <a:fillRect t="-6667" r="-71429" b="-96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Группа 43"/>
          <p:cNvGrpSpPr/>
          <p:nvPr/>
        </p:nvGrpSpPr>
        <p:grpSpPr>
          <a:xfrm>
            <a:off x="1348938" y="286390"/>
            <a:ext cx="539514" cy="1371903"/>
            <a:chOff x="2037920" y="-150790"/>
            <a:chExt cx="896815" cy="2280467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37920" y="252000"/>
              <a:ext cx="896815" cy="187767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2141817" y="-150790"/>
                  <a:ext cx="429926" cy="300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ru-RU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a14:m>
                  <a:r>
                    <a:rPr lang="ru-RU" dirty="0" smtClean="0">
                      <a:solidFill>
                        <a:srgbClr val="762E9A"/>
                      </a:solidFill>
                    </a:rPr>
                    <a:t>-й</a:t>
                  </a:r>
                  <a:endParaRPr lang="ru-RU" dirty="0">
                    <a:solidFill>
                      <a:srgbClr val="762E9A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1817" y="-150790"/>
                  <a:ext cx="429926" cy="300082"/>
                </a:xfrm>
                <a:prstGeom prst="rect">
                  <a:avLst/>
                </a:prstGeom>
                <a:blipFill>
                  <a:blip r:embed="rId7"/>
                  <a:stretch>
                    <a:fillRect t="-6667" r="-71429" b="-96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Группа 45"/>
          <p:cNvGrpSpPr/>
          <p:nvPr/>
        </p:nvGrpSpPr>
        <p:grpSpPr>
          <a:xfrm>
            <a:off x="1830999" y="286390"/>
            <a:ext cx="576540" cy="1371903"/>
            <a:chOff x="2846811" y="-150790"/>
            <a:chExt cx="958362" cy="2280467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46811" y="251222"/>
              <a:ext cx="958362" cy="187845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999204" y="-150790"/>
                  <a:ext cx="429926" cy="300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ru-RU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a14:m>
                  <a:r>
                    <a:rPr lang="ru-RU" dirty="0" smtClean="0">
                      <a:solidFill>
                        <a:srgbClr val="762E9A"/>
                      </a:solidFill>
                    </a:rPr>
                    <a:t>-й</a:t>
                  </a:r>
                  <a:endParaRPr lang="ru-RU" dirty="0">
                    <a:solidFill>
                      <a:srgbClr val="762E9A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9204" y="-150790"/>
                  <a:ext cx="429926" cy="300082"/>
                </a:xfrm>
                <a:prstGeom prst="rect">
                  <a:avLst/>
                </a:prstGeom>
                <a:blipFill>
                  <a:blip r:embed="rId8"/>
                  <a:stretch>
                    <a:fillRect t="-6667" r="-69767" b="-96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Группа 47"/>
          <p:cNvGrpSpPr/>
          <p:nvPr/>
        </p:nvGrpSpPr>
        <p:grpSpPr>
          <a:xfrm>
            <a:off x="2385446" y="286390"/>
            <a:ext cx="539514" cy="1368009"/>
            <a:chOff x="3766860" y="-144317"/>
            <a:chExt cx="896815" cy="2273994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66860" y="252000"/>
              <a:ext cx="896815" cy="187767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3875846" y="-144317"/>
                  <a:ext cx="429926" cy="300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ru-RU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a14:m>
                  <a:r>
                    <a:rPr lang="ru-RU" dirty="0" smtClean="0">
                      <a:solidFill>
                        <a:srgbClr val="762E9A"/>
                      </a:solidFill>
                    </a:rPr>
                    <a:t>-й</a:t>
                  </a:r>
                  <a:endParaRPr lang="ru-RU" dirty="0">
                    <a:solidFill>
                      <a:srgbClr val="762E9A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5846" y="-144317"/>
                  <a:ext cx="429926" cy="300082"/>
                </a:xfrm>
                <a:prstGeom prst="rect">
                  <a:avLst/>
                </a:prstGeom>
                <a:blipFill>
                  <a:blip r:embed="rId9"/>
                  <a:stretch>
                    <a:fillRect t="-6667" r="-73810" b="-96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Группа 49"/>
          <p:cNvGrpSpPr/>
          <p:nvPr/>
        </p:nvGrpSpPr>
        <p:grpSpPr>
          <a:xfrm>
            <a:off x="2844184" y="286219"/>
            <a:ext cx="576540" cy="1368413"/>
            <a:chOff x="4584543" y="-144989"/>
            <a:chExt cx="958362" cy="2274666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84543" y="251222"/>
              <a:ext cx="958362" cy="187845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4722694" y="-144989"/>
                  <a:ext cx="429926" cy="300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ru-RU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a14:m>
                  <a:r>
                    <a:rPr lang="ru-RU" dirty="0" smtClean="0">
                      <a:solidFill>
                        <a:srgbClr val="762E9A"/>
                      </a:solidFill>
                    </a:rPr>
                    <a:t>-й</a:t>
                  </a:r>
                  <a:endParaRPr lang="ru-RU" dirty="0">
                    <a:solidFill>
                      <a:srgbClr val="762E9A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2694" y="-144989"/>
                  <a:ext cx="429926" cy="300082"/>
                </a:xfrm>
                <a:prstGeom prst="rect">
                  <a:avLst/>
                </a:prstGeom>
                <a:blipFill>
                  <a:blip r:embed="rId10"/>
                  <a:stretch>
                    <a:fillRect t="-6667" r="-69767" b="-96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2" name="Группа 51"/>
          <p:cNvGrpSpPr/>
          <p:nvPr/>
        </p:nvGrpSpPr>
        <p:grpSpPr>
          <a:xfrm>
            <a:off x="3357848" y="286219"/>
            <a:ext cx="539514" cy="1367945"/>
            <a:chOff x="5478213" y="-144211"/>
            <a:chExt cx="896815" cy="2273888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78213" y="252000"/>
              <a:ext cx="896815" cy="187767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5582730" y="-144211"/>
                  <a:ext cx="429926" cy="300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ru-RU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a14:m>
                  <a:r>
                    <a:rPr lang="ru-RU" dirty="0" smtClean="0">
                      <a:solidFill>
                        <a:srgbClr val="762E9A"/>
                      </a:solidFill>
                    </a:rPr>
                    <a:t>-й</a:t>
                  </a:r>
                  <a:endParaRPr lang="ru-RU" dirty="0">
                    <a:solidFill>
                      <a:srgbClr val="762E9A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2730" y="-144211"/>
                  <a:ext cx="429926" cy="300082"/>
                </a:xfrm>
                <a:prstGeom prst="rect">
                  <a:avLst/>
                </a:prstGeom>
                <a:blipFill>
                  <a:blip r:embed="rId11"/>
                  <a:stretch>
                    <a:fillRect t="-6667" r="-69767" b="-96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4" name="Группа 53"/>
          <p:cNvGrpSpPr/>
          <p:nvPr/>
        </p:nvGrpSpPr>
        <p:grpSpPr>
          <a:xfrm>
            <a:off x="3809672" y="286219"/>
            <a:ext cx="576540" cy="1367945"/>
            <a:chOff x="6278316" y="-144211"/>
            <a:chExt cx="958362" cy="2273888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78316" y="251222"/>
              <a:ext cx="958362" cy="187845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6414103" y="-144211"/>
                  <a:ext cx="429926" cy="300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ru-RU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oMath>
                  </a14:m>
                  <a:r>
                    <a:rPr lang="ru-RU" dirty="0" smtClean="0">
                      <a:solidFill>
                        <a:srgbClr val="762E9A"/>
                      </a:solidFill>
                    </a:rPr>
                    <a:t>-й</a:t>
                  </a:r>
                  <a:endParaRPr lang="ru-RU" dirty="0">
                    <a:solidFill>
                      <a:srgbClr val="762E9A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14103" y="-144211"/>
                  <a:ext cx="429926" cy="300082"/>
                </a:xfrm>
                <a:prstGeom prst="rect">
                  <a:avLst/>
                </a:prstGeom>
                <a:blipFill>
                  <a:blip r:embed="rId12"/>
                  <a:stretch>
                    <a:fillRect t="-6667" r="-69767" b="-96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Группа 55"/>
          <p:cNvGrpSpPr/>
          <p:nvPr/>
        </p:nvGrpSpPr>
        <p:grpSpPr>
          <a:xfrm>
            <a:off x="4315192" y="286219"/>
            <a:ext cx="539514" cy="1367710"/>
            <a:chOff x="7145606" y="-143820"/>
            <a:chExt cx="896815" cy="2273497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45606" y="252000"/>
              <a:ext cx="896815" cy="187767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7258472" y="-143820"/>
                  <a:ext cx="429926" cy="300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ru-RU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</m:oMath>
                  </a14:m>
                  <a:r>
                    <a:rPr lang="ru-RU" dirty="0" smtClean="0">
                      <a:solidFill>
                        <a:srgbClr val="762E9A"/>
                      </a:solidFill>
                    </a:rPr>
                    <a:t>-й</a:t>
                  </a:r>
                  <a:endParaRPr lang="ru-RU" dirty="0">
                    <a:solidFill>
                      <a:srgbClr val="762E9A"/>
                    </a:solidFill>
                  </a:endParaRPr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8472" y="-143820"/>
                  <a:ext cx="429926" cy="300082"/>
                </a:xfrm>
                <a:prstGeom prst="rect">
                  <a:avLst/>
                </a:prstGeom>
                <a:blipFill>
                  <a:blip r:embed="rId13"/>
                  <a:stretch>
                    <a:fillRect t="-6667" r="-73810" b="-96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Группа 57"/>
          <p:cNvGrpSpPr/>
          <p:nvPr/>
        </p:nvGrpSpPr>
        <p:grpSpPr>
          <a:xfrm>
            <a:off x="4751388" y="285984"/>
            <a:ext cx="576540" cy="1372309"/>
            <a:chOff x="7945705" y="-151465"/>
            <a:chExt cx="958362" cy="2281142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45705" y="251222"/>
              <a:ext cx="958362" cy="187845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8010011" y="-151465"/>
                  <a:ext cx="524503" cy="300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ru-RU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ru-RU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ru-RU" dirty="0" smtClean="0">
                      <a:solidFill>
                        <a:srgbClr val="762E9A"/>
                      </a:solidFill>
                    </a:rPr>
                    <a:t>-й</a:t>
                  </a:r>
                  <a:endParaRPr lang="ru-RU" dirty="0">
                    <a:solidFill>
                      <a:srgbClr val="762E9A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10011" y="-151465"/>
                  <a:ext cx="524503" cy="300082"/>
                </a:xfrm>
                <a:prstGeom prst="rect">
                  <a:avLst/>
                </a:prstGeom>
                <a:blipFill>
                  <a:blip r:embed="rId14"/>
                  <a:stretch>
                    <a:fillRect t="-6667" r="-67308" b="-96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0" name="Группа 59"/>
          <p:cNvGrpSpPr/>
          <p:nvPr/>
        </p:nvGrpSpPr>
        <p:grpSpPr>
          <a:xfrm>
            <a:off x="5250530" y="285984"/>
            <a:ext cx="539514" cy="1372309"/>
            <a:chOff x="1976378" y="1755579"/>
            <a:chExt cx="896815" cy="2281142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76378" y="2159044"/>
              <a:ext cx="896815" cy="187767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2009791" y="1755579"/>
                  <a:ext cx="524503" cy="300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ru-RU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ru-RU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ru-RU" dirty="0" smtClean="0">
                      <a:solidFill>
                        <a:srgbClr val="762E9A"/>
                      </a:solidFill>
                    </a:rPr>
                    <a:t>-й</a:t>
                  </a:r>
                  <a:endParaRPr lang="ru-RU" dirty="0">
                    <a:solidFill>
                      <a:srgbClr val="762E9A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09791" y="1755579"/>
                  <a:ext cx="524503" cy="300082"/>
                </a:xfrm>
                <a:prstGeom prst="rect">
                  <a:avLst/>
                </a:prstGeom>
                <a:blipFill>
                  <a:blip r:embed="rId15"/>
                  <a:stretch>
                    <a:fillRect t="-6667" r="-70588" b="-96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2" name="Группа 61"/>
          <p:cNvGrpSpPr/>
          <p:nvPr/>
        </p:nvGrpSpPr>
        <p:grpSpPr>
          <a:xfrm>
            <a:off x="5712646" y="285984"/>
            <a:ext cx="576540" cy="1368178"/>
            <a:chOff x="2811648" y="1762446"/>
            <a:chExt cx="958362" cy="2274275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11648" y="2158266"/>
              <a:ext cx="958362" cy="187845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/>
                <p:cNvSpPr txBox="1"/>
                <p:nvPr/>
              </p:nvSpPr>
              <p:spPr>
                <a:xfrm>
                  <a:off x="2890009" y="1762446"/>
                  <a:ext cx="524503" cy="300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ru-RU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ru-RU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a14:m>
                  <a:r>
                    <a:rPr lang="ru-RU" dirty="0" smtClean="0">
                      <a:solidFill>
                        <a:srgbClr val="762E9A"/>
                      </a:solidFill>
                    </a:rPr>
                    <a:t>-й</a:t>
                  </a:r>
                  <a:endParaRPr lang="ru-RU" dirty="0">
                    <a:solidFill>
                      <a:srgbClr val="762E9A"/>
                    </a:solidFill>
                  </a:endParaRPr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0009" y="1762446"/>
                  <a:ext cx="524503" cy="300082"/>
                </a:xfrm>
                <a:prstGeom prst="rect">
                  <a:avLst/>
                </a:prstGeom>
                <a:blipFill>
                  <a:blip r:embed="rId16"/>
                  <a:stretch>
                    <a:fillRect t="-6667" r="-67308" b="-96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4" name="Группа 63"/>
          <p:cNvGrpSpPr/>
          <p:nvPr/>
        </p:nvGrpSpPr>
        <p:grpSpPr>
          <a:xfrm>
            <a:off x="6250136" y="285749"/>
            <a:ext cx="541537" cy="1368178"/>
            <a:chOff x="3719539" y="1762446"/>
            <a:chExt cx="900178" cy="2274275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22902" y="2159044"/>
              <a:ext cx="896815" cy="187767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3719539" y="1762446"/>
                  <a:ext cx="524503" cy="300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ru-RU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ru-RU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a14:m>
                  <a:r>
                    <a:rPr lang="ru-RU" dirty="0" smtClean="0">
                      <a:solidFill>
                        <a:srgbClr val="762E9A"/>
                      </a:solidFill>
                    </a:rPr>
                    <a:t>-й</a:t>
                  </a:r>
                  <a:endParaRPr lang="ru-RU" dirty="0">
                    <a:solidFill>
                      <a:srgbClr val="762E9A"/>
                    </a:solidFill>
                  </a:endParaRPr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19539" y="1762446"/>
                  <a:ext cx="524503" cy="300082"/>
                </a:xfrm>
                <a:prstGeom prst="rect">
                  <a:avLst/>
                </a:prstGeom>
                <a:blipFill>
                  <a:blip r:embed="rId17"/>
                  <a:stretch>
                    <a:fillRect t="-6897" r="-69231" b="-10344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6" name="Группа 65"/>
          <p:cNvGrpSpPr/>
          <p:nvPr/>
        </p:nvGrpSpPr>
        <p:grpSpPr>
          <a:xfrm>
            <a:off x="6725831" y="285749"/>
            <a:ext cx="576540" cy="1372544"/>
            <a:chOff x="4549379" y="1755188"/>
            <a:chExt cx="958362" cy="2281533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49379" y="2158266"/>
              <a:ext cx="958362" cy="187845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/>
                <p:cNvSpPr txBox="1"/>
                <p:nvPr/>
              </p:nvSpPr>
              <p:spPr>
                <a:xfrm>
                  <a:off x="4608458" y="1755188"/>
                  <a:ext cx="524503" cy="300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ru-RU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ru-RU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a14:m>
                  <a:r>
                    <a:rPr lang="ru-RU" dirty="0" smtClean="0">
                      <a:solidFill>
                        <a:srgbClr val="762E9A"/>
                      </a:solidFill>
                    </a:rPr>
                    <a:t>-й</a:t>
                  </a:r>
                  <a:endParaRPr lang="ru-RU" dirty="0">
                    <a:solidFill>
                      <a:srgbClr val="762E9A"/>
                    </a:solidFill>
                  </a:endParaRPr>
                </a:p>
              </p:txBody>
            </p:sp>
          </mc:Choice>
          <mc:Fallback xmlns="">
            <p:sp>
              <p:nvSpPr>
                <p:cNvPr id="65" name="TextBox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8458" y="1755188"/>
                  <a:ext cx="524503" cy="300082"/>
                </a:xfrm>
                <a:prstGeom prst="rect">
                  <a:avLst/>
                </a:prstGeom>
                <a:blipFill>
                  <a:blip r:embed="rId18"/>
                  <a:stretch>
                    <a:fillRect t="-6897" r="-69231" b="-10344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8" name="Группа 67"/>
          <p:cNvGrpSpPr/>
          <p:nvPr/>
        </p:nvGrpSpPr>
        <p:grpSpPr>
          <a:xfrm>
            <a:off x="7265345" y="285749"/>
            <a:ext cx="539514" cy="1367945"/>
            <a:chOff x="5469426" y="1762833"/>
            <a:chExt cx="896815" cy="2273888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69426" y="2159044"/>
              <a:ext cx="896815" cy="187767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5481153" y="1762833"/>
                  <a:ext cx="524503" cy="300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ru-RU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ru-RU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a14:m>
                  <a:r>
                    <a:rPr lang="ru-RU" dirty="0" smtClean="0">
                      <a:solidFill>
                        <a:srgbClr val="762E9A"/>
                      </a:solidFill>
                    </a:rPr>
                    <a:t>-й</a:t>
                  </a:r>
                  <a:endParaRPr lang="ru-RU" dirty="0">
                    <a:solidFill>
                      <a:srgbClr val="762E9A"/>
                    </a:solidFill>
                  </a:endParaRPr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1153" y="1762833"/>
                  <a:ext cx="524503" cy="300082"/>
                </a:xfrm>
                <a:prstGeom prst="rect">
                  <a:avLst/>
                </a:prstGeom>
                <a:blipFill>
                  <a:blip r:embed="rId19"/>
                  <a:stretch>
                    <a:fillRect t="-6897" r="-67308" b="-10344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0" name="Группа 69"/>
          <p:cNvGrpSpPr/>
          <p:nvPr/>
        </p:nvGrpSpPr>
        <p:grpSpPr>
          <a:xfrm>
            <a:off x="7736958" y="285749"/>
            <a:ext cx="576540" cy="1368413"/>
            <a:chOff x="6295904" y="1762055"/>
            <a:chExt cx="958362" cy="2274666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95904" y="2158266"/>
              <a:ext cx="958362" cy="187845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/>
                <p:cNvSpPr txBox="1"/>
                <p:nvPr/>
              </p:nvSpPr>
              <p:spPr>
                <a:xfrm>
                  <a:off x="6373149" y="1762055"/>
                  <a:ext cx="524503" cy="300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ru-RU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ru-RU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a14:m>
                  <a:r>
                    <a:rPr lang="ru-RU" dirty="0" smtClean="0">
                      <a:solidFill>
                        <a:srgbClr val="762E9A"/>
                      </a:solidFill>
                    </a:rPr>
                    <a:t>-й</a:t>
                  </a:r>
                  <a:endParaRPr lang="ru-RU" dirty="0">
                    <a:solidFill>
                      <a:srgbClr val="762E9A"/>
                    </a:solidFill>
                  </a:endParaRPr>
                </a:p>
              </p:txBody>
            </p:sp>
          </mc:Choice>
          <mc:Fallback xmlns="">
            <p:sp>
              <p:nvSpPr>
                <p:cNvPr id="69" name="TextBox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3149" y="1762055"/>
                  <a:ext cx="524503" cy="300082"/>
                </a:xfrm>
                <a:prstGeom prst="rect">
                  <a:avLst/>
                </a:prstGeom>
                <a:blipFill>
                  <a:blip r:embed="rId20"/>
                  <a:stretch>
                    <a:fillRect t="-6897" r="-67308" b="-10344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0" name="Рисунок 1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90837" y="2510982"/>
            <a:ext cx="1494140" cy="3600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15" y="2510982"/>
            <a:ext cx="1553374" cy="360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2716" y="993592"/>
            <a:ext cx="608615" cy="4670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2372" y="993592"/>
            <a:ext cx="608615" cy="4670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6036" y="993592"/>
            <a:ext cx="608615" cy="4670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3848" y="989698"/>
            <a:ext cx="608615" cy="4670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5858" y="997753"/>
            <a:ext cx="608615" cy="4670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7559" y="989698"/>
            <a:ext cx="608615" cy="4670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7445" y="997753"/>
            <a:ext cx="608615" cy="4670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3059" y="989698"/>
            <a:ext cx="608615" cy="4670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0339" y="997753"/>
            <a:ext cx="608615" cy="4670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6893" y="999994"/>
            <a:ext cx="608615" cy="4670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51220" y="1004593"/>
            <a:ext cx="608615" cy="4670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22867" y="1004358"/>
            <a:ext cx="608615" cy="4670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37661" y="1004358"/>
            <a:ext cx="608615" cy="4670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25805" y="1004123"/>
            <a:ext cx="608615" cy="4670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61534" y="990391"/>
            <a:ext cx="608615" cy="4670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65809" y="993592"/>
            <a:ext cx="608615" cy="4670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383907" y="1653685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907" y="1653685"/>
                <a:ext cx="370614" cy="36933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913380" y="1653685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380" y="1653685"/>
                <a:ext cx="370614" cy="369332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1427044" y="1653685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044" y="1653685"/>
                <a:ext cx="370614" cy="369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1904894" y="1653685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894" y="1653685"/>
                <a:ext cx="370614" cy="36933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2446040" y="1653685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6040" y="1653685"/>
                <a:ext cx="370614" cy="369332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2957366" y="1653685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7366" y="1653685"/>
                <a:ext cx="370614" cy="369332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3416635" y="1653685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6635" y="1653685"/>
                <a:ext cx="370614" cy="369332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3893153" y="1653685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3153" y="1653685"/>
                <a:ext cx="370614" cy="369332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4397542" y="1653685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7542" y="1653685"/>
                <a:ext cx="370614" cy="369332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4831216" y="1651625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216" y="1651625"/>
                <a:ext cx="370614" cy="369332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5317682" y="1651625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7682" y="1651625"/>
                <a:ext cx="370614" cy="369332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5803595" y="1658293"/>
                <a:ext cx="3909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3595" y="1658293"/>
                <a:ext cx="390968" cy="369332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6343108" y="1651625"/>
                <a:ext cx="3909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3108" y="1651625"/>
                <a:ext cx="390968" cy="369332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6811796" y="1651625"/>
                <a:ext cx="3909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1796" y="1651625"/>
                <a:ext cx="390968" cy="369332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7370357" y="1663486"/>
                <a:ext cx="3909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0357" y="1663486"/>
                <a:ext cx="390968" cy="369332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7853397" y="1658293"/>
                <a:ext cx="3909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3397" y="1658293"/>
                <a:ext cx="390968" cy="369332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TextBox 88"/>
          <p:cNvSpPr txBox="1"/>
          <p:nvPr/>
        </p:nvSpPr>
        <p:spPr>
          <a:xfrm>
            <a:off x="2446040" y="2587822"/>
            <a:ext cx="1987062" cy="705629"/>
          </a:xfrm>
          <a:prstGeom prst="wedgeRoundRectCallout">
            <a:avLst>
              <a:gd name="adj1" fmla="val -76787"/>
              <a:gd name="adj2" fmla="val 55862"/>
              <a:gd name="adj3" fmla="val 16667"/>
            </a:avLst>
          </a:prstGeom>
          <a:solidFill>
            <a:schemeClr val="bg1"/>
          </a:solidFill>
          <a:ln>
            <a:solidFill>
              <a:srgbClr val="762E9A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 smtClean="0"/>
              <a:t>Давай </a:t>
            </a:r>
            <a:r>
              <a:rPr lang="ru-RU" sz="1400" dirty="0"/>
              <a:t>посчитаем </a:t>
            </a:r>
            <a:r>
              <a:rPr lang="ru-RU" sz="1400" dirty="0" smtClean="0"/>
              <a:t>вместе!</a:t>
            </a:r>
            <a:endParaRPr lang="ru-RU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607635" y="1651625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635" y="1651625"/>
                <a:ext cx="415498" cy="369332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1120573" y="1649058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573" y="1649058"/>
                <a:ext cx="415498" cy="369332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1641975" y="1651625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975" y="1651625"/>
                <a:ext cx="415498" cy="369332"/>
              </a:xfrm>
              <a:prstGeom prst="rect">
                <a:avLst/>
              </a:prstGeom>
              <a:blipFill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2146128" y="1651625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6128" y="1651625"/>
                <a:ext cx="415498" cy="369332"/>
              </a:xfrm>
              <a:prstGeom prst="rect">
                <a:avLst/>
              </a:prstGeom>
              <a:blipFill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2676382" y="1654422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6382" y="1654422"/>
                <a:ext cx="415498" cy="369332"/>
              </a:xfrm>
              <a:prstGeom prst="rect">
                <a:avLst/>
              </a:prstGeom>
              <a:blipFill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3154354" y="1654422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4354" y="1654422"/>
                <a:ext cx="415498" cy="369332"/>
              </a:xfrm>
              <a:prstGeom prst="rect">
                <a:avLst/>
              </a:prstGeom>
              <a:blipFill>
                <a:blip r:embed="rId4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3622344" y="1649066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2344" y="1649066"/>
                <a:ext cx="415498" cy="369332"/>
              </a:xfrm>
              <a:prstGeom prst="rect">
                <a:avLst/>
              </a:prstGeom>
              <a:blipFill>
                <a:blip r:embed="rId4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4109052" y="1651512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9052" y="1651512"/>
                <a:ext cx="415498" cy="369332"/>
              </a:xfrm>
              <a:prstGeom prst="rect">
                <a:avLst/>
              </a:prstGeom>
              <a:blipFill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4595303" y="1653685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5303" y="1653685"/>
                <a:ext cx="415498" cy="369332"/>
              </a:xfrm>
              <a:prstGeom prst="rect">
                <a:avLst/>
              </a:prstGeom>
              <a:blipFill>
                <a:blip r:embed="rId4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5038511" y="1653685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8511" y="1653685"/>
                <a:ext cx="415498" cy="369332"/>
              </a:xfrm>
              <a:prstGeom prst="rect">
                <a:avLst/>
              </a:prstGeom>
              <a:blipFill>
                <a:blip r:embed="rId4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5543128" y="1653685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128" y="1653685"/>
                <a:ext cx="415498" cy="369332"/>
              </a:xfrm>
              <a:prstGeom prst="rect">
                <a:avLst/>
              </a:prstGeom>
              <a:blipFill>
                <a:blip r:embed="rId5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6064534" y="1649158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534" y="1649158"/>
                <a:ext cx="415498" cy="369332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6558302" y="1651512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8302" y="1651512"/>
                <a:ext cx="415498" cy="369332"/>
              </a:xfrm>
              <a:prstGeom prst="rect">
                <a:avLst/>
              </a:prstGeom>
              <a:blipFill>
                <a:blip r:embed="rId5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7070536" y="1653685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0536" y="1653685"/>
                <a:ext cx="415498" cy="369332"/>
              </a:xfrm>
              <a:prstGeom prst="rect">
                <a:avLst/>
              </a:prstGeom>
              <a:blipFill>
                <a:blip r:embed="rId5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7590705" y="1653685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0705" y="1653685"/>
                <a:ext cx="415498" cy="369332"/>
              </a:xfrm>
              <a:prstGeom prst="rect">
                <a:avLst/>
              </a:prstGeom>
              <a:blipFill>
                <a:blip r:embed="rId5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8076538" y="1649058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6538" y="1649058"/>
                <a:ext cx="415498" cy="369332"/>
              </a:xfrm>
              <a:prstGeom prst="rect">
                <a:avLst/>
              </a:prstGeom>
              <a:blipFill>
                <a:blip r:embed="rId5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8343316" y="1658293"/>
                <a:ext cx="4988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dirty="0" smtClean="0">
                          <a:latin typeface="Cambria Math" panose="02040503050406030204" pitchFamily="18" charset="0"/>
                        </a:rPr>
                        <m:t>48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3316" y="1658293"/>
                <a:ext cx="498855" cy="369332"/>
              </a:xfrm>
              <a:prstGeom prst="rect">
                <a:avLst/>
              </a:prstGeom>
              <a:blipFill>
                <a:blip r:embed="rId5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2436174" y="2597049"/>
                <a:ext cx="4459383" cy="1897445"/>
              </a:xfrm>
              <a:prstGeom prst="wedgeRoundRectCallout">
                <a:avLst>
                  <a:gd name="adj1" fmla="val 59654"/>
                  <a:gd name="adj2" fmla="val 10194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762E9A"/>
                </a:solidFill>
              </a:ln>
            </p:spPr>
            <p:txBody>
              <a:bodyPr wrap="square" lIns="180000" tIns="90000" rIns="180000" bIns="90000" rtlCol="0">
                <a:spAutoFit/>
              </a:bodyPr>
              <a:lstStyle/>
              <a:p>
                <a:pPr algn="ctr"/>
                <a:r>
                  <a:rPr lang="ru-RU" sz="1400" dirty="0"/>
                  <a:t>Спасибо, Паша! </a:t>
                </a:r>
                <a:endParaRPr lang="ru-RU" sz="1400" dirty="0" smtClean="0"/>
              </a:p>
              <a:p>
                <a:pPr algn="ctr"/>
                <a:r>
                  <a:rPr lang="ru-RU" sz="1400" dirty="0" smtClean="0"/>
                  <a:t>Но </a:t>
                </a:r>
                <a:r>
                  <a:rPr lang="ru-RU" sz="1400" dirty="0"/>
                  <a:t>это так долго и нудно считать. </a:t>
                </a:r>
                <a:endParaRPr lang="ru-RU" sz="1400" dirty="0" smtClean="0"/>
              </a:p>
              <a:p>
                <a:pPr algn="ctr"/>
                <a:r>
                  <a:rPr lang="ru-RU" sz="1400" dirty="0" smtClean="0"/>
                  <a:t>А </a:t>
                </a:r>
                <a:r>
                  <a:rPr lang="ru-RU" sz="1400" dirty="0"/>
                  <a:t>если бы у меня в классе было, например, </a:t>
                </a:r>
                <a:r>
                  <a:rPr lang="ru-RU" sz="1400" dirty="0" smtClean="0"/>
                  <a:t/>
                </a:r>
                <a:br>
                  <a:rPr lang="ru-RU" sz="1400" dirty="0" smtClean="0"/>
                </a:br>
                <a14:m>
                  <m:oMath xmlns:m="http://schemas.openxmlformats.org/officeDocument/2006/math">
                    <m:r>
                      <a:rPr lang="ru-RU" sz="1600" i="1" dirty="0" smtClean="0">
                        <a:latin typeface="Cambria Math" panose="02040503050406030204" pitchFamily="18" charset="0"/>
                      </a:rPr>
                      <m:t>30</m:t>
                    </m:r>
                  </m:oMath>
                </a14:m>
                <a:r>
                  <a:rPr lang="ru-RU" sz="1400" dirty="0" smtClean="0"/>
                  <a:t> </a:t>
                </a:r>
                <a:r>
                  <a:rPr lang="ru-RU" sz="1400" dirty="0"/>
                  <a:t>учеников, мы бы, наверное, целый день считали конфеты. </a:t>
                </a:r>
                <a:endParaRPr lang="ru-RU" sz="1400" dirty="0" smtClean="0"/>
              </a:p>
              <a:p>
                <a:pPr algn="ctr"/>
                <a:r>
                  <a:rPr lang="ru-RU" sz="1400" dirty="0" smtClean="0"/>
                  <a:t>Интересно</a:t>
                </a:r>
                <a:r>
                  <a:rPr lang="ru-RU" sz="1400" dirty="0"/>
                  <a:t>, а существует ли какой-нибудь </a:t>
                </a:r>
                <a:r>
                  <a:rPr lang="ru-RU" sz="1400" dirty="0" smtClean="0"/>
                  <a:t>другой, </a:t>
                </a:r>
                <a:r>
                  <a:rPr lang="ru-RU" sz="1400" dirty="0"/>
                  <a:t>более быстрый способ?</a:t>
                </a: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6174" y="2597049"/>
                <a:ext cx="4459383" cy="1897445"/>
              </a:xfrm>
              <a:prstGeom prst="wedgeRoundRectCallout">
                <a:avLst>
                  <a:gd name="adj1" fmla="val 59654"/>
                  <a:gd name="adj2" fmla="val 10194"/>
                  <a:gd name="adj3" fmla="val 16667"/>
                </a:avLst>
              </a:prstGeom>
              <a:blipFill>
                <a:blip r:embed="rId56"/>
                <a:stretch>
                  <a:fillRect/>
                </a:stretch>
              </a:blipFill>
              <a:ln>
                <a:solidFill>
                  <a:srgbClr val="762E9A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024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500"/>
                            </p:stCondLst>
                            <p:childTnLst>
                              <p:par>
                                <p:cTn id="3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4" grpId="0"/>
      <p:bldP spid="85" grpId="0"/>
      <p:bldP spid="86" grpId="0"/>
      <p:bldP spid="87" grpId="0"/>
      <p:bldP spid="88" grpId="0"/>
      <p:bldP spid="89" grpId="0" animBg="1"/>
      <p:bldP spid="89" grpId="1" build="allAtOnce" animBg="1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wallpaperlist.com/uploads/wallpaper/files/mat/mathematical-symbols-wallpaper-1280x720-53244c04ae4c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9" y="0"/>
            <a:ext cx="9145599" cy="514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827" y="1995854"/>
            <a:ext cx="2880000" cy="28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22"/>
          <p:cNvSpPr txBox="1"/>
          <p:nvPr/>
        </p:nvSpPr>
        <p:spPr>
          <a:xfrm>
            <a:off x="358774" y="361950"/>
            <a:ext cx="3017471" cy="1392909"/>
          </a:xfrm>
          <a:prstGeom prst="wedgeRoundRectCallout">
            <a:avLst>
              <a:gd name="adj1" fmla="val -18958"/>
              <a:gd name="adj2" fmla="val 68402"/>
              <a:gd name="adj3" fmla="val 16667"/>
            </a:avLst>
          </a:prstGeom>
          <a:solidFill>
            <a:schemeClr val="bg1"/>
          </a:solidFill>
          <a:ln>
            <a:solidFill>
              <a:srgbClr val="762E9A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 smtClean="0"/>
              <a:t>Прежде </a:t>
            </a:r>
            <a:r>
              <a:rPr lang="ru-RU" sz="1400" dirty="0"/>
              <a:t>чем я вам </a:t>
            </a:r>
            <a:r>
              <a:rPr lang="ru-RU" sz="1400" dirty="0" smtClean="0"/>
              <a:t>расскажу, </a:t>
            </a:r>
            <a:r>
              <a:rPr lang="ru-RU" sz="1400" dirty="0"/>
              <a:t>как быстро решать подобные задачки, давайте немного разомнёмся и выполним устные задания.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29561" y="1516496"/>
            <a:ext cx="1496993" cy="34693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52697" y="1188005"/>
            <a:ext cx="1491461" cy="359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17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8774" y="367321"/>
            <a:ext cx="842645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C000"/>
                </a:solidFill>
                <a:latin typeface="+mj-lt"/>
              </a:rPr>
              <a:t>Устный счёт</a:t>
            </a:r>
            <a:endParaRPr lang="ru-RU" sz="2400" dirty="0">
              <a:solidFill>
                <a:srgbClr val="FFC000"/>
              </a:solidFill>
              <a:latin typeface="+mj-lt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801" y="2571750"/>
            <a:ext cx="2880000" cy="2880000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2528845" y="3731501"/>
            <a:ext cx="1387601" cy="439457"/>
          </a:xfrm>
          <a:prstGeom prst="wedgeRoundRectCallout">
            <a:avLst>
              <a:gd name="adj1" fmla="val -67053"/>
              <a:gd name="adj2" fmla="val -9965"/>
              <a:gd name="adj3" fmla="val 16667"/>
            </a:avLst>
          </a:prstGeom>
          <a:solidFill>
            <a:schemeClr val="bg1"/>
          </a:solidFill>
          <a:ln>
            <a:solidFill>
              <a:srgbClr val="762E9A"/>
            </a:solidFill>
          </a:ln>
        </p:spPr>
        <p:txBody>
          <a:bodyPr wrap="square" lIns="180000" tIns="90000" rIns="180000" bIns="90000" rtlCol="0">
            <a:spAutoFit/>
          </a:bodyPr>
          <a:lstStyle/>
          <a:p>
            <a:pPr algn="ctr"/>
            <a:r>
              <a:rPr lang="ru-RU" sz="1400" dirty="0" smtClean="0"/>
              <a:t>Сверимся?</a:t>
            </a:r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2236263" y="851974"/>
            <a:ext cx="46714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Сколько осей симметрии имеют указанные фигуры?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62708" y="1344963"/>
            <a:ext cx="2366230" cy="756543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3735452" y="1343361"/>
            <a:ext cx="1090799" cy="1092107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Равнобедренный треугольник 36"/>
          <p:cNvSpPr/>
          <p:nvPr/>
        </p:nvSpPr>
        <p:spPr>
          <a:xfrm>
            <a:off x="5707764" y="1343361"/>
            <a:ext cx="747651" cy="1092107"/>
          </a:xfrm>
          <a:prstGeom prst="triangle">
            <a:avLst>
              <a:gd name="adj" fmla="val 50000"/>
            </a:avLst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Равнобедренный треугольник 37"/>
          <p:cNvSpPr/>
          <p:nvPr/>
        </p:nvSpPr>
        <p:spPr>
          <a:xfrm>
            <a:off x="7261929" y="1343361"/>
            <a:ext cx="1306071" cy="1092107"/>
          </a:xfrm>
          <a:prstGeom prst="triangle">
            <a:avLst>
              <a:gd name="adj" fmla="val 50001"/>
            </a:avLst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Прямоугольник 38"/>
              <p:cNvSpPr/>
              <p:nvPr/>
            </p:nvSpPr>
            <p:spPr>
              <a:xfrm>
                <a:off x="5089694" y="3795750"/>
                <a:ext cx="360000" cy="432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2065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4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3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9" name="Прямоугольник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9694" y="3795750"/>
                <a:ext cx="360000" cy="4320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угольник 39"/>
              <p:cNvSpPr/>
              <p:nvPr/>
            </p:nvSpPr>
            <p:spPr>
              <a:xfrm>
                <a:off x="5853475" y="4334029"/>
                <a:ext cx="360000" cy="432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2065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4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3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0" name="Прямоугольник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3475" y="4334029"/>
                <a:ext cx="360000" cy="4320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угольник 40"/>
              <p:cNvSpPr/>
              <p:nvPr/>
            </p:nvSpPr>
            <p:spPr>
              <a:xfrm>
                <a:off x="6547735" y="3636910"/>
                <a:ext cx="360000" cy="432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2065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4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sz="3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1" name="Прямоугольник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7735" y="3636910"/>
                <a:ext cx="360000" cy="4320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 41"/>
              <p:cNvSpPr/>
              <p:nvPr/>
            </p:nvSpPr>
            <p:spPr>
              <a:xfrm>
                <a:off x="7740416" y="4111522"/>
                <a:ext cx="360000" cy="4320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2065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4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ru-RU" sz="3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2" name="Прямоугольник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416" y="4111522"/>
                <a:ext cx="360000" cy="4320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Прямая соединительная линия 42"/>
          <p:cNvCxnSpPr/>
          <p:nvPr/>
        </p:nvCxnSpPr>
        <p:spPr>
          <a:xfrm>
            <a:off x="1737787" y="1222131"/>
            <a:ext cx="0" cy="1028700"/>
          </a:xfrm>
          <a:prstGeom prst="line">
            <a:avLst/>
          </a:prstGeom>
          <a:ln w="12700">
            <a:solidFill>
              <a:srgbClr val="FACE4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H="1">
            <a:off x="430824" y="1718302"/>
            <a:ext cx="2646484" cy="0"/>
          </a:xfrm>
          <a:prstGeom prst="line">
            <a:avLst/>
          </a:prstGeom>
          <a:ln w="12700">
            <a:solidFill>
              <a:srgbClr val="FACE4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4288031" y="1251927"/>
            <a:ext cx="0" cy="1319823"/>
          </a:xfrm>
          <a:prstGeom prst="line">
            <a:avLst/>
          </a:prstGeom>
          <a:ln w="12700">
            <a:solidFill>
              <a:srgbClr val="FACE4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>
            <a:off x="3677190" y="1892954"/>
            <a:ext cx="1253042" cy="0"/>
          </a:xfrm>
          <a:prstGeom prst="line">
            <a:avLst/>
          </a:prstGeom>
          <a:ln w="12700">
            <a:solidFill>
              <a:srgbClr val="FACE4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H="1" flipV="1">
            <a:off x="3677190" y="1278122"/>
            <a:ext cx="1219452" cy="1233551"/>
          </a:xfrm>
          <a:prstGeom prst="line">
            <a:avLst/>
          </a:prstGeom>
          <a:ln w="12700">
            <a:solidFill>
              <a:srgbClr val="FACE4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V="1">
            <a:off x="3684883" y="1251927"/>
            <a:ext cx="1245348" cy="1259747"/>
          </a:xfrm>
          <a:prstGeom prst="line">
            <a:avLst/>
          </a:prstGeom>
          <a:ln w="12700">
            <a:solidFill>
              <a:srgbClr val="FACE4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6086916" y="1222131"/>
            <a:ext cx="0" cy="1349619"/>
          </a:xfrm>
          <a:prstGeom prst="line">
            <a:avLst/>
          </a:prstGeom>
          <a:ln w="12700">
            <a:solidFill>
              <a:srgbClr val="FACE4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7909017" y="1222131"/>
            <a:ext cx="0" cy="1349619"/>
          </a:xfrm>
          <a:prstGeom prst="line">
            <a:avLst/>
          </a:prstGeom>
          <a:ln w="12700">
            <a:solidFill>
              <a:srgbClr val="FACE4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flipH="1">
            <a:off x="7197859" y="1810296"/>
            <a:ext cx="1154114" cy="666328"/>
          </a:xfrm>
          <a:prstGeom prst="line">
            <a:avLst/>
          </a:prstGeom>
          <a:ln w="12700">
            <a:solidFill>
              <a:srgbClr val="FACE4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flipH="1" flipV="1">
            <a:off x="7483984" y="1822527"/>
            <a:ext cx="1148086" cy="662848"/>
          </a:xfrm>
          <a:prstGeom prst="line">
            <a:avLst/>
          </a:prstGeom>
          <a:ln w="12700">
            <a:solidFill>
              <a:srgbClr val="FACE4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32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7284E-6 L -0.39167 -0.30648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83" y="-1534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09877E-6 L 0.00764 -0.34105 " pathEditMode="relative" rAng="0" ptsTypes="AA">
                                      <p:cBhvr>
                                        <p:cTn id="8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-17068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5 0.00371 L 0.12969 -0.20679 " pathEditMode="relative" rAng="0" ptsTypes="AA">
                                      <p:cBhvr>
                                        <p:cTn id="8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24" y="-10525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97531E-6 L -0.39914 -0.30278 " pathEditMode="relative" rAng="0" ptsTypes="AA">
                                      <p:cBhvr>
                                        <p:cTn id="8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65" y="-15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4" grpId="0"/>
      <p:bldP spid="35" grpId="0" animBg="1"/>
      <p:bldP spid="36" grpId="0" animBg="1"/>
      <p:bldP spid="37" grpId="0" animBg="1"/>
      <p:bldP spid="38" grpId="0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13475" y="2115849"/>
            <a:ext cx="1242699" cy="288000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34030" y="2133794"/>
            <a:ext cx="1195312" cy="2880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7" y="2313794"/>
            <a:ext cx="2520000" cy="252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436174" y="2745323"/>
                <a:ext cx="3547316" cy="1420718"/>
              </a:xfrm>
              <a:prstGeom prst="wedgeRoundRectCallout">
                <a:avLst>
                  <a:gd name="adj1" fmla="val -55503"/>
                  <a:gd name="adj2" fmla="val 4733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762E9A"/>
                </a:solidFill>
              </a:ln>
            </p:spPr>
            <p:txBody>
              <a:bodyPr wrap="square" lIns="180000" tIns="90000" rIns="180000" bIns="90000" rtlCol="0">
                <a:spAutoFit/>
              </a:bodyPr>
              <a:lstStyle/>
              <a:p>
                <a:pPr algn="ctr"/>
                <a:r>
                  <a:rPr lang="ru-RU" sz="1400" dirty="0"/>
                  <a:t>Согласитесь, </a:t>
                </a:r>
                <a:r>
                  <a:rPr lang="ru-RU" sz="1400" dirty="0" smtClean="0"/>
                  <a:t>такая запись </a:t>
                </a:r>
                <a:r>
                  <a:rPr lang="ru-RU" sz="1400" dirty="0"/>
                  <a:t>не очень </a:t>
                </a:r>
                <a:r>
                  <a:rPr lang="ru-RU" sz="1400" dirty="0" smtClean="0"/>
                  <a:t>удобна. Да </a:t>
                </a:r>
                <a:r>
                  <a:rPr lang="ru-RU" sz="1400" dirty="0"/>
                  <a:t>и пока посчитаешь, можно </a:t>
                </a:r>
                <a14:m>
                  <m:oMath xmlns:m="http://schemas.openxmlformats.org/officeDocument/2006/math">
                    <m:r>
                      <a:rPr lang="ru-RU" sz="1600" i="1" dirty="0" smtClean="0">
                        <a:latin typeface="Cambria Math" panose="02040503050406030204" pitchFamily="18" charset="0"/>
                      </a:rPr>
                      <m:t>300</m:t>
                    </m:r>
                  </m:oMath>
                </a14:m>
                <a:r>
                  <a:rPr lang="ru-RU" sz="1400" dirty="0" smtClean="0"/>
                  <a:t> </a:t>
                </a:r>
                <a:r>
                  <a:rPr lang="ru-RU" sz="1400" dirty="0"/>
                  <a:t>раз ошибиться. </a:t>
                </a:r>
                <a:endParaRPr lang="ru-RU" sz="1400" dirty="0" smtClean="0"/>
              </a:p>
              <a:p>
                <a:pPr algn="ctr"/>
                <a:r>
                  <a:rPr lang="ru-RU" sz="1400" dirty="0" smtClean="0"/>
                  <a:t>Но </a:t>
                </a:r>
                <a:r>
                  <a:rPr lang="ru-RU" sz="1400" dirty="0"/>
                  <a:t>что особенного </a:t>
                </a:r>
                <a:r>
                  <a:rPr lang="ru-RU" sz="1400" dirty="0" smtClean="0"/>
                  <a:t/>
                </a:r>
                <a:br>
                  <a:rPr lang="ru-RU" sz="1400" dirty="0" smtClean="0"/>
                </a:br>
                <a:r>
                  <a:rPr lang="ru-RU" sz="1400" dirty="0" smtClean="0"/>
                  <a:t>можно </a:t>
                </a:r>
                <a:r>
                  <a:rPr lang="ru-RU" sz="1400" dirty="0"/>
                  <a:t>заметить в этой записи?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6174" y="2745323"/>
                <a:ext cx="3547316" cy="1420718"/>
              </a:xfrm>
              <a:prstGeom prst="wedgeRoundRectCallout">
                <a:avLst>
                  <a:gd name="adj1" fmla="val -55503"/>
                  <a:gd name="adj2" fmla="val 4733"/>
                  <a:gd name="adj3" fmla="val 16667"/>
                </a:avLst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762E9A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Группа 12"/>
          <p:cNvGrpSpPr/>
          <p:nvPr/>
        </p:nvGrpSpPr>
        <p:grpSpPr>
          <a:xfrm>
            <a:off x="310676" y="286390"/>
            <a:ext cx="539514" cy="1371903"/>
            <a:chOff x="466738" y="250707"/>
            <a:chExt cx="896815" cy="2280467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6738" y="653497"/>
              <a:ext cx="896815" cy="187767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573749" y="250707"/>
                  <a:ext cx="429927" cy="300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ru-RU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ru-RU" dirty="0" smtClean="0">
                      <a:solidFill>
                        <a:srgbClr val="762E9A"/>
                      </a:solidFill>
                    </a:rPr>
                    <a:t>-й</a:t>
                  </a:r>
                  <a:endParaRPr lang="ru-RU" dirty="0">
                    <a:solidFill>
                      <a:srgbClr val="762E9A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749" y="250707"/>
                  <a:ext cx="429927" cy="300082"/>
                </a:xfrm>
                <a:prstGeom prst="rect">
                  <a:avLst/>
                </a:prstGeom>
                <a:blipFill>
                  <a:blip r:embed="rId9"/>
                  <a:stretch>
                    <a:fillRect t="-6667" r="-71429" b="-96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Группа 15"/>
          <p:cNvGrpSpPr/>
          <p:nvPr/>
        </p:nvGrpSpPr>
        <p:grpSpPr>
          <a:xfrm>
            <a:off x="806392" y="286390"/>
            <a:ext cx="576540" cy="1371903"/>
            <a:chOff x="1117875" y="-150790"/>
            <a:chExt cx="958362" cy="2280467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17875" y="251222"/>
              <a:ext cx="958362" cy="187845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1284690" y="-150790"/>
                  <a:ext cx="429926" cy="300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ru-RU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a14:m>
                  <a:r>
                    <a:rPr lang="ru-RU" dirty="0" smtClean="0">
                      <a:solidFill>
                        <a:srgbClr val="762E9A"/>
                      </a:solidFill>
                    </a:rPr>
                    <a:t>-й</a:t>
                  </a:r>
                  <a:endParaRPr lang="ru-RU" dirty="0">
                    <a:solidFill>
                      <a:srgbClr val="762E9A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84690" y="-150790"/>
                  <a:ext cx="429926" cy="300082"/>
                </a:xfrm>
                <a:prstGeom prst="rect">
                  <a:avLst/>
                </a:prstGeom>
                <a:blipFill>
                  <a:blip r:embed="rId11"/>
                  <a:stretch>
                    <a:fillRect t="-6667" r="-71429" b="-96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Группа 18"/>
          <p:cNvGrpSpPr/>
          <p:nvPr/>
        </p:nvGrpSpPr>
        <p:grpSpPr>
          <a:xfrm>
            <a:off x="1348938" y="286390"/>
            <a:ext cx="539514" cy="1371903"/>
            <a:chOff x="2037920" y="-150790"/>
            <a:chExt cx="896815" cy="2280467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37920" y="252000"/>
              <a:ext cx="896815" cy="187767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2141817" y="-150790"/>
                  <a:ext cx="429926" cy="300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ru-RU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a14:m>
                  <a:r>
                    <a:rPr lang="ru-RU" dirty="0" smtClean="0">
                      <a:solidFill>
                        <a:srgbClr val="762E9A"/>
                      </a:solidFill>
                    </a:rPr>
                    <a:t>-й</a:t>
                  </a:r>
                  <a:endParaRPr lang="ru-RU" dirty="0">
                    <a:solidFill>
                      <a:srgbClr val="762E9A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1817" y="-150790"/>
                  <a:ext cx="429926" cy="300082"/>
                </a:xfrm>
                <a:prstGeom prst="rect">
                  <a:avLst/>
                </a:prstGeom>
                <a:blipFill>
                  <a:blip r:embed="rId12"/>
                  <a:stretch>
                    <a:fillRect t="-6667" r="-71429" b="-96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Группа 21"/>
          <p:cNvGrpSpPr/>
          <p:nvPr/>
        </p:nvGrpSpPr>
        <p:grpSpPr>
          <a:xfrm>
            <a:off x="1830999" y="286390"/>
            <a:ext cx="576540" cy="1371903"/>
            <a:chOff x="2846811" y="-150790"/>
            <a:chExt cx="958362" cy="2280467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46811" y="251222"/>
              <a:ext cx="958362" cy="187845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2999204" y="-150790"/>
                  <a:ext cx="429926" cy="300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ru-RU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a14:m>
                  <a:r>
                    <a:rPr lang="ru-RU" dirty="0" smtClean="0">
                      <a:solidFill>
                        <a:srgbClr val="762E9A"/>
                      </a:solidFill>
                    </a:rPr>
                    <a:t>-й</a:t>
                  </a:r>
                  <a:endParaRPr lang="ru-RU" dirty="0">
                    <a:solidFill>
                      <a:srgbClr val="762E9A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9204" y="-150790"/>
                  <a:ext cx="429926" cy="300082"/>
                </a:xfrm>
                <a:prstGeom prst="rect">
                  <a:avLst/>
                </a:prstGeom>
                <a:blipFill>
                  <a:blip r:embed="rId13"/>
                  <a:stretch>
                    <a:fillRect t="-6667" r="-69767" b="-96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Группа 25"/>
          <p:cNvGrpSpPr/>
          <p:nvPr/>
        </p:nvGrpSpPr>
        <p:grpSpPr>
          <a:xfrm>
            <a:off x="2385446" y="286390"/>
            <a:ext cx="539514" cy="1368009"/>
            <a:chOff x="3766860" y="-144317"/>
            <a:chExt cx="896815" cy="2273994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66860" y="252000"/>
              <a:ext cx="896815" cy="187767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3875846" y="-144317"/>
                  <a:ext cx="429926" cy="300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ru-RU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a14:m>
                  <a:r>
                    <a:rPr lang="ru-RU" dirty="0" smtClean="0">
                      <a:solidFill>
                        <a:srgbClr val="762E9A"/>
                      </a:solidFill>
                    </a:rPr>
                    <a:t>-й</a:t>
                  </a:r>
                  <a:endParaRPr lang="ru-RU" dirty="0">
                    <a:solidFill>
                      <a:srgbClr val="762E9A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5846" y="-144317"/>
                  <a:ext cx="429926" cy="300082"/>
                </a:xfrm>
                <a:prstGeom prst="rect">
                  <a:avLst/>
                </a:prstGeom>
                <a:blipFill>
                  <a:blip r:embed="rId14"/>
                  <a:stretch>
                    <a:fillRect t="-6667" r="-73810" b="-96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Группа 28"/>
          <p:cNvGrpSpPr/>
          <p:nvPr/>
        </p:nvGrpSpPr>
        <p:grpSpPr>
          <a:xfrm>
            <a:off x="2844184" y="286219"/>
            <a:ext cx="576540" cy="1368413"/>
            <a:chOff x="4584543" y="-144989"/>
            <a:chExt cx="958362" cy="2274666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84543" y="251222"/>
              <a:ext cx="958362" cy="187845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4722694" y="-144989"/>
                  <a:ext cx="429926" cy="300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ru-RU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a14:m>
                  <a:r>
                    <a:rPr lang="ru-RU" dirty="0" smtClean="0">
                      <a:solidFill>
                        <a:srgbClr val="762E9A"/>
                      </a:solidFill>
                    </a:rPr>
                    <a:t>-й</a:t>
                  </a:r>
                  <a:endParaRPr lang="ru-RU" dirty="0">
                    <a:solidFill>
                      <a:srgbClr val="762E9A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2694" y="-144989"/>
                  <a:ext cx="429926" cy="300082"/>
                </a:xfrm>
                <a:prstGeom prst="rect">
                  <a:avLst/>
                </a:prstGeom>
                <a:blipFill>
                  <a:blip r:embed="rId15"/>
                  <a:stretch>
                    <a:fillRect t="-6667" r="-69767" b="-96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Группа 31"/>
          <p:cNvGrpSpPr/>
          <p:nvPr/>
        </p:nvGrpSpPr>
        <p:grpSpPr>
          <a:xfrm>
            <a:off x="3357848" y="286219"/>
            <a:ext cx="539514" cy="1367945"/>
            <a:chOff x="5478213" y="-144211"/>
            <a:chExt cx="896815" cy="2273888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78213" y="252000"/>
              <a:ext cx="896815" cy="187767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5582730" y="-144211"/>
                  <a:ext cx="429926" cy="300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ru-RU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a14:m>
                  <a:r>
                    <a:rPr lang="ru-RU" dirty="0" smtClean="0">
                      <a:solidFill>
                        <a:srgbClr val="762E9A"/>
                      </a:solidFill>
                    </a:rPr>
                    <a:t>-й</a:t>
                  </a:r>
                  <a:endParaRPr lang="ru-RU" dirty="0">
                    <a:solidFill>
                      <a:srgbClr val="762E9A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2730" y="-144211"/>
                  <a:ext cx="429926" cy="300082"/>
                </a:xfrm>
                <a:prstGeom prst="rect">
                  <a:avLst/>
                </a:prstGeom>
                <a:blipFill>
                  <a:blip r:embed="rId16"/>
                  <a:stretch>
                    <a:fillRect t="-6667" r="-69767" b="-96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Группа 34"/>
          <p:cNvGrpSpPr/>
          <p:nvPr/>
        </p:nvGrpSpPr>
        <p:grpSpPr>
          <a:xfrm>
            <a:off x="3809672" y="286219"/>
            <a:ext cx="576540" cy="1367945"/>
            <a:chOff x="6278316" y="-144211"/>
            <a:chExt cx="958362" cy="2273888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78316" y="251222"/>
              <a:ext cx="958362" cy="187845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6414103" y="-144211"/>
                  <a:ext cx="429926" cy="300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ru-RU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oMath>
                  </a14:m>
                  <a:r>
                    <a:rPr lang="ru-RU" dirty="0" smtClean="0">
                      <a:solidFill>
                        <a:srgbClr val="762E9A"/>
                      </a:solidFill>
                    </a:rPr>
                    <a:t>-й</a:t>
                  </a:r>
                  <a:endParaRPr lang="ru-RU" dirty="0">
                    <a:solidFill>
                      <a:srgbClr val="762E9A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14103" y="-144211"/>
                  <a:ext cx="429926" cy="300082"/>
                </a:xfrm>
                <a:prstGeom prst="rect">
                  <a:avLst/>
                </a:prstGeom>
                <a:blipFill>
                  <a:blip r:embed="rId17"/>
                  <a:stretch>
                    <a:fillRect t="-6667" r="-69767" b="-96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Группа 37"/>
          <p:cNvGrpSpPr/>
          <p:nvPr/>
        </p:nvGrpSpPr>
        <p:grpSpPr>
          <a:xfrm>
            <a:off x="4315192" y="286219"/>
            <a:ext cx="539514" cy="1367710"/>
            <a:chOff x="7145606" y="-143820"/>
            <a:chExt cx="896815" cy="2273497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45606" y="252000"/>
              <a:ext cx="896815" cy="187767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7258472" y="-143820"/>
                  <a:ext cx="429926" cy="300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ru-RU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</m:oMath>
                  </a14:m>
                  <a:r>
                    <a:rPr lang="ru-RU" dirty="0" smtClean="0">
                      <a:solidFill>
                        <a:srgbClr val="762E9A"/>
                      </a:solidFill>
                    </a:rPr>
                    <a:t>-й</a:t>
                  </a:r>
                  <a:endParaRPr lang="ru-RU" dirty="0">
                    <a:solidFill>
                      <a:srgbClr val="762E9A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8472" y="-143820"/>
                  <a:ext cx="429926" cy="300082"/>
                </a:xfrm>
                <a:prstGeom prst="rect">
                  <a:avLst/>
                </a:prstGeom>
                <a:blipFill>
                  <a:blip r:embed="rId18"/>
                  <a:stretch>
                    <a:fillRect t="-6667" r="-73810" b="-96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Группа 43"/>
          <p:cNvGrpSpPr/>
          <p:nvPr/>
        </p:nvGrpSpPr>
        <p:grpSpPr>
          <a:xfrm>
            <a:off x="4751388" y="285984"/>
            <a:ext cx="576540" cy="1372309"/>
            <a:chOff x="7945705" y="-151465"/>
            <a:chExt cx="958362" cy="2281142"/>
          </a:xfrm>
        </p:grpSpPr>
        <p:pic>
          <p:nvPicPr>
            <p:cNvPr id="45" name="Рисунок 44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45705" y="251222"/>
              <a:ext cx="958362" cy="187845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8010011" y="-151465"/>
                  <a:ext cx="524503" cy="300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ru-RU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ru-RU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ru-RU" dirty="0" smtClean="0">
                      <a:solidFill>
                        <a:srgbClr val="762E9A"/>
                      </a:solidFill>
                    </a:rPr>
                    <a:t>-й</a:t>
                  </a:r>
                  <a:endParaRPr lang="ru-RU" dirty="0">
                    <a:solidFill>
                      <a:srgbClr val="762E9A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10011" y="-151465"/>
                  <a:ext cx="524503" cy="300082"/>
                </a:xfrm>
                <a:prstGeom prst="rect">
                  <a:avLst/>
                </a:prstGeom>
                <a:blipFill>
                  <a:blip r:embed="rId19"/>
                  <a:stretch>
                    <a:fillRect t="-6667" r="-67308" b="-96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Группа 46"/>
          <p:cNvGrpSpPr/>
          <p:nvPr/>
        </p:nvGrpSpPr>
        <p:grpSpPr>
          <a:xfrm>
            <a:off x="5250530" y="285984"/>
            <a:ext cx="539514" cy="1372309"/>
            <a:chOff x="1976378" y="1755579"/>
            <a:chExt cx="896815" cy="2281142"/>
          </a:xfrm>
        </p:grpSpPr>
        <p:pic>
          <p:nvPicPr>
            <p:cNvPr id="48" name="Рисунок 47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76378" y="2159044"/>
              <a:ext cx="896815" cy="187767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2009791" y="1755579"/>
                  <a:ext cx="524503" cy="300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ru-RU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ru-RU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ru-RU" dirty="0" smtClean="0">
                      <a:solidFill>
                        <a:srgbClr val="762E9A"/>
                      </a:solidFill>
                    </a:rPr>
                    <a:t>-й</a:t>
                  </a:r>
                  <a:endParaRPr lang="ru-RU" dirty="0">
                    <a:solidFill>
                      <a:srgbClr val="762E9A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09791" y="1755579"/>
                  <a:ext cx="524503" cy="300082"/>
                </a:xfrm>
                <a:prstGeom prst="rect">
                  <a:avLst/>
                </a:prstGeom>
                <a:blipFill>
                  <a:blip r:embed="rId20"/>
                  <a:stretch>
                    <a:fillRect t="-6667" r="-70588" b="-96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Группа 49"/>
          <p:cNvGrpSpPr/>
          <p:nvPr/>
        </p:nvGrpSpPr>
        <p:grpSpPr>
          <a:xfrm>
            <a:off x="5712646" y="285984"/>
            <a:ext cx="576540" cy="1368178"/>
            <a:chOff x="2811648" y="1762446"/>
            <a:chExt cx="958362" cy="2274275"/>
          </a:xfrm>
        </p:grpSpPr>
        <p:pic>
          <p:nvPicPr>
            <p:cNvPr id="51" name="Рисунок 5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11648" y="2158266"/>
              <a:ext cx="958362" cy="187845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2890009" y="1762446"/>
                  <a:ext cx="524503" cy="300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ru-RU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ru-RU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a14:m>
                  <a:r>
                    <a:rPr lang="ru-RU" dirty="0" smtClean="0">
                      <a:solidFill>
                        <a:srgbClr val="762E9A"/>
                      </a:solidFill>
                    </a:rPr>
                    <a:t>-й</a:t>
                  </a:r>
                  <a:endParaRPr lang="ru-RU" dirty="0">
                    <a:solidFill>
                      <a:srgbClr val="762E9A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0009" y="1762446"/>
                  <a:ext cx="524503" cy="300082"/>
                </a:xfrm>
                <a:prstGeom prst="rect">
                  <a:avLst/>
                </a:prstGeom>
                <a:blipFill>
                  <a:blip r:embed="rId21"/>
                  <a:stretch>
                    <a:fillRect t="-6667" r="-67308" b="-96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Группа 52"/>
          <p:cNvGrpSpPr/>
          <p:nvPr/>
        </p:nvGrpSpPr>
        <p:grpSpPr>
          <a:xfrm>
            <a:off x="6250136" y="285749"/>
            <a:ext cx="541537" cy="1368178"/>
            <a:chOff x="3719539" y="1762446"/>
            <a:chExt cx="900178" cy="2274275"/>
          </a:xfrm>
        </p:grpSpPr>
        <p:pic>
          <p:nvPicPr>
            <p:cNvPr id="54" name="Рисунок 5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22902" y="2159044"/>
              <a:ext cx="896815" cy="187767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3719539" y="1762446"/>
                  <a:ext cx="524503" cy="300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ru-RU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ru-RU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a14:m>
                  <a:r>
                    <a:rPr lang="ru-RU" dirty="0" smtClean="0">
                      <a:solidFill>
                        <a:srgbClr val="762E9A"/>
                      </a:solidFill>
                    </a:rPr>
                    <a:t>-й</a:t>
                  </a:r>
                  <a:endParaRPr lang="ru-RU" dirty="0">
                    <a:solidFill>
                      <a:srgbClr val="762E9A"/>
                    </a:solidFill>
                  </a:endParaRPr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19539" y="1762446"/>
                  <a:ext cx="524503" cy="300082"/>
                </a:xfrm>
                <a:prstGeom prst="rect">
                  <a:avLst/>
                </a:prstGeom>
                <a:blipFill>
                  <a:blip r:embed="rId22"/>
                  <a:stretch>
                    <a:fillRect t="-6897" r="-69231" b="-10344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Группа 55"/>
          <p:cNvGrpSpPr/>
          <p:nvPr/>
        </p:nvGrpSpPr>
        <p:grpSpPr>
          <a:xfrm>
            <a:off x="6725831" y="285749"/>
            <a:ext cx="576540" cy="1372544"/>
            <a:chOff x="4549379" y="1755188"/>
            <a:chExt cx="958362" cy="2281533"/>
          </a:xfrm>
        </p:grpSpPr>
        <p:pic>
          <p:nvPicPr>
            <p:cNvPr id="57" name="Рисунок 56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49379" y="2158266"/>
              <a:ext cx="958362" cy="187845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4608458" y="1755188"/>
                  <a:ext cx="524503" cy="300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ru-RU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ru-RU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a14:m>
                  <a:r>
                    <a:rPr lang="ru-RU" dirty="0" smtClean="0">
                      <a:solidFill>
                        <a:srgbClr val="762E9A"/>
                      </a:solidFill>
                    </a:rPr>
                    <a:t>-й</a:t>
                  </a:r>
                  <a:endParaRPr lang="ru-RU" dirty="0">
                    <a:solidFill>
                      <a:srgbClr val="762E9A"/>
                    </a:solidFill>
                  </a:endParaRPr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8458" y="1755188"/>
                  <a:ext cx="524503" cy="300082"/>
                </a:xfrm>
                <a:prstGeom prst="rect">
                  <a:avLst/>
                </a:prstGeom>
                <a:blipFill>
                  <a:blip r:embed="rId23"/>
                  <a:stretch>
                    <a:fillRect t="-6897" r="-69231" b="-10344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9" name="Группа 58"/>
          <p:cNvGrpSpPr/>
          <p:nvPr/>
        </p:nvGrpSpPr>
        <p:grpSpPr>
          <a:xfrm>
            <a:off x="7265345" y="285749"/>
            <a:ext cx="539514" cy="1367945"/>
            <a:chOff x="5469426" y="1762833"/>
            <a:chExt cx="896815" cy="2273888"/>
          </a:xfrm>
        </p:grpSpPr>
        <p:pic>
          <p:nvPicPr>
            <p:cNvPr id="60" name="Рисунок 59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69426" y="2159044"/>
              <a:ext cx="896815" cy="187767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/>
                <p:cNvSpPr txBox="1"/>
                <p:nvPr/>
              </p:nvSpPr>
              <p:spPr>
                <a:xfrm>
                  <a:off x="5481153" y="1762833"/>
                  <a:ext cx="524503" cy="300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ru-RU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ru-RU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a14:m>
                  <a:r>
                    <a:rPr lang="ru-RU" dirty="0" smtClean="0">
                      <a:solidFill>
                        <a:srgbClr val="762E9A"/>
                      </a:solidFill>
                    </a:rPr>
                    <a:t>-й</a:t>
                  </a:r>
                  <a:endParaRPr lang="ru-RU" dirty="0">
                    <a:solidFill>
                      <a:srgbClr val="762E9A"/>
                    </a:solidFill>
                  </a:endParaRPr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1153" y="1762833"/>
                  <a:ext cx="524503" cy="300082"/>
                </a:xfrm>
                <a:prstGeom prst="rect">
                  <a:avLst/>
                </a:prstGeom>
                <a:blipFill>
                  <a:blip r:embed="rId24"/>
                  <a:stretch>
                    <a:fillRect t="-6897" r="-67308" b="-10344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2" name="Группа 61"/>
          <p:cNvGrpSpPr/>
          <p:nvPr/>
        </p:nvGrpSpPr>
        <p:grpSpPr>
          <a:xfrm>
            <a:off x="7736958" y="285749"/>
            <a:ext cx="576540" cy="1368413"/>
            <a:chOff x="6295904" y="1762055"/>
            <a:chExt cx="958362" cy="2274666"/>
          </a:xfrm>
        </p:grpSpPr>
        <p:pic>
          <p:nvPicPr>
            <p:cNvPr id="63" name="Рисунок 62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95904" y="2158266"/>
              <a:ext cx="958362" cy="187845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6373149" y="1762055"/>
                  <a:ext cx="524503" cy="300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ru-RU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ru-RU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a14:m>
                  <a:r>
                    <a:rPr lang="ru-RU" dirty="0" smtClean="0">
                      <a:solidFill>
                        <a:srgbClr val="762E9A"/>
                      </a:solidFill>
                    </a:rPr>
                    <a:t>-й</a:t>
                  </a:r>
                  <a:endParaRPr lang="ru-RU" dirty="0">
                    <a:solidFill>
                      <a:srgbClr val="762E9A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3149" y="1762055"/>
                  <a:ext cx="524503" cy="300082"/>
                </a:xfrm>
                <a:prstGeom prst="rect">
                  <a:avLst/>
                </a:prstGeom>
                <a:blipFill>
                  <a:blip r:embed="rId25"/>
                  <a:stretch>
                    <a:fillRect t="-6897" r="-67308" b="-10344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65" name="Рисунок 64"/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2716" y="993592"/>
            <a:ext cx="608615" cy="4670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6" name="Рисунок 65"/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2372" y="993592"/>
            <a:ext cx="608615" cy="4670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7" name="Рисунок 66"/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6036" y="993592"/>
            <a:ext cx="608615" cy="4670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8" name="Рисунок 67"/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3848" y="989698"/>
            <a:ext cx="608615" cy="4670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9" name="Рисунок 68"/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5858" y="997753"/>
            <a:ext cx="608615" cy="4670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0" name="Рисунок 69"/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7559" y="989698"/>
            <a:ext cx="608615" cy="4670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1" name="Рисунок 70"/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7445" y="997753"/>
            <a:ext cx="608615" cy="4670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2" name="Рисунок 71"/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3059" y="989698"/>
            <a:ext cx="608615" cy="4670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3" name="Рисунок 72"/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0339" y="997753"/>
            <a:ext cx="608615" cy="4670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4" name="Рисунок 73"/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6893" y="999994"/>
            <a:ext cx="608615" cy="4670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5" name="Рисунок 74"/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51220" y="1004593"/>
            <a:ext cx="608615" cy="4670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6" name="Рисунок 75"/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22867" y="1004358"/>
            <a:ext cx="608615" cy="4670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7" name="Рисунок 76"/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37661" y="1004358"/>
            <a:ext cx="608615" cy="4670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8" name="Рисунок 77"/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25805" y="1004123"/>
            <a:ext cx="608615" cy="4670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9" name="Рисунок 78"/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61534" y="990391"/>
            <a:ext cx="608615" cy="4670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0" name="Рисунок 79"/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65809" y="993592"/>
            <a:ext cx="608615" cy="4670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383907" y="1653685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907" y="1653685"/>
                <a:ext cx="370614" cy="369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913380" y="1653685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380" y="1653685"/>
                <a:ext cx="370614" cy="36933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1427044" y="1653685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044" y="1653685"/>
                <a:ext cx="370614" cy="369332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1904894" y="1653685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894" y="1653685"/>
                <a:ext cx="370614" cy="369332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2446040" y="1653685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6040" y="1653685"/>
                <a:ext cx="370614" cy="369332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2957366" y="1653685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7366" y="1653685"/>
                <a:ext cx="370614" cy="369332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3416635" y="1653685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6635" y="1653685"/>
                <a:ext cx="370614" cy="369332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3893153" y="1653685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3153" y="1653685"/>
                <a:ext cx="370614" cy="369332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4397542" y="1653685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7542" y="1653685"/>
                <a:ext cx="370614" cy="369332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4831216" y="1651625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216" y="1651625"/>
                <a:ext cx="370614" cy="369332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5317682" y="1651625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7682" y="1651625"/>
                <a:ext cx="370614" cy="369332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5803595" y="1658293"/>
                <a:ext cx="3909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3595" y="1658293"/>
                <a:ext cx="390968" cy="369332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6343108" y="1651625"/>
                <a:ext cx="3909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3108" y="1651625"/>
                <a:ext cx="390968" cy="369332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6811796" y="1651625"/>
                <a:ext cx="3909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1796" y="1651625"/>
                <a:ext cx="390968" cy="369332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7370357" y="1663486"/>
                <a:ext cx="3909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0357" y="1663486"/>
                <a:ext cx="390968" cy="369332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7853397" y="1658293"/>
                <a:ext cx="3909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3397" y="1658293"/>
                <a:ext cx="390968" cy="369332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607635" y="1651625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635" y="1651625"/>
                <a:ext cx="415498" cy="369332"/>
              </a:xfrm>
              <a:prstGeom prst="rect">
                <a:avLst/>
              </a:prstGeom>
              <a:blipFill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1120573" y="1649058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573" y="1649058"/>
                <a:ext cx="415498" cy="369332"/>
              </a:xfrm>
              <a:prstGeom prst="rect">
                <a:avLst/>
              </a:prstGeom>
              <a:blipFill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1641975" y="1651625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975" y="1651625"/>
                <a:ext cx="415498" cy="369332"/>
              </a:xfrm>
              <a:prstGeom prst="rect">
                <a:avLst/>
              </a:prstGeom>
              <a:blipFill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2146128" y="1651625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6128" y="1651625"/>
                <a:ext cx="415498" cy="369332"/>
              </a:xfrm>
              <a:prstGeom prst="rect">
                <a:avLst/>
              </a:prstGeom>
              <a:blipFill>
                <a:blip r:embed="rId4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2676382" y="1654422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6382" y="1654422"/>
                <a:ext cx="415498" cy="369332"/>
              </a:xfrm>
              <a:prstGeom prst="rect">
                <a:avLst/>
              </a:prstGeom>
              <a:blipFill>
                <a:blip r:embed="rId4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3154354" y="1654422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4354" y="1654422"/>
                <a:ext cx="415498" cy="369332"/>
              </a:xfrm>
              <a:prstGeom prst="rect">
                <a:avLst/>
              </a:prstGeom>
              <a:blipFill>
                <a:blip r:embed="rId4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3622344" y="1649066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2344" y="1649066"/>
                <a:ext cx="415498" cy="369332"/>
              </a:xfrm>
              <a:prstGeom prst="rect">
                <a:avLst/>
              </a:prstGeom>
              <a:blipFill>
                <a:blip r:embed="rId4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4109052" y="1651512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9052" y="1651512"/>
                <a:ext cx="415498" cy="369332"/>
              </a:xfrm>
              <a:prstGeom prst="rect">
                <a:avLst/>
              </a:prstGeom>
              <a:blipFill>
                <a:blip r:embed="rId4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4595303" y="1653685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5303" y="1653685"/>
                <a:ext cx="415498" cy="369332"/>
              </a:xfrm>
              <a:prstGeom prst="rect">
                <a:avLst/>
              </a:prstGeom>
              <a:blipFill>
                <a:blip r:embed="rId5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5038511" y="1653685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8511" y="1653685"/>
                <a:ext cx="415498" cy="369332"/>
              </a:xfrm>
              <a:prstGeom prst="rect">
                <a:avLst/>
              </a:prstGeom>
              <a:blipFill>
                <a:blip r:embed="rId5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5543128" y="1653685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128" y="1653685"/>
                <a:ext cx="415498" cy="369332"/>
              </a:xfrm>
              <a:prstGeom prst="rect">
                <a:avLst/>
              </a:prstGeom>
              <a:blipFill>
                <a:blip r:embed="rId5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6064534" y="1649158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534" y="1649158"/>
                <a:ext cx="415498" cy="369332"/>
              </a:xfrm>
              <a:prstGeom prst="rect">
                <a:avLst/>
              </a:prstGeom>
              <a:blipFill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/>
              <p:cNvSpPr txBox="1"/>
              <p:nvPr/>
            </p:nvSpPr>
            <p:spPr>
              <a:xfrm>
                <a:off x="6558302" y="1651512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09" name="TextBox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8302" y="1651512"/>
                <a:ext cx="415498" cy="369332"/>
              </a:xfrm>
              <a:prstGeom prst="rect">
                <a:avLst/>
              </a:prstGeom>
              <a:blipFill>
                <a:blip r:embed="rId5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7070536" y="1653685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0536" y="1653685"/>
                <a:ext cx="415498" cy="369332"/>
              </a:xfrm>
              <a:prstGeom prst="rect">
                <a:avLst/>
              </a:prstGeom>
              <a:blipFill>
                <a:blip r:embed="rId5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/>
              <p:cNvSpPr txBox="1"/>
              <p:nvPr/>
            </p:nvSpPr>
            <p:spPr>
              <a:xfrm>
                <a:off x="7590705" y="1653685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0705" y="1653685"/>
                <a:ext cx="415498" cy="369332"/>
              </a:xfrm>
              <a:prstGeom prst="rect">
                <a:avLst/>
              </a:prstGeom>
              <a:blipFill>
                <a:blip r:embed="rId5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/>
              <p:cNvSpPr txBox="1"/>
              <p:nvPr/>
            </p:nvSpPr>
            <p:spPr>
              <a:xfrm>
                <a:off x="8076538" y="1649058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12" name="TextBox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6538" y="1649058"/>
                <a:ext cx="415498" cy="369332"/>
              </a:xfrm>
              <a:prstGeom prst="rect">
                <a:avLst/>
              </a:prstGeom>
              <a:blipFill>
                <a:blip r:embed="rId5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8343316" y="1658293"/>
                <a:ext cx="4988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dirty="0" smtClean="0">
                          <a:latin typeface="Cambria Math" panose="02040503050406030204" pitchFamily="18" charset="0"/>
                        </a:rPr>
                        <m:t>48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3316" y="1658293"/>
                <a:ext cx="498855" cy="369332"/>
              </a:xfrm>
              <a:prstGeom prst="rect">
                <a:avLst/>
              </a:prstGeom>
              <a:blipFill>
                <a:blip r:embed="rId5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700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13475" y="2115849"/>
            <a:ext cx="1242699" cy="288000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34030" y="2133794"/>
            <a:ext cx="1195312" cy="2880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7" y="2313794"/>
            <a:ext cx="2520000" cy="252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952463" y="2622139"/>
                <a:ext cx="2908586" cy="1420718"/>
              </a:xfrm>
              <a:prstGeom prst="wedgeRoundRectCallout">
                <a:avLst>
                  <a:gd name="adj1" fmla="val 61112"/>
                  <a:gd name="adj2" fmla="val -24069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762E9A"/>
                </a:solidFill>
              </a:ln>
            </p:spPr>
            <p:txBody>
              <a:bodyPr wrap="square" lIns="180000" tIns="90000" rIns="180000" bIns="90000" rtlCol="0">
                <a:spAutoFit/>
              </a:bodyPr>
              <a:lstStyle/>
              <a:p>
                <a:pPr algn="ctr"/>
                <a:r>
                  <a:rPr lang="ru-RU" sz="1400" dirty="0" smtClean="0"/>
                  <a:t>Эта запись представляет собой сумму чисел, все слагаемые которой одинаковые, то есть каждое слагаемое равно </a:t>
                </a:r>
                <a14:m>
                  <m:oMath xmlns:m="http://schemas.openxmlformats.org/officeDocument/2006/math">
                    <m:r>
                      <a:rPr lang="ru-RU" sz="1600" b="0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ru-RU" sz="1400" dirty="0" smtClean="0"/>
                  <a:t>.</a:t>
                </a:r>
                <a:endParaRPr lang="ru-RU" sz="1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463" y="2622139"/>
                <a:ext cx="2908586" cy="1420718"/>
              </a:xfrm>
              <a:prstGeom prst="wedgeRoundRectCallout">
                <a:avLst>
                  <a:gd name="adj1" fmla="val 61112"/>
                  <a:gd name="adj2" fmla="val -24069"/>
                  <a:gd name="adj3" fmla="val 16667"/>
                </a:avLst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762E9A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Группа 12"/>
          <p:cNvGrpSpPr/>
          <p:nvPr/>
        </p:nvGrpSpPr>
        <p:grpSpPr>
          <a:xfrm>
            <a:off x="310676" y="286390"/>
            <a:ext cx="539514" cy="1371903"/>
            <a:chOff x="466738" y="250707"/>
            <a:chExt cx="896815" cy="2280467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6738" y="653497"/>
              <a:ext cx="896815" cy="187767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573749" y="250707"/>
                  <a:ext cx="429927" cy="300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ru-RU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ru-RU" dirty="0" smtClean="0">
                      <a:solidFill>
                        <a:srgbClr val="762E9A"/>
                      </a:solidFill>
                    </a:rPr>
                    <a:t>-й</a:t>
                  </a:r>
                  <a:endParaRPr lang="ru-RU" dirty="0">
                    <a:solidFill>
                      <a:srgbClr val="762E9A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749" y="250707"/>
                  <a:ext cx="429927" cy="300082"/>
                </a:xfrm>
                <a:prstGeom prst="rect">
                  <a:avLst/>
                </a:prstGeom>
                <a:blipFill>
                  <a:blip r:embed="rId9"/>
                  <a:stretch>
                    <a:fillRect t="-6667" r="-71429" b="-96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Группа 15"/>
          <p:cNvGrpSpPr/>
          <p:nvPr/>
        </p:nvGrpSpPr>
        <p:grpSpPr>
          <a:xfrm>
            <a:off x="806392" y="286390"/>
            <a:ext cx="576540" cy="1371903"/>
            <a:chOff x="1117875" y="-150790"/>
            <a:chExt cx="958362" cy="2280467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17875" y="251222"/>
              <a:ext cx="958362" cy="187845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1284690" y="-150790"/>
                  <a:ext cx="429926" cy="300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ru-RU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a14:m>
                  <a:r>
                    <a:rPr lang="ru-RU" dirty="0" smtClean="0">
                      <a:solidFill>
                        <a:srgbClr val="762E9A"/>
                      </a:solidFill>
                    </a:rPr>
                    <a:t>-й</a:t>
                  </a:r>
                  <a:endParaRPr lang="ru-RU" dirty="0">
                    <a:solidFill>
                      <a:srgbClr val="762E9A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84690" y="-150790"/>
                  <a:ext cx="429926" cy="300082"/>
                </a:xfrm>
                <a:prstGeom prst="rect">
                  <a:avLst/>
                </a:prstGeom>
                <a:blipFill>
                  <a:blip r:embed="rId11"/>
                  <a:stretch>
                    <a:fillRect t="-6667" r="-71429" b="-96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Группа 18"/>
          <p:cNvGrpSpPr/>
          <p:nvPr/>
        </p:nvGrpSpPr>
        <p:grpSpPr>
          <a:xfrm>
            <a:off x="1348938" y="286390"/>
            <a:ext cx="539514" cy="1371903"/>
            <a:chOff x="2037920" y="-150790"/>
            <a:chExt cx="896815" cy="2280467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37920" y="252000"/>
              <a:ext cx="896815" cy="187767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2141817" y="-150790"/>
                  <a:ext cx="429926" cy="300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ru-RU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a14:m>
                  <a:r>
                    <a:rPr lang="ru-RU" dirty="0" smtClean="0">
                      <a:solidFill>
                        <a:srgbClr val="762E9A"/>
                      </a:solidFill>
                    </a:rPr>
                    <a:t>-й</a:t>
                  </a:r>
                  <a:endParaRPr lang="ru-RU" dirty="0">
                    <a:solidFill>
                      <a:srgbClr val="762E9A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1817" y="-150790"/>
                  <a:ext cx="429926" cy="300082"/>
                </a:xfrm>
                <a:prstGeom prst="rect">
                  <a:avLst/>
                </a:prstGeom>
                <a:blipFill>
                  <a:blip r:embed="rId12"/>
                  <a:stretch>
                    <a:fillRect t="-6667" r="-71429" b="-96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Группа 21"/>
          <p:cNvGrpSpPr/>
          <p:nvPr/>
        </p:nvGrpSpPr>
        <p:grpSpPr>
          <a:xfrm>
            <a:off x="1830999" y="286390"/>
            <a:ext cx="576540" cy="1371903"/>
            <a:chOff x="2846811" y="-150790"/>
            <a:chExt cx="958362" cy="2280467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46811" y="251222"/>
              <a:ext cx="958362" cy="187845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2999204" y="-150790"/>
                  <a:ext cx="429926" cy="300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ru-RU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a14:m>
                  <a:r>
                    <a:rPr lang="ru-RU" dirty="0" smtClean="0">
                      <a:solidFill>
                        <a:srgbClr val="762E9A"/>
                      </a:solidFill>
                    </a:rPr>
                    <a:t>-й</a:t>
                  </a:r>
                  <a:endParaRPr lang="ru-RU" dirty="0">
                    <a:solidFill>
                      <a:srgbClr val="762E9A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9204" y="-150790"/>
                  <a:ext cx="429926" cy="300082"/>
                </a:xfrm>
                <a:prstGeom prst="rect">
                  <a:avLst/>
                </a:prstGeom>
                <a:blipFill>
                  <a:blip r:embed="rId13"/>
                  <a:stretch>
                    <a:fillRect t="-6667" r="-69767" b="-96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Группа 25"/>
          <p:cNvGrpSpPr/>
          <p:nvPr/>
        </p:nvGrpSpPr>
        <p:grpSpPr>
          <a:xfrm>
            <a:off x="2385446" y="286390"/>
            <a:ext cx="539514" cy="1368009"/>
            <a:chOff x="3766860" y="-144317"/>
            <a:chExt cx="896815" cy="2273994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66860" y="252000"/>
              <a:ext cx="896815" cy="187767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3875846" y="-144317"/>
                  <a:ext cx="429926" cy="300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ru-RU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a14:m>
                  <a:r>
                    <a:rPr lang="ru-RU" dirty="0" smtClean="0">
                      <a:solidFill>
                        <a:srgbClr val="762E9A"/>
                      </a:solidFill>
                    </a:rPr>
                    <a:t>-й</a:t>
                  </a:r>
                  <a:endParaRPr lang="ru-RU" dirty="0">
                    <a:solidFill>
                      <a:srgbClr val="762E9A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5846" y="-144317"/>
                  <a:ext cx="429926" cy="300082"/>
                </a:xfrm>
                <a:prstGeom prst="rect">
                  <a:avLst/>
                </a:prstGeom>
                <a:blipFill>
                  <a:blip r:embed="rId14"/>
                  <a:stretch>
                    <a:fillRect t="-6667" r="-73810" b="-96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Группа 28"/>
          <p:cNvGrpSpPr/>
          <p:nvPr/>
        </p:nvGrpSpPr>
        <p:grpSpPr>
          <a:xfrm>
            <a:off x="2844184" y="286219"/>
            <a:ext cx="576540" cy="1368413"/>
            <a:chOff x="4584543" y="-144989"/>
            <a:chExt cx="958362" cy="2274666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84543" y="251222"/>
              <a:ext cx="958362" cy="187845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4722694" y="-144989"/>
                  <a:ext cx="429926" cy="300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ru-RU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a14:m>
                  <a:r>
                    <a:rPr lang="ru-RU" dirty="0" smtClean="0">
                      <a:solidFill>
                        <a:srgbClr val="762E9A"/>
                      </a:solidFill>
                    </a:rPr>
                    <a:t>-й</a:t>
                  </a:r>
                  <a:endParaRPr lang="ru-RU" dirty="0">
                    <a:solidFill>
                      <a:srgbClr val="762E9A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2694" y="-144989"/>
                  <a:ext cx="429926" cy="300082"/>
                </a:xfrm>
                <a:prstGeom prst="rect">
                  <a:avLst/>
                </a:prstGeom>
                <a:blipFill>
                  <a:blip r:embed="rId15"/>
                  <a:stretch>
                    <a:fillRect t="-6667" r="-69767" b="-96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Группа 31"/>
          <p:cNvGrpSpPr/>
          <p:nvPr/>
        </p:nvGrpSpPr>
        <p:grpSpPr>
          <a:xfrm>
            <a:off x="3357848" y="286219"/>
            <a:ext cx="539514" cy="1367945"/>
            <a:chOff x="5478213" y="-144211"/>
            <a:chExt cx="896815" cy="2273888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78213" y="252000"/>
              <a:ext cx="896815" cy="187767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5582730" y="-144211"/>
                  <a:ext cx="429926" cy="300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ru-RU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a14:m>
                  <a:r>
                    <a:rPr lang="ru-RU" dirty="0" smtClean="0">
                      <a:solidFill>
                        <a:srgbClr val="762E9A"/>
                      </a:solidFill>
                    </a:rPr>
                    <a:t>-й</a:t>
                  </a:r>
                  <a:endParaRPr lang="ru-RU" dirty="0">
                    <a:solidFill>
                      <a:srgbClr val="762E9A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2730" y="-144211"/>
                  <a:ext cx="429926" cy="300082"/>
                </a:xfrm>
                <a:prstGeom prst="rect">
                  <a:avLst/>
                </a:prstGeom>
                <a:blipFill>
                  <a:blip r:embed="rId16"/>
                  <a:stretch>
                    <a:fillRect t="-6667" r="-69767" b="-96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Группа 34"/>
          <p:cNvGrpSpPr/>
          <p:nvPr/>
        </p:nvGrpSpPr>
        <p:grpSpPr>
          <a:xfrm>
            <a:off x="3809672" y="286219"/>
            <a:ext cx="576540" cy="1367945"/>
            <a:chOff x="6278316" y="-144211"/>
            <a:chExt cx="958362" cy="2273888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78316" y="251222"/>
              <a:ext cx="958362" cy="187845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6414103" y="-144211"/>
                  <a:ext cx="429926" cy="300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ru-RU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oMath>
                  </a14:m>
                  <a:r>
                    <a:rPr lang="ru-RU" dirty="0" smtClean="0">
                      <a:solidFill>
                        <a:srgbClr val="762E9A"/>
                      </a:solidFill>
                    </a:rPr>
                    <a:t>-й</a:t>
                  </a:r>
                  <a:endParaRPr lang="ru-RU" dirty="0">
                    <a:solidFill>
                      <a:srgbClr val="762E9A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14103" y="-144211"/>
                  <a:ext cx="429926" cy="300082"/>
                </a:xfrm>
                <a:prstGeom prst="rect">
                  <a:avLst/>
                </a:prstGeom>
                <a:blipFill>
                  <a:blip r:embed="rId17"/>
                  <a:stretch>
                    <a:fillRect t="-6667" r="-69767" b="-96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Группа 37"/>
          <p:cNvGrpSpPr/>
          <p:nvPr/>
        </p:nvGrpSpPr>
        <p:grpSpPr>
          <a:xfrm>
            <a:off x="4315192" y="286219"/>
            <a:ext cx="539514" cy="1367710"/>
            <a:chOff x="7145606" y="-143820"/>
            <a:chExt cx="896815" cy="2273497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45606" y="252000"/>
              <a:ext cx="896815" cy="187767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7258472" y="-143820"/>
                  <a:ext cx="429926" cy="300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ru-RU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</m:oMath>
                  </a14:m>
                  <a:r>
                    <a:rPr lang="ru-RU" dirty="0" smtClean="0">
                      <a:solidFill>
                        <a:srgbClr val="762E9A"/>
                      </a:solidFill>
                    </a:rPr>
                    <a:t>-й</a:t>
                  </a:r>
                  <a:endParaRPr lang="ru-RU" dirty="0">
                    <a:solidFill>
                      <a:srgbClr val="762E9A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8472" y="-143820"/>
                  <a:ext cx="429926" cy="300082"/>
                </a:xfrm>
                <a:prstGeom prst="rect">
                  <a:avLst/>
                </a:prstGeom>
                <a:blipFill>
                  <a:blip r:embed="rId18"/>
                  <a:stretch>
                    <a:fillRect t="-6667" r="-73810" b="-96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Группа 43"/>
          <p:cNvGrpSpPr/>
          <p:nvPr/>
        </p:nvGrpSpPr>
        <p:grpSpPr>
          <a:xfrm>
            <a:off x="4751388" y="285984"/>
            <a:ext cx="576540" cy="1372309"/>
            <a:chOff x="7945705" y="-151465"/>
            <a:chExt cx="958362" cy="2281142"/>
          </a:xfrm>
        </p:grpSpPr>
        <p:pic>
          <p:nvPicPr>
            <p:cNvPr id="45" name="Рисунок 44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45705" y="251222"/>
              <a:ext cx="958362" cy="187845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8010011" y="-151465"/>
                  <a:ext cx="524503" cy="300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ru-RU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ru-RU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ru-RU" dirty="0" smtClean="0">
                      <a:solidFill>
                        <a:srgbClr val="762E9A"/>
                      </a:solidFill>
                    </a:rPr>
                    <a:t>-й</a:t>
                  </a:r>
                  <a:endParaRPr lang="ru-RU" dirty="0">
                    <a:solidFill>
                      <a:srgbClr val="762E9A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10011" y="-151465"/>
                  <a:ext cx="524503" cy="300082"/>
                </a:xfrm>
                <a:prstGeom prst="rect">
                  <a:avLst/>
                </a:prstGeom>
                <a:blipFill>
                  <a:blip r:embed="rId19"/>
                  <a:stretch>
                    <a:fillRect t="-6667" r="-67308" b="-96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Группа 46"/>
          <p:cNvGrpSpPr/>
          <p:nvPr/>
        </p:nvGrpSpPr>
        <p:grpSpPr>
          <a:xfrm>
            <a:off x="5250530" y="285984"/>
            <a:ext cx="539514" cy="1372309"/>
            <a:chOff x="1976378" y="1755579"/>
            <a:chExt cx="896815" cy="2281142"/>
          </a:xfrm>
        </p:grpSpPr>
        <p:pic>
          <p:nvPicPr>
            <p:cNvPr id="48" name="Рисунок 47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76378" y="2159044"/>
              <a:ext cx="896815" cy="187767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2009791" y="1755579"/>
                  <a:ext cx="524503" cy="300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ru-RU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ru-RU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ru-RU" dirty="0" smtClean="0">
                      <a:solidFill>
                        <a:srgbClr val="762E9A"/>
                      </a:solidFill>
                    </a:rPr>
                    <a:t>-й</a:t>
                  </a:r>
                  <a:endParaRPr lang="ru-RU" dirty="0">
                    <a:solidFill>
                      <a:srgbClr val="762E9A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09791" y="1755579"/>
                  <a:ext cx="524503" cy="300082"/>
                </a:xfrm>
                <a:prstGeom prst="rect">
                  <a:avLst/>
                </a:prstGeom>
                <a:blipFill>
                  <a:blip r:embed="rId20"/>
                  <a:stretch>
                    <a:fillRect t="-6667" r="-70588" b="-96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Группа 49"/>
          <p:cNvGrpSpPr/>
          <p:nvPr/>
        </p:nvGrpSpPr>
        <p:grpSpPr>
          <a:xfrm>
            <a:off x="5712646" y="285984"/>
            <a:ext cx="576540" cy="1368178"/>
            <a:chOff x="2811648" y="1762446"/>
            <a:chExt cx="958362" cy="2274275"/>
          </a:xfrm>
        </p:grpSpPr>
        <p:pic>
          <p:nvPicPr>
            <p:cNvPr id="51" name="Рисунок 5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11648" y="2158266"/>
              <a:ext cx="958362" cy="187845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2890009" y="1762446"/>
                  <a:ext cx="524503" cy="300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ru-RU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ru-RU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a14:m>
                  <a:r>
                    <a:rPr lang="ru-RU" dirty="0" smtClean="0">
                      <a:solidFill>
                        <a:srgbClr val="762E9A"/>
                      </a:solidFill>
                    </a:rPr>
                    <a:t>-й</a:t>
                  </a:r>
                  <a:endParaRPr lang="ru-RU" dirty="0">
                    <a:solidFill>
                      <a:srgbClr val="762E9A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0009" y="1762446"/>
                  <a:ext cx="524503" cy="300082"/>
                </a:xfrm>
                <a:prstGeom prst="rect">
                  <a:avLst/>
                </a:prstGeom>
                <a:blipFill>
                  <a:blip r:embed="rId21"/>
                  <a:stretch>
                    <a:fillRect t="-6667" r="-67308" b="-96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Группа 52"/>
          <p:cNvGrpSpPr/>
          <p:nvPr/>
        </p:nvGrpSpPr>
        <p:grpSpPr>
          <a:xfrm>
            <a:off x="6250136" y="285749"/>
            <a:ext cx="541537" cy="1368178"/>
            <a:chOff x="3719539" y="1762446"/>
            <a:chExt cx="900178" cy="2274275"/>
          </a:xfrm>
        </p:grpSpPr>
        <p:pic>
          <p:nvPicPr>
            <p:cNvPr id="54" name="Рисунок 5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22902" y="2159044"/>
              <a:ext cx="896815" cy="187767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3719539" y="1762446"/>
                  <a:ext cx="524503" cy="300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ru-RU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ru-RU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a14:m>
                  <a:r>
                    <a:rPr lang="ru-RU" dirty="0" smtClean="0">
                      <a:solidFill>
                        <a:srgbClr val="762E9A"/>
                      </a:solidFill>
                    </a:rPr>
                    <a:t>-й</a:t>
                  </a:r>
                  <a:endParaRPr lang="ru-RU" dirty="0">
                    <a:solidFill>
                      <a:srgbClr val="762E9A"/>
                    </a:solidFill>
                  </a:endParaRPr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19539" y="1762446"/>
                  <a:ext cx="524503" cy="300082"/>
                </a:xfrm>
                <a:prstGeom prst="rect">
                  <a:avLst/>
                </a:prstGeom>
                <a:blipFill>
                  <a:blip r:embed="rId22"/>
                  <a:stretch>
                    <a:fillRect t="-6897" r="-69231" b="-10344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Группа 55"/>
          <p:cNvGrpSpPr/>
          <p:nvPr/>
        </p:nvGrpSpPr>
        <p:grpSpPr>
          <a:xfrm>
            <a:off x="6725831" y="285749"/>
            <a:ext cx="576540" cy="1372544"/>
            <a:chOff x="4549379" y="1755188"/>
            <a:chExt cx="958362" cy="2281533"/>
          </a:xfrm>
        </p:grpSpPr>
        <p:pic>
          <p:nvPicPr>
            <p:cNvPr id="57" name="Рисунок 56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49379" y="2158266"/>
              <a:ext cx="958362" cy="187845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4608458" y="1755188"/>
                  <a:ext cx="524503" cy="300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ru-RU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ru-RU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a14:m>
                  <a:r>
                    <a:rPr lang="ru-RU" dirty="0" smtClean="0">
                      <a:solidFill>
                        <a:srgbClr val="762E9A"/>
                      </a:solidFill>
                    </a:rPr>
                    <a:t>-й</a:t>
                  </a:r>
                  <a:endParaRPr lang="ru-RU" dirty="0">
                    <a:solidFill>
                      <a:srgbClr val="762E9A"/>
                    </a:solidFill>
                  </a:endParaRPr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8458" y="1755188"/>
                  <a:ext cx="524503" cy="300082"/>
                </a:xfrm>
                <a:prstGeom prst="rect">
                  <a:avLst/>
                </a:prstGeom>
                <a:blipFill>
                  <a:blip r:embed="rId23"/>
                  <a:stretch>
                    <a:fillRect t="-6897" r="-69231" b="-10344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9" name="Группа 58"/>
          <p:cNvGrpSpPr/>
          <p:nvPr/>
        </p:nvGrpSpPr>
        <p:grpSpPr>
          <a:xfrm>
            <a:off x="7265345" y="285749"/>
            <a:ext cx="539514" cy="1367945"/>
            <a:chOff x="5469426" y="1762833"/>
            <a:chExt cx="896815" cy="2273888"/>
          </a:xfrm>
        </p:grpSpPr>
        <p:pic>
          <p:nvPicPr>
            <p:cNvPr id="60" name="Рисунок 59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69426" y="2159044"/>
              <a:ext cx="896815" cy="187767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/>
                <p:cNvSpPr txBox="1"/>
                <p:nvPr/>
              </p:nvSpPr>
              <p:spPr>
                <a:xfrm>
                  <a:off x="5481153" y="1762833"/>
                  <a:ext cx="524503" cy="300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ru-RU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ru-RU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a14:m>
                  <a:r>
                    <a:rPr lang="ru-RU" dirty="0" smtClean="0">
                      <a:solidFill>
                        <a:srgbClr val="762E9A"/>
                      </a:solidFill>
                    </a:rPr>
                    <a:t>-й</a:t>
                  </a:r>
                  <a:endParaRPr lang="ru-RU" dirty="0">
                    <a:solidFill>
                      <a:srgbClr val="762E9A"/>
                    </a:solidFill>
                  </a:endParaRPr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1153" y="1762833"/>
                  <a:ext cx="524503" cy="300082"/>
                </a:xfrm>
                <a:prstGeom prst="rect">
                  <a:avLst/>
                </a:prstGeom>
                <a:blipFill>
                  <a:blip r:embed="rId24"/>
                  <a:stretch>
                    <a:fillRect t="-6897" r="-67308" b="-10344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2" name="Группа 61"/>
          <p:cNvGrpSpPr/>
          <p:nvPr/>
        </p:nvGrpSpPr>
        <p:grpSpPr>
          <a:xfrm>
            <a:off x="7736958" y="285749"/>
            <a:ext cx="576540" cy="1368413"/>
            <a:chOff x="6295904" y="1762055"/>
            <a:chExt cx="958362" cy="2274666"/>
          </a:xfrm>
        </p:grpSpPr>
        <p:pic>
          <p:nvPicPr>
            <p:cNvPr id="63" name="Рисунок 62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95904" y="2158266"/>
              <a:ext cx="958362" cy="187845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6373149" y="1762055"/>
                  <a:ext cx="524503" cy="300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ru-RU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ru-RU" b="0" i="1" dirty="0" smtClean="0">
                          <a:solidFill>
                            <a:srgbClr val="762E9A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a14:m>
                  <a:r>
                    <a:rPr lang="ru-RU" dirty="0" smtClean="0">
                      <a:solidFill>
                        <a:srgbClr val="762E9A"/>
                      </a:solidFill>
                    </a:rPr>
                    <a:t>-й</a:t>
                  </a:r>
                  <a:endParaRPr lang="ru-RU" dirty="0">
                    <a:solidFill>
                      <a:srgbClr val="762E9A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3149" y="1762055"/>
                  <a:ext cx="524503" cy="300082"/>
                </a:xfrm>
                <a:prstGeom prst="rect">
                  <a:avLst/>
                </a:prstGeom>
                <a:blipFill>
                  <a:blip r:embed="rId25"/>
                  <a:stretch>
                    <a:fillRect t="-6897" r="-67308" b="-10344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65" name="Рисунок 64"/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2716" y="993592"/>
            <a:ext cx="608615" cy="4670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6" name="Рисунок 65"/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2372" y="993592"/>
            <a:ext cx="608615" cy="4670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7" name="Рисунок 66"/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6036" y="993592"/>
            <a:ext cx="608615" cy="4670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8" name="Рисунок 67"/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3848" y="989698"/>
            <a:ext cx="608615" cy="4670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9" name="Рисунок 68"/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5858" y="997753"/>
            <a:ext cx="608615" cy="4670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0" name="Рисунок 69"/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7559" y="989698"/>
            <a:ext cx="608615" cy="4670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1" name="Рисунок 70"/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7445" y="997753"/>
            <a:ext cx="608615" cy="4670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2" name="Рисунок 71"/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3059" y="989698"/>
            <a:ext cx="608615" cy="4670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3" name="Рисунок 72"/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0339" y="997753"/>
            <a:ext cx="608615" cy="4670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4" name="Рисунок 73"/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6893" y="999994"/>
            <a:ext cx="608615" cy="4670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5" name="Рисунок 74"/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51220" y="1004593"/>
            <a:ext cx="608615" cy="4670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6" name="Рисунок 75"/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22867" y="1004358"/>
            <a:ext cx="608615" cy="4670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7" name="Рисунок 76"/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37661" y="1004358"/>
            <a:ext cx="608615" cy="4670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8" name="Рисунок 77"/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25805" y="1004123"/>
            <a:ext cx="608615" cy="4670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9" name="Рисунок 78"/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61534" y="990391"/>
            <a:ext cx="608615" cy="4670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0" name="Рисунок 79"/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65809" y="993592"/>
            <a:ext cx="608615" cy="4670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383907" y="1653685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907" y="1653685"/>
                <a:ext cx="370614" cy="369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913380" y="1653685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380" y="1653685"/>
                <a:ext cx="370614" cy="36933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1427044" y="1653685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044" y="1653685"/>
                <a:ext cx="370614" cy="369332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1904894" y="1653685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894" y="1653685"/>
                <a:ext cx="370614" cy="369332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2446040" y="1653685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6040" y="1653685"/>
                <a:ext cx="370614" cy="369332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2957366" y="1653685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7366" y="1653685"/>
                <a:ext cx="370614" cy="369332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3416635" y="1653685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6635" y="1653685"/>
                <a:ext cx="370614" cy="369332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3893153" y="1653685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3153" y="1653685"/>
                <a:ext cx="370614" cy="369332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4397542" y="1653685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7542" y="1653685"/>
                <a:ext cx="370614" cy="369332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4831216" y="1651625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216" y="1651625"/>
                <a:ext cx="370614" cy="369332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5317682" y="1651625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7682" y="1651625"/>
                <a:ext cx="370614" cy="369332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5803595" y="1658293"/>
                <a:ext cx="3909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3595" y="1658293"/>
                <a:ext cx="390968" cy="369332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6343108" y="1651625"/>
                <a:ext cx="3909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3108" y="1651625"/>
                <a:ext cx="390968" cy="369332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6811796" y="1651625"/>
                <a:ext cx="3909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1796" y="1651625"/>
                <a:ext cx="390968" cy="369332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7370357" y="1663486"/>
                <a:ext cx="3909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0357" y="1663486"/>
                <a:ext cx="390968" cy="369332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7853397" y="1658293"/>
                <a:ext cx="3909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3397" y="1658293"/>
                <a:ext cx="390968" cy="369332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607635" y="1651625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635" y="1651625"/>
                <a:ext cx="415498" cy="369332"/>
              </a:xfrm>
              <a:prstGeom prst="rect">
                <a:avLst/>
              </a:prstGeom>
              <a:blipFill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1120573" y="1649058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573" y="1649058"/>
                <a:ext cx="415498" cy="369332"/>
              </a:xfrm>
              <a:prstGeom prst="rect">
                <a:avLst/>
              </a:prstGeom>
              <a:blipFill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1641975" y="1651625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975" y="1651625"/>
                <a:ext cx="415498" cy="369332"/>
              </a:xfrm>
              <a:prstGeom prst="rect">
                <a:avLst/>
              </a:prstGeom>
              <a:blipFill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2146128" y="1651625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6128" y="1651625"/>
                <a:ext cx="415498" cy="369332"/>
              </a:xfrm>
              <a:prstGeom prst="rect">
                <a:avLst/>
              </a:prstGeom>
              <a:blipFill>
                <a:blip r:embed="rId4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2676382" y="1654422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6382" y="1654422"/>
                <a:ext cx="415498" cy="369332"/>
              </a:xfrm>
              <a:prstGeom prst="rect">
                <a:avLst/>
              </a:prstGeom>
              <a:blipFill>
                <a:blip r:embed="rId4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3154354" y="1654422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4354" y="1654422"/>
                <a:ext cx="415498" cy="369332"/>
              </a:xfrm>
              <a:prstGeom prst="rect">
                <a:avLst/>
              </a:prstGeom>
              <a:blipFill>
                <a:blip r:embed="rId4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3622344" y="1649066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2344" y="1649066"/>
                <a:ext cx="415498" cy="369332"/>
              </a:xfrm>
              <a:prstGeom prst="rect">
                <a:avLst/>
              </a:prstGeom>
              <a:blipFill>
                <a:blip r:embed="rId4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4109052" y="1651512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9052" y="1651512"/>
                <a:ext cx="415498" cy="369332"/>
              </a:xfrm>
              <a:prstGeom prst="rect">
                <a:avLst/>
              </a:prstGeom>
              <a:blipFill>
                <a:blip r:embed="rId4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4595303" y="1653685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5303" y="1653685"/>
                <a:ext cx="415498" cy="369332"/>
              </a:xfrm>
              <a:prstGeom prst="rect">
                <a:avLst/>
              </a:prstGeom>
              <a:blipFill>
                <a:blip r:embed="rId5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5038511" y="1653685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8511" y="1653685"/>
                <a:ext cx="415498" cy="369332"/>
              </a:xfrm>
              <a:prstGeom prst="rect">
                <a:avLst/>
              </a:prstGeom>
              <a:blipFill>
                <a:blip r:embed="rId5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5543128" y="1653685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128" y="1653685"/>
                <a:ext cx="415498" cy="369332"/>
              </a:xfrm>
              <a:prstGeom prst="rect">
                <a:avLst/>
              </a:prstGeom>
              <a:blipFill>
                <a:blip r:embed="rId5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6064534" y="1649158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534" y="1649158"/>
                <a:ext cx="415498" cy="369332"/>
              </a:xfrm>
              <a:prstGeom prst="rect">
                <a:avLst/>
              </a:prstGeom>
              <a:blipFill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/>
              <p:cNvSpPr txBox="1"/>
              <p:nvPr/>
            </p:nvSpPr>
            <p:spPr>
              <a:xfrm>
                <a:off x="6558302" y="1651512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09" name="TextBox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8302" y="1651512"/>
                <a:ext cx="415498" cy="369332"/>
              </a:xfrm>
              <a:prstGeom prst="rect">
                <a:avLst/>
              </a:prstGeom>
              <a:blipFill>
                <a:blip r:embed="rId5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7070536" y="1653685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0536" y="1653685"/>
                <a:ext cx="415498" cy="369332"/>
              </a:xfrm>
              <a:prstGeom prst="rect">
                <a:avLst/>
              </a:prstGeom>
              <a:blipFill>
                <a:blip r:embed="rId5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/>
              <p:cNvSpPr txBox="1"/>
              <p:nvPr/>
            </p:nvSpPr>
            <p:spPr>
              <a:xfrm>
                <a:off x="7590705" y="1653685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0705" y="1653685"/>
                <a:ext cx="415498" cy="369332"/>
              </a:xfrm>
              <a:prstGeom prst="rect">
                <a:avLst/>
              </a:prstGeom>
              <a:blipFill>
                <a:blip r:embed="rId5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/>
              <p:cNvSpPr txBox="1"/>
              <p:nvPr/>
            </p:nvSpPr>
            <p:spPr>
              <a:xfrm>
                <a:off x="8076538" y="1649058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12" name="TextBox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6538" y="1649058"/>
                <a:ext cx="415498" cy="369332"/>
              </a:xfrm>
              <a:prstGeom prst="rect">
                <a:avLst/>
              </a:prstGeom>
              <a:blipFill>
                <a:blip r:embed="rId5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8343316" y="1658293"/>
                <a:ext cx="4988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dirty="0" smtClean="0">
                          <a:latin typeface="Cambria Math" panose="02040503050406030204" pitchFamily="18" charset="0"/>
                        </a:rPr>
                        <m:t>48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3316" y="1658293"/>
                <a:ext cx="498855" cy="369332"/>
              </a:xfrm>
              <a:prstGeom prst="rect">
                <a:avLst/>
              </a:prstGeom>
              <a:blipFill>
                <a:blip r:embed="rId5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862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BJ">
      <a:majorFont>
        <a:latin typeface="Merriweather"/>
        <a:ea typeface=""/>
        <a:cs typeface=""/>
      </a:majorFont>
      <a:minorFont>
        <a:latin typeface="Roboto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3446</TotalTime>
  <Words>1153</Words>
  <Application>Microsoft Office PowerPoint</Application>
  <PresentationFormat>Экран (16:9)</PresentationFormat>
  <Paragraphs>394</Paragraphs>
  <Slides>31</Slides>
  <Notes>30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7" baseType="lpstr">
      <vt:lpstr>Merriweather</vt:lpstr>
      <vt:lpstr>Arial</vt:lpstr>
      <vt:lpstr>Cambria Math</vt:lpstr>
      <vt:lpstr>Roboto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MSI</cp:lastModifiedBy>
  <cp:revision>572</cp:revision>
  <dcterms:created xsi:type="dcterms:W3CDTF">2017-06-06T14:34:21Z</dcterms:created>
  <dcterms:modified xsi:type="dcterms:W3CDTF">2025-01-17T12:34:36Z</dcterms:modified>
</cp:coreProperties>
</file>