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1"/>
  </p:notesMasterIdLst>
  <p:sldIdLst>
    <p:sldId id="256" r:id="rId2"/>
    <p:sldId id="378" r:id="rId3"/>
    <p:sldId id="379" r:id="rId4"/>
    <p:sldId id="380" r:id="rId5"/>
    <p:sldId id="381" r:id="rId6"/>
    <p:sldId id="353" r:id="rId7"/>
    <p:sldId id="354" r:id="rId8"/>
    <p:sldId id="305" r:id="rId9"/>
    <p:sldId id="382" r:id="rId10"/>
    <p:sldId id="367" r:id="rId11"/>
    <p:sldId id="368" r:id="rId12"/>
    <p:sldId id="265" r:id="rId13"/>
    <p:sldId id="306" r:id="rId14"/>
    <p:sldId id="355" r:id="rId15"/>
    <p:sldId id="356" r:id="rId16"/>
    <p:sldId id="370" r:id="rId17"/>
    <p:sldId id="371" r:id="rId18"/>
    <p:sldId id="372" r:id="rId19"/>
    <p:sldId id="373" r:id="rId20"/>
    <p:sldId id="369" r:id="rId21"/>
    <p:sldId id="322" r:id="rId22"/>
    <p:sldId id="375" r:id="rId23"/>
    <p:sldId id="376" r:id="rId24"/>
    <p:sldId id="307" r:id="rId25"/>
    <p:sldId id="374" r:id="rId26"/>
    <p:sldId id="357" r:id="rId27"/>
    <p:sldId id="358" r:id="rId28"/>
    <p:sldId id="295" r:id="rId29"/>
    <p:sldId id="343" r:id="rId30"/>
  </p:sldIdLst>
  <p:sldSz cx="9144000" cy="5143500" type="screen16x9"/>
  <p:notesSz cx="6858000" cy="9144000"/>
  <p:embeddedFontLst>
    <p:embeddedFont>
      <p:font typeface="Merriweather" panose="020B0604020202020204" charset="-52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Roboto" panose="020B06040202020202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ru-RU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2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228" userDrawn="1">
          <p15:clr>
            <a:srgbClr val="A4A3A4"/>
          </p15:clr>
        </p15:guide>
        <p15:guide id="5" pos="2993" userDrawn="1">
          <p15:clr>
            <a:srgbClr val="A4A3A4"/>
          </p15:clr>
        </p15:guide>
        <p15:guide id="6" pos="2767" userDrawn="1">
          <p15:clr>
            <a:srgbClr val="A4A3A4"/>
          </p15:clr>
        </p15:guide>
        <p15:guide id="7" pos="2069" userDrawn="1">
          <p15:clr>
            <a:srgbClr val="A4A3A4"/>
          </p15:clr>
        </p15:guide>
        <p15:guide id="8" pos="3692" userDrawn="1">
          <p15:clr>
            <a:srgbClr val="A4A3A4"/>
          </p15:clr>
        </p15:guide>
        <p15:guide id="9" pos="1845" userDrawn="1">
          <p15:clr>
            <a:srgbClr val="A4A3A4"/>
          </p15:clr>
        </p15:guide>
        <p15:guide id="10" pos="39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E9A"/>
    <a:srgbClr val="FACE47"/>
    <a:srgbClr val="0F7799"/>
    <a:srgbClr val="9F9C82"/>
    <a:srgbClr val="F2F2F2"/>
    <a:srgbClr val="E7E6E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0413" autoAdjust="0"/>
  </p:normalViewPr>
  <p:slideViewPr>
    <p:cSldViewPr snapToGrid="0" showGuides="1">
      <p:cViewPr varScale="1">
        <p:scale>
          <a:sx n="105" d="100"/>
          <a:sy n="105" d="100"/>
        </p:scale>
        <p:origin x="1056" y="67"/>
      </p:cViewPr>
      <p:guideLst>
        <p:guide orient="horz" pos="3012"/>
        <p:guide pos="226"/>
        <p:guide pos="5534"/>
        <p:guide orient="horz" pos="228"/>
        <p:guide pos="2993"/>
        <p:guide pos="2767"/>
        <p:guide pos="2069"/>
        <p:guide pos="3692"/>
        <p:guide pos="1845"/>
        <p:guide pos="3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6CDED-7666-4D7E-A294-5461EC81F34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394D-A24F-4D3B-936C-7A1998098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4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8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0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392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71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326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673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711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76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027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3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81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310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37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80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83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5735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170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3964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729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12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1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13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85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26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76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478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4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8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1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3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0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3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7.gif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37.png"/><Relationship Id="rId5" Type="http://schemas.openxmlformats.org/officeDocument/2006/relationships/image" Target="../media/image16.png"/><Relationship Id="rId10" Type="http://schemas.openxmlformats.org/officeDocument/2006/relationships/image" Target="../media/image36.png"/><Relationship Id="rId4" Type="http://schemas.openxmlformats.org/officeDocument/2006/relationships/image" Target="../media/image14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3" Type="http://schemas.openxmlformats.org/officeDocument/2006/relationships/image" Target="../media/image13.png"/><Relationship Id="rId7" Type="http://schemas.openxmlformats.org/officeDocument/2006/relationships/image" Target="../media/image7.gif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43.png"/><Relationship Id="rId5" Type="http://schemas.openxmlformats.org/officeDocument/2006/relationships/image" Target="../media/image16.png"/><Relationship Id="rId10" Type="http://schemas.openxmlformats.org/officeDocument/2006/relationships/image" Target="../media/image42.png"/><Relationship Id="rId4" Type="http://schemas.openxmlformats.org/officeDocument/2006/relationships/image" Target="../media/image14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54.png"/><Relationship Id="rId5" Type="http://schemas.openxmlformats.org/officeDocument/2006/relationships/image" Target="../media/image14.png"/><Relationship Id="rId10" Type="http://schemas.openxmlformats.org/officeDocument/2006/relationships/image" Target="../media/image53.png"/><Relationship Id="rId4" Type="http://schemas.openxmlformats.org/officeDocument/2006/relationships/image" Target="../media/image33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3.png"/><Relationship Id="rId7" Type="http://schemas.openxmlformats.org/officeDocument/2006/relationships/image" Target="../media/image49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5.png"/><Relationship Id="rId5" Type="http://schemas.openxmlformats.org/officeDocument/2006/relationships/image" Target="../media/image16.png"/><Relationship Id="rId10" Type="http://schemas.openxmlformats.org/officeDocument/2006/relationships/image" Target="../media/image54.png"/><Relationship Id="rId4" Type="http://schemas.openxmlformats.org/officeDocument/2006/relationships/image" Target="../media/image34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5.png"/><Relationship Id="rId5" Type="http://schemas.openxmlformats.org/officeDocument/2006/relationships/image" Target="../media/image16.png"/><Relationship Id="rId10" Type="http://schemas.openxmlformats.org/officeDocument/2006/relationships/image" Target="../media/image54.png"/><Relationship Id="rId4" Type="http://schemas.openxmlformats.org/officeDocument/2006/relationships/image" Target="../media/image14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16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50.png"/><Relationship Id="rId4" Type="http://schemas.openxmlformats.org/officeDocument/2006/relationships/image" Target="../media/image59.png"/><Relationship Id="rId9" Type="http://schemas.openxmlformats.org/officeDocument/2006/relationships/image" Target="../media/image61.png"/><Relationship Id="rId1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3" Type="http://schemas.openxmlformats.org/officeDocument/2006/relationships/image" Target="../media/image65.png"/><Relationship Id="rId7" Type="http://schemas.openxmlformats.org/officeDocument/2006/relationships/image" Target="../media/image16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69.png"/><Relationship Id="rId5" Type="http://schemas.openxmlformats.org/officeDocument/2006/relationships/image" Target="../media/image1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6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13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9.png"/><Relationship Id="rId5" Type="http://schemas.openxmlformats.org/officeDocument/2006/relationships/image" Target="../media/image16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14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0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14.png"/><Relationship Id="rId10" Type="http://schemas.openxmlformats.org/officeDocument/2006/relationships/image" Target="../media/image87.png"/><Relationship Id="rId4" Type="http://schemas.openxmlformats.org/officeDocument/2006/relationships/image" Target="../media/image82.png"/><Relationship Id="rId9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.png"/><Relationship Id="rId3" Type="http://schemas.openxmlformats.org/officeDocument/2006/relationships/image" Target="../media/image10.png"/><Relationship Id="rId7" Type="http://schemas.openxmlformats.org/officeDocument/2006/relationships/image" Target="../media/image94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11" Type="http://schemas.openxmlformats.org/officeDocument/2006/relationships/image" Target="../media/image97.png"/><Relationship Id="rId5" Type="http://schemas.openxmlformats.org/officeDocument/2006/relationships/image" Target="../media/image14.png"/><Relationship Id="rId10" Type="http://schemas.openxmlformats.org/officeDocument/2006/relationships/image" Target="../media/image96.png"/><Relationship Id="rId4" Type="http://schemas.openxmlformats.org/officeDocument/2006/relationships/image" Target="../media/image13.png"/><Relationship Id="rId9" Type="http://schemas.openxmlformats.org/officeDocument/2006/relationships/image" Target="../media/image9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3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7.gif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37.png"/><Relationship Id="rId5" Type="http://schemas.openxmlformats.org/officeDocument/2006/relationships/image" Target="../media/image16.png"/><Relationship Id="rId10" Type="http://schemas.openxmlformats.org/officeDocument/2006/relationships/image" Target="../media/image36.png"/><Relationship Id="rId4" Type="http://schemas.openxmlformats.org/officeDocument/2006/relationships/image" Target="../media/image14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7.gif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37.png"/><Relationship Id="rId5" Type="http://schemas.openxmlformats.org/officeDocument/2006/relationships/image" Target="../media/image16.png"/><Relationship Id="rId10" Type="http://schemas.openxmlformats.org/officeDocument/2006/relationships/image" Target="../media/image36.png"/><Relationship Id="rId4" Type="http://schemas.openxmlformats.org/officeDocument/2006/relationships/image" Target="../media/image14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" y="1927262"/>
            <a:ext cx="5407269" cy="1292662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Сочетательное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и распределительное свойства умножения</a:t>
            </a:r>
          </a:p>
        </p:txBody>
      </p:sp>
    </p:spTree>
    <p:extLst>
      <p:ext uri="{BB962C8B-B14F-4D97-AF65-F5344CB8AC3E}">
        <p14:creationId xmlns:p14="http://schemas.microsoft.com/office/powerpoint/2010/main" val="5099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2526" y="2115849"/>
            <a:ext cx="1242699" cy="2880000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2115849"/>
            <a:ext cx="1195312" cy="2880000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42" y="2387685"/>
            <a:ext cx="2520000" cy="2520000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1708726" y="1438136"/>
            <a:ext cx="5731973" cy="916183"/>
          </a:xfrm>
          <a:prstGeom prst="wedgeRoundRectCallout">
            <a:avLst>
              <a:gd name="adj1" fmla="val -7644"/>
              <a:gd name="adj2" fmla="val 62785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Потому </a:t>
            </a:r>
            <a:r>
              <a:rPr lang="ru-RU" sz="1400" dirty="0"/>
              <a:t>что оба способа подсчёта верны и показывают нам очередное свойство умножения, которое называется </a:t>
            </a:r>
            <a:r>
              <a:rPr lang="ru-RU" sz="1400" dirty="0">
                <a:solidFill>
                  <a:srgbClr val="762E9A"/>
                </a:solidFill>
              </a:rPr>
              <a:t>сочетательное свойство </a:t>
            </a:r>
            <a:r>
              <a:rPr lang="ru-RU" sz="1400" dirty="0" smtClean="0">
                <a:solidFill>
                  <a:srgbClr val="762E9A"/>
                </a:solidFill>
              </a:rPr>
              <a:t>умножения</a:t>
            </a:r>
            <a:r>
              <a:rPr lang="ru-RU" sz="1400" dirty="0" smtClean="0"/>
              <a:t>. </a:t>
            </a:r>
            <a:endParaRPr lang="ru-RU" sz="1400" dirty="0"/>
          </a:p>
        </p:txBody>
      </p:sp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4709" y="252000"/>
            <a:ext cx="1228437" cy="1080656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9135" y="252000"/>
            <a:ext cx="1228437" cy="1080656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0281" y="252000"/>
            <a:ext cx="1228437" cy="1080656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622" y="792328"/>
            <a:ext cx="455738" cy="540000"/>
          </a:xfrm>
          <a:prstGeom prst="rect">
            <a:avLst/>
          </a:prstGeom>
          <a:scene3d>
            <a:camera prst="isometricOffAxis2Top">
              <a:rot lat="21089479" lon="590786" rev="20864370"/>
            </a:camera>
            <a:lightRig rig="threePt" dir="t"/>
          </a:scene3d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638" y="792328"/>
            <a:ext cx="455738" cy="540000"/>
          </a:xfrm>
          <a:prstGeom prst="rect">
            <a:avLst/>
          </a:prstGeom>
          <a:scene3d>
            <a:camera prst="isometricOffAxis2Top">
              <a:rot lat="21089479" lon="590786" rev="20864370"/>
            </a:camera>
            <a:lightRig rig="threePt" dir="t"/>
          </a:scene3d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996" y="792328"/>
            <a:ext cx="455738" cy="540000"/>
          </a:xfrm>
          <a:prstGeom prst="rect">
            <a:avLst/>
          </a:prstGeom>
          <a:scene3d>
            <a:camera prst="isometricOffAxis2Top">
              <a:rot lat="21089479" lon="590786" rev="20864370"/>
            </a:camera>
            <a:lightRig rig="threePt" dir="t"/>
          </a:scene3d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12" y="792328"/>
            <a:ext cx="455738" cy="540000"/>
          </a:xfrm>
          <a:prstGeom prst="rect">
            <a:avLst/>
          </a:prstGeom>
          <a:scene3d>
            <a:camera prst="isometricOffAxis2Top">
              <a:rot lat="21089479" lon="590786" rev="20864370"/>
            </a:camera>
            <a:lightRig rig="threePt" dir="t"/>
          </a:scene3d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68" y="792328"/>
            <a:ext cx="455738" cy="540000"/>
          </a:xfrm>
          <a:prstGeom prst="rect">
            <a:avLst/>
          </a:prstGeom>
          <a:scene3d>
            <a:camera prst="isometricOffAxis2Top">
              <a:rot lat="21089479" lon="590786" rev="20864370"/>
            </a:camera>
            <a:lightRig rig="threePt" dir="t"/>
          </a:scene3d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84" y="792328"/>
            <a:ext cx="455738" cy="540000"/>
          </a:xfrm>
          <a:prstGeom prst="rect">
            <a:avLst/>
          </a:prstGeom>
          <a:scene3d>
            <a:camera prst="isometricOffAxis2Top">
              <a:rot lat="21089479" lon="590786" rev="2086437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Прямоугольник 126"/>
              <p:cNvSpPr/>
              <p:nvPr/>
            </p:nvSpPr>
            <p:spPr>
              <a:xfrm>
                <a:off x="306329" y="290444"/>
                <a:ext cx="83952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dirty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ru-RU" sz="2000" i="1" dirty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000" i="1" dirty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7" name="Прямоугольник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290444"/>
                <a:ext cx="839525" cy="400110"/>
              </a:xfrm>
              <a:prstGeom prst="rect">
                <a:avLst/>
              </a:prstGeom>
              <a:blipFill>
                <a:blip r:embed="rId9"/>
                <a:stretch>
                  <a:fillRect l="-10145"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Прямоугольник 127"/>
              <p:cNvSpPr/>
              <p:nvPr/>
            </p:nvSpPr>
            <p:spPr>
              <a:xfrm>
                <a:off x="1036380" y="290444"/>
                <a:ext cx="570926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dirty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000" i="1" dirty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8" name="Прямоугольник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80" y="290444"/>
                <a:ext cx="570926" cy="400110"/>
              </a:xfrm>
              <a:prstGeom prst="rect">
                <a:avLst/>
              </a:prstGeom>
              <a:blipFill>
                <a:blip r:embed="rId10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Прямоугольник 128"/>
              <p:cNvSpPr/>
              <p:nvPr/>
            </p:nvSpPr>
            <p:spPr>
              <a:xfrm>
                <a:off x="1523212" y="290444"/>
                <a:ext cx="705386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ru-RU" sz="2000" i="1" dirty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9" name="Прямоугольник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212" y="290444"/>
                <a:ext cx="705386" cy="400110"/>
              </a:xfrm>
              <a:prstGeom prst="rect">
                <a:avLst/>
              </a:prstGeom>
              <a:blipFill>
                <a:blip r:embed="rId11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Прямоугольник 129"/>
              <p:cNvSpPr/>
              <p:nvPr/>
            </p:nvSpPr>
            <p:spPr>
              <a:xfrm>
                <a:off x="7338349" y="286333"/>
                <a:ext cx="98219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000" i="1" dirty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ru-RU" sz="2000" i="1" dirty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0" name="Прямоугольник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349" y="286333"/>
                <a:ext cx="982192" cy="400110"/>
              </a:xfrm>
              <a:prstGeom prst="rect">
                <a:avLst/>
              </a:prstGeom>
              <a:blipFill>
                <a:blip r:embed="rId12"/>
                <a:stretch>
                  <a:fillRect l="-8696"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Прямоугольник 130"/>
              <p:cNvSpPr/>
              <p:nvPr/>
            </p:nvSpPr>
            <p:spPr>
              <a:xfrm>
                <a:off x="7003205" y="290444"/>
                <a:ext cx="428259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3∙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1" name="Прямоугольник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205" y="290444"/>
                <a:ext cx="428259" cy="400110"/>
              </a:xfrm>
              <a:prstGeom prst="rect">
                <a:avLst/>
              </a:prstGeom>
              <a:blipFill>
                <a:blip r:embed="rId13"/>
                <a:stretch>
                  <a:fillRect l="-1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Прямоугольник 131"/>
              <p:cNvSpPr/>
              <p:nvPr/>
            </p:nvSpPr>
            <p:spPr>
              <a:xfrm>
                <a:off x="8214613" y="286333"/>
                <a:ext cx="705386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ru-RU" sz="2000" i="1" dirty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2" name="Прямоугольник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613" y="286333"/>
                <a:ext cx="705386" cy="400110"/>
              </a:xfrm>
              <a:prstGeom prst="rect">
                <a:avLst/>
              </a:prstGeom>
              <a:blipFill>
                <a:blip r:embed="rId14"/>
                <a:stretch>
                  <a:fillRect l="-3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62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2526" y="2115849"/>
            <a:ext cx="1242699" cy="2880000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2115849"/>
            <a:ext cx="1195312" cy="2880000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42" y="2387685"/>
            <a:ext cx="2520000" cy="2520000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4709" y="252000"/>
            <a:ext cx="1228437" cy="1080656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9135" y="252000"/>
            <a:ext cx="1228437" cy="1080656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0281" y="252000"/>
            <a:ext cx="1228437" cy="1080656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622" y="792328"/>
            <a:ext cx="455738" cy="540000"/>
          </a:xfrm>
          <a:prstGeom prst="rect">
            <a:avLst/>
          </a:prstGeom>
          <a:scene3d>
            <a:camera prst="isometricOffAxis2Top">
              <a:rot lat="21089479" lon="590786" rev="20864370"/>
            </a:camera>
            <a:lightRig rig="threePt" dir="t"/>
          </a:scene3d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638" y="792328"/>
            <a:ext cx="455738" cy="540000"/>
          </a:xfrm>
          <a:prstGeom prst="rect">
            <a:avLst/>
          </a:prstGeom>
          <a:scene3d>
            <a:camera prst="isometricOffAxis2Top">
              <a:rot lat="21089479" lon="590786" rev="20864370"/>
            </a:camera>
            <a:lightRig rig="threePt" dir="t"/>
          </a:scene3d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996" y="792328"/>
            <a:ext cx="455738" cy="540000"/>
          </a:xfrm>
          <a:prstGeom prst="rect">
            <a:avLst/>
          </a:prstGeom>
          <a:scene3d>
            <a:camera prst="isometricOffAxis2Top">
              <a:rot lat="21089479" lon="590786" rev="20864370"/>
            </a:camera>
            <a:lightRig rig="threePt" dir="t"/>
          </a:scene3d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12" y="792328"/>
            <a:ext cx="455738" cy="540000"/>
          </a:xfrm>
          <a:prstGeom prst="rect">
            <a:avLst/>
          </a:prstGeom>
          <a:scene3d>
            <a:camera prst="isometricOffAxis2Top">
              <a:rot lat="21089479" lon="590786" rev="20864370"/>
            </a:camera>
            <a:lightRig rig="threePt" dir="t"/>
          </a:scene3d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68" y="792328"/>
            <a:ext cx="455738" cy="540000"/>
          </a:xfrm>
          <a:prstGeom prst="rect">
            <a:avLst/>
          </a:prstGeom>
          <a:scene3d>
            <a:camera prst="isometricOffAxis2Top">
              <a:rot lat="21089479" lon="590786" rev="20864370"/>
            </a:camera>
            <a:lightRig rig="threePt" dir="t"/>
          </a:scene3d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84" y="792328"/>
            <a:ext cx="455738" cy="540000"/>
          </a:xfrm>
          <a:prstGeom prst="rect">
            <a:avLst/>
          </a:prstGeom>
          <a:scene3d>
            <a:camera prst="isometricOffAxis2Top">
              <a:rot lat="21089479" lon="590786" rev="2086437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Прямоугольник 126"/>
              <p:cNvSpPr/>
              <p:nvPr/>
            </p:nvSpPr>
            <p:spPr>
              <a:xfrm>
                <a:off x="306329" y="290444"/>
                <a:ext cx="193245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000" i="1" dirty="0" smtClean="0">
                              <a:solidFill>
                                <a:srgbClr val="762E9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 dirty="0" smtClean="0">
                              <a:solidFill>
                                <a:srgbClr val="762E9A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2000" i="1" dirty="0">
                              <a:solidFill>
                                <a:srgbClr val="762E9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000" i="1" dirty="0">
                              <a:solidFill>
                                <a:srgbClr val="762E9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ru-RU" sz="200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12=72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7" name="Прямоугольник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290444"/>
                <a:ext cx="193245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Прямоугольник 127"/>
              <p:cNvSpPr/>
              <p:nvPr/>
            </p:nvSpPr>
            <p:spPr>
              <a:xfrm>
                <a:off x="7003205" y="290444"/>
                <a:ext cx="193245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3∙</m:t>
                      </m:r>
                      <m:d>
                        <m:dPr>
                          <m:ctrlPr>
                            <a:rPr lang="ru-RU" sz="2000" b="0" i="1" dirty="0" smtClean="0">
                              <a:solidFill>
                                <a:srgbClr val="762E9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0" i="1" dirty="0" smtClean="0">
                              <a:solidFill>
                                <a:srgbClr val="762E9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2∙12</m:t>
                          </m:r>
                        </m:e>
                      </m:d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8" name="Прямоугольник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205" y="290444"/>
                <a:ext cx="1932452" cy="400110"/>
              </a:xfrm>
              <a:prstGeom prst="rect">
                <a:avLst/>
              </a:prstGeom>
              <a:blipFill>
                <a:blip r:embed="rId10"/>
                <a:stretch>
                  <a:fillRect l="-2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Прямоугольник 128"/>
              <p:cNvSpPr/>
              <p:nvPr/>
            </p:nvSpPr>
            <p:spPr>
              <a:xfrm>
                <a:off x="310173" y="290444"/>
                <a:ext cx="131228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000" i="1" dirty="0" smtClean="0">
                              <a:solidFill>
                                <a:srgbClr val="762E9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 dirty="0" smtClean="0">
                              <a:solidFill>
                                <a:srgbClr val="762E9A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2000" i="1" dirty="0">
                              <a:solidFill>
                                <a:srgbClr val="762E9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000" i="1" dirty="0">
                              <a:solidFill>
                                <a:srgbClr val="762E9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ru-RU" sz="200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9" name="Прямоугольник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73" y="290444"/>
                <a:ext cx="1312282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Прямоугольник 129"/>
              <p:cNvSpPr/>
              <p:nvPr/>
            </p:nvSpPr>
            <p:spPr>
              <a:xfrm>
                <a:off x="7003205" y="294234"/>
                <a:ext cx="131228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3∙</m:t>
                      </m:r>
                      <m:d>
                        <m:dPr>
                          <m:ctrlPr>
                            <a:rPr lang="ru-RU" sz="2000" b="0" i="1" dirty="0" smtClean="0">
                              <a:solidFill>
                                <a:srgbClr val="762E9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0" i="1" dirty="0" smtClean="0">
                              <a:solidFill>
                                <a:srgbClr val="762E9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2∙12</m:t>
                          </m:r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0" name="Прямоугольник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205" y="294234"/>
                <a:ext cx="1312282" cy="400110"/>
              </a:xfrm>
              <a:prstGeom prst="rect">
                <a:avLst/>
              </a:prstGeom>
              <a:blipFill>
                <a:blip r:embed="rId12"/>
                <a:stretch>
                  <a:fillRect l="-4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Прямоугольник 130"/>
              <p:cNvSpPr/>
              <p:nvPr/>
            </p:nvSpPr>
            <p:spPr>
              <a:xfrm>
                <a:off x="4384610" y="1654212"/>
                <a:ext cx="439692" cy="400110"/>
              </a:xfrm>
              <a:prstGeom prst="rect">
                <a:avLst/>
              </a:prstGeom>
            </p:spPr>
            <p:txBody>
              <a:bodyPr wrap="none" lIns="9000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1" name="Прямоугольник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610" y="1654212"/>
                <a:ext cx="439692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38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31562 0.26728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133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4568E-6 L -0.25139 0.2666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9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29" grpId="1"/>
      <p:bldP spid="130" grpId="0"/>
      <p:bldP spid="130" grpId="1"/>
      <p:bldP spid="1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Запомните!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8775" y="3584818"/>
                <a:ext cx="23099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584818"/>
                <a:ext cx="230999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67567" y="1047237"/>
            <a:ext cx="5213351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Сочетательное </a:t>
            </a:r>
            <a:r>
              <a:rPr lang="ru-RU" sz="3400" dirty="0">
                <a:solidFill>
                  <a:srgbClr val="FFC000"/>
                </a:solidFill>
                <a:latin typeface="+mj-lt"/>
              </a:rPr>
              <a:t>свойство </a:t>
            </a:r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умножения</a:t>
            </a:r>
            <a:r>
              <a:rPr lang="ru-RU" sz="3400" dirty="0">
                <a:solidFill>
                  <a:srgbClr val="FFC000"/>
                </a:solidFill>
                <a:latin typeface="+mj-lt"/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7567" y="2151193"/>
            <a:ext cx="549348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чтобы </a:t>
            </a:r>
            <a:r>
              <a:rPr lang="ru-RU" sz="1800" dirty="0">
                <a:solidFill>
                  <a:schemeClr val="bg1"/>
                </a:solidFill>
              </a:rPr>
              <a:t>произведение двух чисел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умножить </a:t>
            </a:r>
            <a:r>
              <a:rPr lang="ru-RU" sz="1800" dirty="0">
                <a:solidFill>
                  <a:schemeClr val="bg1"/>
                </a:solidFill>
              </a:rPr>
              <a:t>на третье число,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можно первое </a:t>
            </a:r>
            <a:r>
              <a:rPr lang="ru-RU" sz="1800" dirty="0">
                <a:solidFill>
                  <a:schemeClr val="bg1"/>
                </a:solidFill>
              </a:rPr>
              <a:t>число умножить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на </a:t>
            </a:r>
            <a:r>
              <a:rPr lang="ru-RU" sz="1800" dirty="0">
                <a:solidFill>
                  <a:schemeClr val="bg1"/>
                </a:solidFill>
              </a:rPr>
              <a:t>произведение второго и третьего чисел.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8011" y="3562238"/>
            <a:ext cx="2300755" cy="5129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67567" y="4312503"/>
            <a:ext cx="841765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Сочетательное свойство умножения разрешает в произведении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ставить </a:t>
            </a:r>
            <a:r>
              <a:rPr lang="ru-RU" sz="1800" dirty="0">
                <a:solidFill>
                  <a:schemeClr val="bg1"/>
                </a:solidFill>
              </a:rPr>
              <a:t>скобки и объединять множители как удобнее.</a:t>
            </a:r>
          </a:p>
        </p:txBody>
      </p:sp>
    </p:spTree>
    <p:extLst>
      <p:ext uri="{BB962C8B-B14F-4D97-AF65-F5344CB8AC3E}">
        <p14:creationId xmlns:p14="http://schemas.microsoft.com/office/powerpoint/2010/main" val="15613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0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8754"/>
            <a:ext cx="2520000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12655" y="361950"/>
                <a:ext cx="5672570" cy="943992"/>
              </a:xfrm>
              <a:prstGeom prst="wedgeRoundRectCallout">
                <a:avLst>
                  <a:gd name="adj1" fmla="val 23982"/>
                  <a:gd name="adj2" fmla="val 9050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Электроша, это сложный </a:t>
                </a:r>
                <a:r>
                  <a:rPr lang="ru-RU" sz="1400" dirty="0" smtClean="0"/>
                  <a:t>пример. В </a:t>
                </a:r>
                <a:r>
                  <a:rPr lang="ru-RU" sz="1400" dirty="0"/>
                  <a:t>уме нам такой не решить.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Сначала </a:t>
                </a:r>
                <a:r>
                  <a:rPr lang="ru-RU" sz="1400" dirty="0"/>
                  <a:t>нужно умножить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737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на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ru-RU" sz="1400" dirty="0" smtClean="0"/>
                  <a:t>, </a:t>
                </a:r>
                <a:r>
                  <a:rPr lang="ru-RU" sz="1400" dirty="0"/>
                  <a:t>а потом ещё и </a:t>
                </a:r>
                <a:r>
                  <a:rPr lang="ru-RU" sz="1400" dirty="0" smtClean="0"/>
                  <a:t>на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1400" dirty="0" smtClean="0"/>
                  <a:t>. </a:t>
                </a:r>
              </a:p>
              <a:p>
                <a:pPr algn="ctr"/>
                <a:r>
                  <a:rPr lang="ru-RU" sz="1400" dirty="0" smtClean="0"/>
                  <a:t>Без </a:t>
                </a:r>
                <a:r>
                  <a:rPr lang="ru-RU" sz="1400" dirty="0"/>
                  <a:t>калькулятора </a:t>
                </a:r>
                <a:r>
                  <a:rPr lang="ru-RU" sz="1400" dirty="0" smtClean="0"/>
                  <a:t>тут нам </a:t>
                </a:r>
                <a:r>
                  <a:rPr lang="ru-RU" sz="1400" dirty="0"/>
                  <a:t>не </a:t>
                </a:r>
                <a:r>
                  <a:rPr lang="ru-RU" sz="1400" dirty="0" smtClean="0"/>
                  <a:t>обойтись.</a:t>
                </a:r>
                <a:endParaRPr lang="ru-RU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655" y="361950"/>
                <a:ext cx="5672570" cy="943992"/>
              </a:xfrm>
              <a:prstGeom prst="wedgeRoundRectCallout">
                <a:avLst>
                  <a:gd name="adj1" fmla="val 23982"/>
                  <a:gd name="adj2" fmla="val 90509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6777" y="1901550"/>
            <a:ext cx="1242699" cy="288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9913" y="1573059"/>
            <a:ext cx="1195312" cy="288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8775" y="1368713"/>
            <a:ext cx="1978026" cy="677820"/>
          </a:xfrm>
          <a:prstGeom prst="wedgeRoundRectCallout">
            <a:avLst>
              <a:gd name="adj1" fmla="val -19869"/>
              <a:gd name="adj2" fmla="val 83444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Найдите </a:t>
            </a:r>
            <a:r>
              <a:rPr lang="ru-RU" sz="1400" dirty="0"/>
              <a:t>значение выражения.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7524" y="294146"/>
                <a:ext cx="24674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(737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25)∙4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294146"/>
                <a:ext cx="246747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94764" y="0"/>
                <a:ext cx="2190460" cy="1004030"/>
              </a:xfrm>
              <a:prstGeom prst="rect">
                <a:avLst/>
              </a:prstGeom>
              <a:solidFill>
                <a:srgbClr val="762E9A">
                  <a:alpha val="50000"/>
                </a:srgbClr>
              </a:solidFill>
            </p:spPr>
            <p:txBody>
              <a:bodyPr wrap="square" lIns="360000" tIns="360000" rIns="360000" bIns="36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764" y="0"/>
                <a:ext cx="2190460" cy="10040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298674" y="2674149"/>
            <a:ext cx="2605835" cy="677820"/>
          </a:xfrm>
          <a:prstGeom prst="wedgeRoundRectCallout">
            <a:avLst>
              <a:gd name="adj1" fmla="val -57638"/>
              <a:gd name="adj2" fmla="val 81688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dirty="0" smtClean="0"/>
              <a:t>Пример </a:t>
            </a:r>
            <a:r>
              <a:rPr lang="ru-RU" dirty="0"/>
              <a:t>кажется сложным только на первый взгляд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6777" y="1901550"/>
            <a:ext cx="1242698" cy="28799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9913" y="1573059"/>
            <a:ext cx="1195312" cy="288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8754"/>
            <a:ext cx="2520000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7524" y="294146"/>
                <a:ext cx="24674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(737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25)∙4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294146"/>
                <a:ext cx="246747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74994" y="294146"/>
                <a:ext cx="24674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737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25∙4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994" y="294146"/>
                <a:ext cx="246747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64238" y="171035"/>
                <a:ext cx="39273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238" y="171035"/>
                <a:ext cx="392736" cy="246221"/>
              </a:xfrm>
              <a:prstGeom prst="rect">
                <a:avLst/>
              </a:prstGeom>
              <a:blipFill>
                <a:blip r:embed="rId10"/>
                <a:stretch>
                  <a:fillRect l="-10769" r="-9231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42464" y="294146"/>
                <a:ext cx="19087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737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00=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464" y="294146"/>
                <a:ext cx="1908792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09475" y="294146"/>
                <a:ext cx="11605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73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475" y="294146"/>
                <a:ext cx="116057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1" grpId="0" animBg="1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6777" y="1901550"/>
            <a:ext cx="1242699" cy="28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9913" y="1573060"/>
            <a:ext cx="1195311" cy="287999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8754"/>
            <a:ext cx="2520000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7524" y="294146"/>
                <a:ext cx="24674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(737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25)∙4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294146"/>
                <a:ext cx="246747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74994" y="294146"/>
                <a:ext cx="24674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737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25∙4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994" y="294146"/>
                <a:ext cx="246747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64238" y="171035"/>
                <a:ext cx="39273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238" y="171035"/>
                <a:ext cx="392736" cy="246221"/>
              </a:xfrm>
              <a:prstGeom prst="rect">
                <a:avLst/>
              </a:prstGeom>
              <a:blipFill>
                <a:blip r:embed="rId9"/>
                <a:stretch>
                  <a:fillRect l="-10769" r="-9231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42464" y="294146"/>
                <a:ext cx="19087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737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00=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464" y="294146"/>
                <a:ext cx="1908792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09475" y="294146"/>
                <a:ext cx="11605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73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475" y="294146"/>
                <a:ext cx="1160574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66649" y="929689"/>
            <a:ext cx="2562289" cy="1120494"/>
          </a:xfrm>
          <a:prstGeom prst="wedgeRoundRectCallout">
            <a:avLst>
              <a:gd name="adj1" fmla="val -17265"/>
              <a:gd name="adj2" fmla="val 71796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dirty="0"/>
              <a:t>Молодцы! </a:t>
            </a:r>
            <a:endParaRPr lang="en-US" dirty="0" smtClean="0"/>
          </a:p>
          <a:p>
            <a:pPr algn="ctr"/>
            <a:r>
              <a:rPr lang="ru-RU" dirty="0" smtClean="0"/>
              <a:t>Вы </a:t>
            </a:r>
            <a:r>
              <a:rPr lang="ru-RU" dirty="0"/>
              <a:t>заметили, как быстро мы справились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 </a:t>
            </a:r>
            <a:r>
              <a:rPr lang="ru-RU" dirty="0"/>
              <a:t>решением примера?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88000" y="927528"/>
                <a:ext cx="3197225" cy="467266"/>
              </a:xfrm>
              <a:prstGeom prst="wedgeRoundRectCallout">
                <a:avLst>
                  <a:gd name="adj1" fmla="val 2624"/>
                  <a:gd name="adj2" fmla="val 11652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Да! Мы </a:t>
                </a:r>
                <a:r>
                  <a:rPr lang="ru-RU" sz="1400" dirty="0"/>
                  <a:t>решили его за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1400" dirty="0" smtClean="0"/>
                  <a:t> секунд.</a:t>
                </a:r>
                <a:endParaRPr lang="ru-RU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00" y="927528"/>
                <a:ext cx="3197225" cy="467266"/>
              </a:xfrm>
              <a:prstGeom prst="wedgeRoundRectCallout">
                <a:avLst>
                  <a:gd name="adj1" fmla="val 2624"/>
                  <a:gd name="adj2" fmla="val 116529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94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6777" y="1901550"/>
            <a:ext cx="1242699" cy="28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9913" y="1573059"/>
            <a:ext cx="1195312" cy="28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8754"/>
            <a:ext cx="2520000" cy="25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9793" y="1143423"/>
            <a:ext cx="3546765" cy="2107999"/>
          </a:xfrm>
          <a:prstGeom prst="wedgeRoundRectCallout">
            <a:avLst>
              <a:gd name="adj1" fmla="val -49155"/>
              <a:gd name="adj2" fmla="val 63788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Польза от сочетательного свойства умножения будет ещё больше, если применить его вместе с переместительным свойством. </a:t>
            </a:r>
            <a:endParaRPr lang="ru-RU" sz="1400" dirty="0" smtClean="0"/>
          </a:p>
          <a:p>
            <a:pPr algn="ctr"/>
            <a:r>
              <a:rPr lang="ru-RU" sz="1400" dirty="0" smtClean="0"/>
              <a:t>И помните: </a:t>
            </a:r>
            <a:r>
              <a:rPr lang="ru-RU" sz="1400" dirty="0"/>
              <a:t>прежде чем начать вычисления, нужно всегда подумать, как это сделать проще</a:t>
            </a:r>
            <a:r>
              <a:rPr lang="ru-RU" sz="1400" dirty="0" smtClean="0"/>
              <a:t>!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7524" y="294146"/>
                <a:ext cx="24674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(737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25)∙4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294146"/>
                <a:ext cx="246747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74994" y="294146"/>
                <a:ext cx="24674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737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25∙4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994" y="294146"/>
                <a:ext cx="246747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64238" y="171035"/>
                <a:ext cx="39273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238" y="171035"/>
                <a:ext cx="392736" cy="246221"/>
              </a:xfrm>
              <a:prstGeom prst="rect">
                <a:avLst/>
              </a:prstGeom>
              <a:blipFill>
                <a:blip r:embed="rId9"/>
                <a:stretch>
                  <a:fillRect l="-10769" r="-9231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42464" y="294146"/>
                <a:ext cx="19087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737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00=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464" y="294146"/>
                <a:ext cx="1908792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109475" y="294146"/>
                <a:ext cx="11605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73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475" y="294146"/>
                <a:ext cx="1160574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51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22836" y="0"/>
                <a:ext cx="1562388" cy="1004030"/>
              </a:xfrm>
              <a:prstGeom prst="rect">
                <a:avLst/>
              </a:prstGeom>
              <a:solidFill>
                <a:srgbClr val="762E9A">
                  <a:alpha val="50000"/>
                </a:srgbClr>
              </a:solidFill>
            </p:spPr>
            <p:txBody>
              <a:bodyPr wrap="square" lIns="360000" tIns="360000" rIns="360000" bIns="36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𝑏𝑎</m:t>
                      </m:r>
                    </m:oMath>
                  </m:oMathPara>
                </a14:m>
                <a:endParaRPr lang="ru-RU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836" y="0"/>
                <a:ext cx="1562388" cy="10040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7524" y="294146"/>
                <a:ext cx="24674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(5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824)∙20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294146"/>
                <a:ext cx="246747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6777" y="1901550"/>
            <a:ext cx="1242699" cy="28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9913" y="1573059"/>
            <a:ext cx="1195312" cy="28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8754"/>
            <a:ext cx="2520000" cy="252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775" y="1681821"/>
            <a:ext cx="1728643" cy="439457"/>
          </a:xfrm>
          <a:prstGeom prst="wedgeRoundRectCallout">
            <a:avLst>
              <a:gd name="adj1" fmla="val 11868"/>
              <a:gd name="adj2" fmla="val 108622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Решим пример.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42681" y="1681821"/>
                <a:ext cx="2883877" cy="2401980"/>
              </a:xfrm>
              <a:prstGeom prst="wedgeRoundRectCallout">
                <a:avLst>
                  <a:gd name="adj1" fmla="val 60332"/>
                  <a:gd name="adj2" fmla="val 48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Сначала воспользуемся переместительным свойством умножения и переставим местами множители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824</m:t>
                    </m:r>
                  </m:oMath>
                </a14:m>
                <a:r>
                  <a:rPr lang="ru-RU" sz="1400" dirty="0"/>
                  <a:t>.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А </a:t>
                </a:r>
                <a:r>
                  <a:rPr lang="ru-RU" sz="1400" dirty="0"/>
                  <a:t>потом применим сочетательное свойство умножения и заключим в скобки множители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681" y="1681821"/>
                <a:ext cx="2883877" cy="2401980"/>
              </a:xfrm>
              <a:prstGeom prst="wedgeRoundRectCallout">
                <a:avLst>
                  <a:gd name="adj1" fmla="val 60332"/>
                  <a:gd name="adj2" fmla="val 489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774994" y="294146"/>
                <a:ext cx="24674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824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)∙20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994" y="294146"/>
                <a:ext cx="246747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Дуга 1"/>
          <p:cNvSpPr/>
          <p:nvPr/>
        </p:nvSpPr>
        <p:spPr>
          <a:xfrm>
            <a:off x="637308" y="464085"/>
            <a:ext cx="646547" cy="539945"/>
          </a:xfrm>
          <a:prstGeom prst="arc">
            <a:avLst>
              <a:gd name="adj1" fmla="val 21564466"/>
              <a:gd name="adj2" fmla="val 10714064"/>
            </a:avLst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94764" y="0"/>
                <a:ext cx="2190460" cy="1004030"/>
              </a:xfrm>
              <a:prstGeom prst="rect">
                <a:avLst/>
              </a:prstGeom>
              <a:solidFill>
                <a:srgbClr val="762E9A">
                  <a:alpha val="50000"/>
                </a:srgbClr>
              </a:solidFill>
            </p:spPr>
            <p:txBody>
              <a:bodyPr wrap="square" lIns="360000" tIns="360000" rIns="360000" bIns="36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764" y="0"/>
                <a:ext cx="2190460" cy="10040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09680" y="286571"/>
                <a:ext cx="24674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824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∙20)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680" y="286571"/>
                <a:ext cx="246747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408674" y="171035"/>
                <a:ext cx="39273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674" y="171035"/>
                <a:ext cx="392736" cy="246221"/>
              </a:xfrm>
              <a:prstGeom prst="rect">
                <a:avLst/>
              </a:prstGeom>
              <a:blipFill>
                <a:blip r:embed="rId13"/>
                <a:stretch>
                  <a:fillRect l="-10769" r="-9231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82786" y="294146"/>
                <a:ext cx="11605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82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86" y="294146"/>
                <a:ext cx="1160574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6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/>
      <p:bldP spid="12" grpId="0" animBg="1"/>
      <p:bldP spid="13" grpId="0" animBg="1"/>
      <p:bldP spid="15" grpId="0"/>
      <p:bldP spid="2" grpId="0" animBg="1"/>
      <p:bldP spid="16" grpId="0" animBg="1"/>
      <p:bldP spid="16" grpId="1" animBg="1"/>
      <p:bldP spid="18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58775" y="1681821"/>
            <a:ext cx="1653901" cy="439457"/>
          </a:xfrm>
          <a:prstGeom prst="wedgeRoundRectCallout">
            <a:avLst>
              <a:gd name="adj1" fmla="val -6980"/>
              <a:gd name="adj2" fmla="val 86951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Решим задачу</a:t>
            </a:r>
            <a:r>
              <a:rPr lang="ru-RU" sz="1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0244" y="1366929"/>
                <a:ext cx="12111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(3+4)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44" y="1366929"/>
                <a:ext cx="121110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89085" y="1366928"/>
                <a:ext cx="4676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5∙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85" y="1366928"/>
                <a:ext cx="46769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6777" y="1901550"/>
            <a:ext cx="1242699" cy="28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9913" y="1573059"/>
            <a:ext cx="1195312" cy="28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8754"/>
            <a:ext cx="2520000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8775" y="364994"/>
                <a:ext cx="8426450" cy="4560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Саша за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минуту может решить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примера, а Паша за это же время может решить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1400" dirty="0" smtClean="0"/>
                  <a:t> примера. </a:t>
                </a:r>
              </a:p>
              <a:p>
                <a:r>
                  <a:rPr lang="ru-RU" sz="1400" dirty="0" smtClean="0"/>
                  <a:t>Сколько </a:t>
                </a:r>
                <a:r>
                  <a:rPr lang="ru-RU" sz="1400" dirty="0"/>
                  <a:t>примеров решат за пять минут Саша и Паша вместе?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64994"/>
                <a:ext cx="8426450" cy="456022"/>
              </a:xfrm>
              <a:prstGeom prst="rect">
                <a:avLst/>
              </a:prstGeom>
              <a:blipFill>
                <a:blip r:embed="rId9"/>
                <a:stretch>
                  <a:fillRect l="-1302" t="-6667" b="-2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8433" y="934010"/>
                <a:ext cx="7462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33" y="934010"/>
                <a:ext cx="74623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73730" y="934010"/>
                <a:ext cx="7462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730" y="934010"/>
                <a:ext cx="74623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07791" y="934010"/>
                <a:ext cx="3558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91" y="934010"/>
                <a:ext cx="35586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84027" y="930395"/>
                <a:ext cx="3558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027" y="930395"/>
                <a:ext cx="355867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79263" y="934010"/>
                <a:ext cx="21752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15+20=35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263" y="934010"/>
                <a:ext cx="2175275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384603" y="2574943"/>
            <a:ext cx="2301236" cy="1154546"/>
          </a:xfrm>
          <a:prstGeom prst="wedgeRoundRectCallout">
            <a:avLst>
              <a:gd name="adj1" fmla="val -63171"/>
              <a:gd name="adj2" fmla="val 36551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Молодцы</a:t>
            </a:r>
            <a:r>
              <a:rPr lang="ru-RU" sz="1400" dirty="0" smtClean="0"/>
              <a:t>! </a:t>
            </a:r>
          </a:p>
          <a:p>
            <a:pPr algn="ctr"/>
            <a:r>
              <a:rPr lang="ru-RU" sz="1400" dirty="0" smtClean="0"/>
              <a:t>Но </a:t>
            </a:r>
            <a:r>
              <a:rPr lang="ru-RU" sz="1400" dirty="0"/>
              <a:t>эту же задачу можно было решить и другим способом.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04432" y="1366927"/>
                <a:ext cx="3558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432" y="1366927"/>
                <a:ext cx="355867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07065" y="1368512"/>
                <a:ext cx="16110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7=35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065" y="1368512"/>
                <a:ext cx="1611017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69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build="allAtOnce" animBg="1"/>
      <p:bldP spid="27" grpId="0"/>
      <p:bldP spid="28" grpId="0"/>
      <p:bldP spid="18" grpId="0"/>
      <p:bldP spid="21" grpId="0"/>
      <p:bldP spid="22" grpId="0"/>
      <p:bldP spid="24" grpId="0"/>
      <p:bldP spid="25" grpId="0"/>
      <p:bldP spid="26" grpId="0" animBg="1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6777" y="1901550"/>
            <a:ext cx="1242699" cy="28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9913" y="1573059"/>
            <a:ext cx="1195312" cy="28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8754"/>
            <a:ext cx="2520000" cy="25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39894" y="2335139"/>
            <a:ext cx="2872509" cy="2346362"/>
          </a:xfrm>
          <a:prstGeom prst="wedgeRoundRectCallout">
            <a:avLst>
              <a:gd name="adj1" fmla="val -61032"/>
              <a:gd name="adj2" fmla="val -1008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Посмотрите: </a:t>
            </a:r>
            <a:r>
              <a:rPr lang="ru-RU" sz="1400" dirty="0"/>
              <a:t>правые части наших равенств равны, значит, будут равны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левые </a:t>
            </a:r>
            <a:r>
              <a:rPr lang="ru-RU" sz="1400" dirty="0" smtClean="0"/>
              <a:t>части. </a:t>
            </a:r>
          </a:p>
          <a:p>
            <a:pPr algn="ctr"/>
            <a:r>
              <a:rPr lang="ru-RU" sz="1400" dirty="0" smtClean="0"/>
              <a:t>Получаем </a:t>
            </a:r>
            <a:r>
              <a:rPr lang="ru-RU" sz="1400" dirty="0"/>
              <a:t>равенство, которое иллюстрирует </a:t>
            </a:r>
            <a:r>
              <a:rPr lang="ru-RU" sz="1400" dirty="0">
                <a:solidFill>
                  <a:srgbClr val="762E9A"/>
                </a:solidFill>
              </a:rPr>
              <a:t>распределительное свойство умножения относительно </a:t>
            </a:r>
            <a:r>
              <a:rPr lang="ru-RU" sz="1400" dirty="0" smtClean="0">
                <a:solidFill>
                  <a:srgbClr val="762E9A"/>
                </a:solidFill>
              </a:rPr>
              <a:t>сложения</a:t>
            </a:r>
            <a:r>
              <a:rPr lang="ru-RU" sz="1400" dirty="0" smtClean="0"/>
              <a:t>.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0244" y="1366929"/>
                <a:ext cx="12111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(3+4)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44" y="1366929"/>
                <a:ext cx="121110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89085" y="1366928"/>
                <a:ext cx="4676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5∙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85" y="1366928"/>
                <a:ext cx="46769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8775" y="364994"/>
                <a:ext cx="8426450" cy="4560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Саша за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минуту может решить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примера, а Паша за это же время может решить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1400" dirty="0" smtClean="0"/>
                  <a:t> примера. </a:t>
                </a:r>
              </a:p>
              <a:p>
                <a:r>
                  <a:rPr lang="ru-RU" sz="1400" dirty="0" smtClean="0"/>
                  <a:t>Сколько </a:t>
                </a:r>
                <a:r>
                  <a:rPr lang="ru-RU" sz="1400" dirty="0"/>
                  <a:t>примеров решат за пять минут Саша и Паша вместе?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64994"/>
                <a:ext cx="8426450" cy="456022"/>
              </a:xfrm>
              <a:prstGeom prst="rect">
                <a:avLst/>
              </a:prstGeom>
              <a:blipFill>
                <a:blip r:embed="rId9"/>
                <a:stretch>
                  <a:fillRect l="-1302" t="-6667" b="-2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88433" y="934010"/>
                <a:ext cx="7462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33" y="934010"/>
                <a:ext cx="74623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73730" y="934010"/>
                <a:ext cx="7462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730" y="934010"/>
                <a:ext cx="74623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07791" y="934010"/>
                <a:ext cx="3558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91" y="934010"/>
                <a:ext cx="35586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084027" y="930395"/>
                <a:ext cx="3558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027" y="930395"/>
                <a:ext cx="355867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379263" y="934010"/>
                <a:ext cx="21752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15+20=35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263" y="934010"/>
                <a:ext cx="2175275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904432" y="1366927"/>
                <a:ext cx="3558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432" y="1366927"/>
                <a:ext cx="355867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207065" y="1368512"/>
                <a:ext cx="16110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7=35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065" y="1368512"/>
                <a:ext cx="1611017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88433" y="1370542"/>
                <a:ext cx="16703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5∙(3+4)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33" y="1370542"/>
                <a:ext cx="1670394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03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19753E-6 L 0.22777 -0.085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9" y="-41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/>
      <p:bldP spid="28" grpId="0"/>
      <p:bldP spid="34" grpId="0"/>
      <p:bldP spid="35" grpId="0"/>
      <p:bldP spid="36" grpId="0"/>
      <p:bldP spid="37" grpId="0"/>
      <p:bldP spid="3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2227" y="-900"/>
            <a:ext cx="9233538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397" y="1305793"/>
            <a:ext cx="1643554" cy="21847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04595" y="383658"/>
            <a:ext cx="2019397" cy="677820"/>
          </a:xfrm>
          <a:prstGeom prst="wedgeRoundRectCallout">
            <a:avLst>
              <a:gd name="adj1" fmla="val -15370"/>
              <a:gd name="adj2" fmla="val 76396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Саша, что ты там считаешь</a:t>
            </a:r>
            <a:r>
              <a:rPr lang="ru-RU" sz="1400" dirty="0" smtClean="0"/>
              <a:t>?</a:t>
            </a:r>
            <a:endParaRPr lang="ru-RU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86922" y="1323377"/>
            <a:ext cx="1708712" cy="2167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5976" y="365071"/>
                <a:ext cx="1961322" cy="971801"/>
              </a:xfrm>
              <a:prstGeom prst="wedgeRoundRectCallout">
                <a:avLst>
                  <a:gd name="adj1" fmla="val 45528"/>
                  <a:gd name="adj2" fmla="val 7989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1600" b="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 sz="1600" b="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ru-RU" sz="1400" dirty="0" smtClean="0"/>
                  <a:t>… </a:t>
                </a:r>
              </a:p>
              <a:p>
                <a:pPr algn="ctr"/>
                <a:r>
                  <a:rPr lang="ru-RU" sz="1400" dirty="0" smtClean="0"/>
                  <a:t>Так</a:t>
                </a:r>
                <a:r>
                  <a:rPr lang="ru-RU" sz="1400" dirty="0"/>
                  <a:t>, так, так…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Получается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72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76" y="365071"/>
                <a:ext cx="1961322" cy="971801"/>
              </a:xfrm>
              <a:prstGeom prst="wedgeRoundRectCallout">
                <a:avLst>
                  <a:gd name="adj1" fmla="val 45528"/>
                  <a:gd name="adj2" fmla="val 7989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8223" y="2963008"/>
            <a:ext cx="1573824" cy="1380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445" y="3525946"/>
            <a:ext cx="607649" cy="720000"/>
          </a:xfrm>
          <a:prstGeom prst="rect">
            <a:avLst/>
          </a:prstGeom>
          <a:scene3d>
            <a:camera prst="isometricOffAxis2Top">
              <a:rot lat="19134167" lon="1510673" rev="20065765"/>
            </a:camera>
            <a:lightRig rig="sunset" dir="t"/>
          </a:scene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8589" y="3401158"/>
            <a:ext cx="1573824" cy="13803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096" y="3744654"/>
            <a:ext cx="1573824" cy="13803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910" y="4091354"/>
            <a:ext cx="607649" cy="720000"/>
          </a:xfrm>
          <a:prstGeom prst="rect">
            <a:avLst/>
          </a:prstGeom>
          <a:scene3d>
            <a:camera prst="isometricOffAxis2Top">
              <a:rot lat="19134167" lon="1510673" rev="20065765"/>
            </a:camera>
            <a:lightRig rig="sunset" dir="t"/>
          </a:scene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26" y="3525946"/>
            <a:ext cx="607649" cy="720000"/>
          </a:xfrm>
          <a:prstGeom prst="rect">
            <a:avLst/>
          </a:prstGeom>
          <a:scene3d>
            <a:camera prst="isometricOffAxis2Top">
              <a:rot lat="19134167" lon="1510673" rev="20065765"/>
            </a:camera>
            <a:lightRig rig="sunset" dir="t"/>
          </a:scene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191" y="4091354"/>
            <a:ext cx="607649" cy="720000"/>
          </a:xfrm>
          <a:prstGeom prst="rect">
            <a:avLst/>
          </a:prstGeom>
          <a:scene3d>
            <a:camera prst="isometricOffAxis2Top">
              <a:rot lat="19134167" lon="1510673" rev="20065765"/>
            </a:camera>
            <a:lightRig rig="sunset" dir="t"/>
          </a:scene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07" y="3525946"/>
            <a:ext cx="607649" cy="720000"/>
          </a:xfrm>
          <a:prstGeom prst="rect">
            <a:avLst/>
          </a:prstGeom>
          <a:scene3d>
            <a:camera prst="isometricOffAxis2Top">
              <a:rot lat="19134167" lon="1510673" rev="20065765"/>
            </a:camera>
            <a:lightRig rig="sunset" dir="t"/>
          </a:scene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72" y="4091354"/>
            <a:ext cx="607649" cy="720000"/>
          </a:xfrm>
          <a:prstGeom prst="rect">
            <a:avLst/>
          </a:prstGeom>
          <a:scene3d>
            <a:camera prst="isometricOffAxis2Top">
              <a:rot lat="19134167" lon="1510673" rev="20065765"/>
            </a:camera>
            <a:lightRig rig="sunset" dir="t"/>
          </a:scene3d>
        </p:spPr>
      </p:pic>
    </p:spTree>
    <p:extLst>
      <p:ext uri="{BB962C8B-B14F-4D97-AF65-F5344CB8AC3E}">
        <p14:creationId xmlns:p14="http://schemas.microsoft.com/office/powerpoint/2010/main" val="1501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Запомните!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8775" y="3252311"/>
                <a:ext cx="30745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𝑎𝑐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252311"/>
                <a:ext cx="307456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67567" y="1047237"/>
            <a:ext cx="841765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+mj-lt"/>
              </a:rPr>
              <a:t>Распределительное </a:t>
            </a:r>
            <a:r>
              <a:rPr lang="ru-RU" sz="3200" dirty="0">
                <a:solidFill>
                  <a:srgbClr val="FFC000"/>
                </a:solidFill>
                <a:latin typeface="+mj-lt"/>
              </a:rPr>
              <a:t>свойство </a:t>
            </a:r>
            <a:r>
              <a:rPr lang="ru-RU" sz="3200" dirty="0" smtClean="0">
                <a:solidFill>
                  <a:srgbClr val="FFC000"/>
                </a:solidFill>
                <a:latin typeface="+mj-lt"/>
              </a:rPr>
              <a:t>умножения относительно сложения:</a:t>
            </a:r>
            <a:endParaRPr lang="ru-RU" sz="3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567" y="2151193"/>
            <a:ext cx="549348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чтобы число умножить на сумму двух чисел, можно это число умножить на каждое </a:t>
            </a:r>
            <a:r>
              <a:rPr lang="ru-RU" sz="1800" dirty="0" smtClean="0">
                <a:solidFill>
                  <a:schemeClr val="bg1"/>
                </a:solidFill>
              </a:rPr>
              <a:t>из </a:t>
            </a:r>
            <a:r>
              <a:rPr lang="ru-RU" sz="1800" dirty="0">
                <a:solidFill>
                  <a:schemeClr val="bg1"/>
                </a:solidFill>
              </a:rPr>
              <a:t>слагаемых и полученные произведения сложить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8011" y="3229731"/>
            <a:ext cx="3065324" cy="5129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10665" y="3252311"/>
                <a:ext cx="30746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665" y="3252311"/>
                <a:ext cx="307468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5719901" y="3229731"/>
            <a:ext cx="3065324" cy="5129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67567" y="3952287"/>
            <a:ext cx="841765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Распределительное </a:t>
            </a:r>
            <a:r>
              <a:rPr lang="ru-RU" sz="1800" dirty="0">
                <a:solidFill>
                  <a:schemeClr val="bg1"/>
                </a:solidFill>
              </a:rPr>
              <a:t>свойство умножения относительно сложения справедливо для трёх и более слагаемых.</a:t>
            </a:r>
          </a:p>
        </p:txBody>
      </p:sp>
    </p:spTree>
    <p:extLst>
      <p:ext uri="{BB962C8B-B14F-4D97-AF65-F5344CB8AC3E}">
        <p14:creationId xmlns:p14="http://schemas.microsoft.com/office/powerpoint/2010/main" val="373568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25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25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8775" y="806090"/>
            <a:ext cx="2925763" cy="916183"/>
          </a:xfrm>
          <a:prstGeom prst="wedgeRoundRectCallout">
            <a:avLst>
              <a:gd name="adj1" fmla="val -20800"/>
              <a:gd name="adj2" fmla="val 78141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Какую </a:t>
            </a:r>
            <a:r>
              <a:rPr lang="ru-RU" sz="1400" dirty="0"/>
              <a:t>формулу мы применяем для нахождения периметра </a:t>
            </a:r>
            <a:r>
              <a:rPr lang="ru-RU" sz="1400" dirty="0" smtClean="0"/>
              <a:t>прямоугольника?</a:t>
            </a:r>
            <a:endParaRPr lang="ru-RU" sz="14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91751"/>
              </p:ext>
            </p:extLst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246255" y="1336430"/>
            <a:ext cx="2835563" cy="2124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88845" y="1017960"/>
                <a:ext cx="200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1800" b="1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845" y="1017960"/>
                <a:ext cx="200376" cy="276999"/>
              </a:xfrm>
              <a:prstGeom prst="rect">
                <a:avLst/>
              </a:prstGeom>
              <a:blipFill>
                <a:blip r:embed="rId5"/>
                <a:stretch>
                  <a:fillRect l="-15152" r="-18182" b="-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88845" y="3152689"/>
                <a:ext cx="200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1800" b="1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845" y="3152689"/>
                <a:ext cx="200376" cy="276999"/>
              </a:xfrm>
              <a:prstGeom prst="rect">
                <a:avLst/>
              </a:prstGeom>
              <a:blipFill>
                <a:blip r:embed="rId6"/>
                <a:stretch>
                  <a:fillRect l="-15152" r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74949" y="2259930"/>
                <a:ext cx="200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1800" b="1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949" y="2259930"/>
                <a:ext cx="200376" cy="276999"/>
              </a:xfrm>
              <a:prstGeom prst="rect">
                <a:avLst/>
              </a:prstGeom>
              <a:blipFill>
                <a:blip r:embed="rId7"/>
                <a:stretch>
                  <a:fillRect l="-27273" r="-30303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152748" y="2259929"/>
                <a:ext cx="200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1800" b="1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48" y="2259929"/>
                <a:ext cx="200376" cy="276999"/>
              </a:xfrm>
              <a:prstGeom prst="rect">
                <a:avLst/>
              </a:prstGeom>
              <a:blipFill>
                <a:blip r:embed="rId8"/>
                <a:stretch>
                  <a:fillRect l="-27273" r="-30303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91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3" grpId="0"/>
      <p:bldP spid="20" grpId="0"/>
      <p:bldP spid="21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49293" y="862921"/>
                <a:ext cx="1581038" cy="473509"/>
              </a:xfrm>
              <a:prstGeom prst="wedgeRoundRectCallout">
                <a:avLst>
                  <a:gd name="adj1" fmla="val -8475"/>
                  <a:gd name="adj2" fmla="val 9319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14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293" y="862921"/>
                <a:ext cx="1581038" cy="473509"/>
              </a:xfrm>
              <a:prstGeom prst="wedgeRoundRectCallout">
                <a:avLst>
                  <a:gd name="adj1" fmla="val -8475"/>
                  <a:gd name="adj2" fmla="val 93197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600200"/>
            <a:ext cx="1344726" cy="3240000"/>
          </a:xfrm>
          <a:prstGeom prst="rect">
            <a:avLst/>
          </a:prstGeom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073113"/>
              </p:ext>
            </p:extLst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246255" y="1336430"/>
            <a:ext cx="2835563" cy="2124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12" y="1818993"/>
            <a:ext cx="1344726" cy="3116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88845" y="1017960"/>
                <a:ext cx="200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1800" b="1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845" y="1017960"/>
                <a:ext cx="200376" cy="276999"/>
              </a:xfrm>
              <a:prstGeom prst="rect">
                <a:avLst/>
              </a:prstGeom>
              <a:blipFill>
                <a:blip r:embed="rId7"/>
                <a:stretch>
                  <a:fillRect l="-15152" r="-18182" b="-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88845" y="3152689"/>
                <a:ext cx="200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1800" b="1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845" y="3152689"/>
                <a:ext cx="200376" cy="276999"/>
              </a:xfrm>
              <a:prstGeom prst="rect">
                <a:avLst/>
              </a:prstGeom>
              <a:blipFill>
                <a:blip r:embed="rId8"/>
                <a:stretch>
                  <a:fillRect l="-15152" r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74949" y="2259930"/>
                <a:ext cx="200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1800" b="1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949" y="2259930"/>
                <a:ext cx="200376" cy="276999"/>
              </a:xfrm>
              <a:prstGeom prst="rect">
                <a:avLst/>
              </a:prstGeom>
              <a:blipFill>
                <a:blip r:embed="rId9"/>
                <a:stretch>
                  <a:fillRect l="-27273" r="-30303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52748" y="2259929"/>
                <a:ext cx="200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1800" b="1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48" y="2259929"/>
                <a:ext cx="200376" cy="276999"/>
              </a:xfrm>
              <a:prstGeom prst="rect">
                <a:avLst/>
              </a:prstGeom>
              <a:blipFill>
                <a:blip r:embed="rId10"/>
                <a:stretch>
                  <a:fillRect l="-27273" r="-30303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31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8774" y="361950"/>
                <a:ext cx="4125303" cy="1420718"/>
              </a:xfrm>
              <a:prstGeom prst="wedgeRoundRectCallout">
                <a:avLst>
                  <a:gd name="adj1" fmla="val -24296"/>
                  <a:gd name="adj2" fmla="val 5848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Применяя </a:t>
                </a:r>
                <a:r>
                  <a:rPr lang="ru-RU" sz="1400" dirty="0"/>
                  <a:t>распределительное свойство умножения относительно сложения, </a:t>
                </a:r>
                <a:endParaRPr lang="en-US" sz="1400" dirty="0" smtClean="0"/>
              </a:p>
              <a:p>
                <a:pPr algn="ctr"/>
                <a:r>
                  <a:rPr lang="ru-RU" sz="1400" dirty="0" smtClean="0"/>
                  <a:t>формулу </a:t>
                </a:r>
                <a:r>
                  <a:rPr lang="ru-RU" sz="1400" dirty="0"/>
                  <a:t>для нахождения периметра прямоугольника можно записать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ru-RU" sz="1400" dirty="0" smtClean="0"/>
                  <a:t>и </a:t>
                </a:r>
                <a:r>
                  <a:rPr lang="ru-RU" sz="1400" dirty="0"/>
                  <a:t>в таком </a:t>
                </a:r>
                <a:r>
                  <a:rPr lang="ru-RU" sz="1400" dirty="0" smtClean="0"/>
                  <a:t>виде: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=2(</m:t>
                    </m:r>
                    <m:r>
                      <a:rPr lang="en-US" sz="1600" b="0" i="1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0" i="1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0" i="1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361950"/>
                <a:ext cx="4125303" cy="1420718"/>
              </a:xfrm>
              <a:prstGeom prst="wedgeRoundRectCallout">
                <a:avLst>
                  <a:gd name="adj1" fmla="val -24296"/>
                  <a:gd name="adj2" fmla="val 58483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246255" y="1336430"/>
            <a:ext cx="2835563" cy="2124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588845" y="1017960"/>
                <a:ext cx="200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1800" b="1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845" y="1017960"/>
                <a:ext cx="200376" cy="276999"/>
              </a:xfrm>
              <a:prstGeom prst="rect">
                <a:avLst/>
              </a:prstGeom>
              <a:blipFill>
                <a:blip r:embed="rId5"/>
                <a:stretch>
                  <a:fillRect l="-15152" r="-18182" b="-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88845" y="3152689"/>
                <a:ext cx="200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1800" b="1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845" y="3152689"/>
                <a:ext cx="200376" cy="276999"/>
              </a:xfrm>
              <a:prstGeom prst="rect">
                <a:avLst/>
              </a:prstGeom>
              <a:blipFill>
                <a:blip r:embed="rId6"/>
                <a:stretch>
                  <a:fillRect l="-15152" r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74949" y="2259930"/>
                <a:ext cx="200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1800" b="1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949" y="2259930"/>
                <a:ext cx="200376" cy="276999"/>
              </a:xfrm>
              <a:prstGeom prst="rect">
                <a:avLst/>
              </a:prstGeom>
              <a:blipFill>
                <a:blip r:embed="rId7"/>
                <a:stretch>
                  <a:fillRect l="-27273" r="-30303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152748" y="2259929"/>
                <a:ext cx="200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1800" b="1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48" y="2259929"/>
                <a:ext cx="200376" cy="276999"/>
              </a:xfrm>
              <a:prstGeom prst="rect">
                <a:avLst/>
              </a:prstGeom>
              <a:blipFill>
                <a:blip r:embed="rId8"/>
                <a:stretch>
                  <a:fillRect l="-27273" r="-30303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4595" y="730268"/>
                <a:ext cx="21880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=2(</m:t>
                      </m:r>
                      <m:r>
                        <a:rPr lang="en-US" sz="16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16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595" y="730268"/>
                <a:ext cx="2188035" cy="246221"/>
              </a:xfrm>
              <a:prstGeom prst="rect">
                <a:avLst/>
              </a:prstGeom>
              <a:blipFill>
                <a:blip r:embed="rId10"/>
                <a:stretch>
                  <a:fillRect l="-1393" r="-2786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60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8775" y="361950"/>
            <a:ext cx="2925763" cy="1154546"/>
          </a:xfrm>
          <a:prstGeom prst="wedgeRoundRectCallout">
            <a:avLst>
              <a:gd name="adj1" fmla="val -20285"/>
              <a:gd name="adj2" fmla="val 75623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Распределительное свойство умножения действует и относительно вычитания.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5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Запомните!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8775" y="3252311"/>
                <a:ext cx="30745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ru-RU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𝑎𝑐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252311"/>
                <a:ext cx="307456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67567" y="1047237"/>
            <a:ext cx="855476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+mj-lt"/>
              </a:rPr>
              <a:t>Распределительное </a:t>
            </a:r>
            <a:r>
              <a:rPr lang="ru-RU" sz="3200" dirty="0">
                <a:solidFill>
                  <a:srgbClr val="FFC000"/>
                </a:solidFill>
                <a:latin typeface="+mj-lt"/>
              </a:rPr>
              <a:t>свойство </a:t>
            </a:r>
            <a:r>
              <a:rPr lang="ru-RU" sz="3200" dirty="0" smtClean="0">
                <a:solidFill>
                  <a:srgbClr val="FFC000"/>
                </a:solidFill>
                <a:latin typeface="+mj-lt"/>
              </a:rPr>
              <a:t>умножения относительно вычитания:</a:t>
            </a:r>
            <a:endParaRPr lang="ru-RU" sz="3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567" y="2151193"/>
            <a:ext cx="619948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чтобы число умножить на разность двух чисел,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можно </a:t>
            </a:r>
            <a:r>
              <a:rPr lang="ru-RU" sz="1800" dirty="0">
                <a:solidFill>
                  <a:schemeClr val="bg1"/>
                </a:solidFill>
              </a:rPr>
              <a:t>это число умножить на уменьшаемое и вычитаемое и из первого произведения вычесть второе.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8011" y="3229731"/>
            <a:ext cx="3065324" cy="5129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10665" y="3252311"/>
                <a:ext cx="30746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665" y="3252311"/>
                <a:ext cx="307468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5719901" y="3229731"/>
            <a:ext cx="3065324" cy="5129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67567" y="3952287"/>
                <a:ext cx="8417658" cy="3006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800" dirty="0" smtClean="0">
                    <a:solidFill>
                      <a:schemeClr val="bg1"/>
                    </a:solidFill>
                  </a:rPr>
                  <a:t>Равенства справедливы для всех натуральных чисел при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ru-RU" sz="1800" dirty="0">
                    <a:solidFill>
                      <a:schemeClr val="bg1"/>
                    </a:solidFill>
                  </a:rPr>
                  <a:t> или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ru-RU" sz="18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67" y="3952287"/>
                <a:ext cx="8417658" cy="300660"/>
              </a:xfrm>
              <a:prstGeom prst="rect">
                <a:avLst/>
              </a:prstGeom>
              <a:blipFill>
                <a:blip r:embed="rId7"/>
                <a:stretch>
                  <a:fillRect l="-1665" t="-18000" b="-4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3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25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 animBg="1"/>
      <p:bldP spid="15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8775" y="1296767"/>
            <a:ext cx="1728643" cy="439457"/>
          </a:xfrm>
          <a:prstGeom prst="wedgeRoundRectCallout">
            <a:avLst>
              <a:gd name="adj1" fmla="val 4191"/>
              <a:gd name="adj2" fmla="val 90010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Решим пример.</a:t>
            </a:r>
            <a:endParaRPr lang="ru-RU" sz="14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77160" y="373013"/>
                <a:ext cx="26341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u-RU" sz="280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ru-RU" sz="280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50−25)</m:t>
                      </m:r>
                      <m:r>
                        <a:rPr lang="ru-RU" sz="2800" b="0" i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60" y="373013"/>
                <a:ext cx="263418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29382" y="361950"/>
            <a:ext cx="3455843" cy="677820"/>
          </a:xfrm>
          <a:prstGeom prst="wedgeRoundRectCallout">
            <a:avLst>
              <a:gd name="adj1" fmla="val -850"/>
              <a:gd name="adj2" fmla="val 102902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Электроша, но тут какие-то сложные вычисления получаются.</a:t>
            </a:r>
          </a:p>
        </p:txBody>
      </p:sp>
    </p:spTree>
    <p:extLst>
      <p:ext uri="{BB962C8B-B14F-4D97-AF65-F5344CB8AC3E}">
        <p14:creationId xmlns:p14="http://schemas.microsoft.com/office/powerpoint/2010/main" val="38767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0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8775" y="857728"/>
            <a:ext cx="4033838" cy="1154546"/>
          </a:xfrm>
          <a:prstGeom prst="wedgeRoundRectCallout">
            <a:avLst>
              <a:gd name="adj1" fmla="val 323"/>
              <a:gd name="adj2" fmla="val 81897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Тут совсем нет ничего </a:t>
            </a:r>
            <a:r>
              <a:rPr lang="ru-RU" sz="1400" dirty="0" smtClean="0"/>
              <a:t>сложного. </a:t>
            </a:r>
          </a:p>
          <a:p>
            <a:pPr algn="ctr"/>
            <a:r>
              <a:rPr lang="ru-RU" sz="1400" dirty="0" smtClean="0"/>
              <a:t>Применим </a:t>
            </a:r>
            <a:r>
              <a:rPr lang="ru-RU" sz="1400" dirty="0"/>
              <a:t>распределительное свойство умножения относительно </a:t>
            </a:r>
            <a:r>
              <a:rPr lang="ru-RU" sz="1400" dirty="0" smtClean="0"/>
              <a:t>вычитания. </a:t>
            </a:r>
          </a:p>
          <a:p>
            <a:pPr algn="ctr"/>
            <a:r>
              <a:rPr lang="ru-RU" sz="1400" dirty="0" smtClean="0"/>
              <a:t>Ну </a:t>
            </a:r>
            <a:r>
              <a:rPr lang="ru-RU" sz="1400" dirty="0"/>
              <a:t>а теперь вы можете вычислить?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7160" y="373013"/>
                <a:ext cx="26341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u-RU" sz="280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ru-RU" sz="280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50−25)</m:t>
                      </m:r>
                      <m:r>
                        <a:rPr lang="ru-RU" sz="2800" b="0" i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60" y="373013"/>
                <a:ext cx="263418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32945" y="0"/>
                <a:ext cx="2652279" cy="1004030"/>
              </a:xfrm>
              <a:prstGeom prst="rect">
                <a:avLst/>
              </a:prstGeom>
              <a:solidFill>
                <a:srgbClr val="762E9A">
                  <a:alpha val="50000"/>
                </a:srgbClr>
              </a:solidFill>
            </p:spPr>
            <p:txBody>
              <a:bodyPr wrap="square" lIns="360000" tIns="360000" rIns="360000" bIns="36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𝑎𝑐</m:t>
                      </m:r>
                    </m:oMath>
                  </m:oMathPara>
                </a14:m>
                <a:endParaRPr lang="ru-RU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945" y="0"/>
                <a:ext cx="2652279" cy="10040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11343" y="378142"/>
                <a:ext cx="27953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u-RU" sz="280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50−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ru-RU" sz="2800" b="0" i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343" y="378142"/>
                <a:ext cx="279531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32754" y="218613"/>
                <a:ext cx="5065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754" y="218613"/>
                <a:ext cx="506549" cy="246221"/>
              </a:xfrm>
              <a:prstGeom prst="rect">
                <a:avLst/>
              </a:prstGeom>
              <a:blipFill>
                <a:blip r:embed="rId10"/>
                <a:stretch>
                  <a:fillRect l="-7143" r="-7143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55020" y="218612"/>
                <a:ext cx="3927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020" y="218612"/>
                <a:ext cx="392735" cy="246221"/>
              </a:xfrm>
              <a:prstGeom prst="rect">
                <a:avLst/>
              </a:prstGeom>
              <a:blipFill>
                <a:blip r:embed="rId11"/>
                <a:stretch>
                  <a:fillRect l="-10769" r="-9231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59370" y="373013"/>
                <a:ext cx="22742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ru-RU" sz="2800" b="0" i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370" y="373013"/>
                <a:ext cx="227427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37889" y="378142"/>
                <a:ext cx="6844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900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889" y="378142"/>
                <a:ext cx="684482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78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9" grpId="1" animBg="1"/>
      <p:bldP spid="10" grpId="0"/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909934"/>
                <a:ext cx="5502275" cy="9371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Вычислите </a:t>
                </a:r>
                <a:r>
                  <a:rPr lang="ru-RU" sz="1400" dirty="0"/>
                  <a:t>наиболее удобным способом:</a:t>
                </a:r>
                <a:endParaRPr lang="ru-RU" sz="1400" dirty="0" smtClean="0"/>
              </a:p>
              <a:p>
                <a:r>
                  <a:rPr lang="ru-RU" sz="1400" dirty="0" smtClean="0"/>
                  <a:t>а)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∙(497∙5)</m:t>
                    </m:r>
                  </m:oMath>
                </a14:m>
                <a:r>
                  <a:rPr lang="ru-RU" sz="1400" dirty="0" smtClean="0"/>
                  <a:t>;</a:t>
                </a:r>
              </a:p>
              <a:p>
                <a:r>
                  <a:rPr lang="ru-RU" sz="1400" dirty="0" smtClean="0"/>
                  <a:t>б)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209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∙19+209∙81</m:t>
                    </m:r>
                  </m:oMath>
                </a14:m>
                <a:r>
                  <a:rPr lang="ru-RU" sz="1400" dirty="0" smtClean="0"/>
                  <a:t>;</a:t>
                </a:r>
              </a:p>
              <a:p>
                <a:r>
                  <a:rPr lang="ru-RU" sz="1400" dirty="0" smtClean="0"/>
                  <a:t>в)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28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∙160−28∙60</m:t>
                    </m:r>
                  </m:oMath>
                </a14:m>
                <a:r>
                  <a:rPr lang="ru-RU" sz="1400" dirty="0" smtClean="0"/>
                  <a:t>.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909934"/>
                <a:ext cx="5502275" cy="937180"/>
              </a:xfrm>
              <a:prstGeom prst="rect">
                <a:avLst/>
              </a:prstGeom>
              <a:blipFill>
                <a:blip r:embed="rId3"/>
                <a:stretch>
                  <a:fillRect l="-1996" t="-5844" b="-10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2084776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32730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5367" y="2679743"/>
                <a:ext cx="14592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0" dirty="0" smtClean="0"/>
                  <a:t>а)</a:t>
                </a:r>
                <a:r>
                  <a:rPr lang="ru-RU" sz="1600" b="0" dirty="0" smtClean="0"/>
                  <a:t>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∙(497∙5)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67" y="2679743"/>
                <a:ext cx="1459246" cy="246221"/>
              </a:xfrm>
              <a:prstGeom prst="rect">
                <a:avLst/>
              </a:prstGeom>
              <a:blipFill>
                <a:blip r:embed="rId4"/>
                <a:stretch>
                  <a:fillRect l="-7531" t="-15000" r="-2092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52198" y="2679743"/>
                <a:ext cx="12989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∙(5∙497)=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198" y="2679743"/>
                <a:ext cx="1298945" cy="246221"/>
              </a:xfrm>
              <a:prstGeom prst="rect">
                <a:avLst/>
              </a:prstGeom>
              <a:blipFill>
                <a:blip r:embed="rId5"/>
                <a:stretch>
                  <a:fillRect l="-3286" r="-939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51143" y="2679742"/>
                <a:ext cx="12993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</m:t>
                          </m:r>
                        </m:e>
                      </m:d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∙497=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143" y="2679742"/>
                <a:ext cx="1299330" cy="246221"/>
              </a:xfrm>
              <a:prstGeom prst="rect">
                <a:avLst/>
              </a:prstGeom>
              <a:blipFill>
                <a:blip r:embed="rId6"/>
                <a:stretch>
                  <a:fillRect r="-939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5367" y="3062963"/>
                <a:ext cx="21050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0" dirty="0" smtClean="0"/>
                  <a:t>б)</a:t>
                </a:r>
                <a:r>
                  <a:rPr lang="ru-RU" sz="1600" b="0" dirty="0" smtClean="0"/>
                  <a:t>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209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∙19+209∙81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67" y="3062963"/>
                <a:ext cx="2105063" cy="246221"/>
              </a:xfrm>
              <a:prstGeom prst="rect">
                <a:avLst/>
              </a:prstGeom>
              <a:blipFill>
                <a:blip r:embed="rId7"/>
                <a:stretch>
                  <a:fillRect l="-5217" t="-12195" r="-1159" b="-39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70430" y="3062962"/>
                <a:ext cx="16227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209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∙(19+81)=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430" y="3062962"/>
                <a:ext cx="1622752" cy="246221"/>
              </a:xfrm>
              <a:prstGeom prst="rect">
                <a:avLst/>
              </a:prstGeom>
              <a:blipFill>
                <a:blip r:embed="rId8"/>
                <a:stretch>
                  <a:fillRect l="-2256" r="-752" b="-341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80538" y="3062960"/>
                <a:ext cx="10939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209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∙100=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538" y="3062960"/>
                <a:ext cx="1093954" cy="246221"/>
              </a:xfrm>
              <a:prstGeom prst="rect">
                <a:avLst/>
              </a:prstGeom>
              <a:blipFill>
                <a:blip r:embed="rId9"/>
                <a:stretch>
                  <a:fillRect l="-3333" r="-556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65367" y="3446178"/>
                <a:ext cx="19944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0" dirty="0" smtClean="0"/>
                  <a:t>в)</a:t>
                </a:r>
                <a:r>
                  <a:rPr lang="ru-RU" sz="1600" b="0" dirty="0" smtClean="0"/>
                  <a:t>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28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∙160−28∙60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67" y="3446178"/>
                <a:ext cx="1994457" cy="246221"/>
              </a:xfrm>
              <a:prstGeom prst="rect">
                <a:avLst/>
              </a:prstGeom>
              <a:blipFill>
                <a:blip r:embed="rId10"/>
                <a:stretch>
                  <a:fillRect l="-5505" t="-12195" r="-1223" b="-39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59824" y="3446177"/>
                <a:ext cx="16231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28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160−60</m:t>
                          </m:r>
                        </m:e>
                      </m:d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824" y="3446177"/>
                <a:ext cx="1623137" cy="246221"/>
              </a:xfrm>
              <a:prstGeom prst="rect">
                <a:avLst/>
              </a:prstGeom>
              <a:blipFill>
                <a:blip r:embed="rId11"/>
                <a:stretch>
                  <a:fillRect l="-2256" r="-752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40543" y="3446175"/>
                <a:ext cx="501740" cy="240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543" y="3446175"/>
                <a:ext cx="501740" cy="240579"/>
              </a:xfrm>
              <a:prstGeom prst="rect">
                <a:avLst/>
              </a:prstGeom>
              <a:blipFill>
                <a:blip r:embed="rId12"/>
                <a:stretch>
                  <a:fillRect l="-13253" t="-12500" r="-20482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59782" y="0"/>
                <a:ext cx="1525442" cy="1004030"/>
              </a:xfrm>
              <a:prstGeom prst="rect">
                <a:avLst/>
              </a:prstGeom>
              <a:solidFill>
                <a:srgbClr val="762E9A">
                  <a:alpha val="50000"/>
                </a:srgbClr>
              </a:solidFill>
            </p:spPr>
            <p:txBody>
              <a:bodyPr wrap="square" lIns="360000" tIns="360000" rIns="360000" bIns="36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ru-RU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782" y="0"/>
                <a:ext cx="1525442" cy="10040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29557" y="2679741"/>
                <a:ext cx="9801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∙497=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557" y="2679741"/>
                <a:ext cx="980140" cy="246221"/>
              </a:xfrm>
              <a:prstGeom prst="rect">
                <a:avLst/>
              </a:prstGeom>
              <a:blipFill>
                <a:blip r:embed="rId14"/>
                <a:stretch>
                  <a:fillRect l="-4375" r="-1875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593268" y="0"/>
                <a:ext cx="2190460" cy="1004030"/>
              </a:xfrm>
              <a:prstGeom prst="rect">
                <a:avLst/>
              </a:prstGeom>
              <a:solidFill>
                <a:srgbClr val="762E9A">
                  <a:alpha val="50000"/>
                </a:srgbClr>
              </a:solidFill>
            </p:spPr>
            <p:txBody>
              <a:bodyPr wrap="square" lIns="360000" tIns="360000" rIns="360000" bIns="36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268" y="0"/>
                <a:ext cx="2190460" cy="10040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09697" y="2679740"/>
                <a:ext cx="5065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497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600" dirty="0" smtClean="0"/>
                  <a:t>;</a:t>
                </a:r>
                <a:endParaRPr lang="ru-RU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697" y="2679740"/>
                <a:ext cx="506549" cy="246221"/>
              </a:xfrm>
              <a:prstGeom prst="rect">
                <a:avLst/>
              </a:prstGeom>
              <a:blipFill>
                <a:blip r:embed="rId16"/>
                <a:stretch>
                  <a:fillRect l="-13095" t="-27500" r="-21429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132945" y="0"/>
                <a:ext cx="2652279" cy="1004030"/>
              </a:xfrm>
              <a:prstGeom prst="rect">
                <a:avLst/>
              </a:prstGeom>
              <a:solidFill>
                <a:srgbClr val="762E9A">
                  <a:alpha val="50000"/>
                </a:srgbClr>
              </a:solidFill>
            </p:spPr>
            <p:txBody>
              <a:bodyPr wrap="square" lIns="360000" tIns="360000" rIns="360000" bIns="36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ru-R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ru-RU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𝑎𝑐</m:t>
                      </m:r>
                    </m:oMath>
                  </m:oMathPara>
                </a14:m>
                <a:endParaRPr lang="ru-RU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945" y="0"/>
                <a:ext cx="2652279" cy="100403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184808" y="3062960"/>
                <a:ext cx="6572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20 90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600" dirty="0" smtClean="0"/>
                  <a:t>;</a:t>
                </a:r>
                <a:endParaRPr lang="ru-RU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808" y="3062960"/>
                <a:ext cx="657231" cy="246221"/>
              </a:xfrm>
              <a:prstGeom prst="rect">
                <a:avLst/>
              </a:prstGeom>
              <a:blipFill>
                <a:blip r:embed="rId18"/>
                <a:stretch>
                  <a:fillRect l="-11215" t="-24390" r="-18692" b="-487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131449" y="0"/>
                <a:ext cx="2652279" cy="1004030"/>
              </a:xfrm>
              <a:prstGeom prst="rect">
                <a:avLst/>
              </a:prstGeom>
              <a:solidFill>
                <a:srgbClr val="762E9A">
                  <a:alpha val="50000"/>
                </a:srgbClr>
              </a:solidFill>
            </p:spPr>
            <p:txBody>
              <a:bodyPr wrap="square" lIns="360000" tIns="360000" rIns="360000" bIns="36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𝑎𝑐</m:t>
                      </m:r>
                    </m:oMath>
                  </m:oMathPara>
                </a14:m>
                <a:endParaRPr lang="ru-RU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449" y="0"/>
                <a:ext cx="2652279" cy="100403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60403" y="3446177"/>
                <a:ext cx="9801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28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∙100=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403" y="3446177"/>
                <a:ext cx="980140" cy="246221"/>
              </a:xfrm>
              <a:prstGeom prst="rect">
                <a:avLst/>
              </a:prstGeom>
              <a:blipFill>
                <a:blip r:embed="rId20"/>
                <a:stretch>
                  <a:fillRect l="-4375" r="-1875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2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3" grpId="0"/>
      <p:bldP spid="17" grpId="0"/>
      <p:bldP spid="18" grpId="0"/>
      <p:bldP spid="19" grpId="0"/>
      <p:bldP spid="22" grpId="0"/>
      <p:bldP spid="23" grpId="0"/>
      <p:bldP spid="24" grpId="0"/>
      <p:bldP spid="27" grpId="0"/>
      <p:bldP spid="28" grpId="0"/>
      <p:bldP spid="29" grpId="0" animBg="1"/>
      <p:bldP spid="29" grpId="1" animBg="1"/>
      <p:bldP spid="30" grpId="0"/>
      <p:bldP spid="31" grpId="0" animBg="1"/>
      <p:bldP spid="31" grpId="1" animBg="1"/>
      <p:bldP spid="32" grpId="0"/>
      <p:bldP spid="33" grpId="0" animBg="1"/>
      <p:bldP spid="33" grpId="1" animBg="1"/>
      <p:bldP spid="34" grpId="0"/>
      <p:bldP spid="35" grpId="0" animBg="1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773" y="1093232"/>
            <a:ext cx="5854701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rgbClr val="FFC000"/>
                </a:solidFill>
              </a:rPr>
              <a:t>Сочетательное свойство умножения: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чтобы </a:t>
            </a:r>
            <a:r>
              <a:rPr lang="ru-RU" sz="1600" dirty="0">
                <a:solidFill>
                  <a:schemeClr val="bg1"/>
                </a:solidFill>
              </a:rPr>
              <a:t>произведение двух чисел умножить на третье число, можно первое число умножить на произведение второго и третьего чисел.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rgbClr val="FFC000"/>
                </a:solidFill>
              </a:rPr>
              <a:t>Распределительное свойство умножения относительно сложения: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чтобы </a:t>
            </a:r>
            <a:r>
              <a:rPr lang="ru-RU" sz="1600" dirty="0">
                <a:solidFill>
                  <a:schemeClr val="bg1"/>
                </a:solidFill>
              </a:rPr>
              <a:t>число умножить на сумму двух чисел, можно это число умножить на каждое из слагаемых и полученные произведения сложить.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rgbClr val="FFC000"/>
                </a:solidFill>
              </a:rPr>
              <a:t>Распределительное свойство умножения относительно вычитания: </a:t>
            </a:r>
            <a:r>
              <a:rPr lang="ru-RU" sz="1600" dirty="0">
                <a:solidFill>
                  <a:schemeClr val="bg1"/>
                </a:solidFill>
              </a:rPr>
              <a:t>чтобы число умножить на разность двух чисел, можно это число умножить на уменьшаемое и вычитаемое и из первого произведения вычесть второе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775" y="361950"/>
            <a:ext cx="84264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Итоги урока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73351" y="1461483"/>
                <a:ext cx="181491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ru-RU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351" y="1461483"/>
                <a:ext cx="1814919" cy="338554"/>
              </a:xfrm>
              <a:prstGeom prst="rect">
                <a:avLst/>
              </a:prstGeom>
              <a:blipFill>
                <a:blip r:embed="rId5"/>
                <a:stretch>
                  <a:fillRect r="-4698" b="-36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6973351" y="1382456"/>
            <a:ext cx="1811874" cy="5129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70205" y="2759878"/>
                <a:ext cx="24150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ru-RU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𝑎𝑐</m:t>
                      </m:r>
                    </m:oMath>
                  </m:oMathPara>
                </a14:m>
                <a:endParaRPr lang="ru-RU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205" y="2759878"/>
                <a:ext cx="2415020" cy="338554"/>
              </a:xfrm>
              <a:prstGeom prst="rect">
                <a:avLst/>
              </a:prstGeom>
              <a:blipFill>
                <a:blip r:embed="rId6"/>
                <a:stretch>
                  <a:fillRect l="-1010" r="-505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6360969" y="2672660"/>
            <a:ext cx="2424256" cy="5129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60969" y="4050082"/>
                <a:ext cx="24150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ru-RU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ru-RU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ru-RU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𝑎𝑐</m:t>
                      </m:r>
                    </m:oMath>
                  </m:oMathPara>
                </a14:m>
                <a:endParaRPr lang="ru-RU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969" y="4050082"/>
                <a:ext cx="2415020" cy="338554"/>
              </a:xfrm>
              <a:prstGeom prst="rect">
                <a:avLst/>
              </a:prstGeom>
              <a:blipFill>
                <a:blip r:embed="rId7"/>
                <a:stretch>
                  <a:fillRect l="-756" r="-504" b="-89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6360969" y="3962864"/>
            <a:ext cx="2415019" cy="5129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62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25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25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2227" y="-900"/>
            <a:ext cx="9233538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397" y="1305793"/>
            <a:ext cx="1643554" cy="218475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86922" y="1323377"/>
            <a:ext cx="1708712" cy="21671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8223" y="2963008"/>
            <a:ext cx="1573824" cy="13803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445" y="3525946"/>
            <a:ext cx="607649" cy="720000"/>
          </a:xfrm>
          <a:prstGeom prst="rect">
            <a:avLst/>
          </a:prstGeom>
          <a:scene3d>
            <a:camera prst="isometricOffAxis2Top">
              <a:rot lat="19134167" lon="1510673" rev="20065765"/>
            </a:camera>
            <a:lightRig rig="sunset" dir="t"/>
          </a:scene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8589" y="3401158"/>
            <a:ext cx="1573824" cy="13803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096" y="3744654"/>
            <a:ext cx="1573824" cy="13803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910" y="4091354"/>
            <a:ext cx="607649" cy="720000"/>
          </a:xfrm>
          <a:prstGeom prst="rect">
            <a:avLst/>
          </a:prstGeom>
          <a:scene3d>
            <a:camera prst="isometricOffAxis2Top">
              <a:rot lat="19134167" lon="1510673" rev="20065765"/>
            </a:camera>
            <a:lightRig rig="sunset" dir="t"/>
          </a:scene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26" y="3525946"/>
            <a:ext cx="607649" cy="720000"/>
          </a:xfrm>
          <a:prstGeom prst="rect">
            <a:avLst/>
          </a:prstGeom>
          <a:scene3d>
            <a:camera prst="isometricOffAxis2Top">
              <a:rot lat="19134167" lon="1510673" rev="20065765"/>
            </a:camera>
            <a:lightRig rig="sunset" dir="t"/>
          </a:scene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191" y="4091354"/>
            <a:ext cx="607649" cy="720000"/>
          </a:xfrm>
          <a:prstGeom prst="rect">
            <a:avLst/>
          </a:prstGeom>
          <a:scene3d>
            <a:camera prst="isometricOffAxis2Top">
              <a:rot lat="19134167" lon="1510673" rev="20065765"/>
            </a:camera>
            <a:lightRig rig="sunset" dir="t"/>
          </a:scene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07" y="3525946"/>
            <a:ext cx="607649" cy="720000"/>
          </a:xfrm>
          <a:prstGeom prst="rect">
            <a:avLst/>
          </a:prstGeom>
          <a:scene3d>
            <a:camera prst="isometricOffAxis2Top">
              <a:rot lat="19134167" lon="1510673" rev="20065765"/>
            </a:camera>
            <a:lightRig rig="sunset" dir="t"/>
          </a:scene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72" y="4091354"/>
            <a:ext cx="607649" cy="720000"/>
          </a:xfrm>
          <a:prstGeom prst="rect">
            <a:avLst/>
          </a:prstGeom>
          <a:scene3d>
            <a:camera prst="isometricOffAxis2Top">
              <a:rot lat="19134167" lon="1510673" rev="20065765"/>
            </a:camera>
            <a:lightRig rig="sunset" dir="t"/>
          </a:scene3d>
        </p:spPr>
      </p:pic>
      <p:sp>
        <p:nvSpPr>
          <p:cNvPr id="29" name="TextBox 28"/>
          <p:cNvSpPr txBox="1"/>
          <p:nvPr/>
        </p:nvSpPr>
        <p:spPr>
          <a:xfrm>
            <a:off x="6585438" y="365071"/>
            <a:ext cx="2199787" cy="916183"/>
          </a:xfrm>
          <a:prstGeom prst="wedgeRoundRectCallout">
            <a:avLst>
              <a:gd name="adj1" fmla="val -37753"/>
              <a:gd name="adj2" fmla="val 76396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Здорово! </a:t>
            </a:r>
            <a:endParaRPr lang="ru-RU" sz="1400" dirty="0" smtClean="0"/>
          </a:p>
          <a:p>
            <a:pPr algn="ctr"/>
            <a:r>
              <a:rPr lang="ru-RU" sz="1400" dirty="0" smtClean="0"/>
              <a:t>Но </a:t>
            </a:r>
            <a:r>
              <a:rPr lang="ru-RU" sz="1400" dirty="0"/>
              <a:t>я бы посчитал дольки </a:t>
            </a:r>
            <a:r>
              <a:rPr lang="ru-RU" sz="1400" dirty="0" smtClean="0"/>
              <a:t>по-другому.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8775" y="365071"/>
                <a:ext cx="2492933" cy="2672395"/>
              </a:xfrm>
              <a:prstGeom prst="wedgeRoundRectCallout">
                <a:avLst>
                  <a:gd name="adj1" fmla="val 59309"/>
                  <a:gd name="adj2" fmla="val -1041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Папа привёз мне 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>
                    <a:solidFill>
                      <a:srgbClr val="762E9A"/>
                    </a:solidFill>
                  </a:rPr>
                  <a:t>коробки</a:t>
                </a:r>
                <a:r>
                  <a:rPr lang="ru-RU" sz="1400" dirty="0"/>
                  <a:t> 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:r>
                  <a:rPr lang="ru-RU" sz="1400" dirty="0" smtClean="0"/>
                  <a:t>с </a:t>
                </a:r>
                <a:r>
                  <a:rPr lang="ru-RU" sz="1400" dirty="0"/>
                  <a:t>шоколадными </a:t>
                </a:r>
                <a:r>
                  <a:rPr lang="ru-RU" sz="1400" dirty="0" smtClean="0"/>
                  <a:t>плитками. </a:t>
                </a:r>
              </a:p>
              <a:p>
                <a:pPr algn="ctr"/>
                <a:r>
                  <a:rPr lang="ru-RU" sz="1400" dirty="0" smtClean="0"/>
                  <a:t>В </a:t>
                </a:r>
                <a:r>
                  <a:rPr lang="ru-RU" sz="1400" dirty="0"/>
                  <a:t>каждой коробке </a:t>
                </a:r>
                <a:r>
                  <a:rPr lang="ru-RU" sz="1400" dirty="0" smtClean="0"/>
                  <a:t>по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 smtClean="0">
                    <a:solidFill>
                      <a:srgbClr val="762E9A"/>
                    </a:solidFill>
                  </a:rPr>
                  <a:t>плитки</a:t>
                </a:r>
                <a:r>
                  <a:rPr lang="ru-RU" sz="1400" dirty="0" smtClean="0"/>
                  <a:t>, а </a:t>
                </a:r>
                <a:r>
                  <a:rPr lang="ru-RU" sz="1400" dirty="0"/>
                  <a:t>в каждой плитке по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>
                    <a:solidFill>
                      <a:srgbClr val="762E9A"/>
                    </a:solidFill>
                  </a:rPr>
                  <a:t>долек</a:t>
                </a:r>
                <a:r>
                  <a:rPr lang="ru-RU" sz="1400" dirty="0"/>
                  <a:t>.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Представляешь</a:t>
                </a:r>
                <a:r>
                  <a:rPr lang="ru-RU" sz="1400" dirty="0"/>
                  <a:t>, получилось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72</m:t>
                    </m:r>
                  </m:oMath>
                </a14:m>
                <a:r>
                  <a:rPr lang="ru-RU" sz="1400" dirty="0" smtClean="0">
                    <a:solidFill>
                      <a:srgbClr val="762E9A"/>
                    </a:solidFill>
                  </a:rPr>
                  <a:t> </a:t>
                </a:r>
                <a:r>
                  <a:rPr lang="ru-RU" sz="1400" dirty="0">
                    <a:solidFill>
                      <a:srgbClr val="762E9A"/>
                    </a:solidFill>
                  </a:rPr>
                  <a:t>шоколадные дольки</a:t>
                </a:r>
                <a:r>
                  <a:rPr lang="ru-RU" sz="1400" dirty="0"/>
                  <a:t>.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65071"/>
                <a:ext cx="2492933" cy="2672395"/>
              </a:xfrm>
              <a:prstGeom prst="wedgeRoundRectCallout">
                <a:avLst>
                  <a:gd name="adj1" fmla="val 59309"/>
                  <a:gd name="adj2" fmla="val -10412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01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2227" y="-900"/>
            <a:ext cx="9233538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397" y="1305793"/>
            <a:ext cx="1643554" cy="21847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86922" y="1323377"/>
            <a:ext cx="1708712" cy="21671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8223" y="2963008"/>
            <a:ext cx="1573824" cy="13803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445" y="3525946"/>
            <a:ext cx="607649" cy="720000"/>
          </a:xfrm>
          <a:prstGeom prst="rect">
            <a:avLst/>
          </a:prstGeom>
          <a:scene3d>
            <a:camera prst="isometricOffAxis2Top">
              <a:rot lat="19134167" lon="1510673" rev="20065765"/>
            </a:camera>
            <a:lightRig rig="sunset" dir="t"/>
          </a:scene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8589" y="3401158"/>
            <a:ext cx="1573824" cy="13803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096" y="3744654"/>
            <a:ext cx="1573824" cy="13803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910" y="4091354"/>
            <a:ext cx="607649" cy="720000"/>
          </a:xfrm>
          <a:prstGeom prst="rect">
            <a:avLst/>
          </a:prstGeom>
          <a:scene3d>
            <a:camera prst="isometricOffAxis2Top">
              <a:rot lat="19134167" lon="1510673" rev="20065765"/>
            </a:camera>
            <a:lightRig rig="sunset" dir="t"/>
          </a:scene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26" y="3525946"/>
            <a:ext cx="607649" cy="720000"/>
          </a:xfrm>
          <a:prstGeom prst="rect">
            <a:avLst/>
          </a:prstGeom>
          <a:scene3d>
            <a:camera prst="isometricOffAxis2Top">
              <a:rot lat="19134167" lon="1510673" rev="20065765"/>
            </a:camera>
            <a:lightRig rig="sunset" dir="t"/>
          </a:scene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191" y="4091354"/>
            <a:ext cx="607649" cy="720000"/>
          </a:xfrm>
          <a:prstGeom prst="rect">
            <a:avLst/>
          </a:prstGeom>
          <a:scene3d>
            <a:camera prst="isometricOffAxis2Top">
              <a:rot lat="19134167" lon="1510673" rev="20065765"/>
            </a:camera>
            <a:lightRig rig="sunset" dir="t"/>
          </a:scene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07" y="3525946"/>
            <a:ext cx="607649" cy="720000"/>
          </a:xfrm>
          <a:prstGeom prst="rect">
            <a:avLst/>
          </a:prstGeom>
          <a:scene3d>
            <a:camera prst="isometricOffAxis2Top">
              <a:rot lat="19134167" lon="1510673" rev="20065765"/>
            </a:camera>
            <a:lightRig rig="sunset" dir="t"/>
          </a:scene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72" y="4091354"/>
            <a:ext cx="607649" cy="720000"/>
          </a:xfrm>
          <a:prstGeom prst="rect">
            <a:avLst/>
          </a:prstGeom>
          <a:scene3d>
            <a:camera prst="isometricOffAxis2Top">
              <a:rot lat="19134167" lon="1510673" rev="20065765"/>
            </a:camera>
            <a:lightRig rig="sunse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726115" y="365071"/>
                <a:ext cx="2059110" cy="1925254"/>
              </a:xfrm>
              <a:prstGeom prst="wedgeRoundRectCallout">
                <a:avLst>
                  <a:gd name="adj1" fmla="val -64654"/>
                  <a:gd name="adj2" fmla="val -306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Смотри, у тебя есть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1600" b="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∙(2∙12)</m:t>
                    </m:r>
                  </m:oMath>
                </a14:m>
                <a:r>
                  <a:rPr lang="ru-RU" sz="1400" dirty="0"/>
                  <a:t>…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Посчитаем</a:t>
                </a:r>
                <a:r>
                  <a:rPr lang="ru-RU" sz="1400" dirty="0"/>
                  <a:t>…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Тоже </a:t>
                </a:r>
                <a:r>
                  <a:rPr lang="ru-RU" sz="1400" dirty="0"/>
                  <a:t>получается, что у тебя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72</m:t>
                    </m:r>
                  </m:oMath>
                </a14:m>
                <a:r>
                  <a:rPr lang="ru-RU" sz="1400" dirty="0" smtClean="0"/>
                  <a:t> шоколадные </a:t>
                </a:r>
                <a:r>
                  <a:rPr lang="ru-RU" sz="1400" dirty="0"/>
                  <a:t>дольки.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115" y="365071"/>
                <a:ext cx="2059110" cy="1925254"/>
              </a:xfrm>
              <a:prstGeom prst="wedgeRoundRectCallout">
                <a:avLst>
                  <a:gd name="adj1" fmla="val -64654"/>
                  <a:gd name="adj2" fmla="val -3067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58775" y="365071"/>
            <a:ext cx="2492933" cy="2107999"/>
          </a:xfrm>
          <a:prstGeom prst="wedgeRoundRectCallout">
            <a:avLst>
              <a:gd name="adj1" fmla="val 59309"/>
              <a:gd name="adj2" fmla="val -10412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Как же это так? </a:t>
            </a:r>
            <a:endParaRPr lang="ru-RU" sz="1400" dirty="0" smtClean="0"/>
          </a:p>
          <a:p>
            <a:pPr algn="ctr"/>
            <a:r>
              <a:rPr lang="ru-RU" sz="1400" dirty="0" smtClean="0"/>
              <a:t>Мы </a:t>
            </a:r>
            <a:r>
              <a:rPr lang="ru-RU" sz="1400" dirty="0"/>
              <a:t>с тобой считали совсем по-разному, а количество долек получилось одинаковое. </a:t>
            </a:r>
            <a:endParaRPr lang="ru-RU" sz="1400" dirty="0" smtClean="0"/>
          </a:p>
          <a:p>
            <a:pPr algn="ctr"/>
            <a:r>
              <a:rPr lang="ru-RU" sz="1400" dirty="0" smtClean="0"/>
              <a:t>Разве </a:t>
            </a:r>
            <a:r>
              <a:rPr lang="ru-RU" sz="1400" dirty="0"/>
              <a:t>может быть такое</a:t>
            </a:r>
            <a:r>
              <a:rPr lang="ru-RU" sz="1400" dirty="0" smtClean="0"/>
              <a:t>?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66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2227" y="-900"/>
            <a:ext cx="9233538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397" y="1305793"/>
            <a:ext cx="1643554" cy="21847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86922" y="1323377"/>
            <a:ext cx="1708712" cy="21671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8223" y="2963008"/>
            <a:ext cx="1573824" cy="13803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445" y="3525946"/>
            <a:ext cx="607649" cy="720000"/>
          </a:xfrm>
          <a:prstGeom prst="rect">
            <a:avLst/>
          </a:prstGeom>
          <a:scene3d>
            <a:camera prst="isometricOffAxis2Top">
              <a:rot lat="19134167" lon="1510673" rev="20065765"/>
            </a:camera>
            <a:lightRig rig="sunset" dir="t"/>
          </a:scene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8589" y="3401158"/>
            <a:ext cx="1573824" cy="13803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096" y="3744654"/>
            <a:ext cx="1573824" cy="13803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910" y="4091354"/>
            <a:ext cx="607649" cy="720000"/>
          </a:xfrm>
          <a:prstGeom prst="rect">
            <a:avLst/>
          </a:prstGeom>
          <a:scene3d>
            <a:camera prst="isometricOffAxis2Top">
              <a:rot lat="19134167" lon="1510673" rev="20065765"/>
            </a:camera>
            <a:lightRig rig="sunset" dir="t"/>
          </a:scene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26" y="3525946"/>
            <a:ext cx="607649" cy="720000"/>
          </a:xfrm>
          <a:prstGeom prst="rect">
            <a:avLst/>
          </a:prstGeom>
          <a:scene3d>
            <a:camera prst="isometricOffAxis2Top">
              <a:rot lat="19134167" lon="1510673" rev="20065765"/>
            </a:camera>
            <a:lightRig rig="sunset" dir="t"/>
          </a:scene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191" y="4091354"/>
            <a:ext cx="607649" cy="720000"/>
          </a:xfrm>
          <a:prstGeom prst="rect">
            <a:avLst/>
          </a:prstGeom>
          <a:scene3d>
            <a:camera prst="isometricOffAxis2Top">
              <a:rot lat="19134167" lon="1510673" rev="20065765"/>
            </a:camera>
            <a:lightRig rig="sunset" dir="t"/>
          </a:scene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07" y="3525946"/>
            <a:ext cx="607649" cy="720000"/>
          </a:xfrm>
          <a:prstGeom prst="rect">
            <a:avLst/>
          </a:prstGeom>
          <a:scene3d>
            <a:camera prst="isometricOffAxis2Top">
              <a:rot lat="19134167" lon="1510673" rev="20065765"/>
            </a:camera>
            <a:lightRig rig="sunset" dir="t"/>
          </a:scene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72" y="4091354"/>
            <a:ext cx="607649" cy="720000"/>
          </a:xfrm>
          <a:prstGeom prst="rect">
            <a:avLst/>
          </a:prstGeom>
          <a:scene3d>
            <a:camera prst="isometricOffAxis2Top">
              <a:rot lat="19134167" lon="1510673" rev="20065765"/>
            </a:camera>
            <a:lightRig rig="sunset" dir="t"/>
          </a:scene3d>
        </p:spPr>
      </p:pic>
      <p:sp>
        <p:nvSpPr>
          <p:cNvPr id="31" name="TextBox 30"/>
          <p:cNvSpPr txBox="1"/>
          <p:nvPr/>
        </p:nvSpPr>
        <p:spPr>
          <a:xfrm>
            <a:off x="6726115" y="365071"/>
            <a:ext cx="2059110" cy="916183"/>
          </a:xfrm>
          <a:prstGeom prst="wedgeRoundRectCallout">
            <a:avLst>
              <a:gd name="adj1" fmla="val -43304"/>
              <a:gd name="adj2" fmla="val 81384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Не </a:t>
            </a:r>
            <a:r>
              <a:rPr lang="ru-RU" sz="1400" dirty="0" smtClean="0"/>
              <a:t>знаю, но </a:t>
            </a:r>
            <a:r>
              <a:rPr lang="ru-RU" sz="1400" dirty="0"/>
              <a:t>точно знаю, кто может нам помочь!</a:t>
            </a:r>
          </a:p>
        </p:txBody>
      </p:sp>
    </p:spTree>
    <p:extLst>
      <p:ext uri="{BB962C8B-B14F-4D97-AF65-F5344CB8AC3E}">
        <p14:creationId xmlns:p14="http://schemas.microsoft.com/office/powerpoint/2010/main" val="32571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gracejudson.com/wp-content/uploads/2016/01/2016-01-22-Know-Your-Numbers-Social-Med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9" y="-900"/>
            <a:ext cx="9145599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358774" y="361950"/>
            <a:ext cx="4098926" cy="1154546"/>
          </a:xfrm>
          <a:prstGeom prst="wedgeRoundRectCallout">
            <a:avLst>
              <a:gd name="adj1" fmla="val -26680"/>
              <a:gd name="adj2" fmla="val 80587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Прежде </a:t>
            </a:r>
            <a:r>
              <a:rPr lang="ru-RU" sz="1400" dirty="0"/>
              <a:t>чем я вам объясню, почему у вас получилось одинаковое количество шоколадных долек, давайте немного разомнёмся и выполним устные задания.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678089" y="1102160"/>
            <a:ext cx="948658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07198" y="1121147"/>
            <a:ext cx="917585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310291" y="1121147"/>
            <a:ext cx="1040098" cy="56578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41903" y="1989830"/>
            <a:ext cx="422778" cy="590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007199" y="1989830"/>
            <a:ext cx="917584" cy="57090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310291" y="1989830"/>
            <a:ext cx="1040098" cy="57090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719089" y="1121147"/>
                <a:ext cx="87844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089" y="1121147"/>
                <a:ext cx="878446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023403" y="1139585"/>
                <a:ext cx="87844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403" y="1139585"/>
                <a:ext cx="878446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401497" y="1130383"/>
                <a:ext cx="87844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497" y="1130383"/>
                <a:ext cx="878446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55928" y="1985193"/>
                <a:ext cx="389530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80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sz="3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28" y="1985193"/>
                <a:ext cx="38953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162590" y="1991745"/>
                <a:ext cx="6235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590" y="1991745"/>
                <a:ext cx="623569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259520" y="1992642"/>
                <a:ext cx="113332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520" y="1992642"/>
                <a:ext cx="1133324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58774" y="367321"/>
            <a:ext cx="84264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Устный счёт</a:t>
            </a:r>
            <a:endParaRPr lang="ru-RU" sz="24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74" y="2763924"/>
            <a:ext cx="2880000" cy="288000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2476091" y="3910814"/>
            <a:ext cx="1387601" cy="439457"/>
          </a:xfrm>
          <a:prstGeom prst="wedgeRoundRectCallout">
            <a:avLst>
              <a:gd name="adj1" fmla="val -67053"/>
              <a:gd name="adj2" fmla="val -9965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Сверимся?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841902" y="1102160"/>
                <a:ext cx="422778" cy="5893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825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02" y="1102160"/>
                <a:ext cx="422778" cy="5893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 стрелкой 27"/>
          <p:cNvCxnSpPr/>
          <p:nvPr/>
        </p:nvCxnSpPr>
        <p:spPr>
          <a:xfrm>
            <a:off x="1387070" y="1396850"/>
            <a:ext cx="116792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65587" y="944988"/>
                <a:ext cx="5717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87" y="944988"/>
                <a:ext cx="571760" cy="369332"/>
              </a:xfrm>
              <a:prstGeom prst="rect">
                <a:avLst/>
              </a:prstGeom>
              <a:blipFill>
                <a:blip r:embed="rId13"/>
                <a:stretch>
                  <a:fillRect l="-2128" r="-12766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 стрелкой 30"/>
          <p:cNvCxnSpPr/>
          <p:nvPr/>
        </p:nvCxnSpPr>
        <p:spPr>
          <a:xfrm>
            <a:off x="3718602" y="1405496"/>
            <a:ext cx="116792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42499" y="939947"/>
                <a:ext cx="7133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+ 25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499" y="939947"/>
                <a:ext cx="713337" cy="369332"/>
              </a:xfrm>
              <a:prstGeom prst="rect">
                <a:avLst/>
              </a:prstGeom>
              <a:blipFill>
                <a:blip r:embed="rId14"/>
                <a:stretch>
                  <a:fillRect l="-7692" r="-10256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 стрелкой 33"/>
          <p:cNvCxnSpPr/>
          <p:nvPr/>
        </p:nvCxnSpPr>
        <p:spPr>
          <a:xfrm>
            <a:off x="6009098" y="1413535"/>
            <a:ext cx="116792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379662" y="944988"/>
                <a:ext cx="4018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662" y="944988"/>
                <a:ext cx="401841" cy="369332"/>
              </a:xfrm>
              <a:prstGeom prst="rect">
                <a:avLst/>
              </a:prstGeom>
              <a:blipFill>
                <a:blip r:embed="rId15"/>
                <a:stretch>
                  <a:fillRect l="-4615" r="-18462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2668097" y="1989830"/>
                <a:ext cx="987070" cy="5709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858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81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097" y="1989830"/>
                <a:ext cx="987070" cy="57090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 стрелкой 54"/>
          <p:cNvCxnSpPr/>
          <p:nvPr/>
        </p:nvCxnSpPr>
        <p:spPr>
          <a:xfrm>
            <a:off x="1387070" y="2285030"/>
            <a:ext cx="116792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742110" y="1842836"/>
                <a:ext cx="4018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110" y="1842836"/>
                <a:ext cx="401840" cy="369332"/>
              </a:xfrm>
              <a:prstGeom prst="rect">
                <a:avLst/>
              </a:prstGeom>
              <a:blipFill>
                <a:blip r:embed="rId17"/>
                <a:stretch>
                  <a:fillRect l="-4545" r="-16667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Прямая со стрелкой 57"/>
          <p:cNvCxnSpPr/>
          <p:nvPr/>
        </p:nvCxnSpPr>
        <p:spPr>
          <a:xfrm>
            <a:off x="3755481" y="2285030"/>
            <a:ext cx="116792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979576" y="1828272"/>
                <a:ext cx="7133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− 31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76" y="1828272"/>
                <a:ext cx="713337" cy="369332"/>
              </a:xfrm>
              <a:prstGeom prst="rect">
                <a:avLst/>
              </a:prstGeom>
              <a:blipFill>
                <a:blip r:embed="rId18"/>
                <a:stretch>
                  <a:fillRect l="-1709" r="-9402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Прямая со стрелкой 60"/>
          <p:cNvCxnSpPr/>
          <p:nvPr/>
        </p:nvCxnSpPr>
        <p:spPr>
          <a:xfrm>
            <a:off x="6021798" y="2275280"/>
            <a:ext cx="116792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295807" y="1791291"/>
                <a:ext cx="5717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807" y="1791291"/>
                <a:ext cx="571760" cy="369332"/>
              </a:xfrm>
              <a:prstGeom prst="rect">
                <a:avLst/>
              </a:prstGeom>
              <a:blipFill>
                <a:blip r:embed="rId19"/>
                <a:stretch>
                  <a:fillRect l="-3191" r="-11702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32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3" grpId="0" animBg="1"/>
      <p:bldP spid="54" grpId="0" animBg="1"/>
      <p:bldP spid="57" grpId="0" animBg="1"/>
      <p:bldP spid="60" grpId="0" animBg="1"/>
      <p:bldP spid="45" grpId="0"/>
      <p:bldP spid="46" grpId="0"/>
      <p:bldP spid="47" grpId="0"/>
      <p:bldP spid="63" grpId="0"/>
      <p:bldP spid="64" grpId="0"/>
      <p:bldP spid="65" grpId="0"/>
      <p:bldP spid="75" grpId="0" animBg="1"/>
      <p:bldP spid="26" grpId="0" animBg="1"/>
      <p:bldP spid="29" grpId="0"/>
      <p:bldP spid="32" grpId="0"/>
      <p:bldP spid="44" grpId="0"/>
      <p:bldP spid="53" grpId="0" animBg="1"/>
      <p:bldP spid="56" grpId="0"/>
      <p:bldP spid="59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2526" y="2115849"/>
            <a:ext cx="1242699" cy="288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2115849"/>
            <a:ext cx="1195312" cy="288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42" y="2387685"/>
            <a:ext cx="2520000" cy="25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9565" y="1521260"/>
            <a:ext cx="2018724" cy="677820"/>
          </a:xfrm>
          <a:prstGeom prst="wedgeRoundRectCallout">
            <a:avLst>
              <a:gd name="adj1" fmla="val -4260"/>
              <a:gd name="adj2" fmla="val 72866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Вернёмся </a:t>
            </a:r>
            <a:br>
              <a:rPr lang="ru-RU" sz="1400" dirty="0" smtClean="0"/>
            </a:br>
            <a:r>
              <a:rPr lang="ru-RU" sz="1400" dirty="0" smtClean="0"/>
              <a:t>к </a:t>
            </a:r>
            <a:r>
              <a:rPr lang="ru-RU" sz="1400" dirty="0"/>
              <a:t>вашему </a:t>
            </a:r>
            <a:r>
              <a:rPr lang="ru-RU" sz="1400" dirty="0" smtClean="0"/>
              <a:t>вопросу.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4709" y="252000"/>
            <a:ext cx="1228437" cy="108065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9135" y="252000"/>
            <a:ext cx="1228437" cy="1080656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0281" y="252000"/>
            <a:ext cx="1228437" cy="10806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622" y="792328"/>
            <a:ext cx="455738" cy="540000"/>
          </a:xfrm>
          <a:prstGeom prst="rect">
            <a:avLst/>
          </a:prstGeom>
          <a:scene3d>
            <a:camera prst="isometricOffAxis2Top">
              <a:rot lat="21089479" lon="590786" rev="20864370"/>
            </a:camera>
            <a:lightRig rig="threePt" dir="t"/>
          </a:scene3d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638" y="792328"/>
            <a:ext cx="455738" cy="540000"/>
          </a:xfrm>
          <a:prstGeom prst="rect">
            <a:avLst/>
          </a:prstGeom>
          <a:scene3d>
            <a:camera prst="isometricOffAxis2Top">
              <a:rot lat="21089479" lon="590786" rev="20864370"/>
            </a:camera>
            <a:lightRig rig="threePt" dir="t"/>
          </a:scene3d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996" y="792328"/>
            <a:ext cx="455738" cy="540000"/>
          </a:xfrm>
          <a:prstGeom prst="rect">
            <a:avLst/>
          </a:prstGeom>
          <a:scene3d>
            <a:camera prst="isometricOffAxis2Top">
              <a:rot lat="21089479" lon="590786" rev="20864370"/>
            </a:camera>
            <a:lightRig rig="threePt" dir="t"/>
          </a:scene3d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12" y="792328"/>
            <a:ext cx="455738" cy="540000"/>
          </a:xfrm>
          <a:prstGeom prst="rect">
            <a:avLst/>
          </a:prstGeom>
          <a:scene3d>
            <a:camera prst="isometricOffAxis2Top">
              <a:rot lat="21089479" lon="590786" rev="20864370"/>
            </a:camera>
            <a:lightRig rig="threePt" dir="t"/>
          </a:scene3d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68" y="792328"/>
            <a:ext cx="455738" cy="540000"/>
          </a:xfrm>
          <a:prstGeom prst="rect">
            <a:avLst/>
          </a:prstGeom>
          <a:scene3d>
            <a:camera prst="isometricOffAxis2Top">
              <a:rot lat="21089479" lon="590786" rev="20864370"/>
            </a:camera>
            <a:lightRig rig="threePt" dir="t"/>
          </a:scene3d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84" y="792328"/>
            <a:ext cx="455738" cy="540000"/>
          </a:xfrm>
          <a:prstGeom prst="rect">
            <a:avLst/>
          </a:prstGeom>
          <a:scene3d>
            <a:camera prst="isometricOffAxis2Top">
              <a:rot lat="21089479" lon="590786" rev="2086437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06329" y="290444"/>
                <a:ext cx="83952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dirty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ru-RU" sz="2000" i="1" dirty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000" i="1" dirty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290444"/>
                <a:ext cx="839525" cy="400110"/>
              </a:xfrm>
              <a:prstGeom prst="rect">
                <a:avLst/>
              </a:prstGeom>
              <a:blipFill>
                <a:blip r:embed="rId9"/>
                <a:stretch>
                  <a:fillRect l="-10145"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Прямоугольник 120"/>
              <p:cNvSpPr/>
              <p:nvPr/>
            </p:nvSpPr>
            <p:spPr>
              <a:xfrm>
                <a:off x="1036380" y="290444"/>
                <a:ext cx="570926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dirty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000" i="1" dirty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1" name="Прямоугольник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80" y="290444"/>
                <a:ext cx="570926" cy="400110"/>
              </a:xfrm>
              <a:prstGeom prst="rect">
                <a:avLst/>
              </a:prstGeom>
              <a:blipFill>
                <a:blip r:embed="rId10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Прямоугольник 121"/>
              <p:cNvSpPr/>
              <p:nvPr/>
            </p:nvSpPr>
            <p:spPr>
              <a:xfrm>
                <a:off x="1523212" y="290444"/>
                <a:ext cx="705386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ru-RU" sz="2000" i="1" dirty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2" name="Прямоугольник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212" y="290444"/>
                <a:ext cx="705386" cy="400110"/>
              </a:xfrm>
              <a:prstGeom prst="rect">
                <a:avLst/>
              </a:prstGeom>
              <a:blipFill>
                <a:blip r:embed="rId11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Прямоугольник 122"/>
              <p:cNvSpPr/>
              <p:nvPr/>
            </p:nvSpPr>
            <p:spPr>
              <a:xfrm>
                <a:off x="7338349" y="286333"/>
                <a:ext cx="98219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000" i="1" dirty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ru-RU" sz="2000" i="1" dirty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3" name="Прямоугольник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349" y="286333"/>
                <a:ext cx="982192" cy="400110"/>
              </a:xfrm>
              <a:prstGeom prst="rect">
                <a:avLst/>
              </a:prstGeom>
              <a:blipFill>
                <a:blip r:embed="rId12"/>
                <a:stretch>
                  <a:fillRect l="-8696"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Прямоугольник 123"/>
              <p:cNvSpPr/>
              <p:nvPr/>
            </p:nvSpPr>
            <p:spPr>
              <a:xfrm>
                <a:off x="7003205" y="290444"/>
                <a:ext cx="428259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3∙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4" name="Прямоугольник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205" y="290444"/>
                <a:ext cx="428259" cy="400110"/>
              </a:xfrm>
              <a:prstGeom prst="rect">
                <a:avLst/>
              </a:prstGeom>
              <a:blipFill>
                <a:blip r:embed="rId13"/>
                <a:stretch>
                  <a:fillRect l="-1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Прямоугольник 124"/>
              <p:cNvSpPr/>
              <p:nvPr/>
            </p:nvSpPr>
            <p:spPr>
              <a:xfrm>
                <a:off x="8214613" y="286333"/>
                <a:ext cx="705386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ru-RU" sz="2000" i="1" dirty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5" name="Прямоугольник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613" y="286333"/>
                <a:ext cx="705386" cy="400110"/>
              </a:xfrm>
              <a:prstGeom prst="rect">
                <a:avLst/>
              </a:prstGeom>
              <a:blipFill>
                <a:blip r:embed="rId14"/>
                <a:stretch>
                  <a:fillRect l="-3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Прямая соединительная линия 125"/>
          <p:cNvCxnSpPr/>
          <p:nvPr/>
        </p:nvCxnSpPr>
        <p:spPr>
          <a:xfrm>
            <a:off x="680739" y="686443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279666" y="1046443"/>
            <a:ext cx="124354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количество шоколадных плиток</a:t>
            </a:r>
            <a:endParaRPr lang="ru-RU" dirty="0"/>
          </a:p>
        </p:txBody>
      </p:sp>
      <p:cxnSp>
        <p:nvCxnSpPr>
          <p:cNvPr id="128" name="Прямая соединительная линия 127"/>
          <p:cNvCxnSpPr>
            <a:stCxn id="121" idx="2"/>
          </p:cNvCxnSpPr>
          <p:nvPr/>
        </p:nvCxnSpPr>
        <p:spPr>
          <a:xfrm>
            <a:off x="1321843" y="690554"/>
            <a:ext cx="488314" cy="353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1409083" y="1044379"/>
            <a:ext cx="130800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количество долек в одной плитке</a:t>
            </a:r>
            <a:endParaRPr lang="ru-RU" dirty="0"/>
          </a:p>
        </p:txBody>
      </p:sp>
      <p:sp>
        <p:nvSpPr>
          <p:cNvPr id="130" name="TextBox 129"/>
          <p:cNvSpPr txBox="1"/>
          <p:nvPr/>
        </p:nvSpPr>
        <p:spPr>
          <a:xfrm>
            <a:off x="1667275" y="2476079"/>
            <a:ext cx="2036353" cy="677820"/>
          </a:xfrm>
          <a:prstGeom prst="wedgeRoundRectCallout">
            <a:avLst>
              <a:gd name="adj1" fmla="val -64132"/>
              <a:gd name="adj2" fmla="val 29261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Точно, Электроша! Я так и считал.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>
            <a:off x="7122117" y="684379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6721044" y="1044379"/>
            <a:ext cx="12435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количество коробок</a:t>
            </a:r>
            <a:endParaRPr lang="ru-RU" dirty="0"/>
          </a:p>
        </p:txBody>
      </p:sp>
      <p:cxnSp>
        <p:nvCxnSpPr>
          <p:cNvPr id="133" name="Прямая соединительная линия 132"/>
          <p:cNvCxnSpPr/>
          <p:nvPr/>
        </p:nvCxnSpPr>
        <p:spPr>
          <a:xfrm>
            <a:off x="7763221" y="688490"/>
            <a:ext cx="488314" cy="353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7850461" y="1042315"/>
            <a:ext cx="1308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количество долек в одной коробке</a:t>
            </a:r>
            <a:endParaRPr lang="ru-RU" dirty="0"/>
          </a:p>
        </p:txBody>
      </p:sp>
      <p:sp>
        <p:nvSpPr>
          <p:cNvPr id="135" name="TextBox 134"/>
          <p:cNvSpPr txBox="1"/>
          <p:nvPr/>
        </p:nvSpPr>
        <p:spPr>
          <a:xfrm>
            <a:off x="5441013" y="2476079"/>
            <a:ext cx="2129714" cy="677820"/>
          </a:xfrm>
          <a:prstGeom prst="wedgeRoundRectCallout">
            <a:avLst>
              <a:gd name="adj1" fmla="val 60601"/>
              <a:gd name="adj2" fmla="val 22204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Да, именно таким способом я считал.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8700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build="allAtOnce" animBg="1"/>
      <p:bldP spid="4" grpId="0"/>
      <p:bldP spid="121" grpId="0"/>
      <p:bldP spid="122" grpId="0"/>
      <p:bldP spid="124" grpId="0"/>
      <p:bldP spid="125" grpId="0"/>
      <p:bldP spid="127" grpId="0"/>
      <p:bldP spid="129" grpId="0"/>
      <p:bldP spid="130" grpId="0" animBg="1"/>
      <p:bldP spid="132" grpId="0"/>
      <p:bldP spid="134" grpId="0"/>
      <p:bldP spid="1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2526" y="2115849"/>
            <a:ext cx="1242699" cy="288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2115849"/>
            <a:ext cx="1195312" cy="288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42" y="2387685"/>
            <a:ext cx="2520000" cy="25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08726" y="1438136"/>
            <a:ext cx="5731973" cy="916183"/>
          </a:xfrm>
          <a:prstGeom prst="wedgeRoundRectCallout">
            <a:avLst>
              <a:gd name="adj1" fmla="val -7644"/>
              <a:gd name="adj2" fmla="val 62785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Вы заметили, что способы подсчёта разные, а в результате получается одно и </a:t>
            </a:r>
            <a:r>
              <a:rPr lang="ru-RU" sz="1400" dirty="0" smtClean="0"/>
              <a:t>то же число. </a:t>
            </a:r>
          </a:p>
          <a:p>
            <a:pPr algn="ctr"/>
            <a:r>
              <a:rPr lang="ru-RU" sz="1400" dirty="0" smtClean="0"/>
              <a:t>А </a:t>
            </a:r>
            <a:r>
              <a:rPr lang="ru-RU" sz="1400" dirty="0"/>
              <a:t>почему так случилось?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4709" y="252000"/>
            <a:ext cx="1228437" cy="108065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9135" y="252000"/>
            <a:ext cx="1228437" cy="1080656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0281" y="252000"/>
            <a:ext cx="1228437" cy="10806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622" y="792328"/>
            <a:ext cx="455738" cy="540000"/>
          </a:xfrm>
          <a:prstGeom prst="rect">
            <a:avLst/>
          </a:prstGeom>
          <a:scene3d>
            <a:camera prst="isometricOffAxis2Top">
              <a:rot lat="21089479" lon="590786" rev="20864370"/>
            </a:camera>
            <a:lightRig rig="threePt" dir="t"/>
          </a:scene3d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638" y="792328"/>
            <a:ext cx="455738" cy="540000"/>
          </a:xfrm>
          <a:prstGeom prst="rect">
            <a:avLst/>
          </a:prstGeom>
          <a:scene3d>
            <a:camera prst="isometricOffAxis2Top">
              <a:rot lat="21089479" lon="590786" rev="20864370"/>
            </a:camera>
            <a:lightRig rig="threePt" dir="t"/>
          </a:scene3d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996" y="792328"/>
            <a:ext cx="455738" cy="540000"/>
          </a:xfrm>
          <a:prstGeom prst="rect">
            <a:avLst/>
          </a:prstGeom>
          <a:scene3d>
            <a:camera prst="isometricOffAxis2Top">
              <a:rot lat="21089479" lon="590786" rev="20864370"/>
            </a:camera>
            <a:lightRig rig="threePt" dir="t"/>
          </a:scene3d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12" y="792328"/>
            <a:ext cx="455738" cy="540000"/>
          </a:xfrm>
          <a:prstGeom prst="rect">
            <a:avLst/>
          </a:prstGeom>
          <a:scene3d>
            <a:camera prst="isometricOffAxis2Top">
              <a:rot lat="21089479" lon="590786" rev="20864370"/>
            </a:camera>
            <a:lightRig rig="threePt" dir="t"/>
          </a:scene3d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68" y="792328"/>
            <a:ext cx="455738" cy="540000"/>
          </a:xfrm>
          <a:prstGeom prst="rect">
            <a:avLst/>
          </a:prstGeom>
          <a:scene3d>
            <a:camera prst="isometricOffAxis2Top">
              <a:rot lat="21089479" lon="590786" rev="20864370"/>
            </a:camera>
            <a:lightRig rig="threePt" dir="t"/>
          </a:scene3d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84" y="792328"/>
            <a:ext cx="455738" cy="540000"/>
          </a:xfrm>
          <a:prstGeom prst="rect">
            <a:avLst/>
          </a:prstGeom>
          <a:scene3d>
            <a:camera prst="isometricOffAxis2Top">
              <a:rot lat="21089479" lon="590786" rev="2086437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06329" y="290444"/>
                <a:ext cx="83952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dirty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ru-RU" sz="2000" i="1" dirty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000" i="1" dirty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290444"/>
                <a:ext cx="839525" cy="400110"/>
              </a:xfrm>
              <a:prstGeom prst="rect">
                <a:avLst/>
              </a:prstGeom>
              <a:blipFill>
                <a:blip r:embed="rId9"/>
                <a:stretch>
                  <a:fillRect l="-10145"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Прямоугольник 120"/>
              <p:cNvSpPr/>
              <p:nvPr/>
            </p:nvSpPr>
            <p:spPr>
              <a:xfrm>
                <a:off x="1036380" y="290444"/>
                <a:ext cx="570926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dirty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000" i="1" dirty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1" name="Прямоугольник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80" y="290444"/>
                <a:ext cx="570926" cy="400110"/>
              </a:xfrm>
              <a:prstGeom prst="rect">
                <a:avLst/>
              </a:prstGeom>
              <a:blipFill>
                <a:blip r:embed="rId10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Прямоугольник 121"/>
              <p:cNvSpPr/>
              <p:nvPr/>
            </p:nvSpPr>
            <p:spPr>
              <a:xfrm>
                <a:off x="1523212" y="290444"/>
                <a:ext cx="705386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ru-RU" sz="2000" i="1" dirty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2" name="Прямоугольник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212" y="290444"/>
                <a:ext cx="705386" cy="400110"/>
              </a:xfrm>
              <a:prstGeom prst="rect">
                <a:avLst/>
              </a:prstGeom>
              <a:blipFill>
                <a:blip r:embed="rId11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Прямоугольник 122"/>
              <p:cNvSpPr/>
              <p:nvPr/>
            </p:nvSpPr>
            <p:spPr>
              <a:xfrm>
                <a:off x="7338349" y="286333"/>
                <a:ext cx="98219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000" i="1" dirty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ru-RU" sz="2000" i="1" dirty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3" name="Прямоугольник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349" y="286333"/>
                <a:ext cx="982192" cy="400110"/>
              </a:xfrm>
              <a:prstGeom prst="rect">
                <a:avLst/>
              </a:prstGeom>
              <a:blipFill>
                <a:blip r:embed="rId12"/>
                <a:stretch>
                  <a:fillRect l="-8696"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Прямоугольник 123"/>
              <p:cNvSpPr/>
              <p:nvPr/>
            </p:nvSpPr>
            <p:spPr>
              <a:xfrm>
                <a:off x="7003205" y="290444"/>
                <a:ext cx="428259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3∙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4" name="Прямоугольник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205" y="290444"/>
                <a:ext cx="428259" cy="400110"/>
              </a:xfrm>
              <a:prstGeom prst="rect">
                <a:avLst/>
              </a:prstGeom>
              <a:blipFill>
                <a:blip r:embed="rId13"/>
                <a:stretch>
                  <a:fillRect l="-1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Прямоугольник 124"/>
              <p:cNvSpPr/>
              <p:nvPr/>
            </p:nvSpPr>
            <p:spPr>
              <a:xfrm>
                <a:off x="8214613" y="286333"/>
                <a:ext cx="705386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ru-RU" sz="2000" i="1" dirty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5" name="Прямоугольник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613" y="286333"/>
                <a:ext cx="705386" cy="400110"/>
              </a:xfrm>
              <a:prstGeom prst="rect">
                <a:avLst/>
              </a:prstGeom>
              <a:blipFill>
                <a:blip r:embed="rId14"/>
                <a:stretch>
                  <a:fillRect l="-3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2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BJ">
      <a:majorFont>
        <a:latin typeface="Merriweathe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3827</TotalTime>
  <Words>1029</Words>
  <Application>Microsoft Office PowerPoint</Application>
  <PresentationFormat>Экран (16:9)</PresentationFormat>
  <Paragraphs>238</Paragraphs>
  <Slides>29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Merriweather</vt:lpstr>
      <vt:lpstr>Arial</vt:lpstr>
      <vt:lpstr>Cambria Math</vt:lpstr>
      <vt:lpstr>Roboto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MSI</cp:lastModifiedBy>
  <cp:revision>661</cp:revision>
  <dcterms:created xsi:type="dcterms:W3CDTF">2017-06-06T14:34:21Z</dcterms:created>
  <dcterms:modified xsi:type="dcterms:W3CDTF">2025-01-17T12:35:08Z</dcterms:modified>
</cp:coreProperties>
</file>