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7"/>
  </p:notesMasterIdLst>
  <p:sldIdLst>
    <p:sldId id="256" r:id="rId2"/>
    <p:sldId id="378" r:id="rId3"/>
    <p:sldId id="379" r:id="rId4"/>
    <p:sldId id="383" r:id="rId5"/>
    <p:sldId id="384" r:id="rId6"/>
    <p:sldId id="385" r:id="rId7"/>
    <p:sldId id="386" r:id="rId8"/>
    <p:sldId id="387" r:id="rId9"/>
    <p:sldId id="388" r:id="rId10"/>
    <p:sldId id="353" r:id="rId11"/>
    <p:sldId id="354" r:id="rId12"/>
    <p:sldId id="305" r:id="rId13"/>
    <p:sldId id="265" r:id="rId14"/>
    <p:sldId id="389" r:id="rId15"/>
    <p:sldId id="382" r:id="rId16"/>
    <p:sldId id="367" r:id="rId17"/>
    <p:sldId id="390" r:id="rId18"/>
    <p:sldId id="368" r:id="rId19"/>
    <p:sldId id="306" r:id="rId20"/>
    <p:sldId id="391" r:id="rId21"/>
    <p:sldId id="355" r:id="rId22"/>
    <p:sldId id="356" r:id="rId23"/>
    <p:sldId id="370" r:id="rId24"/>
    <p:sldId id="371" r:id="rId25"/>
    <p:sldId id="372" r:id="rId26"/>
    <p:sldId id="373" r:id="rId27"/>
    <p:sldId id="322" r:id="rId28"/>
    <p:sldId id="375" r:id="rId29"/>
    <p:sldId id="376" r:id="rId30"/>
    <p:sldId id="307" r:id="rId31"/>
    <p:sldId id="295" r:id="rId32"/>
    <p:sldId id="392" r:id="rId33"/>
    <p:sldId id="393" r:id="rId34"/>
    <p:sldId id="343" r:id="rId35"/>
    <p:sldId id="394" r:id="rId36"/>
  </p:sldIdLst>
  <p:sldSz cx="9144000" cy="5143500" type="screen16x9"/>
  <p:notesSz cx="6858000" cy="9144000"/>
  <p:embeddedFontLst>
    <p:embeddedFont>
      <p:font typeface="Merriweather" panose="020B0604020202020204" charset="-52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64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E9A"/>
    <a:srgbClr val="FACE47"/>
    <a:srgbClr val="0F7799"/>
    <a:srgbClr val="9F9C82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64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5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7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42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9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8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4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81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1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6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73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11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76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27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10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37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0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90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34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0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6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8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4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4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6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12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3" Type="http://schemas.openxmlformats.org/officeDocument/2006/relationships/image" Target="../media/image19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70.png"/><Relationship Id="rId4" Type="http://schemas.openxmlformats.org/officeDocument/2006/relationships/image" Target="../media/image17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6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21.pn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93.png"/><Relationship Id="rId5" Type="http://schemas.openxmlformats.org/officeDocument/2006/relationships/image" Target="../media/image17.png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96.png"/><Relationship Id="rId5" Type="http://schemas.openxmlformats.org/officeDocument/2006/relationships/image" Target="../media/image18.png"/><Relationship Id="rId10" Type="http://schemas.openxmlformats.org/officeDocument/2006/relationships/image" Target="../media/image95.png"/><Relationship Id="rId4" Type="http://schemas.openxmlformats.org/officeDocument/2006/relationships/image" Target="../media/image17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2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21.png"/><Relationship Id="rId10" Type="http://schemas.openxmlformats.org/officeDocument/2006/relationships/image" Target="../media/image105.png"/><Relationship Id="rId4" Type="http://schemas.openxmlformats.org/officeDocument/2006/relationships/image" Target="../media/image17.png"/><Relationship Id="rId9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7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3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20.png"/><Relationship Id="rId4" Type="http://schemas.openxmlformats.org/officeDocument/2006/relationships/image" Target="../media/image111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3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20.png"/><Relationship Id="rId4" Type="http://schemas.openxmlformats.org/officeDocument/2006/relationships/image" Target="../media/image112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3.png"/><Relationship Id="rId21" Type="http://schemas.openxmlformats.org/officeDocument/2006/relationships/image" Target="../media/image126.png"/><Relationship Id="rId7" Type="http://schemas.openxmlformats.org/officeDocument/2006/relationships/image" Target="../media/image66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116.png"/><Relationship Id="rId5" Type="http://schemas.openxmlformats.org/officeDocument/2006/relationships/image" Target="../media/image2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13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3.png"/><Relationship Id="rId4" Type="http://schemas.openxmlformats.org/officeDocument/2006/relationships/image" Target="../media/image20.png"/><Relationship Id="rId9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3.png"/><Relationship Id="rId7" Type="http://schemas.openxmlformats.org/officeDocument/2006/relationships/image" Target="../media/image131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6.png"/><Relationship Id="rId3" Type="http://schemas.openxmlformats.org/officeDocument/2006/relationships/image" Target="../media/image3.png"/><Relationship Id="rId7" Type="http://schemas.openxmlformats.org/officeDocument/2006/relationships/image" Target="../media/image13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4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2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22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9" Type="http://schemas.openxmlformats.org/officeDocument/2006/relationships/image" Target="../media/image1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2287477"/>
            <a:ext cx="5407269" cy="553998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Деление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racejudson.com/wp-content/uploads/2016/01/2016-01-22-Know-Your-Numbers-Social-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" y="-90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4" y="361950"/>
            <a:ext cx="3086390" cy="1154546"/>
          </a:xfrm>
          <a:prstGeom prst="wedgeRoundRectCallout">
            <a:avLst>
              <a:gd name="adj1" fmla="val -23089"/>
              <a:gd name="adj2" fmla="val 7978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расскажу, как решать подобные задачки, давайте немного разомнёмся и выполним устные задания.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4626" y="766370"/>
            <a:ext cx="4425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Вычислите наиболее удобным способом.</a:t>
            </a:r>
            <a:endParaRPr lang="ru-RU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1255845" y="416785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45" y="4167850"/>
                <a:ext cx="360000" cy="43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814940" y="360421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40" y="3604213"/>
                <a:ext cx="360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3744434" y="360421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34" y="3604213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267050" y="411253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50" y="4112530"/>
                <a:ext cx="360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534626" y="3684362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6" y="3684362"/>
                <a:ext cx="360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2460098" y="389653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98" y="3896530"/>
                <a:ext cx="360000" cy="43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3214385" y="4380208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85" y="4380208"/>
                <a:ext cx="360000" cy="43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3101234" y="358051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34" y="3580510"/>
                <a:ext cx="360000" cy="43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2011972" y="427950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972" y="4279500"/>
                <a:ext cx="360000" cy="432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1137362" y="350746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62" y="3507463"/>
                <a:ext cx="360000" cy="432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66683" y="1266696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3" y="1266696"/>
                <a:ext cx="360000" cy="432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862258" y="1263111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58" y="1263111"/>
                <a:ext cx="360000" cy="432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246884" y="1263111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84" y="1263111"/>
                <a:ext cx="360000" cy="432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45322" y="1266696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22" y="1266696"/>
                <a:ext cx="360000" cy="432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042242" y="1266696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242" y="1266696"/>
                <a:ext cx="360000" cy="432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838301" y="1263111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01" y="1263111"/>
                <a:ext cx="360000" cy="432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233876" y="1263111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76" y="1263111"/>
                <a:ext cx="360000" cy="432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442174" y="126706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74" y="1267060"/>
                <a:ext cx="360000" cy="432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869849" y="2074805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49" y="2074805"/>
                <a:ext cx="360000" cy="432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265209" y="207122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09" y="2071220"/>
                <a:ext cx="360000" cy="432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660806" y="207122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06" y="2071220"/>
                <a:ext cx="360000" cy="4320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2057726" y="207122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726" y="2071220"/>
                <a:ext cx="360000" cy="4320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4843635" y="2068856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35" y="2068856"/>
                <a:ext cx="360000" cy="4320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447050" y="206064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50" y="2060640"/>
                <a:ext cx="360000" cy="4320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2854385" y="2060555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85" y="2060555"/>
                <a:ext cx="360000" cy="4320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469387" y="207301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7" y="2073012"/>
                <a:ext cx="360000" cy="4320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453301" y="2073185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01" y="2073185"/>
                <a:ext cx="360000" cy="43200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237223" y="2068856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223" y="2068856"/>
                <a:ext cx="360000" cy="43200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253309" y="2066891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09" y="2066891"/>
                <a:ext cx="360000" cy="43200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3650229" y="2066891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29" y="2066891"/>
                <a:ext cx="360000" cy="43200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045804" y="2068856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04" y="2068856"/>
                <a:ext cx="360000" cy="43200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5630811" y="206128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811" y="2061280"/>
                <a:ext cx="360000" cy="43200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442174" y="288649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74" y="2886499"/>
                <a:ext cx="360000" cy="43200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233189" y="288717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189" y="2887172"/>
                <a:ext cx="360000" cy="43200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025706" y="2892823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06" y="2892823"/>
                <a:ext cx="360000" cy="43200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3630109" y="288717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09" y="2887172"/>
                <a:ext cx="360000" cy="43200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459934" y="288649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4" y="2886499"/>
                <a:ext cx="360000" cy="43200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856854" y="288649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54" y="2886499"/>
                <a:ext cx="360000" cy="43200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1651972" y="288474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72" y="2884742"/>
                <a:ext cx="360000" cy="43200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2047547" y="2884742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547" y="2884742"/>
                <a:ext cx="360000" cy="43200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1255845" y="2888691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45" y="2888691"/>
                <a:ext cx="360000" cy="43200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2839377" y="2892823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77" y="2892823"/>
                <a:ext cx="360000" cy="43200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229794" y="3673073"/>
            <a:ext cx="1387601" cy="439457"/>
          </a:xfrm>
          <a:prstGeom prst="wedgeRoundRectCallout">
            <a:avLst>
              <a:gd name="adj1" fmla="val 69402"/>
              <a:gd name="adj2" fmla="val 36274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p:pic>
        <p:nvPicPr>
          <p:cNvPr id="101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2633209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570107" y="2290614"/>
            <a:ext cx="50474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42674 -0.1537 " pathEditMode="relative" rAng="0" ptsTypes="AA">
                                      <p:cBhvr>
                                        <p:cTn id="14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777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L 0.12743 -0.5108 " pathEditMode="relative" rAng="0" ptsTypes="AA">
                                      <p:cBhvr>
                                        <p:cTn id="149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2555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0988E-6 L 0.30191 -0.56265 " pathEditMode="relative" rAng="0" ptsTypes="AA">
                                      <p:cBhvr>
                                        <p:cTn id="15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28117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5679E-6 L 0.2835 -0.45494 " pathEditMode="relative" rAng="0" ptsTypes="AA">
                                      <p:cBhvr>
                                        <p:cTn id="15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22623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4.5679E-6 L 0.39983 -0.43642 " pathEditMode="relative" rAng="0" ptsTypes="AA">
                                      <p:cBhvr>
                                        <p:cTn id="155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21821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9877E-6 L 0.3467 -0.58672 " pathEditMode="relative" rAng="0" ptsTypes="AA">
                                      <p:cBhvr>
                                        <p:cTn id="157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-2892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9271 -0.39661 " pathEditMode="relative" rAng="0" ptsTypes="AA">
                                      <p:cBhvr>
                                        <p:cTn id="15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1984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36268 -0.29259 " pathEditMode="relative" rAng="0" ptsTypes="AA">
                                      <p:cBhvr>
                                        <p:cTn id="161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1463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33489 -0.29722 " pathEditMode="relative" rAng="0" ptsTypes="AA">
                                      <p:cBhvr>
                                        <p:cTn id="163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490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43663 -0.44815 " pathEditMode="relative" rAng="0" ptsTypes="AA">
                                      <p:cBhvr>
                                        <p:cTn id="165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2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2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88" grpId="0" animBg="1"/>
      <p:bldP spid="89" grpId="0" animBg="1"/>
      <p:bldP spid="90" grpId="0" animBg="1"/>
      <p:bldP spid="94" grpId="0" animBg="1"/>
      <p:bldP spid="6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6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085" y="2052809"/>
            <a:ext cx="1195312" cy="28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7379" y="2814989"/>
            <a:ext cx="2935767" cy="677820"/>
          </a:xfrm>
          <a:prstGeom prst="wedgeRoundRectCallout">
            <a:avLst>
              <a:gd name="adj1" fmla="val -59947"/>
              <a:gd name="adj2" fmla="val -11619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Вы всё правильно посчитали и верно заметили.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300467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300467" cy="400110"/>
              </a:xfrm>
              <a:prstGeom prst="rect">
                <a:avLst/>
              </a:prstGeom>
              <a:blipFill>
                <a:blip r:embed="rId7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519147" y="290444"/>
                <a:ext cx="42825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47" y="290444"/>
                <a:ext cx="428258" cy="400110"/>
              </a:xfrm>
              <a:prstGeom prst="rect">
                <a:avLst/>
              </a:prstGeom>
              <a:blipFill>
                <a:blip r:embed="rId8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876675" y="290444"/>
                <a:ext cx="70538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75" y="290444"/>
                <a:ext cx="705386" cy="400110"/>
              </a:xfrm>
              <a:prstGeom prst="rect">
                <a:avLst/>
              </a:prstGeom>
              <a:blipFill>
                <a:blip r:embed="rId9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8775" y="1136626"/>
            <a:ext cx="4287116" cy="916183"/>
          </a:xfrm>
          <a:prstGeom prst="wedgeRoundRectCallout">
            <a:avLst>
              <a:gd name="adj1" fmla="val -31554"/>
              <a:gd name="adj2" fmla="val 7205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одному из множителей и заданному произведению </a:t>
            </a:r>
            <a:r>
              <a:rPr lang="ru-RU" sz="1400" dirty="0" smtClean="0"/>
              <a:t>вы нашли </a:t>
            </a:r>
            <a:r>
              <a:rPr lang="ru-RU" sz="1400" dirty="0"/>
              <a:t>второй множитель. </a:t>
            </a:r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таких случаях </a:t>
            </a:r>
            <a:r>
              <a:rPr lang="ru-RU" sz="1400" dirty="0" smtClean="0"/>
              <a:t>говорят </a:t>
            </a:r>
            <a:r>
              <a:rPr lang="ru-RU" sz="1400" dirty="0"/>
              <a:t>о </a:t>
            </a:r>
            <a:r>
              <a:rPr lang="ru-RU" sz="1400" dirty="0">
                <a:solidFill>
                  <a:srgbClr val="762E9A"/>
                </a:solidFill>
              </a:rPr>
              <a:t>делении</a:t>
            </a:r>
            <a:r>
              <a:rPr lang="ru-RU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33973" y="596524"/>
                <a:ext cx="124809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∙3=27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73" y="596524"/>
                <a:ext cx="1248099" cy="400110"/>
              </a:xfrm>
              <a:prstGeom prst="rect">
                <a:avLst/>
              </a:prstGeom>
              <a:blipFill>
                <a:blip r:embed="rId10"/>
                <a:stretch>
                  <a:fillRect l="-4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uild="allAtOnce" animBg="1"/>
      <p:bldP spid="4" grpId="0"/>
      <p:bldP spid="121" grpId="0"/>
      <p:bldP spid="122" grpId="0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5" y="2799727"/>
                <a:ext cx="13605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 :3=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799727"/>
                <a:ext cx="13605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7567" y="1070540"/>
            <a:ext cx="58459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Действие, с помощью которого по произведению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</a:t>
            </a:r>
            <a:r>
              <a:rPr lang="ru-RU" sz="1800" dirty="0">
                <a:solidFill>
                  <a:schemeClr val="bg1"/>
                </a:solidFill>
              </a:rPr>
              <a:t>одному из множителей находят другой множитель, называют </a:t>
            </a:r>
            <a:r>
              <a:rPr lang="ru-RU" sz="1800" dirty="0">
                <a:solidFill>
                  <a:srgbClr val="FFC000"/>
                </a:solidFill>
              </a:rPr>
              <a:t>делением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567" y="2158673"/>
            <a:ext cx="84176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Действие деления определяют с помощью действия умножения.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567" y="3377323"/>
                <a:ext cx="16110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3=27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3377323"/>
                <a:ext cx="161101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19276" y="2799727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76" y="2799727"/>
                <a:ext cx="28693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567" y="1070540"/>
                <a:ext cx="5845908" cy="601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Для </a:t>
                </a:r>
                <a:r>
                  <a:rPr lang="ru-RU" sz="1800" dirty="0">
                    <a:solidFill>
                      <a:schemeClr val="bg1"/>
                    </a:solidFill>
                  </a:rPr>
                  <a:t>натуральных чисел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равенство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800" dirty="0">
                    <a:solidFill>
                      <a:srgbClr val="FFC000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верно, если верно равенство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1070540"/>
                <a:ext cx="5845908" cy="601318"/>
              </a:xfrm>
              <a:prstGeom prst="rect">
                <a:avLst/>
              </a:prstGeom>
              <a:blipFill>
                <a:blip r:embed="rId5"/>
                <a:stretch>
                  <a:fillRect l="-2398" t="-9184" b="-23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7567" y="1853874"/>
                <a:ext cx="8417658" cy="901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>
                    <a:solidFill>
                      <a:schemeClr val="bg1"/>
                    </a:solidFill>
                  </a:rPr>
                  <a:t>В равенстве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число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называют </a:t>
                </a:r>
                <a:r>
                  <a:rPr lang="ru-RU" sz="1800" dirty="0">
                    <a:solidFill>
                      <a:srgbClr val="FFC000"/>
                    </a:solidFill>
                  </a:rPr>
                  <a:t>делимым</a:t>
                </a:r>
                <a:r>
                  <a:rPr lang="ru-RU" sz="1800" dirty="0">
                    <a:solidFill>
                      <a:schemeClr val="bg1"/>
                    </a:solidFill>
                  </a:rPr>
                  <a:t>, 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– </a:t>
                </a:r>
                <a:r>
                  <a:rPr lang="ru-RU" sz="1800" dirty="0">
                    <a:solidFill>
                      <a:srgbClr val="FFC000"/>
                    </a:solidFill>
                  </a:rPr>
                  <a:t>делителем</a:t>
                </a:r>
                <a:r>
                  <a:rPr lang="ru-RU" sz="1800" dirty="0">
                    <a:solidFill>
                      <a:schemeClr val="bg1"/>
                    </a:solidFill>
                  </a:rPr>
                  <a:t>, 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и саму запись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– </a:t>
                </a:r>
                <a:r>
                  <a:rPr lang="ru-RU" sz="1800" dirty="0">
                    <a:solidFill>
                      <a:srgbClr val="FFC000"/>
                    </a:solidFill>
                  </a:rPr>
                  <a:t>частным</a:t>
                </a:r>
                <a:r>
                  <a:rPr lang="ru-RU" sz="1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1853874"/>
                <a:ext cx="8417658" cy="901978"/>
              </a:xfrm>
              <a:prstGeom prst="rect">
                <a:avLst/>
              </a:prstGeom>
              <a:blipFill>
                <a:blip r:embed="rId6"/>
                <a:stretch>
                  <a:fillRect l="-1665" t="-6081" b="-15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96745" y="2089419"/>
                <a:ext cx="14875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5" y="2089419"/>
                <a:ext cx="148752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7453729" y="1702903"/>
            <a:ext cx="0" cy="28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003562" y="1453526"/>
            <a:ext cx="0" cy="54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248072" y="2557250"/>
            <a:ext cx="407092" cy="461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1903" y="1378717"/>
            <a:ext cx="9236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Делимое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6703" y="3037309"/>
            <a:ext cx="862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Частное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6890" y="1057977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Делитель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717672" y="2548014"/>
            <a:ext cx="530400" cy="4710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7567" y="2937868"/>
                <a:ext cx="5493483" cy="901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>
                    <a:solidFill>
                      <a:schemeClr val="bg1"/>
                    </a:solidFill>
                  </a:rPr>
                  <a:t>Частное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bg1"/>
                    </a:solidFill>
                  </a:rPr>
                  <a:t>показывает </a:t>
                </a:r>
                <a:r>
                  <a:rPr lang="ru-RU" sz="1800" dirty="0">
                    <a:solidFill>
                      <a:schemeClr val="bg1"/>
                    </a:solidFill>
                  </a:rPr>
                  <a:t>во сколько раз </a:t>
                </a:r>
                <a:r>
                  <a:rPr lang="ru-RU" sz="1800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800" dirty="0" smtClean="0">
                    <a:solidFill>
                      <a:schemeClr val="bg1"/>
                    </a:solidFill>
                  </a:rPr>
                </a:br>
                <a:r>
                  <a:rPr lang="ru-RU" sz="1800" dirty="0" smtClean="0">
                    <a:solidFill>
                      <a:schemeClr val="bg1"/>
                    </a:solidFill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больше числа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800" dirty="0" smtClean="0">
                    <a:solidFill>
                      <a:schemeClr val="bg1"/>
                    </a:solidFill>
                  </a:rPr>
                </a:br>
                <a:r>
                  <a:rPr lang="ru-RU" sz="1800" dirty="0" smtClean="0">
                    <a:solidFill>
                      <a:schemeClr val="bg1"/>
                    </a:solidFill>
                  </a:rPr>
                  <a:t>или </a:t>
                </a:r>
                <a:r>
                  <a:rPr lang="ru-RU" sz="1800" dirty="0">
                    <a:solidFill>
                      <a:schemeClr val="bg1"/>
                    </a:solidFill>
                  </a:rPr>
                  <a:t>во сколько раз число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меньше числа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937868"/>
                <a:ext cx="5493483" cy="901978"/>
              </a:xfrm>
              <a:prstGeom prst="rect">
                <a:avLst/>
              </a:prstGeom>
              <a:blipFill>
                <a:blip r:embed="rId8"/>
                <a:stretch>
                  <a:fillRect l="-2553" t="-6081" b="-14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7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873" y="361950"/>
            <a:ext cx="2772352" cy="916183"/>
          </a:xfrm>
          <a:prstGeom prst="wedgeRoundRectCallout">
            <a:avLst>
              <a:gd name="adj1" fmla="val 29670"/>
              <a:gd name="adj2" fmla="val 8899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Электроша, а я слышал,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что </a:t>
            </a:r>
            <a:r>
              <a:rPr lang="ru-RU" sz="1400" dirty="0"/>
              <a:t>на ноль делить </a:t>
            </a:r>
            <a:r>
              <a:rPr lang="ru-RU" sz="1400" dirty="0" smtClean="0"/>
              <a:t>нельзя. </a:t>
            </a:r>
          </a:p>
          <a:p>
            <a:pPr algn="ctr"/>
            <a:r>
              <a:rPr lang="ru-RU" sz="1400" dirty="0" smtClean="0"/>
              <a:t>Это </a:t>
            </a:r>
            <a:r>
              <a:rPr lang="ru-RU" sz="1400" dirty="0"/>
              <a:t>правда?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299120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299120" cy="400110"/>
              </a:xfrm>
              <a:prstGeom prst="rect">
                <a:avLst/>
              </a:prstGeom>
              <a:blipFill>
                <a:blip r:embed="rId4"/>
                <a:stretch>
                  <a:fillRect l="-18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528381" y="290444"/>
                <a:ext cx="712503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1" y="290444"/>
                <a:ext cx="712503" cy="400110"/>
              </a:xfrm>
              <a:prstGeom prst="rect">
                <a:avLst/>
              </a:prstGeom>
              <a:blipFill>
                <a:blip r:embed="rId5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085" y="2052809"/>
            <a:ext cx="1195312" cy="28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8775" y="1278133"/>
                <a:ext cx="2960254" cy="705629"/>
              </a:xfrm>
              <a:prstGeom prst="wedgeRoundRectCallout">
                <a:avLst>
                  <a:gd name="adj1" fmla="val -24620"/>
                  <a:gd name="adj2" fmla="val 981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Давайте </a:t>
                </a:r>
                <a:r>
                  <a:rPr lang="ru-RU" sz="1400" dirty="0" smtClean="0"/>
                  <a:t>порассуждаем. </a:t>
                </a:r>
              </a:p>
              <a:p>
                <a:pPr algn="ctr"/>
                <a:r>
                  <a:rPr lang="ru-RU" sz="1400" dirty="0" smtClean="0"/>
                  <a:t>Что </a:t>
                </a:r>
                <a:r>
                  <a:rPr lang="ru-RU" sz="1400" dirty="0"/>
                  <a:t>значит разделить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278133"/>
                <a:ext cx="2960254" cy="705629"/>
              </a:xfrm>
              <a:prstGeom prst="wedgeRoundRectCallout">
                <a:avLst>
                  <a:gd name="adj1" fmla="val -24620"/>
                  <a:gd name="adj2" fmla="val 98159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21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30740" y="2772641"/>
                <a:ext cx="3566680" cy="971801"/>
              </a:xfrm>
              <a:prstGeom prst="wedgeRoundRectCallout">
                <a:avLst>
                  <a:gd name="adj1" fmla="val 57532"/>
                  <a:gd name="adj2" fmla="val -2505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Это значит,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найти такое число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которое </a:t>
                </a:r>
                <a:r>
                  <a:rPr lang="ru-RU" sz="1400" dirty="0"/>
                  <a:t>при умножении на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даёт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40" y="2772641"/>
                <a:ext cx="3566680" cy="971801"/>
              </a:xfrm>
              <a:prstGeom prst="wedgeRoundRectCallout">
                <a:avLst>
                  <a:gd name="adj1" fmla="val 57532"/>
                  <a:gd name="adj2" fmla="val -2505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06329" y="290444"/>
                <a:ext cx="299120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299120" cy="400110"/>
              </a:xfrm>
              <a:prstGeom prst="rect">
                <a:avLst/>
              </a:prstGeom>
              <a:blipFill>
                <a:blip r:embed="rId5"/>
                <a:stretch>
                  <a:fillRect l="-18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8381" y="290444"/>
                <a:ext cx="712503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1" y="290444"/>
                <a:ext cx="712503" cy="400110"/>
              </a:xfrm>
              <a:prstGeom prst="rect">
                <a:avLst/>
              </a:prstGeom>
              <a:blipFill>
                <a:blip r:embed="rId6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085" y="2052809"/>
            <a:ext cx="1195312" cy="28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89236" y="361950"/>
                <a:ext cx="3695989" cy="1244216"/>
              </a:xfrm>
              <a:prstGeom prst="wedgeRoundRectCallout">
                <a:avLst>
                  <a:gd name="adj1" fmla="val 28428"/>
                  <a:gd name="adj2" fmla="val 6772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Но ведь мы знаем,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что если любое число умножить на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то всегда получится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.</a:t>
                </a:r>
                <a:endParaRPr lang="en-US" sz="1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∙0=0</m:t>
                      </m:r>
                    </m:oMath>
                  </m:oMathPara>
                </a14:m>
                <a:endParaRPr lang="ru-RU" sz="16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36" y="361950"/>
                <a:ext cx="3695989" cy="1244216"/>
              </a:xfrm>
              <a:prstGeom prst="wedgeRoundRectCallout">
                <a:avLst>
                  <a:gd name="adj1" fmla="val 28428"/>
                  <a:gd name="adj2" fmla="val 67723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06329" y="639475"/>
                <a:ext cx="305404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39475"/>
                <a:ext cx="305404" cy="400110"/>
              </a:xfrm>
              <a:prstGeom prst="rect">
                <a:avLst/>
              </a:prstGeom>
              <a:blipFill>
                <a:blip r:embed="rId11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85790" y="639475"/>
                <a:ext cx="96186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90" y="639475"/>
                <a:ext cx="96186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8775" y="1085913"/>
                <a:ext cx="3289589" cy="1210164"/>
              </a:xfrm>
              <a:prstGeom prst="wedgeRoundRectCallout">
                <a:avLst>
                  <a:gd name="adj1" fmla="val 1474"/>
                  <a:gd name="adj2" fmla="val 7001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Верно!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Никакое </a:t>
                </a:r>
                <a:r>
                  <a:rPr lang="ru-RU" sz="1400" dirty="0"/>
                  <a:t>натуральное число невозможно разделить на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.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Вычислить </a:t>
                </a:r>
                <a:r>
                  <a:rPr lang="ru-RU" sz="1400" dirty="0"/>
                  <a:t>частное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нельзя.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085913"/>
                <a:ext cx="3289589" cy="1210164"/>
              </a:xfrm>
              <a:prstGeom prst="wedgeRoundRectCallout">
                <a:avLst>
                  <a:gd name="adj1" fmla="val 1474"/>
                  <a:gd name="adj2" fmla="val 70013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097045" y="284568"/>
                <a:ext cx="37285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∅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45" y="284568"/>
                <a:ext cx="372859" cy="400110"/>
              </a:xfrm>
              <a:prstGeom prst="rect">
                <a:avLst/>
              </a:prstGeom>
              <a:blipFill>
                <a:blip r:embed="rId14"/>
                <a:stretch>
                  <a:fillRect l="-3279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358775" y="692778"/>
            <a:ext cx="998970" cy="29128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58775" y="694129"/>
            <a:ext cx="998970" cy="29128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/>
      <p:bldP spid="30" grpId="0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5" y="1599004"/>
                <a:ext cx="1172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599004"/>
                <a:ext cx="117211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7567" y="1070540"/>
            <a:ext cx="5845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На нуль делить </a:t>
            </a:r>
            <a:r>
              <a:rPr lang="ru-RU" sz="1800" dirty="0" smtClean="0">
                <a:solidFill>
                  <a:schemeClr val="bg1"/>
                </a:solidFill>
              </a:rPr>
              <a:t>нельзя!</a:t>
            </a:r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5" y="1690307"/>
            <a:ext cx="1172116" cy="339584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70291" y="1690307"/>
            <a:ext cx="1172116" cy="339584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5771" y="2787180"/>
                <a:ext cx="3280352" cy="705629"/>
              </a:xfrm>
              <a:prstGeom prst="wedgeRoundRectCallout">
                <a:avLst>
                  <a:gd name="adj1" fmla="val 56419"/>
                  <a:gd name="adj2" fmla="val -2357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Электроша, 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можно разделить на какое-нибудь число?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71" y="2787180"/>
                <a:ext cx="3280352" cy="705629"/>
              </a:xfrm>
              <a:prstGeom prst="wedgeRoundRectCallout">
                <a:avLst>
                  <a:gd name="adj1" fmla="val 56419"/>
                  <a:gd name="adj2" fmla="val -2357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085" y="205280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8775" y="1278133"/>
                <a:ext cx="3529734" cy="705629"/>
              </a:xfrm>
              <a:prstGeom prst="wedgeRoundRectCallout">
                <a:avLst>
                  <a:gd name="adj1" fmla="val -24620"/>
                  <a:gd name="adj2" fmla="val 981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Давайте опять </a:t>
                </a:r>
                <a:r>
                  <a:rPr lang="ru-RU" sz="1400" dirty="0" smtClean="0"/>
                  <a:t>порассуждаем.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Что </a:t>
                </a:r>
                <a:r>
                  <a:rPr lang="ru-RU" sz="1400" dirty="0"/>
                  <a:t>значит разделить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число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278133"/>
                <a:ext cx="3529734" cy="705629"/>
              </a:xfrm>
              <a:prstGeom prst="wedgeRoundRectCallout">
                <a:avLst>
                  <a:gd name="adj1" fmla="val -24620"/>
                  <a:gd name="adj2" fmla="val 98159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06329" y="290444"/>
                <a:ext cx="9272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 :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927242" cy="400110"/>
              </a:xfrm>
              <a:prstGeom prst="rect">
                <a:avLst/>
              </a:prstGeom>
              <a:blipFill>
                <a:blip r:embed="rId9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09309" y="371145"/>
                <a:ext cx="3575916" cy="733438"/>
              </a:xfrm>
              <a:prstGeom prst="wedgeRoundRectCallout">
                <a:avLst>
                  <a:gd name="adj1" fmla="val 34271"/>
                  <a:gd name="adj2" fmla="val 12208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Это значит, найти такое число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которое при умножении на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даст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09" y="371145"/>
                <a:ext cx="3575916" cy="733438"/>
              </a:xfrm>
              <a:prstGeom prst="wedgeRoundRectCallout">
                <a:avLst>
                  <a:gd name="adj1" fmla="val 34271"/>
                  <a:gd name="adj2" fmla="val 122086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06329" y="665015"/>
                <a:ext cx="111254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65015"/>
                <a:ext cx="1112549" cy="400110"/>
              </a:xfrm>
              <a:prstGeom prst="rect">
                <a:avLst/>
              </a:prstGeom>
              <a:blipFill>
                <a:blip r:embed="rId11"/>
                <a:stretch>
                  <a:fillRect l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085" y="2052809"/>
            <a:ext cx="1195312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9890" y="2548817"/>
                <a:ext cx="3141807" cy="943992"/>
              </a:xfrm>
              <a:prstGeom prst="wedgeRoundRectCallout">
                <a:avLst>
                  <a:gd name="adj1" fmla="val -60192"/>
                  <a:gd name="adj2" fmla="val 4532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Хорошо!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Тогда скажите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можно ли найти такое число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90" y="2548817"/>
                <a:ext cx="3141807" cy="943992"/>
              </a:xfrm>
              <a:prstGeom prst="wedgeRoundRectCallout">
                <a:avLst>
                  <a:gd name="adj1" fmla="val -60192"/>
                  <a:gd name="adj2" fmla="val 4532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06329" y="290444"/>
                <a:ext cx="9272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 :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927242" cy="400110"/>
              </a:xfrm>
              <a:prstGeom prst="rect">
                <a:avLst/>
              </a:prstGeom>
              <a:blipFill>
                <a:blip r:embed="rId8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6329" y="665015"/>
                <a:ext cx="111254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65015"/>
                <a:ext cx="1112549" cy="400110"/>
              </a:xfrm>
              <a:prstGeom prst="rect">
                <a:avLst/>
              </a:prstGeom>
              <a:blipFill>
                <a:blip r:embed="rId9"/>
                <a:stretch>
                  <a:fillRect l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86399" y="371145"/>
                <a:ext cx="3298825" cy="705629"/>
              </a:xfrm>
              <a:prstGeom prst="wedgeRoundRectCallout">
                <a:avLst>
                  <a:gd name="adj1" fmla="val -13327"/>
                  <a:gd name="adj2" fmla="val 1325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Так это всем понятно, что </a:t>
                </a:r>
                <a:r>
                  <a:rPr lang="ru-RU" sz="1400" dirty="0" smtClean="0"/>
                  <a:t>можно. </a:t>
                </a:r>
              </a:p>
              <a:p>
                <a:pPr algn="ctr"/>
                <a:r>
                  <a:rPr lang="ru-RU" sz="1400" dirty="0" smtClean="0"/>
                  <a:t>Сюда </a:t>
                </a:r>
                <a:r>
                  <a:rPr lang="ru-RU" sz="1400" dirty="0"/>
                  <a:t>подойдёт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.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371145"/>
                <a:ext cx="3298825" cy="705629"/>
              </a:xfrm>
              <a:prstGeom prst="wedgeRoundRectCallout">
                <a:avLst>
                  <a:gd name="adj1" fmla="val -13327"/>
                  <a:gd name="adj2" fmla="val 132558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06329" y="1098794"/>
                <a:ext cx="111254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098794"/>
                <a:ext cx="1112549" cy="400110"/>
              </a:xfrm>
              <a:prstGeom prst="rect">
                <a:avLst/>
              </a:prstGeom>
              <a:blipFill>
                <a:blip r:embed="rId11"/>
                <a:stretch>
                  <a:fillRect l="-3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23668" y="999260"/>
            <a:ext cx="2458316" cy="439457"/>
          </a:xfrm>
          <a:prstGeom prst="wedgeRoundRectCallout">
            <a:avLst>
              <a:gd name="adj1" fmla="val 21221"/>
              <a:gd name="adj2" fmla="val 10854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И как же мне узнать то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775" y="1218988"/>
            <a:ext cx="1719407" cy="439457"/>
          </a:xfrm>
          <a:prstGeom prst="wedgeRoundRectCallout">
            <a:avLst>
              <a:gd name="adj1" fmla="val -14637"/>
              <a:gd name="adj2" fmla="val 115629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Что </a:t>
            </a:r>
            <a:r>
              <a:rPr lang="ru-RU" sz="1400" dirty="0" smtClean="0"/>
              <a:t>случилось?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6"/>
            <a:ext cx="1195312" cy="28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567" y="1070540"/>
            <a:ext cx="45554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При делении нуля на натуральное число частное равно </a:t>
            </a:r>
            <a:r>
              <a:rPr lang="ru-RU" sz="1800" dirty="0" smtClean="0">
                <a:solidFill>
                  <a:schemeClr val="bg1"/>
                </a:solidFill>
              </a:rPr>
              <a:t>нулю.</a:t>
            </a:r>
            <a:endParaRPr lang="ru-RU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99317" y="1120828"/>
                <a:ext cx="14706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17" y="1120828"/>
                <a:ext cx="147065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299317" y="1070540"/>
            <a:ext cx="1485908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7567" y="1877985"/>
            <a:ext cx="45554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Деление </a:t>
            </a:r>
            <a:r>
              <a:rPr lang="ru-RU" sz="1800" dirty="0">
                <a:solidFill>
                  <a:schemeClr val="bg1"/>
                </a:solidFill>
              </a:rPr>
              <a:t>числа на единицу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результатом </a:t>
            </a:r>
            <a:r>
              <a:rPr lang="ru-RU" sz="1800" dirty="0">
                <a:solidFill>
                  <a:schemeClr val="bg1"/>
                </a:solidFill>
              </a:rPr>
              <a:t>имеет само число.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567" y="2679629"/>
            <a:ext cx="45554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Деление </a:t>
            </a:r>
            <a:r>
              <a:rPr lang="ru-RU" sz="1800" dirty="0">
                <a:solidFill>
                  <a:schemeClr val="bg1"/>
                </a:solidFill>
              </a:rPr>
              <a:t>числа на само себя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имеет </a:t>
            </a:r>
            <a:r>
              <a:rPr lang="ru-RU" sz="1800" dirty="0">
                <a:solidFill>
                  <a:schemeClr val="bg1"/>
                </a:solidFill>
              </a:rPr>
              <a:t>результатом число один.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99317" y="1925372"/>
                <a:ext cx="14706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17" y="1925372"/>
                <a:ext cx="147065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7299317" y="1875084"/>
            <a:ext cx="1485908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99317" y="2729917"/>
                <a:ext cx="14706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17" y="2729917"/>
                <a:ext cx="147065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7299317" y="2679629"/>
            <a:ext cx="1485908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567" y="3481273"/>
                <a:ext cx="4555415" cy="854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Последнее равенство выполняется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bg1"/>
                    </a:solidFill>
                  </a:rPr>
                </a:br>
                <a:r>
                  <a:rPr lang="ru-RU" sz="1800" dirty="0" smtClean="0">
                    <a:solidFill>
                      <a:schemeClr val="bg1"/>
                    </a:solidFill>
                  </a:rPr>
                  <a:t>при </a:t>
                </a:r>
                <a:r>
                  <a:rPr lang="ru-RU" sz="1800" dirty="0">
                    <a:solidFill>
                      <a:schemeClr val="bg1"/>
                    </a:solidFill>
                  </a:rPr>
                  <a:t>всех натуральных числах,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bg1"/>
                    </a:solidFill>
                  </a:rPr>
                </a:br>
                <a:r>
                  <a:rPr lang="ru-RU" sz="1800" dirty="0" smtClean="0">
                    <a:solidFill>
                      <a:schemeClr val="bg1"/>
                    </a:solidFill>
                  </a:rPr>
                  <a:t>кроме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, так как на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делить нельзя.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3481273"/>
                <a:ext cx="4555415" cy="854658"/>
              </a:xfrm>
              <a:prstGeom prst="rect">
                <a:avLst/>
              </a:prstGeom>
              <a:blipFill>
                <a:blip r:embed="rId8"/>
                <a:stretch>
                  <a:fillRect l="-3075" t="-8571" r="-668" b="-16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5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5" grpId="0"/>
      <p:bldP spid="16" grpId="0" animBg="1"/>
      <p:bldP spid="17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08582" y="2588447"/>
            <a:ext cx="3428134" cy="677820"/>
          </a:xfrm>
          <a:prstGeom prst="wedgeRoundRectCallout">
            <a:avLst>
              <a:gd name="adj1" fmla="val 59058"/>
              <a:gd name="adj2" fmla="val -1009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Электроша, а как проверить, правильно ли выполнено деление?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901" y="3416948"/>
            <a:ext cx="3428134" cy="916183"/>
          </a:xfrm>
          <a:prstGeom prst="wedgeRoundRectCallout">
            <a:avLst>
              <a:gd name="adj1" fmla="val -61376"/>
              <a:gd name="adj2" fmla="val -3920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Вообще, для того чтобы убедиться в правильности выполнения деления, существует два </a:t>
            </a:r>
            <a:r>
              <a:rPr lang="ru-RU" sz="1400" dirty="0" smtClean="0"/>
              <a:t>способа.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9574" y="361950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Делимое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70689" y="361949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Делитель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14990" y="308824"/>
                <a:ext cx="2260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990" y="308824"/>
                <a:ext cx="22602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30648" y="30882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648" y="308824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5879963" y="361950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Частное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58774" y="888417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Проверка: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774" y="1370457"/>
            <a:ext cx="879408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400" dirty="0" smtClean="0"/>
              <a:t>1 способ: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70688" y="351060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Делитель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878024" y="360043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Частное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27372" y="1285496"/>
                <a:ext cx="2164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72" y="1285496"/>
                <a:ext cx="21640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43030" y="128549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30" y="1285496"/>
                <a:ext cx="40716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1667507" y="360042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Делимое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58774" y="1963604"/>
            <a:ext cx="879408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400" dirty="0" smtClean="0"/>
              <a:t>2 способ: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60871" y="361950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Делимое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82534" y="351060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Частное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27372" y="1878643"/>
                <a:ext cx="2260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72" y="1878643"/>
                <a:ext cx="22602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43030" y="1878643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30" y="1878643"/>
                <a:ext cx="40716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3758622" y="351060"/>
            <a:ext cx="1617807" cy="386195"/>
          </a:xfrm>
          <a:prstGeom prst="rect">
            <a:avLst/>
          </a:prstGeom>
          <a:solidFill>
            <a:srgbClr val="762E9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Делитель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85 L -0.27066 0.1932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956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366E-18 -4.81481E-6 L -0.27135 0.192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42031 0.1950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556 L -0.27361 0.30679 " pathEditMode="relative" rAng="0" ptsTypes="AA">
                                      <p:cBhvr>
                                        <p:cTn id="9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561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L -0.04028 0.30586 " pathEditMode="relative" rAng="0" ptsTypes="AA">
                                      <p:cBhvr>
                                        <p:cTn id="9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9877E-6 L 0.18958 0.3061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19" grpId="0" animBg="1"/>
      <p:bldP spid="4" grpId="0"/>
      <p:bldP spid="22" grpId="0"/>
      <p:bldP spid="26" grpId="0" animBg="1"/>
      <p:bldP spid="27" grpId="0"/>
      <p:bldP spid="5" grpId="0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 animBg="1"/>
      <p:bldP spid="32" grpId="1" animBg="1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 animBg="1"/>
      <p:bldP spid="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:231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649" y="1363792"/>
                <a:ext cx="2917889" cy="711872"/>
              </a:xfrm>
              <a:prstGeom prst="wedgeRoundRectCallout">
                <a:avLst>
                  <a:gd name="adj1" fmla="val -23279"/>
                  <a:gd name="adj2" fmla="val 7568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Найдите </a:t>
                </a:r>
                <a:r>
                  <a:rPr lang="ru-RU" sz="1400" dirty="0"/>
                  <a:t>частное от деления чисел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126 126</m:t>
                    </m:r>
                  </m:oMath>
                </a14:m>
                <a:r>
                  <a:rPr lang="ru-RU" sz="1600" dirty="0" smtClean="0">
                    <a:solidFill>
                      <a:srgbClr val="762E9A"/>
                    </a:solidFill>
                  </a:rPr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231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49" y="1363792"/>
                <a:ext cx="2917889" cy="711872"/>
              </a:xfrm>
              <a:prstGeom prst="wedgeRoundRectCallout">
                <a:avLst>
                  <a:gd name="adj1" fmla="val -23279"/>
                  <a:gd name="adj2" fmla="val 7568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105236" y="361950"/>
            <a:ext cx="2679989" cy="1154546"/>
          </a:xfrm>
          <a:prstGeom prst="wedgeRoundRectCallout">
            <a:avLst>
              <a:gd name="adj1" fmla="val 2279"/>
              <a:gd name="adj2" fmla="val 85329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Ого! </a:t>
            </a:r>
            <a:endParaRPr lang="ru-RU" sz="1400" dirty="0" smtClean="0"/>
          </a:p>
          <a:p>
            <a:pPr algn="ctr"/>
            <a:r>
              <a:rPr lang="ru-RU" sz="1400" dirty="0" smtClean="0"/>
              <a:t>Какие </a:t>
            </a:r>
            <a:r>
              <a:rPr lang="ru-RU" sz="1400" dirty="0"/>
              <a:t>большие числа! </a:t>
            </a:r>
            <a:endParaRPr lang="ru-RU" sz="1400" dirty="0" smtClean="0"/>
          </a:p>
          <a:p>
            <a:pPr algn="ctr"/>
            <a:r>
              <a:rPr lang="ru-RU" sz="1400" dirty="0" smtClean="0"/>
              <a:t>Тут </a:t>
            </a:r>
            <a:r>
              <a:rPr lang="ru-RU" sz="1400" dirty="0"/>
              <a:t>нам без калькулятора не обойтись.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085" y="2052809"/>
            <a:ext cx="11953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1822" y="2777156"/>
            <a:ext cx="3692933" cy="1631273"/>
          </a:xfrm>
          <a:prstGeom prst="wedgeRoundRectCallout">
            <a:avLst>
              <a:gd name="adj1" fmla="val -57159"/>
              <a:gd name="adj2" fmla="val -585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Вы </a:t>
            </a:r>
            <a:r>
              <a:rPr lang="ru-RU" sz="1400" dirty="0"/>
              <a:t>уже умеете делить уголком многозначное число на двузначное. </a:t>
            </a:r>
            <a:endParaRPr lang="ru-RU" sz="1400" dirty="0" smtClean="0"/>
          </a:p>
          <a:p>
            <a:pPr algn="ctr"/>
            <a:r>
              <a:rPr lang="ru-RU" sz="1400" dirty="0" smtClean="0"/>
              <a:t>Точно </a:t>
            </a:r>
            <a:r>
              <a:rPr lang="ru-RU" sz="1400" dirty="0"/>
              <a:t>также выполняют и деление любых многозначных чисел. </a:t>
            </a:r>
            <a:endParaRPr lang="ru-RU" sz="1400" dirty="0" smtClean="0"/>
          </a:p>
          <a:p>
            <a:pPr algn="ctr"/>
            <a:r>
              <a:rPr lang="ru-RU" sz="1400" dirty="0" smtClean="0"/>
              <a:t>Такой </a:t>
            </a:r>
            <a:r>
              <a:rPr lang="ru-RU" sz="1400" dirty="0"/>
              <a:t>способ поможет быстро и без ошибок выполнить </a:t>
            </a:r>
            <a:r>
              <a:rPr lang="ru-RU" sz="1400" dirty="0" smtClean="0"/>
              <a:t>вычисление.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727" y="1901550"/>
            <a:ext cx="1242699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0" y="2332793"/>
            <a:ext cx="2520000" cy="25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085" y="2052809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:231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5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7056" y="1127641"/>
            <a:ext cx="2898169" cy="916183"/>
          </a:xfrm>
          <a:prstGeom prst="wedgeRoundRectCallout">
            <a:avLst>
              <a:gd name="adj1" fmla="val 24297"/>
              <a:gd name="adj2" fmla="val 7938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Под горизонтальной чертой будем писать частное или результат деления.</a:t>
            </a:r>
          </a:p>
        </p:txBody>
      </p:sp>
      <p:pic>
        <p:nvPicPr>
          <p:cNvPr id="24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22" y="2328404"/>
            <a:ext cx="2059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:231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231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1768469" y="1001254"/>
            <a:ext cx="0" cy="7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160144" y="947084"/>
            <a:ext cx="0" cy="79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8775" y="912197"/>
            <a:ext cx="869661" cy="449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77394" y="751906"/>
                <a:ext cx="4007831" cy="1182355"/>
              </a:xfrm>
              <a:prstGeom prst="wedgeRoundRectCallout">
                <a:avLst>
                  <a:gd name="adj1" fmla="val 28906"/>
                  <a:gd name="adj2" fmla="val 7704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В данном случае, чтобы найти первую цифру частного, надо взять первые четыре цифры делимого и получившееся число разделить на делитель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231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94" y="751906"/>
                <a:ext cx="4007831" cy="1182355"/>
              </a:xfrm>
              <a:prstGeom prst="wedgeRoundRectCallout">
                <a:avLst>
                  <a:gd name="adj1" fmla="val 28906"/>
                  <a:gd name="adj2" fmla="val 7704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22" y="2328404"/>
            <a:ext cx="2059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:231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231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1768469" y="1001254"/>
            <a:ext cx="0" cy="7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160144" y="947084"/>
            <a:ext cx="0" cy="79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2854" y="2052809"/>
            <a:ext cx="1195312" cy="288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01442" y="2672221"/>
            <a:ext cx="2809135" cy="916183"/>
          </a:xfrm>
          <a:prstGeom prst="wedgeRoundRectCallout">
            <a:avLst>
              <a:gd name="adj1" fmla="val 58498"/>
              <a:gd name="adj2" fmla="val 2440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Электроша, а почему мы берём именно первые четыре цифры делимого?</a:t>
            </a:r>
          </a:p>
        </p:txBody>
      </p:sp>
    </p:spTree>
    <p:extLst>
      <p:ext uri="{BB962C8B-B14F-4D97-AF65-F5344CB8AC3E}">
        <p14:creationId xmlns:p14="http://schemas.microsoft.com/office/powerpoint/2010/main" val="13506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58775" y="921282"/>
            <a:ext cx="617696" cy="449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8775" y="912197"/>
            <a:ext cx="869661" cy="449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3600" y="373219"/>
                <a:ext cx="4111625" cy="1448527"/>
              </a:xfrm>
              <a:prstGeom prst="wedgeRoundRectCallout">
                <a:avLst>
                  <a:gd name="adj1" fmla="val 28906"/>
                  <a:gd name="adj2" fmla="val 7704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Потому что если бы мы взяли хотя бы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на </a:t>
                </a:r>
                <a:r>
                  <a:rPr lang="ru-RU" sz="1400" dirty="0"/>
                  <a:t>одну цифру меньше, то получившееся число, в данном случае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126</m:t>
                    </m:r>
                  </m:oMath>
                </a14:m>
                <a:r>
                  <a:rPr lang="ru-RU" sz="1400" dirty="0" smtClean="0"/>
                  <a:t>, </a:t>
                </a:r>
                <a:br>
                  <a:rPr lang="ru-RU" sz="1400" dirty="0" smtClean="0"/>
                </a:br>
                <a:r>
                  <a:rPr lang="ru-RU" sz="1400" dirty="0" smtClean="0"/>
                  <a:t>оказалось </a:t>
                </a:r>
                <a:r>
                  <a:rPr lang="ru-RU" sz="1400" dirty="0"/>
                  <a:t>бы меньше делителя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231</m:t>
                    </m:r>
                  </m:oMath>
                </a14:m>
                <a:r>
                  <a:rPr lang="ru-RU" sz="1400" dirty="0" smtClean="0"/>
                  <a:t>, </a:t>
                </a:r>
                <a:br>
                  <a:rPr lang="ru-RU" sz="1400" dirty="0" smtClean="0"/>
                </a:br>
                <a:r>
                  <a:rPr lang="ru-RU" sz="1400" dirty="0" smtClean="0"/>
                  <a:t>а </a:t>
                </a:r>
                <a:r>
                  <a:rPr lang="ru-RU" sz="1400" dirty="0"/>
                  <a:t>такое деление мы не можем выполнить.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0" y="373219"/>
                <a:ext cx="4111625" cy="1448527"/>
              </a:xfrm>
              <a:prstGeom prst="wedgeRoundRectCallout">
                <a:avLst>
                  <a:gd name="adj1" fmla="val 28906"/>
                  <a:gd name="adj2" fmla="val 7704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22" y="2328404"/>
            <a:ext cx="2059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:231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126 126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231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1768469" y="1001254"/>
            <a:ext cx="0" cy="7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160144" y="947084"/>
            <a:ext cx="0" cy="79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2854" y="2052809"/>
            <a:ext cx="1195312" cy="288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701442" y="2672221"/>
            <a:ext cx="2809135" cy="916183"/>
          </a:xfrm>
          <a:prstGeom prst="wedgeRoundRectCallout">
            <a:avLst>
              <a:gd name="adj1" fmla="val 58498"/>
              <a:gd name="adj2" fmla="val 2440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Электроша, а почему мы берём именно первые четыре цифры делимого?</a:t>
            </a:r>
          </a:p>
        </p:txBody>
      </p:sp>
    </p:spTree>
    <p:extLst>
      <p:ext uri="{BB962C8B-B14F-4D97-AF65-F5344CB8AC3E}">
        <p14:creationId xmlns:p14="http://schemas.microsoft.com/office/powerpoint/2010/main" val="220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" y="-7257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912197"/>
            <a:ext cx="869661" cy="449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25818" y="373219"/>
                <a:ext cx="4259407" cy="1210164"/>
              </a:xfrm>
              <a:prstGeom prst="wedgeRoundRectCallout">
                <a:avLst>
                  <a:gd name="adj1" fmla="val 28906"/>
                  <a:gd name="adj2" fmla="val 7704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Берём </a:t>
                </a:r>
                <a:r>
                  <a:rPr lang="ru-RU" sz="1400" dirty="0"/>
                  <a:t>первые четыре цифры делимого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и </a:t>
                </a:r>
                <a:r>
                  <a:rPr lang="ru-RU" sz="1400" dirty="0"/>
                  <a:t>попытаемся разделить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получившееся </a:t>
                </a:r>
                <a:r>
                  <a:rPr lang="ru-RU" sz="1400" dirty="0"/>
                  <a:t>число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231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Наиболее </a:t>
                </a:r>
                <a:r>
                  <a:rPr lang="ru-RU" sz="1400" dirty="0"/>
                  <a:t>подходящим здесь будет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18" y="373219"/>
                <a:ext cx="4259407" cy="1210164"/>
              </a:xfrm>
              <a:prstGeom prst="wedgeRoundRectCallout">
                <a:avLst>
                  <a:gd name="adj1" fmla="val 28906"/>
                  <a:gd name="adj2" fmla="val 7704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22" y="2328404"/>
            <a:ext cx="2059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126 126 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:231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6316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126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912197"/>
                <a:ext cx="135934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231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299" y="912197"/>
                <a:ext cx="68448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1768469" y="1001254"/>
            <a:ext cx="0" cy="7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160144" y="947084"/>
            <a:ext cx="0" cy="79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860299" y="1343084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299" y="1343084"/>
                <a:ext cx="28693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8942" y="1343084"/>
                <a:ext cx="883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1155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42" y="1343084"/>
                <a:ext cx="8832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65463" y="1136725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3" y="1136725"/>
                <a:ext cx="35586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rot="5400000">
            <a:off x="879197" y="1278400"/>
            <a:ext cx="0" cy="10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43953" y="1773971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106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3" y="1773971"/>
                <a:ext cx="68448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141383" y="1773970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83" y="1773970"/>
                <a:ext cx="28693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056980" y="1343083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980" y="1343083"/>
                <a:ext cx="28693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43837" y="2112960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924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7" y="2112960"/>
                <a:ext cx="68448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399295" y="1955633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5" y="1955633"/>
                <a:ext cx="35586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rot="5400000">
            <a:off x="1122544" y="2048277"/>
            <a:ext cx="0" cy="10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43836" y="2535416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138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6" y="2535416"/>
                <a:ext cx="684483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339608" y="2535077"/>
                <a:ext cx="2837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08" y="2535077"/>
                <a:ext cx="28375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2269206" y="1342261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206" y="1342261"/>
                <a:ext cx="28693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40110" y="2900656"/>
                <a:ext cx="883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1386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0" y="2900656"/>
                <a:ext cx="883255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490801" y="2709605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" y="2709605"/>
                <a:ext cx="355867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rot="5400000">
            <a:off x="1181737" y="2827543"/>
            <a:ext cx="0" cy="10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339607" y="3331204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07" y="3331204"/>
                <a:ext cx="286937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933940" y="294146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546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940" y="294146"/>
                <a:ext cx="684483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9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22" y="2328404"/>
            <a:ext cx="2059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70255" y="1610892"/>
            <a:ext cx="2014970" cy="439457"/>
          </a:xfrm>
          <a:prstGeom prst="wedgeRoundRectCallout">
            <a:avLst>
              <a:gd name="adj1" fmla="val 18821"/>
              <a:gd name="adj2" fmla="val 89653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Решите уравнения.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7524" y="294146"/>
                <a:ext cx="1750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75092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61378" y="294146"/>
                <a:ext cx="18682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:18=22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78" y="294146"/>
                <a:ext cx="186820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05634" y="294146"/>
                <a:ext cx="22631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1026 :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34" y="294146"/>
                <a:ext cx="226312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968404"/>
            <a:ext cx="1195312" cy="288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64145" y="2592767"/>
            <a:ext cx="3848032" cy="1631273"/>
          </a:xfrm>
          <a:prstGeom prst="wedgeRoundRectCallout">
            <a:avLst>
              <a:gd name="adj1" fmla="val -57915"/>
              <a:gd name="adj2" fmla="val -3323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Для того чтобы найти корень этого уравнения, нужно вспомнить </a:t>
            </a:r>
            <a:r>
              <a:rPr lang="ru-RU" sz="1400" b="1" dirty="0"/>
              <a:t>правило нахождения неизвестного </a:t>
            </a:r>
            <a:r>
              <a:rPr lang="ru-RU" sz="1400" b="1" dirty="0" smtClean="0"/>
              <a:t>множителя</a:t>
            </a:r>
            <a:r>
              <a:rPr lang="ru-RU" sz="1400" dirty="0" smtClean="0"/>
              <a:t>: </a:t>
            </a:r>
          </a:p>
          <a:p>
            <a:pPr algn="ctr"/>
            <a:r>
              <a:rPr lang="ru-RU" sz="1400" dirty="0" smtClean="0"/>
              <a:t>чтобы </a:t>
            </a:r>
            <a:r>
              <a:rPr lang="ru-RU" sz="1400" dirty="0"/>
              <a:t>найти неизвестный множитель, надо произведение разделить на известный </a:t>
            </a:r>
            <a:r>
              <a:rPr lang="ru-RU" sz="1400" dirty="0" smtClean="0"/>
              <a:t>множитель.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7524" y="797528"/>
                <a:ext cx="20594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=180 :15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797528"/>
                <a:ext cx="205947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7523" y="1300910"/>
                <a:ext cx="1154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3" y="1300910"/>
                <a:ext cx="11546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3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8" grpId="0" animBg="1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22" y="2328404"/>
            <a:ext cx="2059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524" y="294146"/>
                <a:ext cx="1750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75092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61378" y="294146"/>
                <a:ext cx="18682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:18=22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78" y="294146"/>
                <a:ext cx="186820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05634" y="294146"/>
                <a:ext cx="22631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1026 :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34" y="294146"/>
                <a:ext cx="226312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524" y="797528"/>
                <a:ext cx="20594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=180 :15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797528"/>
                <a:ext cx="205947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523" y="1300910"/>
                <a:ext cx="1154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3" y="1300910"/>
                <a:ext cx="115461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901550"/>
            <a:ext cx="1242699" cy="28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1091" y="2433858"/>
            <a:ext cx="3699741" cy="1154546"/>
          </a:xfrm>
          <a:prstGeom prst="wedgeRoundRectCallout">
            <a:avLst>
              <a:gd name="adj1" fmla="val -59775"/>
              <a:gd name="adj2" fmla="val -1329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Воспользуемся </a:t>
            </a:r>
            <a:r>
              <a:rPr lang="ru-RU" sz="1400" b="1" dirty="0"/>
              <a:t>правилом нахождения неизвестного </a:t>
            </a:r>
            <a:r>
              <a:rPr lang="ru-RU" sz="1400" b="1" dirty="0" smtClean="0"/>
              <a:t>делимого</a:t>
            </a:r>
            <a:r>
              <a:rPr lang="ru-RU" sz="1400" dirty="0" smtClean="0"/>
              <a:t>: </a:t>
            </a:r>
          </a:p>
          <a:p>
            <a:pPr algn="ctr"/>
            <a:r>
              <a:rPr lang="ru-RU" sz="1400" dirty="0" smtClean="0"/>
              <a:t>чтобы </a:t>
            </a:r>
            <a:r>
              <a:rPr lang="ru-RU" sz="1400" dirty="0"/>
              <a:t>найти неизвестное делимое, надо делитель умножить на </a:t>
            </a:r>
            <a:r>
              <a:rPr lang="ru-RU" sz="1400" dirty="0" smtClean="0"/>
              <a:t>частное.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61378" y="797528"/>
                <a:ext cx="18201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=18∙22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78" y="797528"/>
                <a:ext cx="182017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61377" y="1300910"/>
                <a:ext cx="1360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=396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77" y="1300910"/>
                <a:ext cx="136088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51388" y="365071"/>
                <a:ext cx="4033837" cy="1182355"/>
              </a:xfrm>
              <a:prstGeom prst="wedgeRoundRectCallout">
                <a:avLst>
                  <a:gd name="adj1" fmla="val 35060"/>
                  <a:gd name="adj2" fmla="val 7014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Мы с родителями собрали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литров</a:t>
                </a:r>
                <a:r>
                  <a:rPr lang="ru-RU" sz="1400" dirty="0"/>
                  <a:t> берёзового </a:t>
                </a:r>
                <a:r>
                  <a:rPr lang="ru-RU" sz="1400" dirty="0" smtClean="0"/>
                  <a:t>сока. </a:t>
                </a:r>
              </a:p>
              <a:p>
                <a:pPr algn="ctr"/>
                <a:r>
                  <a:rPr lang="ru-RU" sz="1400" dirty="0" smtClean="0"/>
                  <a:t>Мама </a:t>
                </a:r>
                <a:r>
                  <a:rPr lang="ru-RU" sz="1400" dirty="0"/>
                  <a:t>сказала к вечеру подготовить трёхлитровые банки, чтобы закатать сок.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8" y="365071"/>
                <a:ext cx="4033837" cy="1182355"/>
              </a:xfrm>
              <a:prstGeom prst="wedgeRoundRectCallout">
                <a:avLst>
                  <a:gd name="adj1" fmla="val 35060"/>
                  <a:gd name="adj2" fmla="val 7014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58775" y="631788"/>
            <a:ext cx="3252643" cy="916183"/>
          </a:xfrm>
          <a:prstGeom prst="wedgeRoundRectCallout">
            <a:avLst>
              <a:gd name="adj1" fmla="val -27300"/>
              <a:gd name="adj2" fmla="val 84353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Здорово! </a:t>
            </a:r>
            <a:endParaRPr lang="ru-RU" sz="1400" dirty="0" smtClean="0"/>
          </a:p>
          <a:p>
            <a:pPr algn="ctr"/>
            <a:r>
              <a:rPr lang="ru-RU" sz="1400" dirty="0" smtClean="0"/>
              <a:t>Берёзовый </a:t>
            </a:r>
            <a:r>
              <a:rPr lang="ru-RU" sz="1400" dirty="0"/>
              <a:t>сок очень полезный! </a:t>
            </a:r>
            <a:endParaRPr lang="ru-RU" sz="1400" dirty="0" smtClean="0"/>
          </a:p>
          <a:p>
            <a:pPr algn="ctr"/>
            <a:r>
              <a:rPr lang="ru-RU" sz="1400" dirty="0" smtClean="0"/>
              <a:t>Так</a:t>
            </a:r>
            <a:r>
              <a:rPr lang="ru-RU" sz="1400" dirty="0"/>
              <a:t>, а что ты там не мог узнать?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6"/>
            <a:ext cx="1195312" cy="28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524" y="294146"/>
                <a:ext cx="1750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75092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1378" y="294146"/>
                <a:ext cx="18682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:18=22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78" y="294146"/>
                <a:ext cx="186820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05634" y="294146"/>
                <a:ext cx="22631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1026 :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34" y="294146"/>
                <a:ext cx="22631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524" y="797528"/>
                <a:ext cx="20594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=180 :15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797528"/>
                <a:ext cx="205947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523" y="1300910"/>
                <a:ext cx="1154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3" y="1300910"/>
                <a:ext cx="115461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61378" y="797528"/>
                <a:ext cx="18201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=18∙22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78" y="797528"/>
                <a:ext cx="182017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61377" y="1300910"/>
                <a:ext cx="1360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=396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77" y="1300910"/>
                <a:ext cx="136088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122" y="2328404"/>
            <a:ext cx="2059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968404"/>
            <a:ext cx="1195312" cy="28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4145" y="2592767"/>
            <a:ext cx="3848032" cy="1154546"/>
          </a:xfrm>
          <a:prstGeom prst="wedgeRoundRectCallout">
            <a:avLst>
              <a:gd name="adj1" fmla="val -57915"/>
              <a:gd name="adj2" fmla="val -3323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Воспользуемся </a:t>
            </a:r>
            <a:r>
              <a:rPr lang="ru-RU" sz="1400" b="1" dirty="0"/>
              <a:t>правилом нахождения неизвестного делителя</a:t>
            </a:r>
            <a:r>
              <a:rPr lang="ru-RU" sz="1400" dirty="0"/>
              <a:t>: </a:t>
            </a:r>
            <a:endParaRPr lang="ru-RU" sz="1400" dirty="0" smtClean="0"/>
          </a:p>
          <a:p>
            <a:pPr algn="ctr"/>
            <a:r>
              <a:rPr lang="ru-RU" sz="1400" dirty="0"/>
              <a:t>чтобы найти неизвестный делитель, надо делимое разделить на частное.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05635" y="797528"/>
                <a:ext cx="22631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=1026 :38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35" y="797528"/>
                <a:ext cx="226312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05634" y="1300910"/>
                <a:ext cx="1159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34" y="1300910"/>
                <a:ext cx="115948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6" y="909934"/>
                <a:ext cx="4033838" cy="937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Скорость </a:t>
                </a:r>
                <a:r>
                  <a:rPr lang="ru-RU" sz="1400" dirty="0"/>
                  <a:t>моторной лодки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ru-RU" sz="1400" dirty="0" smtClean="0"/>
                  <a:t> км</a:t>
                </a:r>
                <a:r>
                  <a:rPr lang="en-US" sz="1400" dirty="0" smtClean="0"/>
                  <a:t>/</a:t>
                </a:r>
                <a:r>
                  <a:rPr lang="ru-RU" sz="1400" dirty="0" smtClean="0"/>
                  <a:t>ч, </a:t>
                </a:r>
                <a:br>
                  <a:rPr lang="ru-RU" sz="1400" dirty="0" smtClean="0"/>
                </a:br>
                <a:r>
                  <a:rPr lang="ru-RU" sz="1400" dirty="0" smtClean="0"/>
                  <a:t>а </a:t>
                </a:r>
                <a:r>
                  <a:rPr lang="ru-RU" sz="1400" dirty="0"/>
                  <a:t>скорость течения реки в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раз меньше. </a:t>
                </a:r>
                <a:endParaRPr lang="ru-RU" sz="1400" dirty="0" smtClean="0"/>
              </a:p>
              <a:p>
                <a:r>
                  <a:rPr lang="ru-RU" sz="1400" dirty="0" smtClean="0"/>
                  <a:t>Какое </a:t>
                </a:r>
                <a:r>
                  <a:rPr lang="ru-RU" sz="1400" dirty="0"/>
                  <a:t>расстояние по течению реки пройдёт лодка за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часа?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909934"/>
                <a:ext cx="4033838" cy="937180"/>
              </a:xfrm>
              <a:prstGeom prst="rect">
                <a:avLst/>
              </a:prstGeom>
              <a:blipFill>
                <a:blip r:embed="rId3"/>
                <a:stretch>
                  <a:fillRect l="-2719" t="-3247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084776"/>
            <a:ext cx="63444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32730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367" y="2679743"/>
                <a:ext cx="10542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1)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28 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:14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2679743"/>
                <a:ext cx="1054263" cy="246221"/>
              </a:xfrm>
              <a:prstGeom prst="rect">
                <a:avLst/>
              </a:prstGeom>
              <a:blipFill>
                <a:blip r:embed="rId4"/>
                <a:stretch>
                  <a:fillRect l="-10405" t="-15000" r="-3468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3507" y="2679743"/>
                <a:ext cx="28773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(км/ч) – скорость течения реки;</a:t>
                </a:r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507" y="2679743"/>
                <a:ext cx="2877391" cy="246221"/>
              </a:xfrm>
              <a:prstGeom prst="rect">
                <a:avLst/>
              </a:prstGeom>
              <a:blipFill>
                <a:blip r:embed="rId5"/>
                <a:stretch>
                  <a:fillRect l="-2542" t="-15000" r="-2542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367" y="3062963"/>
                <a:ext cx="10105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2)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062963"/>
                <a:ext cx="1010598" cy="246221"/>
              </a:xfrm>
              <a:prstGeom prst="rect">
                <a:avLst/>
              </a:prstGeom>
              <a:blipFill>
                <a:blip r:embed="rId6"/>
                <a:stretch>
                  <a:fillRect l="-10843" t="-12195" r="-3012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5367" y="3446178"/>
                <a:ext cx="9160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3)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446178"/>
                <a:ext cx="916020" cy="246221"/>
              </a:xfrm>
              <a:prstGeom prst="rect">
                <a:avLst/>
              </a:prstGeom>
              <a:blipFill>
                <a:blip r:embed="rId7"/>
                <a:stretch>
                  <a:fillRect l="-12000" t="-12195" r="-4000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8" y="-170066"/>
            <a:ext cx="3992606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9630" y="3062958"/>
                <a:ext cx="47336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(км/ч) – скорость моторной лодки по течению реки;</a:t>
                </a:r>
                <a:endParaRPr lang="ru-RU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30" y="3062958"/>
                <a:ext cx="4733668" cy="246221"/>
              </a:xfrm>
              <a:prstGeom prst="rect">
                <a:avLst/>
              </a:prstGeom>
              <a:blipFill>
                <a:blip r:embed="rId10"/>
                <a:stretch>
                  <a:fillRect l="-1546" t="-12195" r="-1289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09095" y="3446178"/>
                <a:ext cx="53941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(км) – </a:t>
                </a:r>
                <a:r>
                  <a:rPr lang="ru-RU" sz="1400" dirty="0" err="1" smtClean="0"/>
                  <a:t>пройденное</a:t>
                </a:r>
                <a:r>
                  <a:rPr lang="ru-RU" sz="1400" dirty="0" smtClean="0"/>
                  <a:t> расстояние моторной лодкой за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часа.</a:t>
                </a:r>
                <a:endParaRPr lang="ru-RU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95" y="3446178"/>
                <a:ext cx="5394105" cy="246221"/>
              </a:xfrm>
              <a:prstGeom prst="rect">
                <a:avLst/>
              </a:prstGeom>
              <a:blipFill>
                <a:blip r:embed="rId11"/>
                <a:stretch>
                  <a:fillRect l="-1356" t="-12195" r="-1356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365366" y="3905442"/>
            <a:ext cx="63378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367" y="4074075"/>
                <a:ext cx="584810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:r>
                  <a:rPr lang="ru-RU" sz="1400" dirty="0"/>
                  <a:t>моторная лодка за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часа пройдёт</a:t>
                </a: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км по течению.</a:t>
                </a:r>
                <a:endParaRPr lang="ru-RU" sz="1400" b="1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4074075"/>
                <a:ext cx="5848108" cy="246221"/>
              </a:xfrm>
              <a:prstGeom prst="rect">
                <a:avLst/>
              </a:prstGeom>
              <a:blipFill>
                <a:blip r:embed="rId12"/>
                <a:stretch>
                  <a:fillRect l="-1877" t="-12195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17" grpId="0"/>
      <p:bldP spid="19" grpId="0"/>
      <p:bldP spid="24" grpId="0"/>
      <p:bldP spid="26" grpId="0"/>
      <p:bldP spid="37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6" y="909934"/>
                <a:ext cx="5659292" cy="11526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Из </a:t>
                </a:r>
                <a:r>
                  <a:rPr lang="ru-RU" sz="1400" dirty="0"/>
                  <a:t>двух городов, расстояние между которыми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260</m:t>
                    </m:r>
                  </m:oMath>
                </a14:m>
                <a:r>
                  <a:rPr lang="ru-RU" sz="1400" dirty="0" smtClean="0"/>
                  <a:t> км, </a:t>
                </a:r>
                <a:r>
                  <a:rPr lang="ru-RU" sz="1400" dirty="0"/>
                  <a:t>одновременно вышли два поезда в одном направлении. </a:t>
                </a:r>
                <a:endParaRPr lang="ru-RU" sz="1400" dirty="0" smtClean="0"/>
              </a:p>
              <a:p>
                <a:r>
                  <a:rPr lang="ru-RU" sz="1400" dirty="0" smtClean="0"/>
                  <a:t>Скорость </a:t>
                </a:r>
                <a:r>
                  <a:rPr lang="ru-RU" sz="1400" dirty="0"/>
                  <a:t>шедшего впереди поезда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ru-RU" sz="1400" dirty="0" smtClean="0"/>
                  <a:t> км/ч, </a:t>
                </a:r>
                <a:br>
                  <a:rPr lang="ru-RU" sz="1400" dirty="0" smtClean="0"/>
                </a:br>
                <a:r>
                  <a:rPr lang="ru-RU" sz="1400" dirty="0" smtClean="0"/>
                  <a:t>а </a:t>
                </a:r>
                <a:r>
                  <a:rPr lang="ru-RU" sz="1400" dirty="0"/>
                  <a:t>скорость шедшего позади поезда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ru-RU" sz="1400" dirty="0" smtClean="0"/>
                  <a:t> км/ч. </a:t>
                </a:r>
              </a:p>
              <a:p>
                <a:r>
                  <a:rPr lang="ru-RU" sz="1400" dirty="0" smtClean="0"/>
                  <a:t>Через </a:t>
                </a:r>
                <a:r>
                  <a:rPr lang="ru-RU" sz="1400" dirty="0"/>
                  <a:t>сколько часов после выхода второй поезд догонит первый?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909934"/>
                <a:ext cx="5659292" cy="1152623"/>
              </a:xfrm>
              <a:prstGeom prst="rect">
                <a:avLst/>
              </a:prstGeom>
              <a:blipFill>
                <a:blip r:embed="rId3"/>
                <a:stretch>
                  <a:fillRect l="-1940" t="-2646" r="-1940" b="-84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287970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530494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367" y="2882937"/>
                <a:ext cx="1126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1)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70−50=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2882937"/>
                <a:ext cx="1126014" cy="246221"/>
              </a:xfrm>
              <a:prstGeom prst="rect">
                <a:avLst/>
              </a:prstGeom>
              <a:blipFill>
                <a:blip r:embed="rId4"/>
                <a:stretch>
                  <a:fillRect l="-9730" t="-12500" r="-270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7395" y="2882937"/>
                <a:ext cx="55832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(км) </a:t>
                </a:r>
                <a:r>
                  <a:rPr lang="ru-RU" sz="1400" dirty="0"/>
                  <a:t>– уменьшается расстояние между поездами каждый час;</a:t>
                </a:r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95" y="2882937"/>
                <a:ext cx="5583260" cy="246221"/>
              </a:xfrm>
              <a:prstGeom prst="rect">
                <a:avLst/>
              </a:prstGeom>
              <a:blipFill>
                <a:blip r:embed="rId5"/>
                <a:stretch>
                  <a:fillRect l="-1310" t="-12500" r="-98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367" y="3266157"/>
                <a:ext cx="11712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2)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260 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:20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266157"/>
                <a:ext cx="1171283" cy="246221"/>
              </a:xfrm>
              <a:prstGeom prst="rect">
                <a:avLst/>
              </a:prstGeom>
              <a:blipFill>
                <a:blip r:embed="rId6"/>
                <a:stretch>
                  <a:fillRect l="-9375" t="-12500" r="-2604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04356" y="3266152"/>
                <a:ext cx="3313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(ч) </a:t>
                </a:r>
                <a:r>
                  <a:rPr lang="ru-RU" sz="1400" dirty="0"/>
                  <a:t>– второй поезд догонит </a:t>
                </a:r>
                <a:r>
                  <a:rPr lang="ru-RU" sz="1400" dirty="0" smtClean="0"/>
                  <a:t>первый.</a:t>
                </a:r>
                <a:endParaRPr lang="ru-RU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56" y="3266152"/>
                <a:ext cx="3313408" cy="246221"/>
              </a:xfrm>
              <a:prstGeom prst="rect">
                <a:avLst/>
              </a:prstGeom>
              <a:blipFill>
                <a:blip r:embed="rId8"/>
                <a:stretch>
                  <a:fillRect l="-2022" t="-12500" r="-2574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365366" y="3720709"/>
            <a:ext cx="63378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367" y="3889342"/>
                <a:ext cx="5848108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:r>
                  <a:rPr lang="ru-RU" sz="1400" dirty="0"/>
                  <a:t>второй поезд догонит первый поезд через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ч.</a:t>
                </a:r>
                <a:endParaRPr lang="ru-RU" sz="1400" b="1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889342"/>
                <a:ext cx="5848108" cy="240579"/>
              </a:xfrm>
              <a:prstGeom prst="rect">
                <a:avLst/>
              </a:prstGeom>
              <a:blipFill>
                <a:blip r:embed="rId9"/>
                <a:stretch>
                  <a:fillRect l="-1877" t="-12821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18068" y="434108"/>
            <a:ext cx="2880000" cy="1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17" grpId="0"/>
      <p:bldP spid="19" grpId="0"/>
      <p:bldP spid="26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2" y="1093232"/>
                <a:ext cx="6956427" cy="32637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Действие, с помощью которого по произведению </a:t>
                </a:r>
                <a:br>
                  <a:rPr lang="ru-RU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и </a:t>
                </a:r>
                <a:r>
                  <a:rPr lang="ru-RU" sz="1600" dirty="0">
                    <a:solidFill>
                      <a:schemeClr val="bg1"/>
                    </a:solidFill>
                  </a:rPr>
                  <a:t>одному из множителей находят другой множитель,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называют </a:t>
                </a:r>
                <a:r>
                  <a:rPr lang="ru-RU" sz="1600" dirty="0">
                    <a:solidFill>
                      <a:srgbClr val="FFC000"/>
                    </a:solidFill>
                  </a:rPr>
                  <a:t>делением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Для натуральных чисел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равенство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верно,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если </a:t>
                </a:r>
                <a:r>
                  <a:rPr lang="ru-RU" sz="1600" dirty="0">
                    <a:solidFill>
                      <a:schemeClr val="bg1"/>
                    </a:solidFill>
                  </a:rPr>
                  <a:t>верно равенство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В равенстве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8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число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называют </a:t>
                </a:r>
                <a:r>
                  <a:rPr lang="ru-RU" sz="1600" dirty="0">
                    <a:solidFill>
                      <a:srgbClr val="FFC000"/>
                    </a:solidFill>
                  </a:rPr>
                  <a:t>делимым</a:t>
                </a:r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– </a:t>
                </a:r>
                <a:r>
                  <a:rPr lang="ru-RU" sz="1600" dirty="0">
                    <a:solidFill>
                      <a:srgbClr val="FFC000"/>
                    </a:solidFill>
                  </a:rPr>
                  <a:t>делителем</a:t>
                </a:r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саму запись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– </a:t>
                </a:r>
                <a:r>
                  <a:rPr lang="ru-RU" sz="1600" dirty="0">
                    <a:solidFill>
                      <a:srgbClr val="FFC000"/>
                    </a:solidFill>
                  </a:rPr>
                  <a:t>частным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Частное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показывает, во сколько раз число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больше числа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или во сколько раз число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меньше числа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2" y="1093232"/>
                <a:ext cx="6956427" cy="3263714"/>
              </a:xfrm>
              <a:prstGeom prst="rect">
                <a:avLst/>
              </a:prstGeom>
              <a:blipFill>
                <a:blip r:embed="rId5"/>
                <a:stretch>
                  <a:fillRect l="-1665" t="-1493" b="-27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556" y="1284527"/>
            <a:ext cx="1810669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1093232"/>
            <a:ext cx="5502277" cy="2436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 нуль делить </a:t>
            </a:r>
            <a:r>
              <a:rPr lang="ru-RU" sz="1600" dirty="0" smtClean="0">
                <a:solidFill>
                  <a:schemeClr val="bg1"/>
                </a:solidFill>
              </a:rPr>
              <a:t>нельзя</a:t>
            </a:r>
            <a:r>
              <a:rPr lang="en-US" sz="1600" dirty="0" smtClean="0">
                <a:solidFill>
                  <a:schemeClr val="bg1"/>
                </a:solidFill>
              </a:rPr>
              <a:t>!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При делении нуля на натуральное число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частное </a:t>
            </a:r>
            <a:r>
              <a:rPr lang="ru-RU" sz="1600" dirty="0">
                <a:solidFill>
                  <a:schemeClr val="bg1"/>
                </a:solidFill>
              </a:rPr>
              <a:t>равно нулю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Деление числа на единицу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результатом </a:t>
            </a:r>
            <a:r>
              <a:rPr lang="ru-RU" sz="1600" dirty="0">
                <a:solidFill>
                  <a:schemeClr val="bg1"/>
                </a:solidFill>
              </a:rPr>
              <a:t>имеет само число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Деление числа на само себя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имеет </a:t>
            </a:r>
            <a:r>
              <a:rPr lang="ru-RU" sz="1600" dirty="0">
                <a:solidFill>
                  <a:schemeClr val="bg1"/>
                </a:solidFill>
              </a:rPr>
              <a:t>результатом число один.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0099" y="980169"/>
                <a:ext cx="1172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099" y="980169"/>
                <a:ext cx="117211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7600099" y="1071472"/>
            <a:ext cx="1172116" cy="339584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11615" y="1071472"/>
            <a:ext cx="1172116" cy="339584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9317" y="1601115"/>
                <a:ext cx="14706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17" y="1601115"/>
                <a:ext cx="147065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7299317" y="1550827"/>
            <a:ext cx="1485908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99317" y="2285589"/>
                <a:ext cx="14706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17" y="2285589"/>
                <a:ext cx="147065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7299317" y="2235301"/>
            <a:ext cx="1485908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99317" y="2960824"/>
                <a:ext cx="14706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17" y="2960824"/>
                <a:ext cx="14706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7299317" y="2910536"/>
            <a:ext cx="1485908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1093232"/>
            <a:ext cx="5502277" cy="1673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Чтобы убедиться в правильности выполнения деления, существует два </a:t>
            </a:r>
            <a:r>
              <a:rPr lang="ru-RU" sz="1600" dirty="0" smtClean="0">
                <a:solidFill>
                  <a:schemeClr val="bg1"/>
                </a:solidFill>
              </a:rPr>
              <a:t>способа: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первый </a:t>
            </a:r>
            <a:r>
              <a:rPr lang="ru-RU" sz="1600" dirty="0">
                <a:solidFill>
                  <a:schemeClr val="bg1"/>
                </a:solidFill>
              </a:rPr>
              <a:t>способ: нужно перемножить делитель и частное, в результате должно получиться </a:t>
            </a:r>
            <a:r>
              <a:rPr lang="ru-RU" sz="1600" dirty="0" smtClean="0">
                <a:solidFill>
                  <a:schemeClr val="bg1"/>
                </a:solidFill>
              </a:rPr>
              <a:t>делимое; второй </a:t>
            </a:r>
            <a:r>
              <a:rPr lang="ru-RU" sz="1600" dirty="0">
                <a:solidFill>
                  <a:schemeClr val="bg1"/>
                </a:solidFill>
              </a:rPr>
              <a:t>способ: нужно разделить делимое на частное, в результате должен получиться делитель.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7253" y="3012789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Делимое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68368" y="3012788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Делитель</a:t>
            </a:r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12669" y="2959663"/>
                <a:ext cx="2260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669" y="2959663"/>
                <a:ext cx="22602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28327" y="2959663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27" y="2959663"/>
                <a:ext cx="4071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4577642" y="3012789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Частное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68367" y="4294988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Частное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5703" y="4303971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Делитель</a:t>
            </a:r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94503" y="3585354"/>
                <a:ext cx="2164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03" y="3585354"/>
                <a:ext cx="21640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10161" y="358535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61" y="358535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365186" y="4303970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Делимое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8550" y="3659328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Делитель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80213" y="3648438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Делимое</a:t>
            </a:r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94503" y="4243153"/>
                <a:ext cx="2260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03" y="4243153"/>
                <a:ext cx="22602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10161" y="4243153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61" y="4243153"/>
                <a:ext cx="40716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2456301" y="3648438"/>
            <a:ext cx="1617807" cy="38619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Частное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61050" y="725286"/>
            <a:ext cx="2924175" cy="677820"/>
          </a:xfrm>
          <a:prstGeom prst="wedgeRoundRectCallout">
            <a:avLst>
              <a:gd name="adj1" fmla="val 23208"/>
              <a:gd name="adj2" fmla="val 8729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Не могу понять сколько мне нужно подготовить банок.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012" y="725286"/>
            <a:ext cx="2042679" cy="677820"/>
          </a:xfrm>
          <a:prstGeom prst="wedgeRoundRectCallout">
            <a:avLst>
              <a:gd name="adj1" fmla="val -18925"/>
              <a:gd name="adj2" fmla="val 92130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Ну давай подумаем вместе! </a:t>
            </a:r>
            <a:endParaRPr lang="ru-RU" sz="14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7"/>
            <a:ext cx="1195312" cy="2879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1818" y="1107969"/>
            <a:ext cx="703407" cy="439457"/>
          </a:xfrm>
          <a:prstGeom prst="wedgeRoundRectCallout">
            <a:avLst>
              <a:gd name="adj1" fmla="val 8764"/>
              <a:gd name="adj2" fmla="val 9990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Да!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775" y="365071"/>
                <a:ext cx="3557443" cy="1182355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Тебе </a:t>
                </a:r>
                <a:r>
                  <a:rPr lang="ru-RU" sz="1400" dirty="0"/>
                  <a:t>нужно подготовить трёхлитровые банки, то есть банки в которые поместятся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>
                    <a:solidFill>
                      <a:srgbClr val="762E9A"/>
                    </a:solidFill>
                  </a:rPr>
                  <a:t>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литра </a:t>
                </a:r>
                <a:r>
                  <a:rPr lang="ru-RU" sz="1400" dirty="0"/>
                  <a:t>сока.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Правильно?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5071"/>
                <a:ext cx="3557443" cy="1182355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6"/>
            <a:ext cx="1195312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8327" y="1213130"/>
            <a:ext cx="1386898" cy="439457"/>
          </a:xfrm>
          <a:prstGeom prst="wedgeRoundRectCallout">
            <a:avLst>
              <a:gd name="adj1" fmla="val 17422"/>
              <a:gd name="adj2" fmla="val 89399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Всё верно!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775" y="946958"/>
                <a:ext cx="2846243" cy="705629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Всего вы собрали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ru-RU" sz="1400" dirty="0" smtClean="0">
                    <a:solidFill>
                      <a:srgbClr val="762E9A"/>
                    </a:solidFill>
                  </a:rPr>
                  <a:t> литров </a:t>
                </a:r>
                <a:r>
                  <a:rPr lang="ru-RU" sz="1400" dirty="0"/>
                  <a:t>берёзового </a:t>
                </a:r>
                <a:r>
                  <a:rPr lang="ru-RU" sz="1400" dirty="0" smtClean="0"/>
                  <a:t>сока.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46958"/>
                <a:ext cx="2846243" cy="705629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6"/>
            <a:ext cx="1195312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10037" y="705133"/>
                <a:ext cx="2375188" cy="971801"/>
              </a:xfrm>
              <a:prstGeom prst="wedgeRoundRectCallout">
                <a:avLst>
                  <a:gd name="adj1" fmla="val 23644"/>
                  <a:gd name="adj2" fmla="val 6753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Так это же </a:t>
                </a:r>
                <a:r>
                  <a:rPr lang="ru-RU" sz="1400" dirty="0" smtClean="0"/>
                  <a:t>легко!</a:t>
                </a:r>
              </a:p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умножить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, </a:t>
                </a:r>
                <a:br>
                  <a:rPr lang="ru-RU" sz="1400" dirty="0" smtClean="0"/>
                </a:br>
                <a:r>
                  <a:rPr lang="ru-RU" sz="1400" dirty="0" smtClean="0"/>
                  <a:t>то </a:t>
                </a:r>
                <a:r>
                  <a:rPr lang="ru-RU" sz="1400" dirty="0"/>
                  <a:t>получится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7" y="705133"/>
                <a:ext cx="2375188" cy="971801"/>
              </a:xfrm>
              <a:prstGeom prst="wedgeRoundRectCallout">
                <a:avLst>
                  <a:gd name="adj1" fmla="val 23644"/>
                  <a:gd name="adj2" fmla="val 6753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012" y="732942"/>
                <a:ext cx="3659043" cy="943992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Хорошо!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Значит</a:t>
                </a:r>
                <a:r>
                  <a:rPr lang="ru-RU" sz="1400" dirty="0"/>
                  <a:t>, надо найти такое число, которое при умножении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даст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2" y="732942"/>
                <a:ext cx="3659043" cy="943992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6"/>
            <a:ext cx="1195312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7709" y="361950"/>
            <a:ext cx="3674275" cy="1392909"/>
          </a:xfrm>
          <a:prstGeom prst="wedgeRoundRectCallout">
            <a:avLst>
              <a:gd name="adj1" fmla="val 29928"/>
              <a:gd name="adj2" fmla="val 58919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И что каждый раз так делают? </a:t>
            </a:r>
            <a:endParaRPr lang="ru-RU" sz="1400" dirty="0" smtClean="0"/>
          </a:p>
          <a:p>
            <a:pPr algn="ctr"/>
            <a:r>
              <a:rPr lang="ru-RU" sz="1400" dirty="0" smtClean="0"/>
              <a:t>Если </a:t>
            </a:r>
            <a:r>
              <a:rPr lang="ru-RU" sz="1400" dirty="0"/>
              <a:t>в жизни встретятся подобные задачки, нужно будет искать число, которое при умножении с известным числом даёт нужное число?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775" y="1049230"/>
                <a:ext cx="2310533" cy="705629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Значит, тебе нужно подготовить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банок</a:t>
                </a:r>
                <a:r>
                  <a:rPr lang="ru-RU" sz="1400" dirty="0" smtClean="0"/>
                  <a:t>!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049230"/>
                <a:ext cx="2310533" cy="705629"/>
              </a:xfrm>
              <a:prstGeom prst="wedgeRoundRectCallout">
                <a:avLst>
                  <a:gd name="adj1" fmla="val -28538"/>
                  <a:gd name="adj2" fmla="val 8244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6"/>
            <a:ext cx="1195312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855585"/>
            <a:ext cx="1659032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1077039"/>
            <a:ext cx="3077152" cy="677820"/>
          </a:xfrm>
          <a:prstGeom prst="wedgeRoundRectCallout">
            <a:avLst>
              <a:gd name="adj1" fmla="val -28538"/>
              <a:gd name="adj2" fmla="val 82444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Не знаю! </a:t>
            </a:r>
            <a:endParaRPr lang="ru-RU" sz="1400" dirty="0" smtClean="0"/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давай спросим у </a:t>
            </a:r>
            <a:r>
              <a:rPr lang="ru-RU" sz="1400" dirty="0" err="1" smtClean="0"/>
              <a:t>Электроши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72" y="1911216"/>
            <a:ext cx="1195312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2169852"/>
            <a:ext cx="1242699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4172</TotalTime>
  <Words>1157</Words>
  <Application>Microsoft Office PowerPoint</Application>
  <PresentationFormat>Экран (16:9)</PresentationFormat>
  <Paragraphs>311</Paragraphs>
  <Slides>35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Merriweather</vt:lpstr>
      <vt:lpstr>Arial</vt:lpstr>
      <vt:lpstr>Cambria Math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721</cp:revision>
  <dcterms:created xsi:type="dcterms:W3CDTF">2017-06-06T14:34:21Z</dcterms:created>
  <dcterms:modified xsi:type="dcterms:W3CDTF">2025-01-17T12:41:08Z</dcterms:modified>
</cp:coreProperties>
</file>