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sldIdLst>
    <p:sldId id="256" r:id="rId2"/>
    <p:sldId id="378" r:id="rId3"/>
    <p:sldId id="379" r:id="rId4"/>
    <p:sldId id="380" r:id="rId5"/>
    <p:sldId id="381" r:id="rId6"/>
    <p:sldId id="383" r:id="rId7"/>
    <p:sldId id="384" r:id="rId8"/>
    <p:sldId id="305" r:id="rId9"/>
    <p:sldId id="385" r:id="rId10"/>
    <p:sldId id="353" r:id="rId11"/>
    <p:sldId id="354" r:id="rId12"/>
    <p:sldId id="386" r:id="rId13"/>
    <p:sldId id="387" r:id="rId14"/>
    <p:sldId id="388" r:id="rId15"/>
    <p:sldId id="390" r:id="rId16"/>
    <p:sldId id="389" r:id="rId17"/>
    <p:sldId id="382" r:id="rId18"/>
    <p:sldId id="367" r:id="rId19"/>
    <p:sldId id="368" r:id="rId20"/>
    <p:sldId id="265" r:id="rId21"/>
    <p:sldId id="306" r:id="rId22"/>
    <p:sldId id="355" r:id="rId23"/>
    <p:sldId id="369" r:id="rId24"/>
    <p:sldId id="356" r:id="rId25"/>
    <p:sldId id="295" r:id="rId26"/>
    <p:sldId id="391" r:id="rId27"/>
    <p:sldId id="392" r:id="rId28"/>
    <p:sldId id="343" r:id="rId29"/>
  </p:sldIdLst>
  <p:sldSz cx="9144000" cy="5143500" type="screen16x9"/>
  <p:notesSz cx="6858000" cy="9144000"/>
  <p:embeddedFontLst>
    <p:embeddedFont>
      <p:font typeface="Merriweather" panose="020B0604020202020204" charset="-52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69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E9A"/>
    <a:srgbClr val="F2F2F2"/>
    <a:srgbClr val="E7E6E6"/>
    <a:srgbClr val="FACE47"/>
    <a:srgbClr val="0F7799"/>
    <a:srgbClr val="9F9C8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69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4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3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3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38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7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42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8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81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1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9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6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23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12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2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7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4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39.png"/><Relationship Id="rId21" Type="http://schemas.openxmlformats.org/officeDocument/2006/relationships/image" Target="../media/image40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7" Type="http://schemas.openxmlformats.org/officeDocument/2006/relationships/image" Target="../media/image6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6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7" Type="http://schemas.openxmlformats.org/officeDocument/2006/relationships/image" Target="../media/image47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6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7" Type="http://schemas.openxmlformats.org/officeDocument/2006/relationships/image" Target="../media/image61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6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7" Type="http://schemas.openxmlformats.org/officeDocument/2006/relationships/image" Target="../media/image600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6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4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40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450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6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450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8.png"/><Relationship Id="rId21" Type="http://schemas.openxmlformats.org/officeDocument/2006/relationships/image" Target="../media/image29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60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45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8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67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9.png"/><Relationship Id="rId9" Type="http://schemas.openxmlformats.org/officeDocument/2006/relationships/image" Target="../media/image40.png"/><Relationship Id="rId1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59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9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4" Type="http://schemas.openxmlformats.org/officeDocument/2006/relationships/image" Target="../media/image102.png"/><Relationship Id="rId9" Type="http://schemas.openxmlformats.org/officeDocument/2006/relationships/image" Target="../media/image87.png"/><Relationship Id="rId1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0.png"/><Relationship Id="rId21" Type="http://schemas.openxmlformats.org/officeDocument/2006/relationships/image" Target="../media/image29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2019625"/>
            <a:ext cx="5407269" cy="1107996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Деление </a:t>
            </a:r>
            <a:br>
              <a:rPr lang="ru-RU" sz="3600" dirty="0" smtClean="0">
                <a:solidFill>
                  <a:schemeClr val="bg1"/>
                </a:solidFill>
                <a:latin typeface="+mj-lt"/>
              </a:rPr>
            </a:b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остатком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all-cap.ru/wp-content/uploads/2016/02/calendar-1280x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" y="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4" y="361950"/>
            <a:ext cx="3422651" cy="1154546"/>
          </a:xfrm>
          <a:prstGeom prst="wedgeRoundRectCallout">
            <a:avLst>
              <a:gd name="adj1" fmla="val -26680"/>
              <a:gd name="adj2" fmla="val 8058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расскажу, как </a:t>
            </a:r>
            <a:r>
              <a:rPr lang="ru-RU" sz="1400" dirty="0" smtClean="0"/>
              <a:t>решать </a:t>
            </a:r>
            <a:r>
              <a:rPr lang="ru-RU" sz="1400" dirty="0"/>
              <a:t>подобные задачки, давайте немного разомнёмся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выполним устные задания.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1801812"/>
            <a:ext cx="124269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2014249"/>
            <a:ext cx="11953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46440" y="1022679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76210" y="1025019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7337" y="1031149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51339" y="2380955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51340" y="3786071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77337" y="2384726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42132" y="1046457"/>
                <a:ext cx="3286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32" y="1046457"/>
                <a:ext cx="32861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57132" y="1046456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32" y="1046456"/>
                <a:ext cx="55624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64094" y="1046455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94" y="1046455"/>
                <a:ext cx="55624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3218" y="2400080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18" y="2400080"/>
                <a:ext cx="55624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3218" y="3801429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18" y="3801429"/>
                <a:ext cx="55624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77907" y="2400080"/>
                <a:ext cx="3286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07" y="2400080"/>
                <a:ext cx="32861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78190" y="1335268"/>
            <a:ext cx="1387601" cy="439457"/>
          </a:xfrm>
          <a:prstGeom prst="wedgeRoundRectCallout">
            <a:avLst>
              <a:gd name="adj1" fmla="val 8164"/>
              <a:gd name="adj2" fmla="val 8881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524369" y="1263833"/>
            <a:ext cx="108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22201" y="1811458"/>
                <a:ext cx="5968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01" y="1811458"/>
                <a:ext cx="596830" cy="369332"/>
              </a:xfrm>
              <a:prstGeom prst="rect">
                <a:avLst/>
              </a:prstGeom>
              <a:blipFill>
                <a:blip r:embed="rId11"/>
                <a:stretch>
                  <a:fillRect l="-6122" r="-1326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3450881" y="1263833"/>
            <a:ext cx="108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08458" y="3202981"/>
                <a:ext cx="713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+ 13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58" y="3202981"/>
                <a:ext cx="713337" cy="369332"/>
              </a:xfrm>
              <a:prstGeom prst="rect">
                <a:avLst/>
              </a:prstGeom>
              <a:blipFill>
                <a:blip r:embed="rId12"/>
                <a:stretch>
                  <a:fillRect l="-7692" r="-940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 стрелкой 33"/>
          <p:cNvCxnSpPr/>
          <p:nvPr/>
        </p:nvCxnSpPr>
        <p:spPr>
          <a:xfrm flipH="1">
            <a:off x="3450881" y="4043888"/>
            <a:ext cx="108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06881" y="1806368"/>
                <a:ext cx="4269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81" y="1806368"/>
                <a:ext cx="426912" cy="369332"/>
              </a:xfrm>
              <a:prstGeom prst="rect">
                <a:avLst/>
              </a:prstGeom>
              <a:blipFill>
                <a:blip r:embed="rId13"/>
                <a:stretch>
                  <a:fillRect l="-10000" r="-17143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689582" y="3782104"/>
                <a:ext cx="72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582" y="3782104"/>
                <a:ext cx="720000" cy="54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/>
          <p:cNvCxnSpPr/>
          <p:nvPr/>
        </p:nvCxnSpPr>
        <p:spPr>
          <a:xfrm flipH="1">
            <a:off x="1533605" y="4067555"/>
            <a:ext cx="108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122201" y="3207107"/>
                <a:ext cx="4018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01" y="3207107"/>
                <a:ext cx="401840" cy="369332"/>
              </a:xfrm>
              <a:prstGeom prst="rect">
                <a:avLst/>
              </a:prstGeom>
              <a:blipFill>
                <a:blip r:embed="rId15"/>
                <a:stretch>
                  <a:fillRect l="-3030" r="-1818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 стрелкой 57"/>
          <p:cNvCxnSpPr/>
          <p:nvPr/>
        </p:nvCxnSpPr>
        <p:spPr>
          <a:xfrm rot="16200000">
            <a:off x="734044" y="3356823"/>
            <a:ext cx="72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635687" y="3668816"/>
                <a:ext cx="713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− 10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87" y="3668816"/>
                <a:ext cx="713337" cy="369332"/>
              </a:xfrm>
              <a:prstGeom prst="rect">
                <a:avLst/>
              </a:prstGeom>
              <a:blipFill>
                <a:blip r:embed="rId16"/>
                <a:stretch>
                  <a:fillRect l="-855" r="-10256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/>
          <p:nvPr/>
        </p:nvCxnSpPr>
        <p:spPr>
          <a:xfrm rot="16200000">
            <a:off x="736251" y="1946828"/>
            <a:ext cx="72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63448" y="879682"/>
                <a:ext cx="401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448" y="879682"/>
                <a:ext cx="401841" cy="369332"/>
              </a:xfrm>
              <a:prstGeom prst="rect">
                <a:avLst/>
              </a:prstGeom>
              <a:blipFill>
                <a:blip r:embed="rId17"/>
                <a:stretch>
                  <a:fillRect l="-4545" r="-1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 стрелкой 34"/>
          <p:cNvCxnSpPr/>
          <p:nvPr/>
        </p:nvCxnSpPr>
        <p:spPr>
          <a:xfrm rot="5400000" flipV="1">
            <a:off x="4575130" y="3387647"/>
            <a:ext cx="72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V="1">
            <a:off x="4577337" y="1977652"/>
            <a:ext cx="72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575130" y="3785319"/>
            <a:ext cx="720000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4659" y="3805882"/>
                <a:ext cx="5562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59" y="3805882"/>
                <a:ext cx="556243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40599" y="882534"/>
                <a:ext cx="713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− 16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99" y="882534"/>
                <a:ext cx="713337" cy="369332"/>
              </a:xfrm>
              <a:prstGeom prst="rect">
                <a:avLst/>
              </a:prstGeom>
              <a:blipFill>
                <a:blip r:embed="rId19"/>
                <a:stretch>
                  <a:fillRect l="-855" r="-10256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13515" y="3668816"/>
                <a:ext cx="7133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+ 15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515" y="3668816"/>
                <a:ext cx="713337" cy="369332"/>
              </a:xfrm>
              <a:prstGeom prst="rect">
                <a:avLst/>
              </a:prstGeom>
              <a:blipFill>
                <a:blip r:embed="rId20"/>
                <a:stretch>
                  <a:fillRect l="-7692" r="-1111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 animBg="1"/>
      <p:bldP spid="54" grpId="0" animBg="1"/>
      <p:bldP spid="57" grpId="0" animBg="1"/>
      <p:bldP spid="60" grpId="0" animBg="1"/>
      <p:bldP spid="45" grpId="0"/>
      <p:bldP spid="46" grpId="0"/>
      <p:bldP spid="47" grpId="0"/>
      <p:bldP spid="63" grpId="0"/>
      <p:bldP spid="64" grpId="0"/>
      <p:bldP spid="65" grpId="0"/>
      <p:bldP spid="75" grpId="0" animBg="1"/>
      <p:bldP spid="29" grpId="0"/>
      <p:bldP spid="32" grpId="0"/>
      <p:bldP spid="44" grpId="0"/>
      <p:bldP spid="53" grpId="0" animBg="1"/>
      <p:bldP spid="56" grpId="0"/>
      <p:bldP spid="59" grpId="0"/>
      <p:bldP spid="62" grpId="0"/>
      <p:bldP spid="37" grpId="0" animBg="1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4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5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6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10522" y="2899208"/>
                <a:ext cx="5720596" cy="1476336"/>
              </a:xfrm>
              <a:prstGeom prst="wedgeRoundRectCallout">
                <a:avLst>
                  <a:gd name="adj1" fmla="val 54808"/>
                  <a:gd name="adj2" fmla="val -1526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Вы всё правильно посчитали и верно заметили, </a:t>
                </a:r>
              </a:p>
              <a:p>
                <a:pPr algn="ctr"/>
                <a:r>
                  <a:rPr lang="ru-RU" sz="1400" dirty="0" smtClean="0"/>
                  <a:t>что </a:t>
                </a:r>
                <a:r>
                  <a:rPr lang="ru-RU" sz="1400" dirty="0"/>
                  <a:t>при делении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остаётся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, </a:t>
                </a:r>
                <a:br>
                  <a:rPr lang="ru-RU" sz="1400" dirty="0" smtClean="0"/>
                </a:br>
                <a:r>
                  <a:rPr lang="ru-RU" sz="1400" dirty="0" smtClean="0"/>
                  <a:t>которое </a:t>
                </a:r>
                <a:r>
                  <a:rPr lang="ru-RU" sz="1400" dirty="0"/>
                  <a:t>никак нельзя разделить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а при делении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–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которое тоже не делится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В </a:t>
                </a:r>
                <a:r>
                  <a:rPr lang="ru-RU" sz="1400" dirty="0"/>
                  <a:t>таких случаях говорят, что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деление выполнено с </a:t>
                </a:r>
                <a:r>
                  <a:rPr lang="ru-RU" sz="1400" dirty="0" smtClean="0">
                    <a:solidFill>
                      <a:srgbClr val="762E9A"/>
                    </a:solidFill>
                  </a:rPr>
                  <a:t>остатком</a:t>
                </a:r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2" y="2899208"/>
                <a:ext cx="5720596" cy="1476336"/>
              </a:xfrm>
              <a:prstGeom prst="wedgeRoundRectCallout">
                <a:avLst>
                  <a:gd name="adj1" fmla="val 54808"/>
                  <a:gd name="adj2" fmla="val -1526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8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0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3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4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7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3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4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7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8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0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1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2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4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5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6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950691" y="361950"/>
                <a:ext cx="3834534" cy="1265782"/>
              </a:xfrm>
              <a:prstGeom prst="wedgeRoundRectCallout">
                <a:avLst>
                  <a:gd name="adj1" fmla="val 25662"/>
                  <a:gd name="adj2" fmla="val 7229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называют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делимыми</a:t>
                </a:r>
                <a:r>
                  <a:rPr lang="ru-RU" sz="1400" dirty="0"/>
                  <a:t>,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–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делителем</a:t>
                </a:r>
                <a:r>
                  <a:rPr lang="ru-RU" sz="1400" dirty="0"/>
                  <a:t>,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–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неполным частным</a:t>
                </a:r>
                <a:r>
                  <a:rPr lang="ru-RU" sz="1400" dirty="0"/>
                  <a:t>,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– </a:t>
                </a:r>
                <a:r>
                  <a:rPr lang="ru-RU" sz="1400" dirty="0">
                    <a:solidFill>
                      <a:srgbClr val="762E9A"/>
                    </a:solidFill>
                  </a:rPr>
                  <a:t>остатками</a:t>
                </a:r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691" y="361950"/>
                <a:ext cx="3834534" cy="1265782"/>
              </a:xfrm>
              <a:prstGeom prst="wedgeRoundRectCallout">
                <a:avLst>
                  <a:gd name="adj1" fmla="val 25662"/>
                  <a:gd name="adj2" fmla="val 7229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8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0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3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4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7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3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4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7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8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0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1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7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4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5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6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722255" y="361950"/>
                <a:ext cx="5062970" cy="1265782"/>
              </a:xfrm>
              <a:prstGeom prst="wedgeRoundRectCallout">
                <a:avLst>
                  <a:gd name="adj1" fmla="val 28398"/>
                  <a:gd name="adj2" fmla="val 7156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Говорят, что при делении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получили неполное частное, равное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и остаток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, </a:t>
                </a:r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при делении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получили неполное частное, </a:t>
                </a:r>
                <a:r>
                  <a:rPr lang="ru-RU" sz="1400" dirty="0" smtClean="0"/>
                  <a:t>равное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и остаток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255" y="361950"/>
                <a:ext cx="5062970" cy="1265782"/>
              </a:xfrm>
              <a:prstGeom prst="wedgeRoundRectCallout">
                <a:avLst>
                  <a:gd name="adj1" fmla="val 28398"/>
                  <a:gd name="adj2" fmla="val 7156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8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0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3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4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7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3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4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7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8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0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1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7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4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5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6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751388" y="361950"/>
                <a:ext cx="4033836" cy="1237973"/>
              </a:xfrm>
              <a:prstGeom prst="wedgeRoundRectCallout">
                <a:avLst>
                  <a:gd name="adj1" fmla="val 28398"/>
                  <a:gd name="adj2" fmla="val 7156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Заметим, что в наших записях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– это наибольшее число, произведение которого на делитель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меньше делимого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8" y="361950"/>
                <a:ext cx="4033836" cy="1237973"/>
              </a:xfrm>
              <a:prstGeom prst="wedgeRoundRectCallout">
                <a:avLst>
                  <a:gd name="adj1" fmla="val 28398"/>
                  <a:gd name="adj2" fmla="val 7156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8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0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3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4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7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3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4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7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8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0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1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7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4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5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6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5861050" y="574591"/>
            <a:ext cx="2924174" cy="916183"/>
          </a:xfrm>
          <a:prstGeom prst="wedgeRoundRectCallout">
            <a:avLst>
              <a:gd name="adj1" fmla="val 21133"/>
              <a:gd name="adj2" fmla="val 8668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Каков же вывод мы можем сделать о количестве воскресений в году?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7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8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9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0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1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2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3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4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6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7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2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3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4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5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6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7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29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0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028" y="1811623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674" y="1988253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4538" y="361950"/>
                <a:ext cx="4268643" cy="1265782"/>
              </a:xfrm>
              <a:prstGeom prst="wedgeRoundRectCallout">
                <a:avLst>
                  <a:gd name="adj1" fmla="val -5264"/>
                  <a:gd name="adj2" fmla="val 717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Полных недель в году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это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дня, плюс ещё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дня в зависимости от </a:t>
                </a:r>
                <a:r>
                  <a:rPr lang="ru-RU" sz="1400" dirty="0" smtClean="0"/>
                  <a:t>года. </a:t>
                </a:r>
              </a:p>
              <a:p>
                <a:pPr algn="ctr"/>
                <a:r>
                  <a:rPr lang="ru-RU" sz="1400" dirty="0" smtClean="0"/>
                  <a:t>Тогда </a:t>
                </a:r>
                <a:r>
                  <a:rPr lang="ru-RU" sz="1400" dirty="0"/>
                  <a:t>получаем, что в первых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днях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 воскресенья. 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38" y="361950"/>
                <a:ext cx="4268643" cy="1265782"/>
              </a:xfrm>
              <a:prstGeom prst="wedgeRoundRectCallout">
                <a:avLst>
                  <a:gd name="adj1" fmla="val -5264"/>
                  <a:gd name="adj2" fmla="val 7173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7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8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9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1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11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2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4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5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8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3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4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5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6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8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9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30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2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3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028" y="1811623"/>
            <a:ext cx="1242699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674" y="1988253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68436" y="361950"/>
                <a:ext cx="5016789" cy="999610"/>
              </a:xfrm>
              <a:prstGeom prst="wedgeRoundRectCallout">
                <a:avLst>
                  <a:gd name="adj1" fmla="val 30085"/>
                  <a:gd name="adj2" fmla="val 9021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точнее говоря, если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-й </a:t>
                </a:r>
                <a:r>
                  <a:rPr lang="ru-RU" sz="1400" dirty="0"/>
                  <a:t>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-й </a:t>
                </a:r>
                <a:r>
                  <a:rPr lang="ru-RU" sz="1400" dirty="0"/>
                  <a:t>день – </a:t>
                </a:r>
                <a:r>
                  <a:rPr lang="ru-RU" sz="1400" u="sng" dirty="0"/>
                  <a:t>воскресенье</a:t>
                </a:r>
                <a:r>
                  <a:rPr lang="ru-RU" sz="1400" dirty="0"/>
                  <a:t>, то всего воскресений в году будет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53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Если </a:t>
                </a:r>
                <a:r>
                  <a:rPr lang="ru-RU" sz="1400" dirty="0"/>
                  <a:t>же какой-то другой день недели, то их будет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1400" dirty="0" smtClean="0"/>
                  <a:t>. </a:t>
                </a:r>
                <a:endParaRPr lang="ru-RU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36" y="361950"/>
                <a:ext cx="5016789" cy="999610"/>
              </a:xfrm>
              <a:prstGeom prst="wedgeRoundRectCallout">
                <a:avLst>
                  <a:gd name="adj1" fmla="val 30085"/>
                  <a:gd name="adj2" fmla="val 90218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7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8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9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па 2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1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11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2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4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5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8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3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4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5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6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8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9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30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2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3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028" y="1811623"/>
            <a:ext cx="1242699" cy="28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674" y="1988253"/>
            <a:ext cx="1195312" cy="28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84538" y="361950"/>
            <a:ext cx="3160280" cy="916183"/>
          </a:xfrm>
          <a:prstGeom prst="wedgeRoundRectCallout">
            <a:avLst>
              <a:gd name="adj1" fmla="val 13426"/>
              <a:gd name="adj2" fmla="val 9425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Электроша, а есть какой-нибудь способ убедиться, что деление с остатком выполнено верно?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6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7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8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9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10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1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2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3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4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3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4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5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8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9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52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290444"/>
                <a:ext cx="1329338" cy="400110"/>
              </a:xfrm>
              <a:prstGeom prst="rect">
                <a:avLst/>
              </a:prstGeom>
              <a:blipFill>
                <a:blip r:embed="rId31"/>
                <a:stretch>
                  <a:fillRect l="-4128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52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53" y="694760"/>
                <a:ext cx="1329338" cy="400110"/>
              </a:xfrm>
              <a:prstGeom prst="rect">
                <a:avLst/>
              </a:prstGeom>
              <a:blipFill>
                <a:blip r:embed="rId32"/>
                <a:stretch>
                  <a:fillRect l="-4128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775" y="365071"/>
            <a:ext cx="2418523" cy="916183"/>
          </a:xfrm>
          <a:prstGeom prst="wedgeRoundRectCallout">
            <a:avLst>
              <a:gd name="adj1" fmla="val 45528"/>
              <a:gd name="adj2" fmla="val 79899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Да, вот решил </a:t>
            </a:r>
            <a:r>
              <a:rPr lang="ru-RU" sz="1400" dirty="0" smtClean="0"/>
              <a:t>посчитать, </a:t>
            </a:r>
            <a:r>
              <a:rPr lang="ru-RU" sz="1400" dirty="0"/>
              <a:t>сколько воскресений в году.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8" y="242060"/>
            <a:ext cx="252000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65828" y="365071"/>
            <a:ext cx="2019397" cy="677820"/>
          </a:xfrm>
          <a:prstGeom prst="wedgeRoundRectCallout">
            <a:avLst>
              <a:gd name="adj1" fmla="val -46929"/>
              <a:gd name="adj2" fmla="val 9138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Саша, о чём ты там задумался?</a:t>
            </a:r>
          </a:p>
        </p:txBody>
      </p:sp>
    </p:spTree>
    <p:extLst>
      <p:ext uri="{BB962C8B-B14F-4D97-AF65-F5344CB8AC3E}">
        <p14:creationId xmlns:p14="http://schemas.microsoft.com/office/powerpoint/2010/main" val="1501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5" y="1996165"/>
                <a:ext cx="1770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𝑏𝑞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996165"/>
                <a:ext cx="177003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7567" y="1089015"/>
            <a:ext cx="54934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Делимое </a:t>
            </a:r>
            <a:r>
              <a:rPr lang="ru-RU" sz="1800" dirty="0">
                <a:solidFill>
                  <a:schemeClr val="bg1"/>
                </a:solidFill>
              </a:rPr>
              <a:t>равно произведению делителя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</a:t>
            </a:r>
            <a:r>
              <a:rPr lang="ru-RU" sz="1800" dirty="0">
                <a:solidFill>
                  <a:schemeClr val="bg1"/>
                </a:solidFill>
              </a:rPr>
              <a:t>неполного частного, сложенному с остатком.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8012" y="1973585"/>
            <a:ext cx="1760800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7567" y="2834688"/>
                <a:ext cx="4025046" cy="1503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– делимое,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– делитель,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– неполное частное,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– остаток, </a:t>
                </a:r>
                <a:endParaRPr lang="en-US" sz="1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834688"/>
                <a:ext cx="4025046" cy="1503297"/>
              </a:xfrm>
              <a:prstGeom prst="rect">
                <a:avLst/>
              </a:prstGeom>
              <a:blipFill>
                <a:blip r:embed="rId6"/>
                <a:stretch>
                  <a:fillRect l="-3480" t="-3644" b="-8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028" y="1811623"/>
            <a:ext cx="124269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674" y="1988253"/>
            <a:ext cx="1195312" cy="28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7395" y="1267113"/>
            <a:ext cx="2167829" cy="439457"/>
          </a:xfrm>
          <a:prstGeom prst="wedgeRoundRectCallout">
            <a:avLst>
              <a:gd name="adj1" fmla="val 11488"/>
              <a:gd name="adj2" fmla="val 9601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Выполните деление.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06329" y="29044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13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069075" cy="40011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06329" y="69055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069075" cy="40011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06329" y="109066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090664"/>
                <a:ext cx="1069075" cy="400110"/>
              </a:xfrm>
              <a:prstGeom prst="rect">
                <a:avLst/>
              </a:prstGeom>
              <a:blipFill>
                <a:blip r:embed="rId9"/>
                <a:stretch>
                  <a:fillRect l="-5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06329" y="149077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490774"/>
                <a:ext cx="1069075" cy="400110"/>
              </a:xfrm>
              <a:prstGeom prst="rect">
                <a:avLst/>
              </a:prstGeom>
              <a:blipFill>
                <a:blip r:embed="rId10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06329" y="189088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17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890884"/>
                <a:ext cx="1069075" cy="400110"/>
              </a:xfrm>
              <a:prstGeom prst="rect">
                <a:avLst/>
              </a:prstGeom>
              <a:blipFill>
                <a:blip r:embed="rId11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06329" y="229099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290994"/>
                <a:ext cx="1069075" cy="400110"/>
              </a:xfrm>
              <a:prstGeom prst="rect">
                <a:avLst/>
              </a:prstGeom>
              <a:blipFill>
                <a:blip r:embed="rId12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297918" y="29044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290444"/>
                <a:ext cx="1186672" cy="400110"/>
              </a:xfrm>
              <a:prstGeom prst="rect">
                <a:avLst/>
              </a:prstGeom>
              <a:blipFill>
                <a:blip r:embed="rId13"/>
                <a:stretch>
                  <a:fillRect l="-461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297918" y="69055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690554"/>
                <a:ext cx="1186672" cy="400110"/>
              </a:xfrm>
              <a:prstGeom prst="rect">
                <a:avLst/>
              </a:prstGeom>
              <a:blipFill>
                <a:blip r:embed="rId14"/>
                <a:stretch>
                  <a:fillRect l="-461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297918" y="109066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0)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1090664"/>
                <a:ext cx="1186672" cy="400110"/>
              </a:xfrm>
              <a:prstGeom prst="rect">
                <a:avLst/>
              </a:prstGeom>
              <a:blipFill>
                <a:blip r:embed="rId15"/>
                <a:stretch>
                  <a:fillRect l="-4615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297918" y="1486841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1486841"/>
                <a:ext cx="1186672" cy="400110"/>
              </a:xfrm>
              <a:prstGeom prst="rect">
                <a:avLst/>
              </a:prstGeom>
              <a:blipFill>
                <a:blip r:embed="rId16"/>
                <a:stretch>
                  <a:fillRect l="-4615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1302199" y="1894817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99" y="1894817"/>
                <a:ext cx="1186672" cy="400110"/>
              </a:xfrm>
              <a:prstGeom prst="rect">
                <a:avLst/>
              </a:prstGeom>
              <a:blipFill>
                <a:blip r:embed="rId17"/>
                <a:stretch>
                  <a:fillRect l="-4639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297918" y="229099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 (ост. 0)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2290994"/>
                <a:ext cx="1186672" cy="400110"/>
              </a:xfrm>
              <a:prstGeom prst="rect">
                <a:avLst/>
              </a:prstGeom>
              <a:blipFill>
                <a:blip r:embed="rId18"/>
                <a:stretch>
                  <a:fillRect l="-461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028" y="1811623"/>
            <a:ext cx="1242699" cy="28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674" y="1988253"/>
            <a:ext cx="1195312" cy="28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9455" y="365252"/>
            <a:ext cx="3335770" cy="1154546"/>
          </a:xfrm>
          <a:prstGeom prst="wedgeRoundRectCallout">
            <a:avLst>
              <a:gd name="adj1" fmla="val 22287"/>
              <a:gd name="adj2" fmla="val 8161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Молодцы! </a:t>
            </a:r>
            <a:endParaRPr lang="ru-RU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теперь посмотрите на остатки? </a:t>
            </a:r>
            <a:endParaRPr lang="ru-RU" sz="1400" dirty="0" smtClean="0"/>
          </a:p>
          <a:p>
            <a:pPr algn="ctr"/>
            <a:r>
              <a:rPr lang="ru-RU" sz="1400" dirty="0" smtClean="0"/>
              <a:t>Какие </a:t>
            </a:r>
            <a:r>
              <a:rPr lang="ru-RU" sz="1400" dirty="0"/>
              <a:t>числа у вас </a:t>
            </a:r>
            <a:r>
              <a:rPr lang="ru-RU" sz="1400" dirty="0" smtClean="0"/>
              <a:t>получились </a:t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остатках?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06329" y="29044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13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069075" cy="40011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06329" y="69055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069075" cy="40011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6329" y="109066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090664"/>
                <a:ext cx="1069075" cy="400110"/>
              </a:xfrm>
              <a:prstGeom prst="rect">
                <a:avLst/>
              </a:prstGeom>
              <a:blipFill>
                <a:blip r:embed="rId9"/>
                <a:stretch>
                  <a:fillRect l="-5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06329" y="149077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490774"/>
                <a:ext cx="1069075" cy="400110"/>
              </a:xfrm>
              <a:prstGeom prst="rect">
                <a:avLst/>
              </a:prstGeom>
              <a:blipFill>
                <a:blip r:embed="rId10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06329" y="189088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17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890884"/>
                <a:ext cx="1069075" cy="400110"/>
              </a:xfrm>
              <a:prstGeom prst="rect">
                <a:avLst/>
              </a:prstGeom>
              <a:blipFill>
                <a:blip r:embed="rId11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06329" y="229099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290994"/>
                <a:ext cx="1069075" cy="400110"/>
              </a:xfrm>
              <a:prstGeom prst="rect">
                <a:avLst/>
              </a:prstGeom>
              <a:blipFill>
                <a:blip r:embed="rId12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297918" y="29044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290444"/>
                <a:ext cx="1186672" cy="400110"/>
              </a:xfrm>
              <a:prstGeom prst="rect">
                <a:avLst/>
              </a:prstGeom>
              <a:blipFill>
                <a:blip r:embed="rId13"/>
                <a:stretch>
                  <a:fillRect l="-461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297918" y="69055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690554"/>
                <a:ext cx="1186672" cy="400110"/>
              </a:xfrm>
              <a:prstGeom prst="rect">
                <a:avLst/>
              </a:prstGeom>
              <a:blipFill>
                <a:blip r:embed="rId14"/>
                <a:stretch>
                  <a:fillRect l="-461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297918" y="109066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0)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1090664"/>
                <a:ext cx="1186672" cy="400110"/>
              </a:xfrm>
              <a:prstGeom prst="rect">
                <a:avLst/>
              </a:prstGeom>
              <a:blipFill>
                <a:blip r:embed="rId15"/>
                <a:stretch>
                  <a:fillRect l="-4615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297918" y="1486841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1486841"/>
                <a:ext cx="1186672" cy="400110"/>
              </a:xfrm>
              <a:prstGeom prst="rect">
                <a:avLst/>
              </a:prstGeom>
              <a:blipFill>
                <a:blip r:embed="rId16"/>
                <a:stretch>
                  <a:fillRect l="-4615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302199" y="1894817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99" y="1894817"/>
                <a:ext cx="1186672" cy="400110"/>
              </a:xfrm>
              <a:prstGeom prst="rect">
                <a:avLst/>
              </a:prstGeom>
              <a:blipFill>
                <a:blip r:embed="rId17"/>
                <a:stretch>
                  <a:fillRect l="-4639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297918" y="229099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 (ост. 0)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2290994"/>
                <a:ext cx="1186672" cy="400110"/>
              </a:xfrm>
              <a:prstGeom prst="rect">
                <a:avLst/>
              </a:prstGeom>
              <a:blipFill>
                <a:blip r:embed="rId18"/>
                <a:stretch>
                  <a:fillRect l="-461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82769" y="520188"/>
                <a:ext cx="1346782" cy="999610"/>
              </a:xfrm>
              <a:prstGeom prst="wedgeRoundRectCallout">
                <a:avLst>
                  <a:gd name="adj1" fmla="val 37267"/>
                  <a:gd name="adj2" fmla="val 86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, </a:t>
                </a:r>
              </a:p>
              <a:p>
                <a:pPr algn="ctr"/>
                <a:r>
                  <a:rPr lang="ru-RU" sz="1400" dirty="0" smtClean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 </a:t>
                </a:r>
              </a:p>
              <a:p>
                <a:pPr algn="ctr"/>
                <a:r>
                  <a:rPr lang="ru-RU" sz="1400" dirty="0" smtClean="0"/>
                  <a:t>и </a:t>
                </a:r>
                <a:r>
                  <a:rPr lang="ru-RU" sz="1400" dirty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769" y="520188"/>
                <a:ext cx="1346782" cy="999610"/>
              </a:xfrm>
              <a:prstGeom prst="wedgeRoundRectCallout">
                <a:avLst>
                  <a:gd name="adj1" fmla="val 37267"/>
                  <a:gd name="adj2" fmla="val 86648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567" y="1079779"/>
            <a:ext cx="54934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Остаток всегда должен быть </a:t>
            </a:r>
            <a:r>
              <a:rPr lang="ru-RU" sz="1800" b="1" dirty="0">
                <a:solidFill>
                  <a:schemeClr val="bg1"/>
                </a:solidFill>
              </a:rPr>
              <a:t>меньше</a:t>
            </a:r>
            <a:r>
              <a:rPr lang="ru-RU" sz="1800" dirty="0">
                <a:solidFill>
                  <a:schemeClr val="bg1"/>
                </a:solidFill>
              </a:rPr>
              <a:t> делителя.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567" y="1624724"/>
            <a:ext cx="54934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Если же остаток </a:t>
            </a:r>
            <a:r>
              <a:rPr lang="ru-RU" sz="1800" u="sng" dirty="0">
                <a:solidFill>
                  <a:schemeClr val="bg1"/>
                </a:solidFill>
              </a:rPr>
              <a:t>больше или равен</a:t>
            </a:r>
            <a:r>
              <a:rPr lang="ru-RU" sz="1800" dirty="0">
                <a:solidFill>
                  <a:schemeClr val="bg1"/>
                </a:solidFill>
              </a:rPr>
              <a:t> делителю,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 </a:t>
            </a:r>
            <a:r>
              <a:rPr lang="ru-RU" sz="1800" dirty="0">
                <a:solidFill>
                  <a:schemeClr val="bg1"/>
                </a:solidFill>
              </a:rPr>
              <a:t>деление выполнено неправильно.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37356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329" y="1090664"/>
            <a:ext cx="2085889" cy="39617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2048" y="2298860"/>
            <a:ext cx="2085889" cy="39617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0028" y="1811623"/>
            <a:ext cx="1242699" cy="28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0674" y="1988253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49600" y="365252"/>
                <a:ext cx="5635625" cy="1265782"/>
              </a:xfrm>
              <a:prstGeom prst="wedgeRoundRectCallout">
                <a:avLst>
                  <a:gd name="adj1" fmla="val 32448"/>
                  <a:gd name="adj2" fmla="val 7139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Говорят</a:t>
                </a:r>
                <a:r>
                  <a:rPr lang="ru-RU" sz="1400" dirty="0"/>
                  <a:t>, что при делении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остаток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равен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при делении числа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остаток равен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Также </a:t>
                </a:r>
                <a:r>
                  <a:rPr lang="ru-RU" sz="1400" dirty="0"/>
                  <a:t>можно сказать, что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делится </a:t>
                </a:r>
                <a:r>
                  <a:rPr lang="ru-RU" sz="1400" u="sng" dirty="0"/>
                  <a:t>нацело</a:t>
                </a:r>
                <a:r>
                  <a:rPr lang="ru-RU" sz="1400" dirty="0"/>
                  <a:t>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на </a:t>
                </a:r>
                <a:r>
                  <a:rPr lang="ru-RU" sz="1400" dirty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делится </a:t>
                </a:r>
                <a:r>
                  <a:rPr lang="ru-RU" sz="1400" u="sng" dirty="0"/>
                  <a:t>нацело</a:t>
                </a:r>
                <a:r>
                  <a:rPr lang="ru-RU" sz="1400" dirty="0"/>
                  <a:t> на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65252"/>
                <a:ext cx="5635625" cy="1265782"/>
              </a:xfrm>
              <a:prstGeom prst="wedgeRoundRectCallout">
                <a:avLst>
                  <a:gd name="adj1" fmla="val 32448"/>
                  <a:gd name="adj2" fmla="val 71395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06329" y="29044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13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069075" cy="40011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6329" y="69055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069075" cy="400110"/>
              </a:xfrm>
              <a:prstGeom prst="rect">
                <a:avLst/>
              </a:prstGeom>
              <a:blipFill>
                <a:blip r:embed="rId8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 descr="D:\1_1872 робот (1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395" y="1968186"/>
            <a:ext cx="23540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06329" y="109066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15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090664"/>
                <a:ext cx="1069075" cy="400110"/>
              </a:xfrm>
              <a:prstGeom prst="rect">
                <a:avLst/>
              </a:prstGeom>
              <a:blipFill>
                <a:blip r:embed="rId10"/>
                <a:stretch>
                  <a:fillRect l="-5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06329" y="149077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490774"/>
                <a:ext cx="1069075" cy="400110"/>
              </a:xfrm>
              <a:prstGeom prst="rect">
                <a:avLst/>
              </a:prstGeom>
              <a:blipFill>
                <a:blip r:embed="rId11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06329" y="189088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17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1890884"/>
                <a:ext cx="1069075" cy="400110"/>
              </a:xfrm>
              <a:prstGeom prst="rect">
                <a:avLst/>
              </a:prstGeom>
              <a:blipFill>
                <a:blip r:embed="rId12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06329" y="2290994"/>
                <a:ext cx="106907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 :3=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290994"/>
                <a:ext cx="1069075" cy="400110"/>
              </a:xfrm>
              <a:prstGeom prst="rect">
                <a:avLst/>
              </a:prstGeom>
              <a:blipFill>
                <a:blip r:embed="rId13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297918" y="29044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290444"/>
                <a:ext cx="1186672" cy="400110"/>
              </a:xfrm>
              <a:prstGeom prst="rect">
                <a:avLst/>
              </a:prstGeom>
              <a:blipFill>
                <a:blip r:embed="rId14"/>
                <a:stretch>
                  <a:fillRect l="-461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297918" y="69055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690554"/>
                <a:ext cx="1186672" cy="400110"/>
              </a:xfrm>
              <a:prstGeom prst="rect">
                <a:avLst/>
              </a:prstGeom>
              <a:blipFill>
                <a:blip r:embed="rId15"/>
                <a:stretch>
                  <a:fillRect l="-461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297918" y="109066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0)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1090664"/>
                <a:ext cx="1186672" cy="400110"/>
              </a:xfrm>
              <a:prstGeom prst="rect">
                <a:avLst/>
              </a:prstGeom>
              <a:blipFill>
                <a:blip r:embed="rId16"/>
                <a:stretch>
                  <a:fillRect l="-4615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297918" y="1486841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1)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1486841"/>
                <a:ext cx="1186672" cy="400110"/>
              </a:xfrm>
              <a:prstGeom prst="rect">
                <a:avLst/>
              </a:prstGeom>
              <a:blipFill>
                <a:blip r:embed="rId17"/>
                <a:stretch>
                  <a:fillRect l="-4615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302199" y="1894817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 (ост. 2)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99" y="1894817"/>
                <a:ext cx="1186672" cy="400110"/>
              </a:xfrm>
              <a:prstGeom prst="rect">
                <a:avLst/>
              </a:prstGeom>
              <a:blipFill>
                <a:blip r:embed="rId18"/>
                <a:stretch>
                  <a:fillRect l="-4639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297918" y="2290994"/>
                <a:ext cx="118667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 (ост. 0)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18" y="2290994"/>
                <a:ext cx="1186672" cy="400110"/>
              </a:xfrm>
              <a:prstGeom prst="rect">
                <a:avLst/>
              </a:prstGeom>
              <a:blipFill>
                <a:blip r:embed="rId19"/>
                <a:stretch>
                  <a:fillRect l="-4615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9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19170"/>
            <a:ext cx="55022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Заполните </a:t>
            </a:r>
            <a:r>
              <a:rPr lang="ru-RU" sz="1400" dirty="0"/>
              <a:t>таблицу</a:t>
            </a:r>
            <a:r>
              <a:rPr lang="ru-RU" sz="1400" dirty="0" smtClean="0"/>
              <a:t>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1262" y="909934"/>
            <a:ext cx="0" cy="29601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913" y="920946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01089" y="1411932"/>
                <a:ext cx="1713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11 :2=5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ост. 1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89" y="1411932"/>
                <a:ext cx="1713290" cy="246221"/>
              </a:xfrm>
              <a:prstGeom prst="rect">
                <a:avLst/>
              </a:prstGeom>
              <a:blipFill>
                <a:blip r:embed="rId3"/>
                <a:stretch>
                  <a:fillRect l="-2135" r="-1779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5295" y="1411932"/>
                <a:ext cx="1827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29 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:2=14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ост.1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95" y="1411932"/>
                <a:ext cx="1827103" cy="246221"/>
              </a:xfrm>
              <a:prstGeom prst="rect">
                <a:avLst/>
              </a:prstGeom>
              <a:blipFill>
                <a:blip r:embed="rId4"/>
                <a:stretch>
                  <a:fillRect l="-2000" r="-1333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01089" y="1795152"/>
                <a:ext cx="1713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11 :5=2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ост.1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89" y="1795152"/>
                <a:ext cx="1713290" cy="246221"/>
              </a:xfrm>
              <a:prstGeom prst="rect">
                <a:avLst/>
              </a:prstGeom>
              <a:blipFill>
                <a:blip r:embed="rId5"/>
                <a:stretch>
                  <a:fillRect l="-2135" r="-1779"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5295" y="1795147"/>
                <a:ext cx="1713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29 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:5=5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ост.4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95" y="1795147"/>
                <a:ext cx="1713290" cy="246221"/>
              </a:xfrm>
              <a:prstGeom prst="rect">
                <a:avLst/>
              </a:prstGeom>
              <a:blipFill>
                <a:blip r:embed="rId6"/>
                <a:stretch>
                  <a:fillRect l="-2135" r="-1779" b="-12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97087" y="3149493"/>
                <a:ext cx="17132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42 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:5=8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ост.2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87" y="3149493"/>
                <a:ext cx="1713290" cy="246221"/>
              </a:xfrm>
              <a:prstGeom prst="rect">
                <a:avLst/>
              </a:prstGeom>
              <a:blipFill>
                <a:blip r:embed="rId7"/>
                <a:stretch>
                  <a:fillRect l="-2491" r="-1779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01089" y="2178367"/>
                <a:ext cx="1827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11 :10=1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ост.1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89" y="2178367"/>
                <a:ext cx="1827103" cy="246221"/>
              </a:xfrm>
              <a:prstGeom prst="rect">
                <a:avLst/>
              </a:prstGeom>
              <a:blipFill>
                <a:blip r:embed="rId8"/>
                <a:stretch>
                  <a:fillRect l="-1333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44910" y="2173211"/>
                <a:ext cx="1827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29 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:10=2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ост.9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10" y="2173211"/>
                <a:ext cx="1827103" cy="246221"/>
              </a:xfrm>
              <a:prstGeom prst="rect">
                <a:avLst/>
              </a:prstGeom>
              <a:blipFill>
                <a:blip r:embed="rId9"/>
                <a:stretch>
                  <a:fillRect l="-1333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95127" y="2766274"/>
                <a:ext cx="1827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42 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:2=21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ост.0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27" y="2766274"/>
                <a:ext cx="1827103" cy="246221"/>
              </a:xfrm>
              <a:prstGeom prst="rect">
                <a:avLst/>
              </a:prstGeom>
              <a:blipFill>
                <a:blip r:embed="rId10"/>
                <a:stretch>
                  <a:fillRect l="-2000" r="-1333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97025" y="3532710"/>
                <a:ext cx="18142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42 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:10=4 </m:t>
                      </m:r>
                      <m:d>
                        <m:dPr>
                          <m:ctrlP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ост.2</m:t>
                          </m:r>
                        </m:e>
                      </m:d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25" y="3532710"/>
                <a:ext cx="1814279" cy="246221"/>
              </a:xfrm>
              <a:prstGeom prst="rect">
                <a:avLst/>
              </a:prstGeom>
              <a:blipFill>
                <a:blip r:embed="rId11"/>
                <a:stretch>
                  <a:fillRect l="-2357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074260"/>
                  </p:ext>
                </p:extLst>
              </p:nvPr>
            </p:nvGraphicFramePr>
            <p:xfrm>
              <a:off x="372436" y="1447413"/>
              <a:ext cx="4020176" cy="22289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050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50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504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0504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21873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</a:rPr>
                            <a:t>Число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62E9A">
                            <a:alpha val="70000"/>
                          </a:srgb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</a:rPr>
                            <a:t>Остатки от деления числа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62E9A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62E9A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62E9A">
                            <a:alpha val="7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2481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на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на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ru-RU" sz="1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на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ru-RU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4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1" i="1" dirty="0" smtClean="0">
                                    <a:solidFill>
                                      <a:srgbClr val="762E9A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ru-RU" sz="1600" b="1" dirty="0">
                            <a:solidFill>
                              <a:srgbClr val="762E9A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94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1" i="1" dirty="0" smtClean="0">
                                    <a:solidFill>
                                      <a:srgbClr val="762E9A"/>
                                    </a:solidFill>
                                    <a:latin typeface="Cambria Math" panose="02040503050406030204" pitchFamily="18" charset="0"/>
                                  </a:rPr>
                                  <m:t>𝟐𝟗</m:t>
                                </m:r>
                              </m:oMath>
                            </m:oMathPara>
                          </a14:m>
                          <a:endParaRPr lang="ru-RU" sz="1600" b="1" dirty="0">
                            <a:solidFill>
                              <a:srgbClr val="762E9A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880102"/>
                      </a:ext>
                    </a:extLst>
                  </a:tr>
                  <a:tr h="5194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b="1" i="1" dirty="0" smtClean="0">
                                    <a:solidFill>
                                      <a:srgbClr val="762E9A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ru-RU" sz="1600" b="1" dirty="0">
                            <a:solidFill>
                              <a:srgbClr val="762E9A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396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074260"/>
                  </p:ext>
                </p:extLst>
              </p:nvPr>
            </p:nvGraphicFramePr>
            <p:xfrm>
              <a:off x="372436" y="1447413"/>
              <a:ext cx="4020176" cy="22289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050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50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504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05044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35280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6" t="-909" r="-301212" b="-234545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3535" t="-1818" r="-404" b="-5690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62E9A">
                            <a:alpha val="7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762E9A">
                            <a:alpha val="7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8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606" t="-101818" r="-201212" b="-46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606" t="-101818" r="-101212" b="-46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00606" t="-101818" r="-1212" b="-46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94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6" t="-129070" r="-3012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606" t="-129070" r="-2012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606" t="-129070" r="-1012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00606" t="-129070" r="-121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94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6" t="-231765" r="-30121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606" t="-231765" r="-20121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606" t="-231765" r="-10121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00606" t="-231765" r="-1212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880102"/>
                      </a:ext>
                    </a:extLst>
                  </a:tr>
                  <a:tr h="5194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606" t="-327907" r="-301212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606" t="-327907" r="-201212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200606" t="-327907" r="-101212" b="-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300606" t="-327907" r="-1212" b="-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396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83" y="2176853"/>
            <a:ext cx="923999" cy="3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9" y="2691460"/>
            <a:ext cx="860275" cy="396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95" y="2173318"/>
            <a:ext cx="923999" cy="396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04" y="2173318"/>
            <a:ext cx="923999" cy="396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58" y="3202018"/>
            <a:ext cx="923999" cy="396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80" y="3202018"/>
            <a:ext cx="923999" cy="396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14" y="3202018"/>
            <a:ext cx="923999" cy="396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67" y="2691460"/>
            <a:ext cx="860275" cy="396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92" y="2691460"/>
            <a:ext cx="860275" cy="3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" y="1394509"/>
            <a:ext cx="43226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17" grpId="0"/>
      <p:bldP spid="19" grpId="0"/>
      <p:bldP spid="22" grpId="0"/>
      <p:bldP spid="23" grpId="0"/>
      <p:bldP spid="24" grpId="0"/>
      <p:bldP spid="27" grpId="0"/>
      <p:bldP spid="30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936509" y="0"/>
                <a:ext cx="1847219" cy="1004030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𝑏𝑞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509" y="0"/>
                <a:ext cx="1847219" cy="1004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775" y="909934"/>
                <a:ext cx="5502275" cy="937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делимое:</a:t>
                </a:r>
              </a:p>
              <a:p>
                <a:r>
                  <a:rPr lang="ru-RU" sz="1400" dirty="0" smtClean="0"/>
                  <a:t>а) неполное частное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ru-RU" sz="1400" dirty="0" smtClean="0"/>
                  <a:t>, делитель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r>
                  <a:rPr lang="ru-RU" sz="1400" dirty="0" smtClean="0"/>
                  <a:t>, остаток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 smtClean="0"/>
                  <a:t>б) неполное частное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103</m:t>
                    </m:r>
                  </m:oMath>
                </a14:m>
                <a:r>
                  <a:rPr lang="ru-RU" sz="1400" dirty="0" smtClean="0"/>
                  <a:t>, делитель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58</m:t>
                    </m:r>
                  </m:oMath>
                </a14:m>
                <a:r>
                  <a:rPr lang="ru-RU" sz="1400" dirty="0" smtClean="0"/>
                  <a:t>, остаток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 smtClean="0"/>
                  <a:t>в) неполное частное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, делитель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65</m:t>
                    </m:r>
                  </m:oMath>
                </a14:m>
                <a:r>
                  <a:rPr lang="ru-RU" sz="1400" dirty="0" smtClean="0"/>
                  <a:t>, остаток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ru-RU" sz="1400" dirty="0" smtClean="0"/>
                  <a:t>.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5502275" cy="937180"/>
              </a:xfrm>
              <a:prstGeom prst="rect">
                <a:avLst/>
              </a:prstGeom>
              <a:blipFill>
                <a:blip r:embed="rId5"/>
                <a:stretch>
                  <a:fillRect l="-1996" t="-5844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>
            <a:off x="358774" y="2084776"/>
            <a:ext cx="43926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8775" y="232730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5367" y="2679743"/>
                <a:ext cx="1895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а)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∙47+22=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2679743"/>
                <a:ext cx="1895455" cy="246221"/>
              </a:xfrm>
              <a:prstGeom prst="rect">
                <a:avLst/>
              </a:prstGeom>
              <a:blipFill>
                <a:blip r:embed="rId6"/>
                <a:stretch>
                  <a:fillRect l="-5788" t="-15000" r="-1286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5367" y="3062963"/>
                <a:ext cx="20108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б)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∙58+33=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062963"/>
                <a:ext cx="2010872" cy="246221"/>
              </a:xfrm>
              <a:prstGeom prst="rect">
                <a:avLst/>
              </a:prstGeom>
              <a:blipFill>
                <a:blip r:embed="rId7"/>
                <a:stretch>
                  <a:fillRect l="-5455" t="-12195" r="-1212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5367" y="3446178"/>
                <a:ext cx="1777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в)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∙65+50=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446178"/>
                <a:ext cx="1777025" cy="246221"/>
              </a:xfrm>
              <a:prstGeom prst="rect">
                <a:avLst/>
              </a:prstGeom>
              <a:blipFill>
                <a:blip r:embed="rId8"/>
                <a:stretch>
                  <a:fillRect l="-6186" t="-12195" r="-2062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>
            <a:off x="365367" y="3904150"/>
            <a:ext cx="43926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65368" y="4146674"/>
                <a:ext cx="2570163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:r>
                  <a:rPr lang="ru-RU" sz="1400" dirty="0"/>
                  <a:t>а)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86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; </a:t>
                </a:r>
                <a:r>
                  <a:rPr lang="ru-RU" sz="1400" dirty="0"/>
                  <a:t>б)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6007</m:t>
                    </m:r>
                  </m:oMath>
                </a14:m>
                <a:r>
                  <a:rPr lang="ru-RU" sz="1400" dirty="0" smtClean="0"/>
                  <a:t>; </a:t>
                </a:r>
                <a:r>
                  <a:rPr lang="ru-RU" sz="1400" dirty="0"/>
                  <a:t>в)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8" y="4146674"/>
                <a:ext cx="2570163" cy="240579"/>
              </a:xfrm>
              <a:prstGeom prst="rect">
                <a:avLst/>
              </a:prstGeom>
              <a:blipFill>
                <a:blip r:embed="rId9"/>
                <a:stretch>
                  <a:fillRect l="-4265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301805" y="2679743"/>
                <a:ext cx="1461939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846+22=868</m:t>
                    </m:r>
                  </m:oMath>
                </a14:m>
                <a:r>
                  <a:rPr lang="ru-RU" sz="14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05" y="2679743"/>
                <a:ext cx="1461939" cy="240579"/>
              </a:xfrm>
              <a:prstGeom prst="rect">
                <a:avLst/>
              </a:prstGeom>
              <a:blipFill>
                <a:blip r:embed="rId10"/>
                <a:stretch>
                  <a:fillRect l="-5021" t="-15385" r="-6695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404773" y="3068605"/>
                <a:ext cx="1689565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5974+33=6007</m:t>
                    </m:r>
                  </m:oMath>
                </a14:m>
                <a:r>
                  <a:rPr lang="ru-RU" sz="14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73" y="3068605"/>
                <a:ext cx="1689565" cy="240579"/>
              </a:xfrm>
              <a:prstGeom prst="rect">
                <a:avLst/>
              </a:prstGeom>
              <a:blipFill>
                <a:blip r:embed="rId11"/>
                <a:stretch>
                  <a:fillRect l="-4317" t="-12500" r="-5036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174496" y="3451820"/>
                <a:ext cx="1128514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0+50=50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96" y="3451820"/>
                <a:ext cx="1128514" cy="240579"/>
              </a:xfrm>
              <a:prstGeom prst="rect">
                <a:avLst/>
              </a:prstGeom>
              <a:blipFill>
                <a:blip r:embed="rId12"/>
                <a:stretch>
                  <a:fillRect l="-6486" t="-12500" r="-9189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0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4" grpId="0"/>
      <p:bldP spid="31" grpId="0"/>
      <p:bldP spid="35" grpId="0"/>
      <p:bldP spid="37" grpId="0"/>
      <p:bldP spid="40" grpId="0"/>
      <p:bldP spid="43" grpId="0"/>
      <p:bldP spid="59" grpId="0"/>
      <p:bldP spid="63" grpId="0"/>
      <p:bldP spid="64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361950"/>
                <a:ext cx="5703212" cy="971801"/>
              </a:xfrm>
              <a:prstGeom prst="wedgeRoundRectCallout">
                <a:avLst>
                  <a:gd name="adj1" fmla="val 68253"/>
                  <a:gd name="adj2" fmla="val 46063"/>
                  <a:gd name="adj3" fmla="val 16667"/>
                </a:avLst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r>
                  <a:rPr lang="ru-RU" sz="1400" dirty="0" smtClean="0"/>
                  <a:t>Если </a:t>
                </a:r>
                <a:r>
                  <a:rPr lang="ru-RU" sz="1400" dirty="0"/>
                  <a:t>бы Вася купил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ручек, то у него осталось бы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рублей, </a:t>
                </a:r>
                <a:endParaRPr lang="en-US" sz="1400" dirty="0"/>
              </a:p>
              <a:p>
                <a:r>
                  <a:rPr lang="ru-RU" sz="1400" dirty="0" smtClean="0"/>
                  <a:t>а </a:t>
                </a:r>
                <a:r>
                  <a:rPr lang="ru-RU" sz="1400" dirty="0"/>
                  <a:t>если бы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ручек, то не хватило бы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рублей. </a:t>
                </a:r>
                <a:endParaRPr lang="ru-RU" sz="1400" dirty="0" smtClean="0"/>
              </a:p>
              <a:p>
                <a:r>
                  <a:rPr lang="ru-RU" sz="1400" dirty="0" smtClean="0"/>
                  <a:t>Сколько </a:t>
                </a:r>
                <a:r>
                  <a:rPr lang="ru-RU" sz="1400" dirty="0"/>
                  <a:t>денег было у Васи?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5703212" cy="971801"/>
              </a:xfrm>
              <a:prstGeom prst="wedgeRoundRectCallout">
                <a:avLst>
                  <a:gd name="adj1" fmla="val 68253"/>
                  <a:gd name="adj2" fmla="val 4606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68011" y="147983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9956" y="2371880"/>
                <a:ext cx="14863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𝑨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=9∙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+76</m:t>
                    </m:r>
                  </m:oMath>
                </a14:m>
                <a:r>
                  <a:rPr lang="en-US" sz="1600" dirty="0" smtClean="0">
                    <a:ea typeface="Cambria Math" pitchFamily="18" charset="0"/>
                  </a:rPr>
                  <a:t>;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6" y="2371880"/>
                <a:ext cx="1486304" cy="338554"/>
              </a:xfrm>
              <a:prstGeom prst="rect">
                <a:avLst/>
              </a:prstGeom>
              <a:blipFill>
                <a:blip r:embed="rId4"/>
                <a:stretch>
                  <a:fillRect t="-5357" r="-82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013662" y="2371880"/>
                <a:ext cx="1600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𝑨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=14∙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−29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62" y="2371880"/>
                <a:ext cx="160011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61485" y="2741038"/>
                <a:ext cx="23189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9∙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+76=14∙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−29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" y="2741038"/>
                <a:ext cx="231890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0942" y="1775641"/>
                <a:ext cx="6787240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Обозначим </a:t>
                </a:r>
                <a:r>
                  <a:rPr lang="ru-RU" sz="1400" dirty="0"/>
                  <a:t>искомое число буквой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ru-RU" sz="1400" dirty="0"/>
                  <a:t>, </a:t>
                </a:r>
                <a:r>
                  <a:rPr lang="ru-RU" sz="1400" dirty="0" smtClean="0"/>
                  <a:t>цену </a:t>
                </a:r>
                <a:r>
                  <a:rPr lang="ru-RU" sz="1400" dirty="0"/>
                  <a:t>одной </a:t>
                </a:r>
                <a:r>
                  <a:rPr lang="ru-RU" sz="1400" dirty="0" smtClean="0"/>
                  <a:t>ручки –  </a:t>
                </a:r>
                <a:r>
                  <a:rPr lang="ru-RU" sz="1400" dirty="0"/>
                  <a:t>переменной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1400" dirty="0"/>
                  <a:t>.</a:t>
                </a:r>
                <a:endParaRPr lang="ru-RU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2" y="1775641"/>
                <a:ext cx="6787240" cy="240579"/>
              </a:xfrm>
              <a:prstGeom prst="rect">
                <a:avLst/>
              </a:prstGeom>
              <a:blipFill>
                <a:blip r:embed="rId7"/>
                <a:stretch>
                  <a:fillRect l="-1617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8775" y="4583709"/>
                <a:ext cx="3668280" cy="240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265</m:t>
                    </m:r>
                  </m:oMath>
                </a14:m>
                <a:r>
                  <a:rPr lang="ru-RU" sz="1400" b="1" dirty="0" smtClean="0"/>
                  <a:t> </a:t>
                </a:r>
                <a:r>
                  <a:rPr lang="ru-RU" sz="1400" dirty="0" smtClean="0"/>
                  <a:t>рублей </a:t>
                </a:r>
                <a:r>
                  <a:rPr lang="ru-RU" sz="1400" dirty="0"/>
                  <a:t>было у </a:t>
                </a:r>
                <a:r>
                  <a:rPr lang="ru-RU" sz="1400" dirty="0" smtClean="0"/>
                  <a:t>Васи.</a:t>
                </a:r>
                <a:endParaRPr lang="ru-RU" sz="1400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4583709"/>
                <a:ext cx="3668280" cy="240579"/>
              </a:xfrm>
              <a:prstGeom prst="rect">
                <a:avLst/>
              </a:prstGeom>
              <a:blipFill>
                <a:blip r:embed="rId8"/>
                <a:stretch>
                  <a:fillRect l="-2990" t="-12821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178" y="1095388"/>
            <a:ext cx="239895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61485" y="3058557"/>
                <a:ext cx="20660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14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−9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7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6+29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" y="3058557"/>
                <a:ext cx="206601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48352" y="3981751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– </a:t>
            </a:r>
            <a:r>
              <a:rPr lang="ru-RU" sz="1400" dirty="0" smtClean="0"/>
              <a:t>цена одной ручки.</a:t>
            </a:r>
            <a:endParaRPr lang="ru-RU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70942" y="2100286"/>
            <a:ext cx="58425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Тогда из условия задачи можем составить следующие </a:t>
            </a:r>
            <a:r>
              <a:rPr lang="ru-RU" sz="1400" dirty="0" smtClean="0"/>
              <a:t>выражения: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61485" y="3354753"/>
                <a:ext cx="10743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5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05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5" y="3354753"/>
                <a:ext cx="107433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61484" y="3636413"/>
                <a:ext cx="12957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05 :5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4" y="3636413"/>
                <a:ext cx="129573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61484" y="3918073"/>
                <a:ext cx="8467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ru-RU" sz="16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4" y="3918073"/>
                <a:ext cx="846707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05200" y="4195793"/>
                <a:ext cx="18653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𝑨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=9∙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21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+76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00" y="4195793"/>
                <a:ext cx="186531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903214" y="4195793"/>
                <a:ext cx="12609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189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+76</m:t>
                    </m:r>
                    <m:r>
                      <a:rPr lang="ru-RU" sz="16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ru-RU" sz="1600" dirty="0" smtClean="0">
                    <a:ea typeface="Cambria Math" pitchFamily="18" charset="0"/>
                  </a:rPr>
                  <a:t> </a:t>
                </a:r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14" y="4195793"/>
                <a:ext cx="126098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940421" y="4195793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265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21" y="4195793"/>
                <a:ext cx="577402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8" grpId="0"/>
      <p:bldP spid="10" grpId="0"/>
      <p:bldP spid="11" grpId="0"/>
      <p:bldP spid="17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3" y="1093232"/>
            <a:ext cx="5854701" cy="3545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Если при делении двух натуральных чисел делимое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не </a:t>
            </a:r>
            <a:r>
              <a:rPr lang="ru-RU" sz="1600" dirty="0">
                <a:solidFill>
                  <a:schemeClr val="bg1"/>
                </a:solidFill>
              </a:rPr>
              <a:t>делится полностью на делитель и в последней разности деления остаётся число, меньшее делителя,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то </a:t>
            </a:r>
            <a:r>
              <a:rPr lang="ru-RU" sz="1600" dirty="0">
                <a:solidFill>
                  <a:schemeClr val="bg1"/>
                </a:solidFill>
              </a:rPr>
              <a:t>такое деление называется </a:t>
            </a:r>
            <a:r>
              <a:rPr lang="ru-RU" sz="1600" dirty="0">
                <a:solidFill>
                  <a:srgbClr val="FFC000"/>
                </a:solidFill>
              </a:rPr>
              <a:t>делением с остатком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Частное, которое получают при таком делении, называют </a:t>
            </a:r>
            <a:r>
              <a:rPr lang="ru-RU" sz="1600" dirty="0">
                <a:solidFill>
                  <a:srgbClr val="FFC000"/>
                </a:solidFill>
              </a:rPr>
              <a:t>неполным </a:t>
            </a:r>
            <a:r>
              <a:rPr lang="ru-RU" sz="1600" dirty="0" smtClean="0">
                <a:solidFill>
                  <a:srgbClr val="FFC000"/>
                </a:solidFill>
              </a:rPr>
              <a:t>частным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а </a:t>
            </a:r>
            <a:r>
              <a:rPr lang="ru-RU" sz="1600" dirty="0">
                <a:solidFill>
                  <a:schemeClr val="bg1"/>
                </a:solidFill>
              </a:rPr>
              <a:t>число, которое </a:t>
            </a:r>
            <a:r>
              <a:rPr lang="ru-RU" sz="1600" dirty="0" smtClean="0">
                <a:solidFill>
                  <a:schemeClr val="bg1"/>
                </a:solidFill>
              </a:rPr>
              <a:t>осталось, </a:t>
            </a:r>
            <a:r>
              <a:rPr lang="ru-RU" sz="1600" dirty="0">
                <a:solidFill>
                  <a:schemeClr val="bg1"/>
                </a:solidFill>
              </a:rPr>
              <a:t>– </a:t>
            </a:r>
            <a:r>
              <a:rPr lang="ru-RU" sz="1600" dirty="0">
                <a:solidFill>
                  <a:srgbClr val="FFC000"/>
                </a:solidFill>
              </a:rPr>
              <a:t>остатком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Остаток всегда должен быть </a:t>
            </a:r>
            <a:r>
              <a:rPr lang="ru-RU" sz="1600" u="sng" dirty="0">
                <a:solidFill>
                  <a:schemeClr val="bg1"/>
                </a:solidFill>
              </a:rPr>
              <a:t>меньше</a:t>
            </a:r>
            <a:r>
              <a:rPr lang="ru-RU" sz="1600" dirty="0">
                <a:solidFill>
                  <a:schemeClr val="bg1"/>
                </a:solidFill>
              </a:rPr>
              <a:t> делителя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Чтобы проверить правильность деления с остатком, нужно делитель умножить на неполное частное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к произведению прибавить остаток.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6889" y="4050082"/>
                <a:ext cx="15159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𝑏𝑞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89" y="4050082"/>
                <a:ext cx="1515928" cy="369332"/>
              </a:xfrm>
              <a:prstGeom prst="rect">
                <a:avLst/>
              </a:prstGeom>
              <a:blipFill>
                <a:blip r:embed="rId5"/>
                <a:stretch>
                  <a:fillRect l="-2008" r="-1606" b="-36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238417" y="3962864"/>
            <a:ext cx="1537571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65214" y="365071"/>
            <a:ext cx="2420012" cy="439457"/>
          </a:xfrm>
          <a:prstGeom prst="wedgeRoundRectCallout">
            <a:avLst>
              <a:gd name="adj1" fmla="val -37371"/>
              <a:gd name="adj2" fmla="val 13104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Ну и что тут сложного?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775" y="365071"/>
            <a:ext cx="2570163" cy="1154546"/>
          </a:xfrm>
          <a:prstGeom prst="wedgeRoundRectCallout">
            <a:avLst>
              <a:gd name="adj1" fmla="val 44215"/>
              <a:gd name="adj2" fmla="val 7358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Да какая-то сложная задача </a:t>
            </a:r>
            <a:r>
              <a:rPr lang="ru-RU" sz="1400" dirty="0" smtClean="0"/>
              <a:t>получается. </a:t>
            </a:r>
          </a:p>
          <a:p>
            <a:pPr algn="ctr"/>
            <a:r>
              <a:rPr lang="ru-RU" sz="1400" dirty="0" smtClean="0"/>
              <a:t>Как </a:t>
            </a:r>
            <a:r>
              <a:rPr lang="ru-RU" sz="1400" dirty="0"/>
              <a:t>посчитать,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если </a:t>
            </a:r>
            <a:r>
              <a:rPr lang="ru-RU" sz="1400" dirty="0"/>
              <a:t>нет никаких чисел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8" y="242060"/>
            <a:ext cx="2520000" cy="25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13475" y="365071"/>
            <a:ext cx="2571750" cy="916183"/>
          </a:xfrm>
          <a:prstGeom prst="wedgeRoundRectCallout">
            <a:avLst>
              <a:gd name="adj1" fmla="val -24789"/>
              <a:gd name="adj2" fmla="val 7859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Как это </a:t>
            </a:r>
            <a:r>
              <a:rPr lang="ru-RU" sz="1400" dirty="0" smtClean="0"/>
              <a:t>– нет чисел.</a:t>
            </a:r>
          </a:p>
          <a:p>
            <a:pPr algn="ctr"/>
            <a:r>
              <a:rPr lang="ru-RU" sz="1400" dirty="0" smtClean="0"/>
              <a:t>Сколько </a:t>
            </a:r>
            <a:r>
              <a:rPr lang="ru-RU" sz="1400" dirty="0"/>
              <a:t>воскресений бывает в одной неделе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8775" y="365071"/>
            <a:ext cx="2492933" cy="439457"/>
          </a:xfrm>
          <a:prstGeom prst="wedgeRoundRectCallout">
            <a:avLst>
              <a:gd name="adj1" fmla="val 49305"/>
              <a:gd name="adj2" fmla="val 13671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>
                <a:solidFill>
                  <a:srgbClr val="762E9A"/>
                </a:solidFill>
              </a:rPr>
              <a:t>Одно</a:t>
            </a:r>
            <a:r>
              <a:rPr lang="ru-RU" sz="1400" dirty="0"/>
              <a:t> </a:t>
            </a:r>
            <a:r>
              <a:rPr lang="ru-RU" sz="1400" dirty="0" smtClean="0"/>
              <a:t>воскресенье.</a:t>
            </a:r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8" y="242060"/>
            <a:ext cx="2520000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086764" y="365071"/>
            <a:ext cx="2698461" cy="677820"/>
          </a:xfrm>
          <a:prstGeom prst="wedgeRoundRectCallout">
            <a:avLst>
              <a:gd name="adj1" fmla="val -36801"/>
              <a:gd name="adj2" fmla="val 8956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Хорошо! </a:t>
            </a:r>
            <a:endParaRPr lang="ru-RU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сколько недель в </a:t>
            </a:r>
            <a:r>
              <a:rPr lang="ru-RU" sz="1400" dirty="0" smtClean="0"/>
              <a:t>году?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8" y="242060"/>
            <a:ext cx="2520000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775" y="365071"/>
            <a:ext cx="2492933" cy="916183"/>
          </a:xfrm>
          <a:prstGeom prst="wedgeRoundRectCallout">
            <a:avLst>
              <a:gd name="adj1" fmla="val 51899"/>
              <a:gd name="adj2" fmla="val 7824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Не </a:t>
            </a:r>
            <a:r>
              <a:rPr lang="ru-RU" sz="1400" dirty="0" smtClean="0"/>
              <a:t>знаю. </a:t>
            </a:r>
          </a:p>
          <a:p>
            <a:pPr algn="ctr"/>
            <a:r>
              <a:rPr lang="ru-RU" sz="1400" dirty="0" smtClean="0"/>
              <a:t>Их </a:t>
            </a:r>
            <a:r>
              <a:rPr lang="ru-RU" sz="1400" dirty="0"/>
              <a:t>же очень много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никак не сосчитать.</a:t>
            </a:r>
          </a:p>
        </p:txBody>
      </p:sp>
    </p:spTree>
    <p:extLst>
      <p:ext uri="{BB962C8B-B14F-4D97-AF65-F5344CB8AC3E}">
        <p14:creationId xmlns:p14="http://schemas.microsoft.com/office/powerpoint/2010/main" val="32571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8" y="242060"/>
            <a:ext cx="2520000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8928" y="3550224"/>
                <a:ext cx="5109152" cy="971801"/>
              </a:xfrm>
              <a:prstGeom prst="wedgeRoundRectCallout">
                <a:avLst>
                  <a:gd name="adj1" fmla="val 3631"/>
                  <a:gd name="adj2" fmla="val -9759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 </a:t>
                </a:r>
                <a:r>
                  <a:rPr lang="ru-RU" sz="1400" dirty="0"/>
                  <a:t>одной неделе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дней. </a:t>
                </a:r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вот в году дней может быть по-разному.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Это </a:t>
                </a:r>
                <a:r>
                  <a:rPr lang="ru-RU" sz="1400" dirty="0"/>
                  <a:t>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дней, 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дней, если год високосный.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28" y="3550224"/>
                <a:ext cx="5109152" cy="971801"/>
              </a:xfrm>
              <a:prstGeom prst="wedgeRoundRectCallout">
                <a:avLst>
                  <a:gd name="adj1" fmla="val 3631"/>
                  <a:gd name="adj2" fmla="val -9759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001818" y="347514"/>
            <a:ext cx="5783406" cy="916183"/>
          </a:xfrm>
          <a:prstGeom prst="wedgeRoundRectCallout">
            <a:avLst>
              <a:gd name="adj1" fmla="val -8210"/>
              <a:gd name="adj2" fmla="val 68780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Сосчитать </a:t>
            </a:r>
            <a:r>
              <a:rPr lang="ru-RU" sz="1400" dirty="0"/>
              <a:t>их совсем несложно. </a:t>
            </a:r>
            <a:endParaRPr lang="ru-RU" sz="1400" dirty="0" smtClean="0"/>
          </a:p>
          <a:p>
            <a:pPr algn="ctr"/>
            <a:r>
              <a:rPr lang="ru-RU" sz="1400" dirty="0" smtClean="0"/>
              <a:t>Чтобы узнать, </a:t>
            </a:r>
            <a:r>
              <a:rPr lang="ru-RU" sz="1400" dirty="0"/>
              <a:t>сколько недель в </a:t>
            </a:r>
            <a:r>
              <a:rPr lang="ru-RU" sz="1400" dirty="0" smtClean="0"/>
              <a:t>году, </a:t>
            </a:r>
            <a:r>
              <a:rPr lang="ru-RU" sz="1400" dirty="0"/>
              <a:t>нужно количество дней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году разделить на количество дней в одной </a:t>
            </a:r>
            <a:r>
              <a:rPr lang="ru-RU" sz="1400" dirty="0" smtClean="0"/>
              <a:t>неделе.</a:t>
            </a:r>
          </a:p>
        </p:txBody>
      </p:sp>
    </p:spTree>
    <p:extLst>
      <p:ext uri="{BB962C8B-B14F-4D97-AF65-F5344CB8AC3E}">
        <p14:creationId xmlns:p14="http://schemas.microsoft.com/office/powerpoint/2010/main" val="19129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2227" y="-900"/>
            <a:ext cx="9233538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78" y="242060"/>
            <a:ext cx="2520000" cy="25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397" y="1305793"/>
            <a:ext cx="1643554" cy="21847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6922" y="1323377"/>
            <a:ext cx="1708712" cy="216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8928" y="3550224"/>
                <a:ext cx="5109152" cy="971801"/>
              </a:xfrm>
              <a:prstGeom prst="wedgeRoundRectCallout">
                <a:avLst>
                  <a:gd name="adj1" fmla="val 3631"/>
                  <a:gd name="adj2" fmla="val -9759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В </a:t>
                </a:r>
                <a:r>
                  <a:rPr lang="ru-RU" sz="1400" dirty="0"/>
                  <a:t>одной неделе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дней. </a:t>
                </a:r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вот в году дней может быть по-разному.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Это </a:t>
                </a:r>
                <a:r>
                  <a:rPr lang="ru-RU" sz="1400" dirty="0"/>
                  <a:t>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дней, или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дней, если год високосный.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28" y="3550224"/>
                <a:ext cx="5109152" cy="971801"/>
              </a:xfrm>
              <a:prstGeom prst="wedgeRoundRectCallout">
                <a:avLst>
                  <a:gd name="adj1" fmla="val 3631"/>
                  <a:gd name="adj2" fmla="val -9759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615708" y="347514"/>
            <a:ext cx="3169515" cy="677820"/>
          </a:xfrm>
          <a:prstGeom prst="wedgeRoundRectCallout">
            <a:avLst>
              <a:gd name="adj1" fmla="val -29483"/>
              <a:gd name="adj2" fmla="val 7968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Правильно! </a:t>
            </a:r>
            <a:endParaRPr lang="ru-RU" sz="1400" dirty="0" smtClean="0"/>
          </a:p>
          <a:p>
            <a:pPr algn="ctr"/>
            <a:r>
              <a:rPr lang="ru-RU" sz="1400" dirty="0" smtClean="0"/>
              <a:t>Вот </a:t>
            </a:r>
            <a:r>
              <a:rPr lang="ru-RU" sz="1400" dirty="0"/>
              <a:t>видишь, и числа появились!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3074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1801812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2014249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6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7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8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849090" y="358322"/>
                <a:ext cx="3941329" cy="943992"/>
              </a:xfrm>
              <a:prstGeom prst="wedgeRoundRectCallout">
                <a:avLst>
                  <a:gd name="adj1" fmla="val 33857"/>
                  <a:gd name="adj2" fmla="val 8079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Осталось </a:t>
                </a:r>
                <a:r>
                  <a:rPr lang="ru-RU" sz="1400" dirty="0"/>
                  <a:t>разделить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366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Предлагаю </a:t>
                </a:r>
                <a:r>
                  <a:rPr lang="ru-RU" sz="1400" dirty="0"/>
                  <a:t>делить столбиком,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так </a:t>
                </a:r>
                <a:r>
                  <a:rPr lang="ru-RU" sz="1400" dirty="0"/>
                  <a:t>будет проще!</a:t>
                </a: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090" y="358322"/>
                <a:ext cx="3941329" cy="943992"/>
              </a:xfrm>
              <a:prstGeom prst="wedgeRoundRectCallout">
                <a:avLst>
                  <a:gd name="adj1" fmla="val 33857"/>
                  <a:gd name="adj2" fmla="val 80798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10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11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2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4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5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8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3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4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5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6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8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9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30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823526" y="2562315"/>
                <a:ext cx="3138173" cy="2219235"/>
              </a:xfrm>
              <a:prstGeom prst="wedgeRoundRectCallout">
                <a:avLst>
                  <a:gd name="adj1" fmla="val 59169"/>
                  <a:gd name="adj2" fmla="val -2782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Тут </a:t>
                </a:r>
                <a:r>
                  <a:rPr lang="ru-RU" sz="1400" dirty="0"/>
                  <a:t>какое-то странное деление </a:t>
                </a:r>
                <a:r>
                  <a:rPr lang="ru-RU" sz="1400" dirty="0" smtClean="0"/>
                  <a:t>получается. </a:t>
                </a:r>
              </a:p>
              <a:p>
                <a:pPr algn="ctr"/>
                <a:r>
                  <a:rPr lang="ru-RU" sz="1400" dirty="0" smtClean="0"/>
                  <a:t>Смотри: </a:t>
                </a:r>
                <a:r>
                  <a:rPr lang="ru-RU" sz="1400" dirty="0"/>
                  <a:t>в первом частном осталось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которое никак нельзя разделить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, </a:t>
                </a:r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во втором – 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которое тоже не делится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ru-RU" sz="1400" dirty="0" smtClean="0"/>
                  <a:t>. </a:t>
                </a:r>
              </a:p>
              <a:p>
                <a:pPr algn="ctr"/>
                <a:r>
                  <a:rPr lang="ru-RU" sz="1400" dirty="0" smtClean="0"/>
                  <a:t>Что </a:t>
                </a:r>
                <a:r>
                  <a:rPr lang="ru-RU" sz="1400" dirty="0"/>
                  <a:t>делать с этими числами?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26" y="2562315"/>
                <a:ext cx="3138173" cy="2219235"/>
              </a:xfrm>
              <a:prstGeom prst="wedgeRoundRectCallout">
                <a:avLst>
                  <a:gd name="adj1" fmla="val 59169"/>
                  <a:gd name="adj2" fmla="val -27829"/>
                  <a:gd name="adj3" fmla="val 16667"/>
                </a:avLst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1" grpId="0"/>
      <p:bldP spid="122" grpId="0"/>
      <p:bldP spid="135" grpId="0" animBg="1"/>
      <p:bldP spid="36" grpId="0"/>
      <p:bldP spid="37" grpId="0"/>
      <p:bldP spid="38" grpId="0"/>
      <p:bldP spid="41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4" grpId="0"/>
      <p:bldP spid="65" grpId="0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26" y="1801812"/>
            <a:ext cx="1242699" cy="287999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2014249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365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290444"/>
                <a:ext cx="1211742" cy="400110"/>
              </a:xfrm>
              <a:prstGeom prst="rect">
                <a:avLst/>
              </a:prstGeom>
              <a:blipFill>
                <a:blip r:embed="rId6"/>
                <a:stretch>
                  <a:fillRect l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 :7=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9" y="690554"/>
                <a:ext cx="1211742" cy="400110"/>
              </a:xfrm>
              <a:prstGeom prst="rect">
                <a:avLst/>
              </a:prstGeom>
              <a:blipFill>
                <a:blip r:embed="rId7"/>
                <a:stretch>
                  <a:fillRect l="-4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" y="1290719"/>
                <a:ext cx="584455" cy="400110"/>
              </a:xfrm>
              <a:prstGeom prst="rect">
                <a:avLst/>
              </a:prstGeom>
              <a:blipFill>
                <a:blip r:embed="rId8"/>
                <a:stretch>
                  <a:fillRect l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/>
          <p:cNvSpPr txBox="1"/>
          <p:nvPr/>
        </p:nvSpPr>
        <p:spPr>
          <a:xfrm>
            <a:off x="3426691" y="358322"/>
            <a:ext cx="5363728" cy="916183"/>
          </a:xfrm>
          <a:prstGeom prst="wedgeRoundRectCallout">
            <a:avLst>
              <a:gd name="adj1" fmla="val 33513"/>
              <a:gd name="adj2" fmla="val 8483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Обычно </a:t>
            </a:r>
            <a:r>
              <a:rPr lang="ru-RU" sz="1400" dirty="0"/>
              <a:t>все числа делятся… </a:t>
            </a:r>
            <a:endParaRPr lang="ru-RU" sz="1400" dirty="0" smtClean="0"/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давай спросим у </a:t>
            </a:r>
            <a:r>
              <a:rPr lang="ru-RU" sz="1400" dirty="0" err="1"/>
              <a:t>Электроши</a:t>
            </a:r>
            <a:r>
              <a:rPr lang="ru-RU" sz="1400" dirty="0"/>
              <a:t>, как так могло получиться. </a:t>
            </a:r>
            <a:endParaRPr lang="ru-RU" sz="1400" dirty="0" smtClean="0"/>
          </a:p>
          <a:p>
            <a:pPr algn="ctr"/>
            <a:r>
              <a:rPr lang="ru-RU" sz="1400" dirty="0" smtClean="0"/>
              <a:t>Может, </a:t>
            </a:r>
            <a:r>
              <a:rPr lang="ru-RU" sz="1400" dirty="0"/>
              <a:t>мы неправильно что-то посчитали?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87683" y="1383082"/>
            <a:ext cx="432000" cy="432000"/>
            <a:chOff x="829072" y="1383082"/>
            <a:chExt cx="432000" cy="43200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95" y="1290719"/>
                <a:ext cx="149561" cy="400110"/>
              </a:xfrm>
              <a:prstGeom prst="rect">
                <a:avLst/>
              </a:prstGeom>
              <a:blipFill>
                <a:blip r:embed="rId9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42" y="1552901"/>
                <a:ext cx="149561" cy="400110"/>
              </a:xfrm>
              <a:prstGeom prst="rect">
                <a:avLst/>
              </a:prstGeom>
              <a:blipFill>
                <a:blip r:embed="rId10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2" y="1552901"/>
                <a:ext cx="331780" cy="400110"/>
              </a:xfrm>
              <a:prstGeom prst="rect">
                <a:avLst/>
              </a:prstGeom>
              <a:blipFill>
                <a:blip r:embed="rId11"/>
                <a:stretch>
                  <a:fillRect l="-27273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38" y="1290719"/>
                <a:ext cx="584455" cy="400110"/>
              </a:xfrm>
              <a:prstGeom prst="rect">
                <a:avLst/>
              </a:prstGeom>
              <a:blipFill>
                <a:blip r:embed="rId12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2626881" y="1383082"/>
            <a:ext cx="432000" cy="432000"/>
            <a:chOff x="829072" y="1383082"/>
            <a:chExt cx="432000" cy="432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29072" y="1383082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045072" y="1388891"/>
              <a:ext cx="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93" y="1290719"/>
                <a:ext cx="149561" cy="400110"/>
              </a:xfrm>
              <a:prstGeom prst="rect">
                <a:avLst/>
              </a:prstGeom>
              <a:blipFill>
                <a:blip r:embed="rId13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40" y="1552901"/>
                <a:ext cx="149561" cy="400110"/>
              </a:xfrm>
              <a:prstGeom prst="rect">
                <a:avLst/>
              </a:prstGeom>
              <a:blipFill>
                <a:blip r:embed="rId14"/>
                <a:stretch>
                  <a:fillRect l="-62500" r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40" y="1552901"/>
                <a:ext cx="331780" cy="400110"/>
              </a:xfrm>
              <a:prstGeom prst="rect">
                <a:avLst/>
              </a:prstGeom>
              <a:blipFill>
                <a:blip r:embed="rId15"/>
                <a:stretch>
                  <a:fillRect l="-27778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1" y="1414972"/>
                <a:ext cx="331780" cy="400110"/>
              </a:xfrm>
              <a:prstGeom prst="rect">
                <a:avLst/>
              </a:prstGeom>
              <a:blipFill>
                <a:blip r:embed="rId1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06" y="1411513"/>
                <a:ext cx="331780" cy="400110"/>
              </a:xfrm>
              <a:prstGeom prst="rect">
                <a:avLst/>
              </a:prstGeom>
              <a:blipFill>
                <a:blip r:embed="rId1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548456" y="1915020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2075096" y="190425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1873750"/>
                <a:ext cx="149561" cy="400110"/>
              </a:xfrm>
              <a:prstGeom prst="rect">
                <a:avLst/>
              </a:prstGeom>
              <a:blipFill>
                <a:blip r:embed="rId18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1873750"/>
                <a:ext cx="149561" cy="400110"/>
              </a:xfrm>
              <a:prstGeom prst="rect">
                <a:avLst/>
              </a:prstGeom>
              <a:blipFill>
                <a:blip r:embed="rId19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1879934"/>
                <a:ext cx="149561" cy="400110"/>
              </a:xfrm>
              <a:prstGeom prst="rect">
                <a:avLst/>
              </a:prstGeom>
              <a:blipFill>
                <a:blip r:embed="rId20"/>
                <a:stretch>
                  <a:fillRect l="-60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1879934"/>
                <a:ext cx="149561" cy="400110"/>
              </a:xfrm>
              <a:prstGeom prst="rect">
                <a:avLst/>
              </a:prstGeom>
              <a:blipFill>
                <a:blip r:embed="rId21"/>
                <a:stretch>
                  <a:fillRect l="-62500" r="-5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8" y="1546717"/>
                <a:ext cx="149561" cy="400110"/>
              </a:xfrm>
              <a:prstGeom prst="rect">
                <a:avLst/>
              </a:prstGeom>
              <a:blipFill>
                <a:blip r:embed="rId22"/>
                <a:stretch>
                  <a:fillRect l="-60000" r="-4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6" y="1546717"/>
                <a:ext cx="149561" cy="400110"/>
              </a:xfrm>
              <a:prstGeom prst="rect">
                <a:avLst/>
              </a:prstGeom>
              <a:blipFill>
                <a:blip r:embed="rId23"/>
                <a:stretch>
                  <a:fillRect l="-56000" r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0" y="2135932"/>
                <a:ext cx="322304" cy="400110"/>
              </a:xfrm>
              <a:prstGeom prst="rect">
                <a:avLst/>
              </a:prstGeom>
              <a:blipFill>
                <a:blip r:embed="rId24"/>
                <a:stretch>
                  <a:fillRect l="-28302" r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8" y="2135932"/>
                <a:ext cx="345062" cy="400110"/>
              </a:xfrm>
              <a:prstGeom prst="rect">
                <a:avLst/>
              </a:prstGeom>
              <a:blipFill>
                <a:blip r:embed="rId25"/>
                <a:stretch>
                  <a:fillRect l="-24561"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0" y="1991712"/>
                <a:ext cx="331780" cy="400110"/>
              </a:xfrm>
              <a:prstGeom prst="rect">
                <a:avLst/>
              </a:prstGeom>
              <a:blipFill>
                <a:blip r:embed="rId26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35" y="1988253"/>
                <a:ext cx="331780" cy="400110"/>
              </a:xfrm>
              <a:prstGeom prst="rect">
                <a:avLst/>
              </a:prstGeom>
              <a:blipFill>
                <a:blip r:embed="rId27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H="1">
            <a:off x="546782" y="2499098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073422" y="2488336"/>
            <a:ext cx="539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8" y="2470971"/>
                <a:ext cx="172531" cy="400110"/>
              </a:xfrm>
              <a:prstGeom prst="rect">
                <a:avLst/>
              </a:prstGeom>
              <a:blipFill>
                <a:blip r:embed="rId28"/>
                <a:stretch>
                  <a:fillRect l="-48276" r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76" y="2470971"/>
                <a:ext cx="172531" cy="400110"/>
              </a:xfrm>
              <a:prstGeom prst="rect">
                <a:avLst/>
              </a:prstGeom>
              <a:blipFill>
                <a:blip r:embed="rId29"/>
                <a:stretch>
                  <a:fillRect l="-53571" r="-32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5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4215</TotalTime>
  <Words>1449</Words>
  <Application>Microsoft Office PowerPoint</Application>
  <PresentationFormat>Экран (16:9)</PresentationFormat>
  <Paragraphs>473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Merriweather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740</cp:revision>
  <dcterms:created xsi:type="dcterms:W3CDTF">2017-06-06T14:34:21Z</dcterms:created>
  <dcterms:modified xsi:type="dcterms:W3CDTF">2025-01-17T12:42:45Z</dcterms:modified>
</cp:coreProperties>
</file>