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7"/>
  </p:notesMasterIdLst>
  <p:sldIdLst>
    <p:sldId id="256" r:id="rId2"/>
    <p:sldId id="378" r:id="rId3"/>
    <p:sldId id="379" r:id="rId4"/>
    <p:sldId id="393" r:id="rId5"/>
    <p:sldId id="380" r:id="rId6"/>
    <p:sldId id="394" r:id="rId7"/>
    <p:sldId id="353" r:id="rId8"/>
    <p:sldId id="354" r:id="rId9"/>
    <p:sldId id="386" r:id="rId10"/>
    <p:sldId id="387" r:id="rId11"/>
    <p:sldId id="388" r:id="rId12"/>
    <p:sldId id="395" r:id="rId13"/>
    <p:sldId id="396" r:id="rId14"/>
    <p:sldId id="390" r:id="rId15"/>
    <p:sldId id="265" r:id="rId16"/>
    <p:sldId id="389" r:id="rId17"/>
    <p:sldId id="369" r:id="rId18"/>
    <p:sldId id="382" r:id="rId19"/>
    <p:sldId id="367" r:id="rId20"/>
    <p:sldId id="368" r:id="rId21"/>
    <p:sldId id="306" r:id="rId22"/>
    <p:sldId id="355" r:id="rId23"/>
    <p:sldId id="397" r:id="rId24"/>
    <p:sldId id="356" r:id="rId25"/>
    <p:sldId id="398" r:id="rId26"/>
    <p:sldId id="399" r:id="rId27"/>
    <p:sldId id="400" r:id="rId28"/>
    <p:sldId id="401" r:id="rId29"/>
    <p:sldId id="402" r:id="rId30"/>
    <p:sldId id="403" r:id="rId31"/>
    <p:sldId id="295" r:id="rId32"/>
    <p:sldId id="391" r:id="rId33"/>
    <p:sldId id="343" r:id="rId34"/>
    <p:sldId id="404" r:id="rId35"/>
    <p:sldId id="405" r:id="rId36"/>
  </p:sldIdLst>
  <p:sldSz cx="9144000" cy="5143500" type="screen16x9"/>
  <p:notesSz cx="6858000" cy="9144000"/>
  <p:embeddedFontLst>
    <p:embeddedFont>
      <p:font typeface="Merriweather" panose="020B0604020202020204" charset="-52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</p:embeddedFontLst>
  <p:defaultTextStyle>
    <a:defPPr>
      <a:defRPr lang="ru-RU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12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228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2069" userDrawn="1">
          <p15:clr>
            <a:srgbClr val="A4A3A4"/>
          </p15:clr>
        </p15:guide>
        <p15:guide id="8" pos="3692" userDrawn="1">
          <p15:clr>
            <a:srgbClr val="A4A3A4"/>
          </p15:clr>
        </p15:guide>
        <p15:guide id="9" pos="1837" userDrawn="1">
          <p15:clr>
            <a:srgbClr val="A4A3A4"/>
          </p15:clr>
        </p15:guide>
        <p15:guide id="10" pos="391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65B1"/>
    <a:srgbClr val="762E9A"/>
    <a:srgbClr val="E7E6E6"/>
    <a:srgbClr val="F2F2F2"/>
    <a:srgbClr val="FACE47"/>
    <a:srgbClr val="0F7799"/>
    <a:srgbClr val="9F9C8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90413" autoAdjust="0"/>
  </p:normalViewPr>
  <p:slideViewPr>
    <p:cSldViewPr snapToGrid="0" showGuides="1">
      <p:cViewPr varScale="1">
        <p:scale>
          <a:sx n="105" d="100"/>
          <a:sy n="105" d="100"/>
        </p:scale>
        <p:origin x="1056" y="67"/>
      </p:cViewPr>
      <p:guideLst>
        <p:guide orient="horz" pos="3012"/>
        <p:guide pos="226"/>
        <p:guide pos="5534"/>
        <p:guide orient="horz" pos="228"/>
        <p:guide pos="2993"/>
        <p:guide pos="2767"/>
        <p:guide pos="2069"/>
        <p:guide pos="3692"/>
        <p:guide pos="1837"/>
        <p:guide pos="39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6CDED-7666-4D7E-A294-5461EC81F347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F394D-A24F-4D3B-936C-7A19980982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2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45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511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024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96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038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3384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039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478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5423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88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81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392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1719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15319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3261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334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223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042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2492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176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99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951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6729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4230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258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1089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2455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51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7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385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426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746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83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02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8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11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52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49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2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1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3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60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23D31-6C15-4E8B-B5F8-EC45A10A3328}" type="datetimeFigureOut">
              <a:rPr lang="ru-RU" smtClean="0"/>
              <a:t>17.01.2025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2AE63-1518-4AEF-8B91-881F017BEC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73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10" Type="http://schemas.openxmlformats.org/officeDocument/2006/relationships/image" Target="../media/image53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0.png"/><Relationship Id="rId7" Type="http://schemas.openxmlformats.org/officeDocument/2006/relationships/image" Target="../media/image62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17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0.png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5.png"/><Relationship Id="rId5" Type="http://schemas.openxmlformats.org/officeDocument/2006/relationships/image" Target="../media/image47.png"/><Relationship Id="rId10" Type="http://schemas.openxmlformats.org/officeDocument/2006/relationships/image" Target="../media/image74.png"/><Relationship Id="rId4" Type="http://schemas.openxmlformats.org/officeDocument/2006/relationships/image" Target="../media/image43.png"/><Relationship Id="rId9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10" Type="http://schemas.openxmlformats.org/officeDocument/2006/relationships/image" Target="../media/image84.png"/><Relationship Id="rId4" Type="http://schemas.openxmlformats.org/officeDocument/2006/relationships/image" Target="../media/image18.png"/><Relationship Id="rId9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17.png"/><Relationship Id="rId7" Type="http://schemas.openxmlformats.org/officeDocument/2006/relationships/image" Target="../media/image840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88.png"/><Relationship Id="rId5" Type="http://schemas.openxmlformats.org/officeDocument/2006/relationships/image" Target="../media/image20.png"/><Relationship Id="rId10" Type="http://schemas.openxmlformats.org/officeDocument/2006/relationships/image" Target="../media/image87.png"/><Relationship Id="rId4" Type="http://schemas.openxmlformats.org/officeDocument/2006/relationships/image" Target="../media/image18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9" Type="http://schemas.openxmlformats.org/officeDocument/2006/relationships/image" Target="../media/image140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34" Type="http://schemas.openxmlformats.org/officeDocument/2006/relationships/image" Target="../media/image13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4.png"/><Relationship Id="rId38" Type="http://schemas.openxmlformats.org/officeDocument/2006/relationships/image" Target="../media/image13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32" Type="http://schemas.openxmlformats.org/officeDocument/2006/relationships/image" Target="../media/image133.png"/><Relationship Id="rId37" Type="http://schemas.openxmlformats.org/officeDocument/2006/relationships/image" Target="../media/image138.png"/><Relationship Id="rId40" Type="http://schemas.openxmlformats.org/officeDocument/2006/relationships/image" Target="../media/image141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50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9" Type="http://schemas.openxmlformats.org/officeDocument/2006/relationships/image" Target="../media/image1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19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1" y="2287474"/>
            <a:ext cx="5407269" cy="553998"/>
          </a:xfrm>
          <a:prstGeom prst="rect">
            <a:avLst/>
          </a:prstGeom>
        </p:spPr>
        <p:txBody>
          <a:bodyPr wrap="square" lIns="720000" tIns="0" rIns="0" bIns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+mj-lt"/>
              </a:rPr>
              <a:t>Степень </a:t>
            </a:r>
            <a:r>
              <a:rPr lang="ru-RU" sz="3600" dirty="0">
                <a:solidFill>
                  <a:schemeClr val="bg1"/>
                </a:solidFill>
                <a:latin typeface="+mj-lt"/>
              </a:rPr>
              <a:t>числа</a:t>
            </a:r>
          </a:p>
        </p:txBody>
      </p:sp>
    </p:spTree>
    <p:extLst>
      <p:ext uri="{BB962C8B-B14F-4D97-AF65-F5344CB8AC3E}">
        <p14:creationId xmlns:p14="http://schemas.microsoft.com/office/powerpoint/2010/main" val="5099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  <a:blipFill>
                <a:blip r:embed="rId5"/>
                <a:stretch>
                  <a:fillRect l="-7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6329" y="690554"/>
                <a:ext cx="3072188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10+10+10+10+10=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690554"/>
                <a:ext cx="3072188" cy="400110"/>
              </a:xfrm>
              <a:prstGeom prst="rect">
                <a:avLst/>
              </a:prstGeom>
              <a:blipFill>
                <a:blip r:embed="rId6"/>
                <a:stretch>
                  <a:fillRect l="-11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4455364" y="366568"/>
            <a:ext cx="4324061" cy="1392909"/>
          </a:xfrm>
          <a:prstGeom prst="wedgeRoundRectCallout">
            <a:avLst>
              <a:gd name="adj1" fmla="val 28968"/>
              <a:gd name="adj2" fmla="val 6342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Для произведения,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котором все множители равны, математики тоже придумали способ,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с </a:t>
            </a:r>
            <a:r>
              <a:rPr lang="ru-RU" sz="1400" dirty="0"/>
              <a:t>помощью которого такое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произведение </a:t>
            </a:r>
            <a:r>
              <a:rPr lang="ru-RU" sz="1400" dirty="0"/>
              <a:t>можно записать короче.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3284538" y="690554"/>
                <a:ext cx="77059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10∙5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38" y="690554"/>
                <a:ext cx="770596" cy="400110"/>
              </a:xfrm>
              <a:prstGeom prst="rect">
                <a:avLst/>
              </a:prstGeom>
              <a:blipFill>
                <a:blip r:embed="rId7"/>
                <a:stretch>
                  <a:fillRect l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1186153" y="321222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j-lt"/>
              </a:rPr>
              <a:t>произведение</a:t>
            </a:r>
            <a:endParaRPr lang="ru-RU" sz="1600" dirty="0">
              <a:latin typeface="+mj-lt"/>
            </a:endParaRP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9" cy="28799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2" cy="287999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832814" y="1139638"/>
            <a:ext cx="1706850" cy="439457"/>
          </a:xfrm>
          <a:prstGeom prst="wedgeRoundRectCallout">
            <a:avLst>
              <a:gd name="adj1" fmla="val 1911"/>
              <a:gd name="adj2" fmla="val 10335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Произведение?</a:t>
            </a:r>
            <a:endParaRPr lang="ru-RU" sz="1400" dirty="0"/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888131" y="490499"/>
            <a:ext cx="324000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72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  <a:blipFill>
                <a:blip r:embed="rId5"/>
                <a:stretch>
                  <a:fillRect l="-7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TextBox 71"/>
          <p:cNvSpPr txBox="1"/>
          <p:nvPr/>
        </p:nvSpPr>
        <p:spPr>
          <a:xfrm>
            <a:off x="7033343" y="1020456"/>
            <a:ext cx="1746082" cy="677820"/>
          </a:xfrm>
          <a:prstGeom prst="wedgeRoundRectCallout">
            <a:avLst>
              <a:gd name="adj1" fmla="val 2519"/>
              <a:gd name="adj2" fmla="val 7568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Да! Произведение!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186153" y="321222"/>
            <a:ext cx="17427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+mj-lt"/>
              </a:rPr>
              <a:t>произведение</a:t>
            </a:r>
            <a:endParaRPr lang="ru-RU" sz="1600" dirty="0">
              <a:latin typeface="+mj-lt"/>
            </a:endParaRPr>
          </a:p>
        </p:txBody>
      </p:sp>
      <p:pic>
        <p:nvPicPr>
          <p:cNvPr id="75" name="Рисунок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306329" y="760198"/>
                <a:ext cx="3031598" cy="943992"/>
              </a:xfrm>
              <a:prstGeom prst="wedgeRoundRectCallout">
                <a:avLst>
                  <a:gd name="adj1" fmla="val 2216"/>
                  <a:gd name="adj2" fmla="val 6715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/>
                  <a:t>То есть получается, </a:t>
                </a:r>
                <a:r>
                  <a:rPr lang="ru-RU" sz="1400" dirty="0" smtClean="0"/>
                  <a:t/>
                </a:r>
                <a:br>
                  <a:rPr lang="ru-RU" sz="1400" dirty="0" smtClean="0"/>
                </a:br>
                <a:r>
                  <a:rPr lang="ru-RU" sz="1400" dirty="0" smtClean="0"/>
                  <a:t>что </a:t>
                </a:r>
                <a:r>
                  <a:rPr lang="ru-RU" sz="1400" dirty="0"/>
                  <a:t>в теле человека </a:t>
                </a:r>
                <a14:m>
                  <m:oMath xmlns:m="http://schemas.openxmlformats.org/officeDocument/2006/math">
                    <m:r>
                      <a:rPr lang="ru-RU" sz="160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100 000 000 000 000</m:t>
                    </m:r>
                  </m:oMath>
                </a14:m>
                <a:r>
                  <a:rPr lang="ru-RU" sz="1400" dirty="0" smtClean="0"/>
                  <a:t> клеток?</a:t>
                </a:r>
                <a:endParaRPr lang="ru-RU" sz="1400" dirty="0"/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760198"/>
                <a:ext cx="3031598" cy="943992"/>
              </a:xfrm>
              <a:prstGeom prst="wedgeRoundRectCallout">
                <a:avLst>
                  <a:gd name="adj1" fmla="val 2216"/>
                  <a:gd name="adj2" fmla="val 67156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8" name="Прямая со стрелкой 77"/>
          <p:cNvCxnSpPr/>
          <p:nvPr/>
        </p:nvCxnSpPr>
        <p:spPr>
          <a:xfrm flipH="1">
            <a:off x="888131" y="490499"/>
            <a:ext cx="324000" cy="0"/>
          </a:xfrm>
          <a:prstGeom prst="straightConnector1">
            <a:avLst/>
          </a:prstGeom>
          <a:ln w="19050">
            <a:solidFill>
              <a:srgbClr val="C0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898948" y="285336"/>
                <a:ext cx="7098162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=10∙10∙10∙10∙10∙10∙10∙10∙10∙10∙10∙10∙10∙10</m:t>
                    </m:r>
                  </m:oMath>
                </a14:m>
                <a:r>
                  <a:rPr lang="ru-RU" sz="1800" dirty="0" smtClean="0"/>
                  <a:t> </a:t>
                </a:r>
                <a:endParaRPr lang="ru-RU" sz="1800" dirty="0"/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48" y="285336"/>
                <a:ext cx="7098162" cy="400110"/>
              </a:xfrm>
              <a:prstGeom prst="rect">
                <a:avLst/>
              </a:prstGeom>
              <a:blipFill>
                <a:blip r:embed="rId9"/>
                <a:stretch>
                  <a:fillRect l="-7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Левая фигурная скобка 1"/>
          <p:cNvSpPr/>
          <p:nvPr/>
        </p:nvSpPr>
        <p:spPr>
          <a:xfrm rot="16200000">
            <a:off x="4234715" y="-2487077"/>
            <a:ext cx="216000" cy="6372000"/>
          </a:xfrm>
          <a:prstGeom prst="leftBrace">
            <a:avLst>
              <a:gd name="adj1" fmla="val 13499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3600957" y="800444"/>
                <a:ext cx="1475725" cy="332912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400" dirty="0" smtClean="0"/>
                  <a:t> множителей</a:t>
                </a:r>
                <a:endParaRPr lang="ru-RU" sz="1400" dirty="0"/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0957" y="800444"/>
                <a:ext cx="1475725" cy="332912"/>
              </a:xfrm>
              <a:prstGeom prst="rect">
                <a:avLst/>
              </a:prstGeom>
              <a:blipFill>
                <a:blip r:embed="rId10"/>
                <a:stretch>
                  <a:fillRect l="-4959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7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4" grpId="0"/>
      <p:bldP spid="77" grpId="0" animBg="1"/>
      <p:bldP spid="79" grpId="0"/>
      <p:bldP spid="2" grpId="0" animBg="1"/>
      <p:bldP spid="8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4" y="290866"/>
            <a:ext cx="4765676" cy="2966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Способ </a:t>
            </a:r>
            <a:r>
              <a:rPr lang="ru-RU" sz="1600" dirty="0">
                <a:latin typeface="+mj-lt"/>
              </a:rPr>
              <a:t>записи произведения одинаковых множителей придумали давным-давно.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Ещё </a:t>
            </a:r>
            <a:r>
              <a:rPr lang="ru-RU" sz="1600" dirty="0">
                <a:latin typeface="+mj-lt"/>
              </a:rPr>
              <a:t>в Древнем Египте учёные обратили внимание на то, что когда нужно выполнить умножение какого-либо числа на себя много раз, то на это тратится огромное количество ненужных усилий.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Более </a:t>
            </a:r>
            <a:r>
              <a:rPr lang="ru-RU" sz="1600" dirty="0">
                <a:latin typeface="+mj-lt"/>
              </a:rPr>
              <a:t>того, такая операция ещё и вела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к </a:t>
            </a:r>
            <a:r>
              <a:rPr lang="ru-RU" sz="1600" dirty="0">
                <a:latin typeface="+mj-lt"/>
              </a:rPr>
              <a:t>значительным финансовым затратам.  </a:t>
            </a:r>
            <a:endParaRPr lang="ru-RU" sz="1600" dirty="0" smtClean="0">
              <a:latin typeface="+mj-lt"/>
            </a:endParaRPr>
          </a:p>
        </p:txBody>
      </p:sp>
      <p:pic>
        <p:nvPicPr>
          <p:cNvPr id="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8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Трапеция 3"/>
          <p:cNvSpPr/>
          <p:nvPr/>
        </p:nvSpPr>
        <p:spPr>
          <a:xfrm rot="5400000">
            <a:off x="5537199" y="1109663"/>
            <a:ext cx="3571874" cy="2924175"/>
          </a:xfrm>
          <a:prstGeom prst="trapezoid">
            <a:avLst/>
          </a:prstGeom>
          <a:solidFill>
            <a:srgbClr val="762E9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8773" y="2516823"/>
            <a:ext cx="4859771" cy="23760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Самый </a:t>
            </a:r>
            <a:r>
              <a:rPr lang="ru-RU" sz="1600" dirty="0">
                <a:latin typeface="+mj-lt"/>
              </a:rPr>
              <a:t>простейший папирус тогда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стоил </a:t>
            </a:r>
            <a:r>
              <a:rPr lang="ru-RU" sz="1600" dirty="0">
                <a:latin typeface="+mj-lt"/>
              </a:rPr>
              <a:t>весьма внушительную сумму денег.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Вот умным египтянам и пришлось </a:t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искать </a:t>
            </a:r>
            <a:r>
              <a:rPr lang="ru-RU" sz="1600" dirty="0">
                <a:latin typeface="+mj-lt"/>
              </a:rPr>
              <a:t>выход из сложившейся ситуации. </a:t>
            </a:r>
            <a:endParaRPr lang="ru-RU" sz="1600" dirty="0" smtClean="0">
              <a:latin typeface="+mj-lt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600" dirty="0" smtClean="0">
                <a:latin typeface="+mj-lt"/>
              </a:rPr>
              <a:t>Впоследствии </a:t>
            </a:r>
            <a:r>
              <a:rPr lang="ru-RU" sz="1600" dirty="0">
                <a:latin typeface="+mj-lt"/>
              </a:rPr>
              <a:t>ещё не один математик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внёс </a:t>
            </a:r>
            <a:r>
              <a:rPr lang="ru-RU" sz="1600" dirty="0">
                <a:latin typeface="+mj-lt"/>
              </a:rPr>
              <a:t>усовершенствование в данный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способ </a:t>
            </a:r>
            <a:r>
              <a:rPr lang="ru-RU" sz="1600" dirty="0">
                <a:latin typeface="+mj-lt"/>
              </a:rPr>
              <a:t>написания подобного произведения.</a:t>
            </a:r>
          </a:p>
        </p:txBody>
      </p:sp>
      <p:pic>
        <p:nvPicPr>
          <p:cNvPr id="8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yazdorof.ru/wp-content/uploads/2017/01/1484618915_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13" y="361950"/>
            <a:ext cx="3008893" cy="193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  <a:blipFill>
                <a:blip r:embed="rId5"/>
                <a:stretch>
                  <a:fillRect l="-7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5866850" y="777234"/>
            <a:ext cx="2918375" cy="916183"/>
          </a:xfrm>
          <a:prstGeom prst="wedgeRoundRectCallout">
            <a:avLst>
              <a:gd name="adj1" fmla="val 16445"/>
              <a:gd name="adj2" fmla="val 7468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 просто произведение,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произведение нескольких одинаковых множителей! </a:t>
            </a:r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373598" y="777234"/>
            <a:ext cx="2703547" cy="916183"/>
          </a:xfrm>
          <a:prstGeom prst="wedgeRoundRectCallout">
            <a:avLst>
              <a:gd name="adj1" fmla="val 2216"/>
              <a:gd name="adj2" fmla="val 6715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Такая </a:t>
            </a:r>
            <a:r>
              <a:rPr lang="ru-RU" sz="1400" dirty="0"/>
              <a:t>запись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обозначает </a:t>
            </a:r>
            <a:r>
              <a:rPr lang="ru-RU" sz="1400" dirty="0"/>
              <a:t>произведение. </a:t>
            </a:r>
            <a:endParaRPr lang="ru-RU" sz="1400" dirty="0" smtClean="0"/>
          </a:p>
          <a:p>
            <a:pPr algn="ctr"/>
            <a:r>
              <a:rPr lang="ru-RU" sz="1400" dirty="0" smtClean="0"/>
              <a:t>Правильно?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Прямоугольник 76"/>
              <p:cNvSpPr/>
              <p:nvPr/>
            </p:nvSpPr>
            <p:spPr>
              <a:xfrm>
                <a:off x="898948" y="285336"/>
                <a:ext cx="7098162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20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=10∙10∙10∙10∙10∙10∙10∙10∙10∙10∙10∙10∙10∙10</m:t>
                    </m:r>
                  </m:oMath>
                </a14:m>
                <a:r>
                  <a:rPr lang="ru-RU" sz="1800" dirty="0" smtClean="0"/>
                  <a:t> </a:t>
                </a:r>
                <a:endParaRPr lang="ru-RU" sz="1800" dirty="0"/>
              </a:p>
            </p:txBody>
          </p:sp>
        </mc:Choice>
        <mc:Fallback xmlns="">
          <p:sp>
            <p:nvSpPr>
              <p:cNvPr id="77" name="Прямоугольник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948" y="285336"/>
                <a:ext cx="7098162" cy="400110"/>
              </a:xfrm>
              <a:prstGeom prst="rect">
                <a:avLst/>
              </a:prstGeom>
              <a:blipFill>
                <a:blip r:embed="rId8"/>
                <a:stretch>
                  <a:fillRect l="-7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Левая фигурная скобка 77"/>
          <p:cNvSpPr/>
          <p:nvPr/>
        </p:nvSpPr>
        <p:spPr>
          <a:xfrm rot="16200000">
            <a:off x="4234715" y="-2487077"/>
            <a:ext cx="216000" cy="6372000"/>
          </a:xfrm>
          <a:prstGeom prst="leftBrace">
            <a:avLst>
              <a:gd name="adj1" fmla="val 13499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3610195" y="800444"/>
                <a:ext cx="1475725" cy="332912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400" dirty="0" smtClean="0"/>
                  <a:t> множителей</a:t>
                </a:r>
                <a:endParaRPr lang="ru-RU" sz="1400" dirty="0"/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0195" y="800444"/>
                <a:ext cx="1475725" cy="332912"/>
              </a:xfrm>
              <a:prstGeom prst="rect">
                <a:avLst/>
              </a:prstGeom>
              <a:blipFill>
                <a:blip r:embed="rId9"/>
                <a:stretch>
                  <a:fillRect l="-4545" b="-1818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576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7567" y="1089015"/>
                <a:ext cx="5493483" cy="3147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Выражение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20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sz="2000" b="1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sup>
                    </m:sSup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называют </a:t>
                </a:r>
                <a:r>
                  <a:rPr lang="ru-RU" sz="1800" dirty="0">
                    <a:solidFill>
                      <a:srgbClr val="FFC000"/>
                    </a:solidFill>
                  </a:rPr>
                  <a:t>степенью</a:t>
                </a:r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1089015"/>
                <a:ext cx="5493483" cy="314766"/>
              </a:xfrm>
              <a:prstGeom prst="rect">
                <a:avLst/>
              </a:prstGeom>
              <a:blipFill>
                <a:blip r:embed="rId5"/>
                <a:stretch>
                  <a:fillRect l="-2553" t="-11765" b="-470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367567" y="1670907"/>
            <a:ext cx="48246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Читают: </a:t>
            </a:r>
            <a:r>
              <a:rPr lang="ru-RU" sz="1800" dirty="0">
                <a:solidFill>
                  <a:srgbClr val="FFC000"/>
                </a:solidFill>
              </a:rPr>
              <a:t>«десять в </a:t>
            </a:r>
            <a:r>
              <a:rPr lang="ru-RU" sz="1800" dirty="0" smtClean="0">
                <a:solidFill>
                  <a:srgbClr val="FFC000"/>
                </a:solidFill>
              </a:rPr>
              <a:t>четырнадцатой </a:t>
            </a:r>
            <a:r>
              <a:rPr lang="ru-RU" sz="1800" dirty="0">
                <a:solidFill>
                  <a:srgbClr val="FFC000"/>
                </a:solidFill>
              </a:rPr>
              <a:t>степени» </a:t>
            </a:r>
            <a:r>
              <a:rPr lang="ru-RU" sz="1800" dirty="0">
                <a:solidFill>
                  <a:schemeClr val="bg1"/>
                </a:solidFill>
              </a:rPr>
              <a:t>или </a:t>
            </a:r>
            <a:r>
              <a:rPr lang="ru-RU" sz="1800" dirty="0" smtClean="0">
                <a:solidFill>
                  <a:srgbClr val="FFC000"/>
                </a:solidFill>
              </a:rPr>
              <a:t>«четырнадцатая </a:t>
            </a:r>
            <a:r>
              <a:rPr lang="ru-RU" sz="1800" dirty="0">
                <a:solidFill>
                  <a:srgbClr val="FFC000"/>
                </a:solidFill>
              </a:rPr>
              <a:t>степень числа десять»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Прямоугольник 1"/>
              <p:cNvSpPr/>
              <p:nvPr/>
            </p:nvSpPr>
            <p:spPr>
              <a:xfrm>
                <a:off x="6895164" y="1351974"/>
                <a:ext cx="1152303" cy="595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b="1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1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ru-RU" sz="3200" b="1" i="1" dirty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2" name="Прямоугольник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164" y="1351974"/>
                <a:ext cx="1152303" cy="5959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Прямая соединительная линия 9"/>
          <p:cNvCxnSpPr/>
          <p:nvPr/>
        </p:nvCxnSpPr>
        <p:spPr>
          <a:xfrm>
            <a:off x="7285097" y="1938670"/>
            <a:ext cx="0" cy="3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06109" y="2329957"/>
            <a:ext cx="17764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Основание степени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Дуга 2"/>
          <p:cNvSpPr/>
          <p:nvPr/>
        </p:nvSpPr>
        <p:spPr>
          <a:xfrm>
            <a:off x="7051097" y="1645642"/>
            <a:ext cx="468000" cy="288000"/>
          </a:xfrm>
          <a:prstGeom prst="arc">
            <a:avLst>
              <a:gd name="adj1" fmla="val 476641"/>
              <a:gd name="adj2" fmla="val 10412912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67567" y="2414367"/>
            <a:ext cx="43838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Число, которое возводится в степень, называют </a:t>
            </a:r>
            <a:r>
              <a:rPr lang="ru-RU" sz="1800" dirty="0">
                <a:solidFill>
                  <a:srgbClr val="FFC000"/>
                </a:solidFill>
              </a:rPr>
              <a:t>основанием степени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7567" y="3157827"/>
            <a:ext cx="54934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Другое число называют </a:t>
            </a:r>
            <a:r>
              <a:rPr lang="ru-RU" sz="1800" dirty="0" smtClean="0">
                <a:solidFill>
                  <a:srgbClr val="FFC000"/>
                </a:solidFill>
              </a:rPr>
              <a:t>показателем </a:t>
            </a:r>
            <a:r>
              <a:rPr lang="ru-RU" sz="1800" dirty="0">
                <a:solidFill>
                  <a:srgbClr val="FFC000"/>
                </a:solidFill>
              </a:rPr>
              <a:t>степени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7704936" y="973669"/>
            <a:ext cx="0" cy="360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782247" y="673225"/>
            <a:ext cx="184537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Показатель степени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7" name="Дуга 16"/>
          <p:cNvSpPr/>
          <p:nvPr/>
        </p:nvSpPr>
        <p:spPr>
          <a:xfrm>
            <a:off x="7529301" y="1333669"/>
            <a:ext cx="360000" cy="216000"/>
          </a:xfrm>
          <a:prstGeom prst="arc">
            <a:avLst>
              <a:gd name="adj1" fmla="val 10524397"/>
              <a:gd name="adj2" fmla="val 294298"/>
            </a:avLst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67567" y="3640625"/>
                <a:ext cx="8417658" cy="6013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chemeClr val="bg1"/>
                    </a:solidFill>
                  </a:rPr>
                  <a:t>Число </a:t>
                </a:r>
                <a14:m>
                  <m:oMath xmlns:m="http://schemas.openxmlformats.org/officeDocument/2006/math">
                    <m:r>
                      <a:rPr lang="ru-RU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14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показывает, </a:t>
                </a:r>
                <a:r>
                  <a:rPr lang="ru-RU" sz="1800" u="sng" dirty="0">
                    <a:solidFill>
                      <a:schemeClr val="bg1"/>
                    </a:solidFill>
                  </a:rPr>
                  <a:t>сколько множителей</a:t>
                </a:r>
                <a:r>
                  <a:rPr lang="ru-RU" sz="1800" dirty="0">
                    <a:solidFill>
                      <a:schemeClr val="bg1"/>
                    </a:solidFill>
                  </a:rPr>
                  <a:t>,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:r>
                  <a:rPr lang="ru-RU" sz="1800" dirty="0" smtClean="0">
                    <a:solidFill>
                      <a:schemeClr val="bg1"/>
                    </a:solidFill>
                  </a:rPr>
                  <a:t>каждый </a:t>
                </a:r>
                <a:r>
                  <a:rPr lang="ru-RU" sz="1800" dirty="0">
                    <a:solidFill>
                      <a:schemeClr val="bg1"/>
                    </a:solidFill>
                  </a:rPr>
                  <a:t>из которых равен </a:t>
                </a:r>
                <a14:m>
                  <m:oMath xmlns:m="http://schemas.openxmlformats.org/officeDocument/2006/math">
                    <m:r>
                      <a:rPr lang="ru-RU" sz="2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, </a:t>
                </a:r>
                <a:r>
                  <a:rPr lang="ru-RU" sz="1800" dirty="0">
                    <a:solidFill>
                      <a:schemeClr val="bg1"/>
                    </a:solidFill>
                  </a:rPr>
                  <a:t>содержит произведение.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3640625"/>
                <a:ext cx="8417658" cy="601318"/>
              </a:xfrm>
              <a:prstGeom prst="rect">
                <a:avLst/>
              </a:prstGeom>
              <a:blipFill>
                <a:blip r:embed="rId7"/>
                <a:stretch>
                  <a:fillRect l="-1665" t="-9091" b="-232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67567" y="4360635"/>
            <a:ext cx="841765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Само же действие называют </a:t>
            </a:r>
            <a:r>
              <a:rPr lang="ru-RU" sz="1800" dirty="0">
                <a:solidFill>
                  <a:srgbClr val="FFC000"/>
                </a:solidFill>
              </a:rPr>
              <a:t>возведением в степень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139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1" grpId="0"/>
      <p:bldP spid="3" grpId="0" animBg="1"/>
      <p:bldP spid="16" grpId="0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Box 134"/>
          <p:cNvSpPr txBox="1"/>
          <p:nvPr/>
        </p:nvSpPr>
        <p:spPr>
          <a:xfrm>
            <a:off x="6213476" y="1251372"/>
            <a:ext cx="2571749" cy="439457"/>
          </a:xfrm>
          <a:prstGeom prst="wedgeRoundRectCallout">
            <a:avLst>
              <a:gd name="adj1" fmla="val 17901"/>
              <a:gd name="adj2" fmla="val 9719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Прочитайте выражения.</a:t>
            </a:r>
            <a:endParaRPr lang="ru-RU" sz="1400" dirty="0"/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06329" y="290444"/>
                <a:ext cx="418769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90444"/>
                <a:ext cx="418769" cy="400110"/>
              </a:xfrm>
              <a:prstGeom prst="rect">
                <a:avLst/>
              </a:prstGeom>
              <a:blipFill>
                <a:blip r:embed="rId5"/>
                <a:stretch>
                  <a:fillRect l="-130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306329" y="690554"/>
                <a:ext cx="418769" cy="403637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690554"/>
                <a:ext cx="418769" cy="403637"/>
              </a:xfrm>
              <a:prstGeom prst="rect">
                <a:avLst/>
              </a:prstGeom>
              <a:blipFill>
                <a:blip r:embed="rId6"/>
                <a:stretch>
                  <a:fillRect l="-11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Прямоугольник 70"/>
              <p:cNvSpPr/>
              <p:nvPr/>
            </p:nvSpPr>
            <p:spPr>
              <a:xfrm>
                <a:off x="306329" y="1090664"/>
                <a:ext cx="56143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1" name="Прямоугольник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1090664"/>
                <a:ext cx="561436" cy="400110"/>
              </a:xfrm>
              <a:prstGeom prst="rect">
                <a:avLst/>
              </a:prstGeom>
              <a:blipFill>
                <a:blip r:embed="rId7"/>
                <a:stretch>
                  <a:fillRect l="-869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Прямоугольник 71"/>
              <p:cNvSpPr/>
              <p:nvPr/>
            </p:nvSpPr>
            <p:spPr>
              <a:xfrm>
                <a:off x="306329" y="1490774"/>
                <a:ext cx="418769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2" name="Прямоугольник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1490774"/>
                <a:ext cx="418769" cy="400110"/>
              </a:xfrm>
              <a:prstGeom prst="rect">
                <a:avLst/>
              </a:prstGeom>
              <a:blipFill>
                <a:blip r:embed="rId8"/>
                <a:stretch>
                  <a:fillRect l="-1159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Прямоугольник 72"/>
              <p:cNvSpPr/>
              <p:nvPr/>
            </p:nvSpPr>
            <p:spPr>
              <a:xfrm>
                <a:off x="306329" y="1890884"/>
                <a:ext cx="522259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3" name="Прямоугольник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1890884"/>
                <a:ext cx="522259" cy="400110"/>
              </a:xfrm>
              <a:prstGeom prst="rect">
                <a:avLst/>
              </a:prstGeom>
              <a:blipFill>
                <a:blip r:embed="rId9"/>
                <a:stretch>
                  <a:fillRect l="-9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угольник 73"/>
              <p:cNvSpPr/>
              <p:nvPr/>
            </p:nvSpPr>
            <p:spPr>
              <a:xfrm>
                <a:off x="306329" y="2290994"/>
                <a:ext cx="522259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74" name="Прямоугольник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290994"/>
                <a:ext cx="522259" cy="400110"/>
              </a:xfrm>
              <a:prstGeom prst="rect">
                <a:avLst/>
              </a:prstGeom>
              <a:blipFill>
                <a:blip r:embed="rId10"/>
                <a:stretch>
                  <a:fillRect l="-930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Рисунок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539613" y="321222"/>
            <a:ext cx="2733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– «пять </a:t>
            </a:r>
            <a:r>
              <a:rPr lang="ru-RU" sz="1400" dirty="0"/>
              <a:t>в четвёртой </a:t>
            </a:r>
            <a:r>
              <a:rPr lang="ru-RU" sz="1400" dirty="0" smtClean="0"/>
              <a:t>степени»;</a:t>
            </a:r>
            <a:endParaRPr lang="ru-RU" sz="1400" dirty="0"/>
          </a:p>
        </p:txBody>
      </p:sp>
      <p:sp>
        <p:nvSpPr>
          <p:cNvPr id="78" name="TextBox 77"/>
          <p:cNvSpPr txBox="1"/>
          <p:nvPr/>
        </p:nvSpPr>
        <p:spPr>
          <a:xfrm>
            <a:off x="539613" y="721332"/>
            <a:ext cx="23920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«семь в пятой степени»;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60446" y="1121442"/>
            <a:ext cx="3331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«одиннадцать в седьмой степени»;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39613" y="1518025"/>
            <a:ext cx="29017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«восьмая степень числа два»;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60446" y="1920112"/>
            <a:ext cx="35573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«</a:t>
            </a:r>
            <a:r>
              <a:rPr lang="ru-RU" sz="1400" dirty="0"/>
              <a:t>двенадцатая степень числа </a:t>
            </a:r>
            <a:r>
              <a:rPr lang="ru-RU" sz="1400" dirty="0" smtClean="0"/>
              <a:t>девять»;</a:t>
            </a:r>
            <a:endParaRPr lang="ru-RU" sz="1400" dirty="0"/>
          </a:p>
        </p:txBody>
      </p:sp>
      <p:sp>
        <p:nvSpPr>
          <p:cNvPr id="82" name="TextBox 81"/>
          <p:cNvSpPr txBox="1"/>
          <p:nvPr/>
        </p:nvSpPr>
        <p:spPr>
          <a:xfrm>
            <a:off x="660446" y="2316695"/>
            <a:ext cx="3063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«</a:t>
            </a:r>
            <a:r>
              <a:rPr lang="ru-RU" sz="1400" dirty="0"/>
              <a:t>десятая степень числа шесть</a:t>
            </a:r>
            <a:r>
              <a:rPr lang="ru-RU" sz="1400" dirty="0" smtClean="0"/>
              <a:t>».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99304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6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45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5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3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69" grpId="0"/>
      <p:bldP spid="70" grpId="0"/>
      <p:bldP spid="71" grpId="0"/>
      <p:bldP spid="72" grpId="0"/>
      <p:bldP spid="73" grpId="0"/>
      <p:bldP spid="74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7567" y="1079779"/>
                <a:ext cx="5493483" cy="11789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 smtClean="0">
                    <a:solidFill>
                      <a:srgbClr val="FFC000"/>
                    </a:solidFill>
                  </a:rPr>
                  <a:t>Степенью числа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800" dirty="0">
                    <a:solidFill>
                      <a:srgbClr val="FFC000"/>
                    </a:solidFill>
                  </a:rPr>
                  <a:t> с натуральным показателем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, </a:t>
                </a:r>
                <a:r>
                  <a:rPr lang="ru-RU" sz="1800" u="sng" dirty="0" smtClean="0">
                    <a:solidFill>
                      <a:schemeClr val="bg1"/>
                    </a:solidFill>
                  </a:rPr>
                  <a:t>большим </a:t>
                </a:r>
                <a:r>
                  <a:rPr lang="ru-RU" sz="1800" u="sng" dirty="0">
                    <a:solidFill>
                      <a:schemeClr val="bg1"/>
                    </a:solidFill>
                  </a:rPr>
                  <a:t>единицы</a:t>
                </a:r>
                <a:r>
                  <a:rPr lang="ru-RU" sz="1800" dirty="0">
                    <a:solidFill>
                      <a:schemeClr val="bg1"/>
                    </a:solidFill>
                  </a:rPr>
                  <a:t>, называется произведение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800" dirty="0" smtClean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одинаковых множителей, каждый из которых равен числу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.</a:t>
                </a:r>
                <a:endParaRPr lang="ru-RU" sz="180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67" y="1079779"/>
                <a:ext cx="5493483" cy="1178977"/>
              </a:xfrm>
              <a:prstGeom prst="rect">
                <a:avLst/>
              </a:prstGeom>
              <a:blipFill>
                <a:blip r:embed="rId5"/>
                <a:stretch>
                  <a:fillRect l="-2553" t="-4639" r="-1887" b="-1134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367567" y="4284783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Читают такую запись: </a:t>
            </a:r>
            <a:r>
              <a:rPr lang="ru-RU" sz="1800" dirty="0">
                <a:solidFill>
                  <a:srgbClr val="FFC000"/>
                </a:solidFill>
              </a:rPr>
              <a:t>«а в степени эн» </a:t>
            </a:r>
            <a:r>
              <a:rPr lang="ru-RU" sz="1800" dirty="0" smtClean="0">
                <a:solidFill>
                  <a:srgbClr val="FFC000"/>
                </a:solidFill>
              </a:rPr>
              <a:t/>
            </a:r>
            <a:br>
              <a:rPr lang="ru-RU" sz="1800" dirty="0" smtClean="0">
                <a:solidFill>
                  <a:srgbClr val="FFC000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или </a:t>
            </a:r>
            <a:r>
              <a:rPr lang="ru-RU" sz="1800" dirty="0" smtClean="0">
                <a:solidFill>
                  <a:srgbClr val="FFC000"/>
                </a:solidFill>
              </a:rPr>
              <a:t>«</a:t>
            </a:r>
            <a:r>
              <a:rPr lang="ru-RU" sz="1800" dirty="0">
                <a:solidFill>
                  <a:srgbClr val="FFC000"/>
                </a:solidFill>
              </a:rPr>
              <a:t>эн-</a:t>
            </a:r>
            <a:r>
              <a:rPr lang="ru-RU" sz="1800" dirty="0" err="1">
                <a:solidFill>
                  <a:srgbClr val="FFC000"/>
                </a:solidFill>
              </a:rPr>
              <a:t>ая</a:t>
            </a:r>
            <a:r>
              <a:rPr lang="ru-RU" sz="1800" dirty="0">
                <a:solidFill>
                  <a:srgbClr val="FFC000"/>
                </a:solidFill>
              </a:rPr>
              <a:t> степень числа а»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8775" y="2521442"/>
                <a:ext cx="8426450" cy="3006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800" dirty="0">
                    <a:solidFill>
                      <a:schemeClr val="bg1"/>
                    </a:solidFill>
                  </a:rPr>
                  <a:t>В общем виде степень с основанием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800" dirty="0" smtClean="0">
                    <a:solidFill>
                      <a:schemeClr val="bg1"/>
                    </a:solidFill>
                  </a:rPr>
                  <a:t> и </a:t>
                </a:r>
                <a:r>
                  <a:rPr lang="ru-RU" sz="1800" dirty="0">
                    <a:solidFill>
                      <a:schemeClr val="bg1"/>
                    </a:solidFill>
                  </a:rPr>
                  <a:t>показателем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800" dirty="0">
                    <a:solidFill>
                      <a:schemeClr val="bg1"/>
                    </a:solidFill>
                  </a:rPr>
                  <a:t> записывают так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:</a:t>
                </a:r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2521442"/>
                <a:ext cx="8426450" cy="300660"/>
              </a:xfrm>
              <a:prstGeom prst="rect">
                <a:avLst/>
              </a:prstGeom>
              <a:blipFill>
                <a:blip r:embed="rId6"/>
                <a:stretch>
                  <a:fillRect l="-1737" t="-18367" b="-469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355819" y="3094325"/>
                <a:ext cx="29135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819" y="3094325"/>
                <a:ext cx="2913555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Левая фигурная скобка 9"/>
          <p:cNvSpPr/>
          <p:nvPr/>
        </p:nvSpPr>
        <p:spPr>
          <a:xfrm rot="16200000">
            <a:off x="2075663" y="2577336"/>
            <a:ext cx="216000" cy="1980000"/>
          </a:xfrm>
          <a:prstGeom prst="leftBrace">
            <a:avLst>
              <a:gd name="adj1" fmla="val 134992"/>
              <a:gd name="adj2" fmla="val 5000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Прямоугольник 10"/>
              <p:cNvSpPr/>
              <p:nvPr/>
            </p:nvSpPr>
            <p:spPr>
              <a:xfrm>
                <a:off x="1325150" y="3638392"/>
                <a:ext cx="1712520" cy="392993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множителей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Прямоугольник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5150" y="3638392"/>
                <a:ext cx="1712520" cy="392993"/>
              </a:xfrm>
              <a:prstGeom prst="rect">
                <a:avLst/>
              </a:prstGeom>
              <a:blipFill>
                <a:blip r:embed="rId8"/>
                <a:stretch>
                  <a:fillRect l="-3559" t="-3125" b="-2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355819" y="3103285"/>
            <a:ext cx="2913555" cy="9280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6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0" grpId="0" animBg="1"/>
      <p:bldP spid="11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3598" y="366569"/>
            <a:ext cx="4706401" cy="1154546"/>
          </a:xfrm>
          <a:prstGeom prst="wedgeRoundRectCallout">
            <a:avLst>
              <a:gd name="adj1" fmla="val -21778"/>
              <a:gd name="adj2" fmla="val 7733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вот ты в определении говоришь,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что </a:t>
            </a:r>
            <a:r>
              <a:rPr lang="ru-RU" sz="1400" dirty="0"/>
              <a:t>натуральный </a:t>
            </a:r>
            <a:r>
              <a:rPr lang="ru-RU" sz="1400" dirty="0" smtClean="0"/>
              <a:t>показатель, больший единицы… </a:t>
            </a:r>
          </a:p>
          <a:p>
            <a:pPr algn="ctr"/>
            <a:r>
              <a:rPr lang="ru-RU" sz="1400" dirty="0" smtClean="0"/>
              <a:t>А что, </a:t>
            </a:r>
            <a:r>
              <a:rPr lang="ru-RU" sz="1400" dirty="0"/>
              <a:t>показатель степени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не </a:t>
            </a:r>
            <a:r>
              <a:rPr lang="ru-RU" sz="1400" dirty="0"/>
              <a:t>может быть равным единице?</a:t>
            </a:r>
          </a:p>
        </p:txBody>
      </p:sp>
      <p:pic>
        <p:nvPicPr>
          <p:cNvPr id="59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6213475" y="604932"/>
            <a:ext cx="2571749" cy="916183"/>
          </a:xfrm>
          <a:prstGeom prst="wedgeRoundRectCallout">
            <a:avLst>
              <a:gd name="adj1" fmla="val 12700"/>
              <a:gd name="adj2" fmla="val 8641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Может, </a:t>
            </a:r>
            <a:r>
              <a:rPr lang="ru-RU" sz="1400" dirty="0"/>
              <a:t>но это один из особых случаев степени. </a:t>
            </a:r>
            <a:endParaRPr lang="ru-RU" sz="1400" dirty="0" smtClean="0"/>
          </a:p>
          <a:p>
            <a:pPr algn="ctr"/>
            <a:r>
              <a:rPr lang="ru-RU" sz="1400" dirty="0" smtClean="0"/>
              <a:t>Давайте </a:t>
            </a:r>
            <a:r>
              <a:rPr lang="ru-RU" sz="1400" dirty="0"/>
              <a:t>порассуждаем?</a:t>
            </a:r>
          </a:p>
        </p:txBody>
      </p:sp>
    </p:spTree>
    <p:extLst>
      <p:ext uri="{BB962C8B-B14F-4D97-AF65-F5344CB8AC3E}">
        <p14:creationId xmlns:p14="http://schemas.microsoft.com/office/powerpoint/2010/main" val="33672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373599" y="843295"/>
            <a:ext cx="3404074" cy="677820"/>
          </a:xfrm>
          <a:prstGeom prst="wedgeRoundRectCallout">
            <a:avLst>
              <a:gd name="adj1" fmla="val -14181"/>
              <a:gd name="adj2" fmla="val 8960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Это значит, что основание степени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надо </a:t>
            </a:r>
            <a:r>
              <a:rPr lang="ru-RU" sz="1400" dirty="0"/>
              <a:t>взять множителем один раз?</a:t>
            </a:r>
          </a:p>
        </p:txBody>
      </p:sp>
      <p:pic>
        <p:nvPicPr>
          <p:cNvPr id="63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6213475" y="604932"/>
            <a:ext cx="2571749" cy="916183"/>
          </a:xfrm>
          <a:prstGeom prst="wedgeRoundRectCallout">
            <a:avLst>
              <a:gd name="adj1" fmla="val 12700"/>
              <a:gd name="adj2" fmla="val 8641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Если показатель степени равен единице, то что это значит</a:t>
            </a:r>
            <a:r>
              <a:rPr lang="ru-RU" sz="1400" dirty="0" smtClean="0"/>
              <a:t>?</a:t>
            </a:r>
            <a:endParaRPr lang="ru-RU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Прямоугольник 67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68" name="Прямоугольник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862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6" grpId="0" animBg="1"/>
      <p:bldP spid="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7814" y="365071"/>
            <a:ext cx="1807480" cy="677820"/>
          </a:xfrm>
          <a:prstGeom prst="wedgeRoundRectCallout">
            <a:avLst>
              <a:gd name="adj1" fmla="val 40929"/>
              <a:gd name="adj2" fmla="val 9488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И что это за число-то такое?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61050" y="365071"/>
            <a:ext cx="1731627" cy="439457"/>
          </a:xfrm>
          <a:prstGeom prst="wedgeRoundRectCallout">
            <a:avLst>
              <a:gd name="adj1" fmla="val -38395"/>
              <a:gd name="adj2" fmla="val 146030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Что случилось?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14" y="2958923"/>
            <a:ext cx="193677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1287908" y="1221986"/>
            <a:ext cx="1019680" cy="439457"/>
          </a:xfrm>
          <a:prstGeom prst="wedgeRoundRectCallout">
            <a:avLst>
              <a:gd name="adj1" fmla="val -15087"/>
              <a:gd name="adj2" fmla="val 11482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Ну </a:t>
            </a:r>
            <a:r>
              <a:rPr lang="ru-RU" sz="1400" dirty="0" smtClean="0"/>
              <a:t>да…</a:t>
            </a:r>
            <a:endParaRPr lang="ru-RU" sz="1400" dirty="0"/>
          </a:p>
        </p:txBody>
      </p:sp>
      <p:pic>
        <p:nvPicPr>
          <p:cNvPr id="61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5861050" y="366569"/>
            <a:ext cx="2924174" cy="1392909"/>
          </a:xfrm>
          <a:prstGeom prst="wedgeRoundRectCallout">
            <a:avLst>
              <a:gd name="adj1" fmla="val 19965"/>
              <a:gd name="adj2" fmla="val 6320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Хорошо! </a:t>
            </a:r>
            <a:endParaRPr lang="en-US" sz="1400" dirty="0" smtClean="0"/>
          </a:p>
          <a:p>
            <a:pPr algn="ctr"/>
            <a:r>
              <a:rPr lang="ru-RU" sz="1400" dirty="0" smtClean="0"/>
              <a:t>Но </a:t>
            </a:r>
            <a:r>
              <a:rPr lang="ru-RU" sz="1400" dirty="0"/>
              <a:t>как это представить? </a:t>
            </a:r>
            <a:endParaRPr lang="en-US" sz="1400" dirty="0" smtClean="0"/>
          </a:p>
          <a:p>
            <a:pPr algn="ctr"/>
            <a:r>
              <a:rPr lang="ru-RU" sz="1400" dirty="0" smtClean="0"/>
              <a:t>Взяли </a:t>
            </a:r>
            <a:r>
              <a:rPr lang="ru-RU" sz="1400" dirty="0"/>
              <a:t>основание,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второго множителя нет. </a:t>
            </a:r>
            <a:endParaRPr lang="en-US" sz="1400" dirty="0" smtClean="0"/>
          </a:p>
          <a:p>
            <a:pPr algn="ctr"/>
            <a:r>
              <a:rPr lang="ru-RU" sz="1400" dirty="0" smtClean="0"/>
              <a:t>Так </a:t>
            </a:r>
            <a:r>
              <a:rPr lang="ru-RU" sz="1400" dirty="0"/>
              <a:t>получается?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65" name="Прямоугольник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438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751388" y="366569"/>
                <a:ext cx="4033836" cy="1182355"/>
              </a:xfrm>
              <a:prstGeom prst="wedgeRoundRectCallout">
                <a:avLst>
                  <a:gd name="adj1" fmla="val 25918"/>
                  <a:gd name="adj2" fmla="val 74921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rgbClr val="762E9A"/>
                </a:solidFill>
              </a:ln>
            </p:spPr>
            <p:txBody>
              <a:bodyPr wrap="square" lIns="180000" tIns="90000" rIns="180000" bIns="90000" rtlCol="0">
                <a:spAutoFit/>
              </a:bodyPr>
              <a:lstStyle/>
              <a:p>
                <a:pPr algn="ctr"/>
                <a:r>
                  <a:rPr lang="ru-RU" sz="1400" dirty="0" smtClean="0"/>
                  <a:t>Поскольку в математике не принято рассматривать произведение, состоящее из одного множителя, то договорились, что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/>
                  <a:t> в первой степени равно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rgbClr val="762E9A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388" y="366569"/>
                <a:ext cx="4033836" cy="1182355"/>
              </a:xfrm>
              <a:prstGeom prst="wedgeRoundRectCallout">
                <a:avLst>
                  <a:gd name="adj1" fmla="val 25918"/>
                  <a:gd name="adj2" fmla="val 74921"/>
                  <a:gd name="adj3" fmla="val 16667"/>
                </a:avLst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762E9A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686996" y="261235"/>
                <a:ext cx="9450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96" y="261235"/>
                <a:ext cx="945066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046266" y="1735943"/>
            <a:ext cx="3710659" cy="1154546"/>
          </a:xfrm>
          <a:prstGeom prst="wedgeRoundRectCallout">
            <a:avLst>
              <a:gd name="adj1" fmla="val -56158"/>
              <a:gd name="adj2" fmla="val 4362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Электроша, ты сказал, что показатель </a:t>
            </a:r>
            <a:r>
              <a:rPr lang="ru-RU" sz="1400" dirty="0" smtClean="0"/>
              <a:t>степени, </a:t>
            </a:r>
            <a:r>
              <a:rPr lang="ru-RU" sz="1400" dirty="0"/>
              <a:t>равный </a:t>
            </a:r>
            <a:r>
              <a:rPr lang="ru-RU" sz="1400" dirty="0" smtClean="0"/>
              <a:t>единице, </a:t>
            </a:r>
            <a:r>
              <a:rPr lang="ru-RU" sz="1400" dirty="0"/>
              <a:t>– это один из особых случаев. </a:t>
            </a:r>
            <a:endParaRPr lang="ru-RU" sz="1400" dirty="0" smtClean="0"/>
          </a:p>
          <a:p>
            <a:pPr algn="ctr"/>
            <a:r>
              <a:rPr lang="ru-RU" sz="1400" dirty="0" smtClean="0"/>
              <a:t>А </a:t>
            </a:r>
            <a:r>
              <a:rPr lang="ru-RU" sz="1400" dirty="0"/>
              <a:t>какие ещё есть особые случаи?</a:t>
            </a:r>
          </a:p>
        </p:txBody>
      </p:sp>
      <p:pic>
        <p:nvPicPr>
          <p:cNvPr id="23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39" y="1901550"/>
            <a:ext cx="1242698" cy="28799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9" y="1759478"/>
            <a:ext cx="1195311" cy="287999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213476" y="689838"/>
            <a:ext cx="2571748" cy="916183"/>
          </a:xfrm>
          <a:prstGeom prst="wedgeRoundRectCallout">
            <a:avLst>
              <a:gd name="adj1" fmla="val 16580"/>
              <a:gd name="adj2" fmla="val 7996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Вообще, </a:t>
            </a:r>
            <a:r>
              <a:rPr lang="ru-RU" sz="1400" dirty="0"/>
              <a:t>первая степень любого числа равна этому числу.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7" name="Прямоугольник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686996" y="261235"/>
                <a:ext cx="9450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996" y="261235"/>
                <a:ext cx="945066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Прямоугольник 38"/>
              <p:cNvSpPr/>
              <p:nvPr/>
            </p:nvSpPr>
            <p:spPr>
              <a:xfrm>
                <a:off x="2771109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109" y="261236"/>
                <a:ext cx="70628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3263418" y="261235"/>
                <a:ext cx="94506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18" y="261235"/>
                <a:ext cx="945066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2771109" y="789004"/>
                <a:ext cx="92230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e>
                        <m:sup>
                          <m:r>
                            <a:rPr lang="ru-RU" sz="3200" b="0" i="1" dirty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1109" y="789004"/>
                <a:ext cx="922304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3438906" y="789003"/>
                <a:ext cx="116108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32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906" y="789003"/>
                <a:ext cx="1161087" cy="58477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6" grpId="0" animBg="1"/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567" y="1079779"/>
            <a:ext cx="54934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Любое </a:t>
            </a:r>
            <a:r>
              <a:rPr lang="ru-RU" sz="1800" dirty="0">
                <a:solidFill>
                  <a:schemeClr val="bg1"/>
                </a:solidFill>
              </a:rPr>
              <a:t>число в нулевой степени равно единице</a:t>
            </a:r>
            <a:r>
              <a:rPr lang="ru-RU" sz="180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67567" y="2031111"/>
            <a:ext cx="549348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Выражение «ноль </a:t>
            </a:r>
            <a:r>
              <a:rPr lang="ru-RU" sz="1800" dirty="0">
                <a:solidFill>
                  <a:schemeClr val="bg1"/>
                </a:solidFill>
              </a:rPr>
              <a:t>в нулевой </a:t>
            </a:r>
            <a:r>
              <a:rPr lang="ru-RU" sz="1800" dirty="0" smtClean="0">
                <a:solidFill>
                  <a:schemeClr val="bg1"/>
                </a:solidFill>
              </a:rPr>
              <a:t>степени» </a:t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считают </a:t>
            </a:r>
            <a:r>
              <a:rPr lang="ru-RU" sz="1800" dirty="0">
                <a:solidFill>
                  <a:schemeClr val="bg1"/>
                </a:solidFill>
              </a:rPr>
              <a:t>не имеющим смысла.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775" y="1625518"/>
            <a:ext cx="55022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Ноль в любой натуральной степени равен </a:t>
            </a:r>
            <a:r>
              <a:rPr lang="ru-RU" sz="1800" dirty="0" smtClean="0">
                <a:solidFill>
                  <a:schemeClr val="bg1"/>
                </a:solidFill>
              </a:rPr>
              <a:t>нулю.</a:t>
            </a:r>
            <a:endParaRPr lang="ru-RU" sz="1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Прямоугольник 7"/>
              <p:cNvSpPr/>
              <p:nvPr/>
            </p:nvSpPr>
            <p:spPr>
              <a:xfrm>
                <a:off x="7578338" y="975059"/>
                <a:ext cx="118429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Прямоугольник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338" y="975059"/>
                <a:ext cx="1184299" cy="470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7578338" y="984019"/>
            <a:ext cx="1195593" cy="4527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58775" y="2733486"/>
            <a:ext cx="549348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Единица в любой степени равна единице.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7580396" y="1523841"/>
                <a:ext cx="118429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96" y="1523841"/>
                <a:ext cx="1184299" cy="470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7580396" y="1532801"/>
            <a:ext cx="1195593" cy="4527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580396" y="2068333"/>
                <a:ext cx="1184299" cy="4700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0396" y="2068333"/>
                <a:ext cx="1184299" cy="470000"/>
              </a:xfrm>
              <a:prstGeom prst="rect">
                <a:avLst/>
              </a:prstGeom>
              <a:blipFill>
                <a:blip r:embed="rId7"/>
                <a:stretch>
                  <a:fillRect b="-51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7580396" y="2077293"/>
            <a:ext cx="1195593" cy="4527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7578338" y="2636717"/>
                <a:ext cx="11987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24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2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338" y="2636717"/>
                <a:ext cx="119872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7578338" y="2645677"/>
            <a:ext cx="1195593" cy="45270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06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5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5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5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3" grpId="0" animBg="1"/>
      <p:bldP spid="15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991927" y="949842"/>
            <a:ext cx="1793298" cy="677820"/>
          </a:xfrm>
          <a:prstGeom prst="wedgeRoundRectCallout">
            <a:avLst>
              <a:gd name="adj1" fmla="val 2060"/>
              <a:gd name="adj2" fmla="val 8502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Прочитайте выражения</a:t>
            </a:r>
            <a:r>
              <a:rPr lang="ru-RU" sz="1400" dirty="0"/>
              <a:t>.</a:t>
            </a:r>
          </a:p>
        </p:txBody>
      </p: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194687" y="992290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992290"/>
                <a:ext cx="70628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82248" y="408945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– «три во второй степени»;</a:t>
            </a:r>
            <a:endParaRPr lang="ru-RU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682248" y="1140000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«два </a:t>
            </a:r>
            <a:r>
              <a:rPr lang="ru-RU" sz="1400" dirty="0"/>
              <a:t>в </a:t>
            </a:r>
            <a:r>
              <a:rPr lang="ru-RU" sz="1400" dirty="0" smtClean="0"/>
              <a:t>третьей </a:t>
            </a:r>
            <a:r>
              <a:rPr lang="ru-RU" sz="1400" dirty="0"/>
              <a:t>степени</a:t>
            </a:r>
            <a:r>
              <a:rPr lang="ru-RU" sz="1400" dirty="0" smtClean="0"/>
              <a:t>»;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039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35" grpId="0"/>
      <p:bldP spid="37" grpId="0"/>
      <p:bldP spid="3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54400" y="361950"/>
            <a:ext cx="5330826" cy="1154546"/>
          </a:xfrm>
          <a:prstGeom prst="wedgeRoundRectCallout">
            <a:avLst>
              <a:gd name="adj1" fmla="val 34287"/>
              <a:gd name="adj2" fmla="val 8102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Часто </a:t>
            </a:r>
            <a:r>
              <a:rPr lang="ru-RU" sz="1400" dirty="0"/>
              <a:t>в жизни вы можете услышать и </a:t>
            </a:r>
            <a:r>
              <a:rPr lang="ru-RU" sz="1400" dirty="0" smtClean="0"/>
              <a:t>другие, </a:t>
            </a:r>
            <a:r>
              <a:rPr lang="ru-RU" sz="1400" dirty="0"/>
              <a:t>особые названия второй и третьей </a:t>
            </a:r>
            <a:r>
              <a:rPr lang="ru-RU" sz="1400" dirty="0" smtClean="0"/>
              <a:t>степени </a:t>
            </a:r>
            <a:r>
              <a:rPr lang="ru-RU" sz="1400" dirty="0"/>
              <a:t>числа. </a:t>
            </a:r>
            <a:endParaRPr lang="ru-RU" sz="1400" dirty="0" smtClean="0"/>
          </a:p>
          <a:p>
            <a:pPr algn="ctr"/>
            <a:r>
              <a:rPr lang="ru-RU" sz="1400" dirty="0" smtClean="0"/>
              <a:t>Вторую </a:t>
            </a:r>
            <a:r>
              <a:rPr lang="ru-RU" sz="1400" dirty="0"/>
              <a:t>степень числа чаще называют </a:t>
            </a:r>
            <a:r>
              <a:rPr lang="ru-RU" sz="1400" dirty="0">
                <a:solidFill>
                  <a:srgbClr val="762E9A"/>
                </a:solidFill>
              </a:rPr>
              <a:t>квадратом числа</a:t>
            </a:r>
            <a:r>
              <a:rPr lang="ru-RU" sz="1400" dirty="0"/>
              <a:t>. </a:t>
            </a:r>
            <a:endParaRPr lang="ru-RU" sz="1400" dirty="0" smtClean="0"/>
          </a:p>
          <a:p>
            <a:pPr algn="ctr"/>
            <a:r>
              <a:rPr lang="ru-RU" sz="1400" dirty="0" smtClean="0"/>
              <a:t>Третью </a:t>
            </a:r>
            <a:r>
              <a:rPr lang="ru-RU" sz="1400" dirty="0"/>
              <a:t>степень числа называют </a:t>
            </a:r>
            <a:r>
              <a:rPr lang="ru-RU" sz="1400" dirty="0">
                <a:solidFill>
                  <a:srgbClr val="762E9A"/>
                </a:solidFill>
              </a:rPr>
              <a:t>кубом числа</a:t>
            </a:r>
            <a:r>
              <a:rPr lang="ru-RU" sz="1400" dirty="0"/>
              <a:t>.</a:t>
            </a:r>
          </a:p>
        </p:txBody>
      </p: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706283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Прямоугольник 34"/>
              <p:cNvSpPr/>
              <p:nvPr/>
            </p:nvSpPr>
            <p:spPr>
              <a:xfrm>
                <a:off x="194687" y="992290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992290"/>
                <a:ext cx="706283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194687" y="1783909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1783909"/>
                <a:ext cx="706283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194687" y="2514963"/>
                <a:ext cx="70628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32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32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ru-RU" sz="28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514963"/>
                <a:ext cx="706283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682248" y="1957808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«три в квадрате»;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2248" y="2699493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«два в кубе».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2248" y="408945"/>
            <a:ext cx="2470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/>
              <a:t>– «три во второй степени»;</a:t>
            </a: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82248" y="1140000"/>
            <a:ext cx="2459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– </a:t>
            </a:r>
            <a:r>
              <a:rPr lang="ru-RU" sz="1400" dirty="0" smtClean="0"/>
              <a:t>«два </a:t>
            </a:r>
            <a:r>
              <a:rPr lang="ru-RU" sz="1400" dirty="0"/>
              <a:t>в </a:t>
            </a:r>
            <a:r>
              <a:rPr lang="ru-RU" sz="1400" dirty="0" smtClean="0"/>
              <a:t>третьей </a:t>
            </a:r>
            <a:r>
              <a:rPr lang="ru-RU" sz="1400" dirty="0"/>
              <a:t>степени</a:t>
            </a:r>
            <a:r>
              <a:rPr lang="ru-RU" sz="1400" dirty="0" smtClean="0"/>
              <a:t>»;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2262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15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098474" y="680934"/>
            <a:ext cx="3686752" cy="916183"/>
          </a:xfrm>
          <a:prstGeom prst="wedgeRoundRectCallout">
            <a:avLst>
              <a:gd name="adj1" fmla="val 25221"/>
              <a:gd name="adj2" fmla="val 75371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Запомните </a:t>
            </a:r>
            <a:r>
              <a:rPr lang="ru-RU" sz="1400" dirty="0"/>
              <a:t>эту </a:t>
            </a:r>
            <a:r>
              <a:rPr lang="ru-RU" sz="1400" dirty="0" smtClean="0"/>
              <a:t>таблицу! </a:t>
            </a:r>
          </a:p>
          <a:p>
            <a:pPr algn="ctr"/>
            <a:r>
              <a:rPr lang="ru-RU" sz="1400" dirty="0" smtClean="0"/>
              <a:t>В </a:t>
            </a:r>
            <a:r>
              <a:rPr lang="ru-RU" sz="1400" dirty="0"/>
              <a:t>жизни довольно часто </a:t>
            </a:r>
            <a:r>
              <a:rPr lang="ru-RU" sz="1400" dirty="0" smtClean="0"/>
              <a:t>приходится </a:t>
            </a:r>
            <a:r>
              <a:rPr lang="ru-RU" sz="1400" dirty="0"/>
              <a:t>вычислять квадраты и кубы чисел.</a:t>
            </a:r>
          </a:p>
        </p:txBody>
      </p: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8774" y="361950"/>
            <a:ext cx="550227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+mj-lt"/>
              </a:rPr>
              <a:t>Таблица квадратов и кубов первых десяти </a:t>
            </a: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+mj-lt"/>
              </a:rPr>
            </a:br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натуральных </a:t>
            </a:r>
            <a:r>
              <a:rPr lang="ru-RU" sz="2400" dirty="0">
                <a:solidFill>
                  <a:srgbClr val="C00000"/>
                </a:solidFill>
                <a:latin typeface="+mj-lt"/>
              </a:rPr>
              <a:t>чисел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Таблица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2327012"/>
                  </p:ext>
                </p:extLst>
              </p:nvPr>
            </p:nvGraphicFramePr>
            <p:xfrm>
              <a:off x="372436" y="1770682"/>
              <a:ext cx="5841044" cy="152016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1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187568541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786297669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1504132380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32422787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27247684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206524533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06294350"/>
                        </a:ext>
                      </a:extLst>
                    </a:gridCol>
                  </a:tblGrid>
                  <a:tr h="4812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ru-RU" sz="14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62E9A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ru-RU" sz="1400" b="0" dirty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ru-RU" sz="14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solidFill>
                                      <a:srgbClr val="762E9A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ru-RU" sz="1600" dirty="0" smtClean="0">
                            <a:solidFill>
                              <a:srgbClr val="762E9A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>
                            <a:alpha val="7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9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865B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9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16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25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36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49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81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100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2F2F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19476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ru-RU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sz="1600" b="1" i="1" dirty="0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1600" b="1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9865B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ru-RU" sz="160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27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64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125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216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343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512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729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dirty="0" smtClean="0">
                                    <a:latin typeface="Cambria Math" panose="02040503050406030204" pitchFamily="18" charset="0"/>
                                  </a:rPr>
                                  <m:t>1000</m:t>
                                </m:r>
                              </m:oMath>
                            </m:oMathPara>
                          </a14:m>
                          <a:endParaRPr lang="ru-RU" sz="1600" dirty="0" smtClean="0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7E6E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58801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Таблица 1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92327012"/>
                  </p:ext>
                </p:extLst>
              </p:nvPr>
            </p:nvGraphicFramePr>
            <p:xfrm>
              <a:off x="372436" y="1770682"/>
              <a:ext cx="5841044" cy="152016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53100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009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187568541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786297669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1504132380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2032422787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272476846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206524533"/>
                        </a:ext>
                      </a:extLst>
                    </a:gridCol>
                    <a:gridCol w="531004">
                      <a:extLst>
                        <a:ext uri="{9D8B030D-6E8A-4147-A177-3AD203B41FA5}">
                          <a16:colId xmlns:a16="http://schemas.microsoft.com/office/drawing/2014/main" val="406294350"/>
                        </a:ext>
                      </a:extLst>
                    </a:gridCol>
                  </a:tblGrid>
                  <a:tr h="48121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49" t="-1266" r="-1003448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149" t="-1266" r="-903448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8864" t="-1266" r="-793182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2299" t="-1266" r="-70229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02299" t="-1266" r="-60229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299" t="-1266" r="-50229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02299" t="-1266" r="-40229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02299" t="-1266" r="-30229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93182" t="-1266" r="-198864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03448" t="-1266" r="-101149" b="-2189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3448" t="-1266" r="-1149" b="-2189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51947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49" t="-93023" r="-1003448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149" t="-93023" r="-903448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8864" t="-93023" r="-793182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2299" t="-93023" r="-70229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02299" t="-93023" r="-60229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299" t="-93023" r="-50229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02299" t="-93023" r="-40229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02299" t="-93023" r="-30229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93182" t="-93023" r="-198864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03448" t="-93023" r="-101149" b="-10116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3448" t="-93023" r="-1149" b="-10116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519476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149" t="-195294" r="-1003448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149" t="-195294" r="-903448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98864" t="-195294" r="-793182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2299" t="-195294" r="-70229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02299" t="-195294" r="-60229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2299" t="-195294" r="-50229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602299" t="-195294" r="-40229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02299" t="-195294" r="-30229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93182" t="-195294" r="-198864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03448" t="-195294" r="-101149" b="-235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solidFill>
                            <a:schemeClr val="bg1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3448" t="-195294" r="-1149" b="-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258801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04526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636769" y="949842"/>
            <a:ext cx="2148456" cy="677820"/>
          </a:xfrm>
          <a:prstGeom prst="wedgeRoundRectCallout">
            <a:avLst>
              <a:gd name="adj1" fmla="val 10228"/>
              <a:gd name="adj2" fmla="val 8638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Найдите </a:t>
            </a:r>
            <a:r>
              <a:rPr lang="ru-RU" sz="1400" dirty="0"/>
              <a:t>значение </a:t>
            </a:r>
            <a:r>
              <a:rPr lang="ru-RU" sz="1400" dirty="0" smtClean="0"/>
              <a:t>выражения</a:t>
            </a:r>
            <a:r>
              <a:rPr lang="ru-RU" sz="1400" dirty="0"/>
              <a:t>.</a:t>
            </a:r>
          </a:p>
        </p:txBody>
      </p: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(15−7)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  <a:blipFill>
                <a:blip r:embed="rId7"/>
                <a:stretch>
                  <a:fillRect l="-260" b="-1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914186"/>
            <a:ext cx="3497857" cy="2107999"/>
          </a:xfrm>
          <a:prstGeom prst="wedgeRoundRectCallout">
            <a:avLst>
              <a:gd name="adj1" fmla="val 66736"/>
              <a:gd name="adj2" fmla="val -135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выполнять вычисления, </a:t>
            </a:r>
            <a:r>
              <a:rPr lang="ru-RU" sz="1400" dirty="0" smtClean="0"/>
              <a:t>когда </a:t>
            </a:r>
            <a:r>
              <a:rPr lang="ru-RU" sz="1400" dirty="0"/>
              <a:t>в выражениях есть степень? </a:t>
            </a:r>
            <a:endParaRPr lang="ru-RU" sz="1400" dirty="0" smtClean="0"/>
          </a:p>
          <a:p>
            <a:pPr algn="ctr"/>
            <a:r>
              <a:rPr lang="ru-RU" sz="1400" dirty="0" smtClean="0"/>
              <a:t>Раньше </a:t>
            </a:r>
            <a:r>
              <a:rPr lang="ru-RU" sz="1400" dirty="0"/>
              <a:t>у нас всё было просто: выполняли действия в скобках, потом умножение и деление,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если </a:t>
            </a:r>
            <a:r>
              <a:rPr lang="ru-RU" sz="1400" dirty="0"/>
              <a:t>они присутствовали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выражениях,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потом сложение и вычитание.</a:t>
            </a:r>
          </a:p>
        </p:txBody>
      </p:sp>
    </p:spTree>
    <p:extLst>
      <p:ext uri="{BB962C8B-B14F-4D97-AF65-F5344CB8AC3E}">
        <p14:creationId xmlns:p14="http://schemas.microsoft.com/office/powerpoint/2010/main" val="236823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966691" y="663517"/>
            <a:ext cx="2818534" cy="916183"/>
          </a:xfrm>
          <a:prstGeom prst="wedgeRoundRectCallout">
            <a:avLst>
              <a:gd name="adj1" fmla="val 17110"/>
              <a:gd name="adj2" fmla="val 8638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>
                <a:solidFill>
                  <a:srgbClr val="762E9A"/>
                </a:solidFill>
              </a:rPr>
              <a:t>Возведение числа </a:t>
            </a:r>
            <a:r>
              <a:rPr lang="ru-RU" sz="1400" dirty="0" smtClean="0">
                <a:solidFill>
                  <a:srgbClr val="762E9A"/>
                </a:solidFill>
              </a:rPr>
              <a:t/>
            </a:r>
            <a:br>
              <a:rPr lang="ru-RU" sz="1400" dirty="0" smtClean="0">
                <a:solidFill>
                  <a:srgbClr val="762E9A"/>
                </a:solidFill>
              </a:rPr>
            </a:br>
            <a:r>
              <a:rPr lang="ru-RU" sz="1400" dirty="0" smtClean="0">
                <a:solidFill>
                  <a:srgbClr val="762E9A"/>
                </a:solidFill>
              </a:rPr>
              <a:t>в </a:t>
            </a:r>
            <a:r>
              <a:rPr lang="ru-RU" sz="1400" dirty="0">
                <a:solidFill>
                  <a:srgbClr val="762E9A"/>
                </a:solidFill>
              </a:rPr>
              <a:t>степень </a:t>
            </a:r>
            <a:r>
              <a:rPr lang="ru-RU" sz="1400" dirty="0"/>
              <a:t>– это пятое арифметическое действие.</a:t>
            </a:r>
          </a:p>
        </p:txBody>
      </p:sp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(15−7)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  <a:blipFill>
                <a:blip r:embed="rId7"/>
                <a:stretch>
                  <a:fillRect l="-260" b="-1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914186"/>
            <a:ext cx="3497857" cy="2107999"/>
          </a:xfrm>
          <a:prstGeom prst="wedgeRoundRectCallout">
            <a:avLst>
              <a:gd name="adj1" fmla="val 66736"/>
              <a:gd name="adj2" fmla="val -135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Как </a:t>
            </a:r>
            <a:r>
              <a:rPr lang="ru-RU" sz="1400" dirty="0"/>
              <a:t>выполнять вычисления, </a:t>
            </a:r>
            <a:r>
              <a:rPr lang="ru-RU" sz="1400" dirty="0" smtClean="0"/>
              <a:t>когда </a:t>
            </a:r>
            <a:r>
              <a:rPr lang="ru-RU" sz="1400" dirty="0"/>
              <a:t>в выражениях есть степень? </a:t>
            </a:r>
            <a:endParaRPr lang="ru-RU" sz="1400" dirty="0" smtClean="0"/>
          </a:p>
          <a:p>
            <a:pPr algn="ctr"/>
            <a:r>
              <a:rPr lang="ru-RU" sz="1400" dirty="0" smtClean="0"/>
              <a:t>Раньше </a:t>
            </a:r>
            <a:r>
              <a:rPr lang="ru-RU" sz="1400" dirty="0"/>
              <a:t>у нас всё было просто: выполняли действия в скобках, потом умножение и деление,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если </a:t>
            </a:r>
            <a:r>
              <a:rPr lang="ru-RU" sz="1400" dirty="0"/>
              <a:t>они присутствовали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выражениях,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а </a:t>
            </a:r>
            <a:r>
              <a:rPr lang="ru-RU" sz="1400" dirty="0"/>
              <a:t>потом сложение и вычитание.</a:t>
            </a:r>
          </a:p>
        </p:txBody>
      </p:sp>
    </p:spTree>
    <p:extLst>
      <p:ext uri="{BB962C8B-B14F-4D97-AF65-F5344CB8AC3E}">
        <p14:creationId xmlns:p14="http://schemas.microsoft.com/office/powerpoint/2010/main" val="377463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7567" y="293873"/>
            <a:ext cx="5213351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 smtClean="0">
                <a:solidFill>
                  <a:srgbClr val="FFC000"/>
                </a:solidFill>
                <a:latin typeface="+mj-lt"/>
              </a:rPr>
              <a:t>Запомните!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567" y="1079779"/>
            <a:ext cx="54934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В выражениях со степенями,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не </a:t>
            </a:r>
            <a:r>
              <a:rPr lang="ru-RU" sz="1800" dirty="0">
                <a:solidFill>
                  <a:schemeClr val="bg1"/>
                </a:solidFill>
              </a:rPr>
              <a:t>содержащими скобки,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сначала </a:t>
            </a:r>
            <a:r>
              <a:rPr lang="ru-RU" sz="1800" dirty="0">
                <a:solidFill>
                  <a:schemeClr val="bg1"/>
                </a:solidFill>
              </a:rPr>
              <a:t>выполняют возведение в степень,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затем </a:t>
            </a:r>
            <a:r>
              <a:rPr lang="ru-RU" sz="1800" dirty="0">
                <a:solidFill>
                  <a:schemeClr val="bg1"/>
                </a:solidFill>
              </a:rPr>
              <a:t>умножение и деление,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а </a:t>
            </a:r>
            <a:r>
              <a:rPr lang="ru-RU" sz="1800" dirty="0">
                <a:solidFill>
                  <a:schemeClr val="bg1"/>
                </a:solidFill>
              </a:rPr>
              <a:t>в конце сложение и вычитание.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775" y="2733486"/>
            <a:ext cx="54934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Если в выражении есть скобки,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то </a:t>
            </a:r>
            <a:r>
              <a:rPr lang="ru-RU" sz="1800" dirty="0">
                <a:solidFill>
                  <a:schemeClr val="bg1"/>
                </a:solidFill>
              </a:rPr>
              <a:t>сначала в указанном выше порядке выполняют действия в скобках,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а </a:t>
            </a:r>
            <a:r>
              <a:rPr lang="ru-RU" sz="1800" dirty="0">
                <a:solidFill>
                  <a:schemeClr val="bg1"/>
                </a:solidFill>
              </a:rPr>
              <a:t>потом оставшиеся действия </a:t>
            </a:r>
            <a:r>
              <a:rPr lang="ru-RU" sz="1800" dirty="0" smtClean="0">
                <a:solidFill>
                  <a:schemeClr val="bg1"/>
                </a:solidFill>
              </a:rPr>
              <a:t/>
            </a:r>
            <a:br>
              <a:rPr lang="ru-RU" sz="1800" dirty="0" smtClean="0">
                <a:solidFill>
                  <a:schemeClr val="bg1"/>
                </a:solidFill>
              </a:rPr>
            </a:br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том же порядке слева направо.</a:t>
            </a:r>
          </a:p>
        </p:txBody>
      </p:sp>
    </p:spTree>
    <p:extLst>
      <p:ext uri="{BB962C8B-B14F-4D97-AF65-F5344CB8AC3E}">
        <p14:creationId xmlns:p14="http://schemas.microsoft.com/office/powerpoint/2010/main" val="1640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2227" y="-900"/>
            <a:ext cx="9233538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5597236" y="365071"/>
            <a:ext cx="3187989" cy="677820"/>
          </a:xfrm>
          <a:prstGeom prst="wedgeRoundRectCallout">
            <a:avLst>
              <a:gd name="adj1" fmla="val -26819"/>
              <a:gd name="adj2" fmla="val 83543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Это </a:t>
            </a:r>
            <a:r>
              <a:rPr lang="ru-RU" sz="1400" dirty="0"/>
              <a:t>на самом деле интересно! </a:t>
            </a:r>
            <a:endParaRPr lang="ru-RU" sz="1400" dirty="0" smtClean="0"/>
          </a:p>
          <a:p>
            <a:pPr algn="ctr"/>
            <a:r>
              <a:rPr lang="ru-RU" sz="1400" dirty="0" smtClean="0"/>
              <a:t>Расскажешь</a:t>
            </a:r>
            <a:r>
              <a:rPr lang="ru-RU" sz="1400" dirty="0"/>
              <a:t>, что ты уже узнал?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776" y="365071"/>
            <a:ext cx="2382470" cy="2107999"/>
          </a:xfrm>
          <a:prstGeom prst="wedgeRoundRectCallout">
            <a:avLst>
              <a:gd name="adj1" fmla="val 62824"/>
              <a:gd name="adj2" fmla="val -440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Недавно я услышал, что </a:t>
            </a:r>
            <a:r>
              <a:rPr lang="ru-RU" sz="1400" dirty="0" smtClean="0"/>
              <a:t>человек </a:t>
            </a:r>
            <a:br>
              <a:rPr lang="ru-RU" sz="1400" dirty="0" smtClean="0"/>
            </a:br>
            <a:r>
              <a:rPr lang="ru-RU" sz="1400" dirty="0" smtClean="0"/>
              <a:t>состоит </a:t>
            </a:r>
            <a:r>
              <a:rPr lang="ru-RU" sz="1400" dirty="0"/>
              <a:t>из клеток. </a:t>
            </a:r>
            <a:endParaRPr lang="ru-RU" sz="1400" dirty="0" smtClean="0"/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вот мне стало интересно, что это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за </a:t>
            </a:r>
            <a:r>
              <a:rPr lang="ru-RU" sz="1400" dirty="0"/>
              <a:t>клетки такие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сколько их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в </a:t>
            </a:r>
            <a:r>
              <a:rPr lang="ru-RU" sz="1400" dirty="0"/>
              <a:t>нашем теле?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4397" y="1305793"/>
            <a:ext cx="1643554" cy="21847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86922" y="1323377"/>
            <a:ext cx="1708712" cy="21671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14" y="2958923"/>
            <a:ext cx="193677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0028" y="1811623"/>
            <a:ext cx="1242699" cy="288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0674" y="1988253"/>
            <a:ext cx="1195312" cy="2880000"/>
          </a:xfrm>
          <a:prstGeom prst="rect">
            <a:avLst/>
          </a:prstGeom>
        </p:spPr>
      </p:pic>
      <p:pic>
        <p:nvPicPr>
          <p:cNvPr id="2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(15−7)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687" y="261236"/>
                <a:ext cx="2343782" cy="461665"/>
              </a:xfrm>
              <a:prstGeom prst="rect">
                <a:avLst/>
              </a:prstGeom>
              <a:blipFill>
                <a:blip r:embed="rId7"/>
                <a:stretch>
                  <a:fillRect l="-260" b="-1842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58775" y="914186"/>
            <a:ext cx="3497857" cy="1869636"/>
          </a:xfrm>
          <a:prstGeom prst="wedgeRoundRectCallout">
            <a:avLst>
              <a:gd name="adj1" fmla="val 66736"/>
              <a:gd name="adj2" fmla="val -13515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Теперь понятно! </a:t>
            </a:r>
            <a:endParaRPr lang="ru-RU" sz="1400" dirty="0" smtClean="0"/>
          </a:p>
          <a:p>
            <a:pPr algn="ctr"/>
            <a:r>
              <a:rPr lang="ru-RU" sz="1400" dirty="0" smtClean="0"/>
              <a:t>В </a:t>
            </a:r>
            <a:r>
              <a:rPr lang="ru-RU" sz="1400" dirty="0"/>
              <a:t>нашем выражении есть скобки. </a:t>
            </a:r>
            <a:endParaRPr lang="ru-RU" sz="1400" dirty="0" smtClean="0"/>
          </a:p>
          <a:p>
            <a:pPr algn="ctr"/>
            <a:r>
              <a:rPr lang="ru-RU" sz="1400" dirty="0" smtClean="0"/>
              <a:t>Значит, </a:t>
            </a:r>
            <a:r>
              <a:rPr lang="ru-RU" sz="1400" dirty="0"/>
              <a:t>первым выполним действие в скобках. </a:t>
            </a:r>
            <a:endParaRPr lang="ru-RU" sz="1400" dirty="0" smtClean="0"/>
          </a:p>
          <a:p>
            <a:pPr algn="ctr"/>
            <a:r>
              <a:rPr lang="ru-RU" sz="1400" dirty="0" smtClean="0"/>
              <a:t>Затем </a:t>
            </a:r>
            <a:r>
              <a:rPr lang="ru-RU" sz="1400" dirty="0"/>
              <a:t>выполним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действия </a:t>
            </a:r>
            <a:r>
              <a:rPr lang="ru-RU" sz="1400" dirty="0"/>
              <a:t>со степенями. </a:t>
            </a:r>
            <a:endParaRPr lang="ru-RU" sz="1400" dirty="0" smtClean="0"/>
          </a:p>
          <a:p>
            <a:pPr algn="ctr"/>
            <a:r>
              <a:rPr lang="ru-RU" sz="1400" dirty="0" smtClean="0"/>
              <a:t>Осталось </a:t>
            </a:r>
            <a:r>
              <a:rPr lang="ru-RU" sz="1400" dirty="0"/>
              <a:t>выполнить деление.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2314433" y="261235"/>
                <a:ext cx="146687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40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ru-RU" sz="24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33" y="261235"/>
                <a:ext cx="1466876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828059" y="116071"/>
                <a:ext cx="3289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59" y="116071"/>
                <a:ext cx="328936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2365619" y="119380"/>
                <a:ext cx="3289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619" y="119380"/>
                <a:ext cx="328936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2952157" y="129353"/>
                <a:ext cx="3289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157" y="129353"/>
                <a:ext cx="32893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3574785" y="261234"/>
                <a:ext cx="78149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4 :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785" y="261234"/>
                <a:ext cx="781496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Прямоугольник 14"/>
              <p:cNvSpPr/>
              <p:nvPr/>
            </p:nvSpPr>
            <p:spPr>
              <a:xfrm>
                <a:off x="4174045" y="261233"/>
                <a:ext cx="7462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ru-RU" sz="24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4045" y="261233"/>
                <a:ext cx="746230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4734458" y="261232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ru-RU" sz="2000" dirty="0">
                  <a:solidFill>
                    <a:srgbClr val="762E9A"/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458" y="261232"/>
                <a:ext cx="431528" cy="461665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69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/>
      <p:bldP spid="10" grpId="0"/>
      <p:bldP spid="12" grpId="0"/>
      <p:bldP spid="13" grpId="0"/>
      <p:bldP spid="14" grpId="0"/>
      <p:bldP spid="15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358775" y="909934"/>
                <a:ext cx="5502275" cy="9509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Возведите </a:t>
                </a:r>
                <a:r>
                  <a:rPr lang="ru-RU" sz="1400" dirty="0"/>
                  <a:t>в степень:</a:t>
                </a:r>
                <a:endParaRPr lang="ru-RU" sz="1400" dirty="0" smtClean="0"/>
              </a:p>
              <a:p>
                <a:r>
                  <a:rPr lang="ru-RU" sz="1400" dirty="0" smtClean="0"/>
                  <a:t>а)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ru-RU" sz="1400" dirty="0" smtClean="0"/>
                  <a:t>;</a:t>
                </a:r>
              </a:p>
              <a:p>
                <a:r>
                  <a:rPr lang="ru-RU" sz="1400" dirty="0" smtClean="0"/>
                  <a:t>б)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ru-RU" sz="1600" b="0" i="1" dirty="0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1400" dirty="0" smtClean="0"/>
                  <a:t>;</a:t>
                </a:r>
              </a:p>
              <a:p>
                <a:r>
                  <a:rPr lang="ru-RU" sz="1400" dirty="0" smtClean="0"/>
                  <a:t>в)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dirty="0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ru-RU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ru-RU" sz="1400" dirty="0" smtClean="0"/>
                  <a:t>. 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5502275" cy="950966"/>
              </a:xfrm>
              <a:prstGeom prst="rect">
                <a:avLst/>
              </a:prstGeom>
              <a:blipFill>
                <a:blip r:embed="rId4"/>
                <a:stretch>
                  <a:fillRect l="-1996" t="-5769" b="-1025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Прямая соединительная линия 28"/>
          <p:cNvCxnSpPr/>
          <p:nvPr/>
        </p:nvCxnSpPr>
        <p:spPr>
          <a:xfrm>
            <a:off x="358774" y="2084776"/>
            <a:ext cx="43926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58775" y="2327300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65367" y="2679743"/>
                <a:ext cx="63139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а)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e>
                      <m:sup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679743"/>
                <a:ext cx="631391" cy="246221"/>
              </a:xfrm>
              <a:prstGeom prst="rect">
                <a:avLst/>
              </a:prstGeom>
              <a:blipFill>
                <a:blip r:embed="rId5"/>
                <a:stretch>
                  <a:fillRect l="-17308" t="-15000" r="-5769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65367" y="3062963"/>
                <a:ext cx="63299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б)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062963"/>
                <a:ext cx="632994" cy="246221"/>
              </a:xfrm>
              <a:prstGeom prst="rect">
                <a:avLst/>
              </a:prstGeom>
              <a:blipFill>
                <a:blip r:embed="rId6"/>
                <a:stretch>
                  <a:fillRect l="-17308" t="-12195" r="-5769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365367" y="3446178"/>
                <a:ext cx="7500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ru-RU" sz="1400" b="0" dirty="0" smtClean="0"/>
                  <a:t>в)</a:t>
                </a:r>
                <a:r>
                  <a:rPr lang="ru-RU" sz="1600" b="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e>
                      <m:sup>
                        <m:r>
                          <a:rPr lang="ru-RU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ru-RU" sz="1600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ru-RU" sz="16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446178"/>
                <a:ext cx="750014" cy="246221"/>
              </a:xfrm>
              <a:prstGeom prst="rect">
                <a:avLst/>
              </a:prstGeom>
              <a:blipFill>
                <a:blip r:embed="rId7"/>
                <a:stretch>
                  <a:fillRect l="-14634" t="-12195" r="-4878" b="-390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Прямая соединительная линия 34"/>
          <p:cNvCxnSpPr/>
          <p:nvPr/>
        </p:nvCxnSpPr>
        <p:spPr>
          <a:xfrm>
            <a:off x="365367" y="3904150"/>
            <a:ext cx="43926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65368" y="4146674"/>
                <a:ext cx="2570163" cy="2405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b="1" dirty="0" smtClean="0"/>
                  <a:t>Ответ: </a:t>
                </a:r>
                <a:r>
                  <a:rPr lang="ru-RU" sz="1400" dirty="0"/>
                  <a:t>а) </a:t>
                </a:r>
                <a14:m>
                  <m:oMath xmlns:m="http://schemas.openxmlformats.org/officeDocument/2006/math">
                    <m:r>
                      <a:rPr lang="ru-RU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561</m:t>
                    </m:r>
                  </m:oMath>
                </a14:m>
                <a:r>
                  <a:rPr lang="ru-RU" sz="1400" dirty="0" smtClean="0"/>
                  <a:t>; </a:t>
                </a:r>
                <a:r>
                  <a:rPr lang="ru-RU" sz="1400" dirty="0"/>
                  <a:t>б)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ru-RU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ru-RU" sz="1400" dirty="0" smtClean="0"/>
                  <a:t>; </a:t>
                </a:r>
                <a:r>
                  <a:rPr lang="ru-RU" sz="1400" dirty="0"/>
                  <a:t>в) </a:t>
                </a:r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144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8" y="4146674"/>
                <a:ext cx="2570163" cy="240579"/>
              </a:xfrm>
              <a:prstGeom prst="rect">
                <a:avLst/>
              </a:prstGeom>
              <a:blipFill>
                <a:blip r:embed="rId8"/>
                <a:stretch>
                  <a:fillRect l="-4265" t="-12500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017954" y="2679743"/>
                <a:ext cx="11641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9∙9∙9∙9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954" y="2679743"/>
                <a:ext cx="1164100" cy="246221"/>
              </a:xfrm>
              <a:prstGeom prst="rect">
                <a:avLst/>
              </a:prstGeom>
              <a:blipFill>
                <a:blip r:embed="rId9"/>
                <a:stretch>
                  <a:fillRect l="-3665" r="-1047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028554" y="3068605"/>
                <a:ext cx="16895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2∙2∙2∙2∙2∙2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54" y="3068605"/>
                <a:ext cx="1689500" cy="246221"/>
              </a:xfrm>
              <a:prstGeom prst="rect">
                <a:avLst/>
              </a:prstGeom>
              <a:blipFill>
                <a:blip r:embed="rId10"/>
                <a:stretch>
                  <a:fillRect l="-2527" r="-72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121552" y="3451820"/>
                <a:ext cx="86632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12∙12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1552" y="3451820"/>
                <a:ext cx="866326" cy="246221"/>
              </a:xfrm>
              <a:prstGeom prst="rect">
                <a:avLst/>
              </a:prstGeom>
              <a:blipFill>
                <a:blip r:embed="rId11"/>
                <a:stretch>
                  <a:fillRect l="-4930" r="-1408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200526" y="2685385"/>
                <a:ext cx="493725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6561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0526" y="2685385"/>
                <a:ext cx="493725" cy="240579"/>
              </a:xfrm>
              <a:prstGeom prst="rect">
                <a:avLst/>
              </a:prstGeom>
              <a:blipFill>
                <a:blip r:embed="rId12"/>
                <a:stretch>
                  <a:fillRect l="-14815" t="-15385" r="-20988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736526" y="3068605"/>
                <a:ext cx="266098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526" y="3068605"/>
                <a:ext cx="266098" cy="240579"/>
              </a:xfrm>
              <a:prstGeom prst="rect">
                <a:avLst/>
              </a:prstGeom>
              <a:blipFill>
                <a:blip r:embed="rId13"/>
                <a:stretch>
                  <a:fillRect l="-27273" t="-12500" r="-38636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003608" y="3457467"/>
                <a:ext cx="387927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144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608" y="3457467"/>
                <a:ext cx="387927" cy="240579"/>
              </a:xfrm>
              <a:prstGeom prst="rect">
                <a:avLst/>
              </a:prstGeom>
              <a:blipFill>
                <a:blip r:embed="rId14"/>
                <a:stretch>
                  <a:fillRect l="-19048" t="-12500" r="-28571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31" grpId="0"/>
      <p:bldP spid="32" grpId="0"/>
      <p:bldP spid="33" grpId="0"/>
      <p:bldP spid="34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58774" y="361950"/>
            <a:ext cx="403383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+mj-lt"/>
              </a:rPr>
              <a:t>Задание №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58775" y="909934"/>
                <a:ext cx="5502275" cy="6826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ru-RU" sz="1400" dirty="0" smtClean="0"/>
                  <a:t>В </a:t>
                </a:r>
                <a:r>
                  <a:rPr lang="ru-RU" sz="1400" dirty="0"/>
                  <a:t>каждый из овалов впишите значение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выражения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  <m:sup>
                        <m:r>
                          <a:rPr lang="en-US" sz="1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sz="1400" b="1" dirty="0" smtClean="0"/>
                  <a:t> </a:t>
                </a:r>
                <a:r>
                  <a:rPr lang="ru-RU" sz="1400" dirty="0" smtClean="0"/>
                  <a:t>при </a:t>
                </a:r>
                <a:r>
                  <a:rPr lang="ru-RU" sz="1400" dirty="0"/>
                  <a:t>значении буквы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sz="1400" dirty="0"/>
                  <a:t>, </a:t>
                </a:r>
                <a:r>
                  <a:rPr lang="en-US" sz="1400" dirty="0" smtClean="0"/>
                  <a:t/>
                </a:r>
                <a:br>
                  <a:rPr lang="en-US" sz="1400" dirty="0" smtClean="0"/>
                </a:br>
                <a:r>
                  <a:rPr lang="ru-RU" sz="1400" dirty="0" smtClean="0"/>
                  <a:t>указанном </a:t>
                </a:r>
                <a:r>
                  <a:rPr lang="ru-RU" sz="1400" dirty="0"/>
                  <a:t>в соответствующем </a:t>
                </a:r>
                <a:r>
                  <a:rPr lang="ru-RU" sz="1400" dirty="0" smtClean="0"/>
                  <a:t>уголке </a:t>
                </a:r>
                <a:r>
                  <a:rPr lang="ru-RU" sz="1400" dirty="0"/>
                  <a:t>фигуры. </a:t>
                </a:r>
                <a:endParaRPr lang="ru-RU" sz="1400" dirty="0" smtClean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5" y="909934"/>
                <a:ext cx="5502275" cy="682687"/>
              </a:xfrm>
              <a:prstGeom prst="rect">
                <a:avLst/>
              </a:prstGeom>
              <a:blipFill>
                <a:blip r:embed="rId3"/>
                <a:stretch>
                  <a:fillRect l="-1996" t="-8036" b="-151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Прямая соединительная линия 32"/>
          <p:cNvCxnSpPr/>
          <p:nvPr/>
        </p:nvCxnSpPr>
        <p:spPr>
          <a:xfrm>
            <a:off x="358774" y="1743040"/>
            <a:ext cx="43926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58775" y="1920912"/>
            <a:ext cx="257016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 smtClean="0"/>
              <a:t>Решение: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65367" y="2264115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b="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600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264115"/>
                <a:ext cx="925060" cy="246221"/>
              </a:xfrm>
              <a:prstGeom prst="rect">
                <a:avLst/>
              </a:prstGeom>
              <a:blipFill>
                <a:blip r:embed="rId4"/>
                <a:stretch>
                  <a:fillRect l="-4605" r="-131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65367" y="2545743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545743"/>
                <a:ext cx="925060" cy="246221"/>
              </a:xfrm>
              <a:prstGeom prst="rect">
                <a:avLst/>
              </a:prstGeom>
              <a:blipFill>
                <a:blip r:embed="rId5"/>
                <a:stretch>
                  <a:fillRect l="-4605" r="-131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365367" y="2827362"/>
                <a:ext cx="92506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2827362"/>
                <a:ext cx="925061" cy="246221"/>
              </a:xfrm>
              <a:prstGeom prst="rect">
                <a:avLst/>
              </a:prstGeom>
              <a:blipFill>
                <a:blip r:embed="rId6"/>
                <a:stretch>
                  <a:fillRect l="-4605" r="-131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312037" y="2264110"/>
                <a:ext cx="892873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0+0=0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037" y="2264110"/>
                <a:ext cx="892873" cy="240579"/>
              </a:xfrm>
              <a:prstGeom prst="rect">
                <a:avLst/>
              </a:prstGeom>
              <a:blipFill>
                <a:blip r:embed="rId7"/>
                <a:stretch>
                  <a:fillRect l="-7483" t="-12500" r="-10884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293565" y="2551385"/>
                <a:ext cx="36458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65" y="2551385"/>
                <a:ext cx="364587" cy="246221"/>
              </a:xfrm>
              <a:prstGeom prst="rect">
                <a:avLst/>
              </a:prstGeom>
              <a:blipFill>
                <a:blip r:embed="rId8"/>
                <a:stretch>
                  <a:fillRect l="-11667" r="-10000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Группа 6"/>
          <p:cNvGrpSpPr/>
          <p:nvPr/>
        </p:nvGrpSpPr>
        <p:grpSpPr>
          <a:xfrm>
            <a:off x="4831948" y="817926"/>
            <a:ext cx="3952061" cy="3599187"/>
            <a:chOff x="4831948" y="817926"/>
            <a:chExt cx="3952061" cy="3599187"/>
          </a:xfrm>
        </p:grpSpPr>
        <p:sp>
          <p:nvSpPr>
            <p:cNvPr id="2" name="8-конечная звезда 1"/>
            <p:cNvSpPr/>
            <p:nvPr/>
          </p:nvSpPr>
          <p:spPr>
            <a:xfrm>
              <a:off x="5547507" y="1358814"/>
              <a:ext cx="2520000" cy="2520000"/>
            </a:xfrm>
            <a:prstGeom prst="star8">
              <a:avLst>
                <a:gd name="adj" fmla="val 30658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Овал 2"/>
                <p:cNvSpPr/>
                <p:nvPr/>
              </p:nvSpPr>
              <p:spPr>
                <a:xfrm>
                  <a:off x="6319758" y="2132814"/>
                  <a:ext cx="972000" cy="972000"/>
                </a:xfrm>
                <a:prstGeom prst="ellipse">
                  <a:avLst/>
                </a:prstGeom>
                <a:solidFill>
                  <a:srgbClr val="9865B1"/>
                </a:solidFill>
                <a:ln>
                  <a:solidFill>
                    <a:srgbClr val="762E9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36000" rIns="36000" bIns="3600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ru-RU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14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ru-RU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Овал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9758" y="2132814"/>
                  <a:ext cx="972000" cy="972000"/>
                </a:xfrm>
                <a:prstGeom prst="ellips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rgbClr val="762E9A"/>
                  </a:solidFill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Прямоугольник 3"/>
                <p:cNvSpPr/>
                <p:nvPr/>
              </p:nvSpPr>
              <p:spPr>
                <a:xfrm>
                  <a:off x="6658934" y="1591926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Прямоугольник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934" y="1591926"/>
                  <a:ext cx="336951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Прямоугольник 18"/>
                <p:cNvSpPr/>
                <p:nvPr/>
              </p:nvSpPr>
              <p:spPr>
                <a:xfrm>
                  <a:off x="7291758" y="1825037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Прямоугольник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1758" y="1825037"/>
                  <a:ext cx="336951" cy="30777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Прямоугольник 19"/>
                <p:cNvSpPr/>
                <p:nvPr/>
              </p:nvSpPr>
              <p:spPr>
                <a:xfrm>
                  <a:off x="7538865" y="2464925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0" name="Прямоугольник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38865" y="2464925"/>
                  <a:ext cx="336951" cy="30777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Прямоугольник 20"/>
                <p:cNvSpPr/>
                <p:nvPr/>
              </p:nvSpPr>
              <p:spPr>
                <a:xfrm>
                  <a:off x="7238058" y="3131741"/>
                  <a:ext cx="444352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Прямоугольник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8058" y="3131741"/>
                  <a:ext cx="444352" cy="30777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Прямоугольник 21"/>
                <p:cNvSpPr/>
                <p:nvPr/>
              </p:nvSpPr>
              <p:spPr>
                <a:xfrm>
                  <a:off x="6658934" y="3356233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Прямоугольник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8934" y="3356233"/>
                  <a:ext cx="336951" cy="30777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Прямоугольник 22"/>
                <p:cNvSpPr/>
                <p:nvPr/>
              </p:nvSpPr>
              <p:spPr>
                <a:xfrm>
                  <a:off x="6008270" y="3131740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Прямоугольник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08270" y="3131740"/>
                  <a:ext cx="336951" cy="30777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Прямоугольник 23"/>
                <p:cNvSpPr/>
                <p:nvPr/>
              </p:nvSpPr>
              <p:spPr>
                <a:xfrm>
                  <a:off x="5740141" y="2464924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Прямоугольник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0141" y="2464924"/>
                  <a:ext cx="336951" cy="30777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Прямоугольник 24"/>
                <p:cNvSpPr/>
                <p:nvPr/>
              </p:nvSpPr>
              <p:spPr>
                <a:xfrm>
                  <a:off x="6014174" y="1822976"/>
                  <a:ext cx="336951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14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oMath>
                    </m:oMathPara>
                  </a14:m>
                  <a:endParaRPr lang="ru-RU" sz="1400" b="1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Прямоугольник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14174" y="1822976"/>
                  <a:ext cx="336951" cy="3077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Овал 4"/>
            <p:cNvSpPr/>
            <p:nvPr/>
          </p:nvSpPr>
          <p:spPr>
            <a:xfrm>
              <a:off x="6445758" y="817926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7348603" y="1186762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8064009" y="2348812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>
              <a:off x="7349370" y="3518334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>
              <a:off x="6452628" y="3877113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554100" y="3518334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831948" y="2348812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5542913" y="1186647"/>
              <a:ext cx="720000" cy="540000"/>
            </a:xfrm>
            <a:prstGeom prst="ellipse">
              <a:avLst/>
            </a:prstGeom>
            <a:solidFill>
              <a:srgbClr val="9865B1"/>
            </a:solidFill>
            <a:ln>
              <a:solidFill>
                <a:srgbClr val="762E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7348603" y="0"/>
                <a:ext cx="1435125" cy="100403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8603" y="0"/>
                <a:ext cx="1435125" cy="10040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660985" y="2552781"/>
                <a:ext cx="3760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985" y="2552781"/>
                <a:ext cx="376000" cy="246221"/>
              </a:xfrm>
              <a:prstGeom prst="rect">
                <a:avLst/>
              </a:prstGeom>
              <a:blipFill>
                <a:blip r:embed="rId19"/>
                <a:stretch>
                  <a:fillRect l="-11290" r="-322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050595" y="2552363"/>
                <a:ext cx="266098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0595" y="2552363"/>
                <a:ext cx="266098" cy="240579"/>
              </a:xfrm>
              <a:prstGeom prst="rect">
                <a:avLst/>
              </a:prstGeom>
              <a:blipFill>
                <a:blip r:embed="rId20"/>
                <a:stretch>
                  <a:fillRect l="-25000" t="-15385" r="-38636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290427" y="2831412"/>
                <a:ext cx="47840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64+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0427" y="2831412"/>
                <a:ext cx="478401" cy="246221"/>
              </a:xfrm>
              <a:prstGeom prst="rect">
                <a:avLst/>
              </a:prstGeom>
              <a:blipFill>
                <a:blip r:embed="rId21"/>
                <a:stretch>
                  <a:fillRect l="-8974" r="-7692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753001" y="2832808"/>
                <a:ext cx="489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16=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001" y="2832808"/>
                <a:ext cx="489814" cy="246221"/>
              </a:xfrm>
              <a:prstGeom prst="rect">
                <a:avLst/>
              </a:prstGeom>
              <a:blipFill>
                <a:blip r:embed="rId22"/>
                <a:stretch>
                  <a:fillRect l="-10000" r="-3750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2244207" y="2832390"/>
                <a:ext cx="266098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207" y="2832390"/>
                <a:ext cx="266098" cy="240579"/>
              </a:xfrm>
              <a:prstGeom prst="rect">
                <a:avLst/>
              </a:prstGeom>
              <a:blipFill>
                <a:blip r:embed="rId23"/>
                <a:stretch>
                  <a:fillRect l="-25000" t="-15385" r="-38636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365367" y="3089794"/>
                <a:ext cx="11526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089794"/>
                <a:ext cx="1152688" cy="246221"/>
              </a:xfrm>
              <a:prstGeom prst="rect">
                <a:avLst/>
              </a:prstGeom>
              <a:blipFill>
                <a:blip r:embed="rId24"/>
                <a:stretch>
                  <a:fillRect l="-3704" r="-1058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512096" y="3093844"/>
                <a:ext cx="7060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1000+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096" y="3093844"/>
                <a:ext cx="706027" cy="246221"/>
              </a:xfrm>
              <a:prstGeom prst="rect">
                <a:avLst/>
              </a:prstGeom>
              <a:blipFill>
                <a:blip r:embed="rId25"/>
                <a:stretch>
                  <a:fillRect l="-5172" r="-5172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177867" y="3095240"/>
                <a:ext cx="60362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7867" y="3095240"/>
                <a:ext cx="603627" cy="246221"/>
              </a:xfrm>
              <a:prstGeom prst="rect">
                <a:avLst/>
              </a:prstGeom>
              <a:blipFill>
                <a:blip r:embed="rId26"/>
                <a:stretch>
                  <a:fillRect l="-6061" r="-2020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2798382" y="3094822"/>
                <a:ext cx="493725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8382" y="3094822"/>
                <a:ext cx="493725" cy="240579"/>
              </a:xfrm>
              <a:prstGeom prst="rect">
                <a:avLst/>
              </a:prstGeom>
              <a:blipFill>
                <a:blip r:embed="rId27"/>
                <a:stretch>
                  <a:fillRect l="-13580" t="-15385" r="-20988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65367" y="3385397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385397"/>
                <a:ext cx="925060" cy="246221"/>
              </a:xfrm>
              <a:prstGeom prst="rect">
                <a:avLst/>
              </a:prstGeom>
              <a:blipFill>
                <a:blip r:embed="rId28"/>
                <a:stretch>
                  <a:fillRect l="-4605" r="-1316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299665" y="3389447"/>
                <a:ext cx="592213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216+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665" y="3389447"/>
                <a:ext cx="592213" cy="246221"/>
              </a:xfrm>
              <a:prstGeom prst="rect">
                <a:avLst/>
              </a:prstGeom>
              <a:blipFill>
                <a:blip r:embed="rId29"/>
                <a:stretch>
                  <a:fillRect l="-6186" r="-721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888754" y="3390843"/>
                <a:ext cx="4898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36=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754" y="3390843"/>
                <a:ext cx="489814" cy="246221"/>
              </a:xfrm>
              <a:prstGeom prst="rect">
                <a:avLst/>
              </a:prstGeom>
              <a:blipFill>
                <a:blip r:embed="rId30"/>
                <a:stretch>
                  <a:fillRect l="-10000" r="-3750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2398425" y="3390425"/>
                <a:ext cx="379912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252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8425" y="3390425"/>
                <a:ext cx="379912" cy="240579"/>
              </a:xfrm>
              <a:prstGeom prst="rect">
                <a:avLst/>
              </a:prstGeom>
              <a:blipFill>
                <a:blip r:embed="rId31"/>
                <a:stretch>
                  <a:fillRect l="-19048" t="-12500" r="-25397" b="-4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65367" y="3687462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687462"/>
                <a:ext cx="925060" cy="246221"/>
              </a:xfrm>
              <a:prstGeom prst="rect">
                <a:avLst/>
              </a:prstGeom>
              <a:blipFill>
                <a:blip r:embed="rId32"/>
                <a:stretch>
                  <a:fillRect l="-4605" r="-1316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1299665" y="3691512"/>
                <a:ext cx="107632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125+25=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665" y="3691512"/>
                <a:ext cx="1076320" cy="246221"/>
              </a:xfrm>
              <a:prstGeom prst="rect">
                <a:avLst/>
              </a:prstGeom>
              <a:blipFill>
                <a:blip r:embed="rId33"/>
                <a:stretch>
                  <a:fillRect l="-3955" r="-565" b="-1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2401219" y="3692490"/>
                <a:ext cx="379912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150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219" y="3692490"/>
                <a:ext cx="379912" cy="240579"/>
              </a:xfrm>
              <a:prstGeom prst="rect">
                <a:avLst/>
              </a:prstGeom>
              <a:blipFill>
                <a:blip r:embed="rId34"/>
                <a:stretch>
                  <a:fillRect l="-19355" t="-15385" r="-27419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365367" y="3979054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3979054"/>
                <a:ext cx="925060" cy="246221"/>
              </a:xfrm>
              <a:prstGeom prst="rect">
                <a:avLst/>
              </a:prstGeom>
              <a:blipFill>
                <a:blip r:embed="rId35"/>
                <a:stretch>
                  <a:fillRect l="-4605" r="-131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99665" y="3983104"/>
                <a:ext cx="84869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27+9=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665" y="3983104"/>
                <a:ext cx="848694" cy="246221"/>
              </a:xfrm>
              <a:prstGeom prst="rect">
                <a:avLst/>
              </a:prstGeom>
              <a:blipFill>
                <a:blip r:embed="rId36"/>
                <a:stretch>
                  <a:fillRect l="-4317" r="-1439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2170312" y="3984082"/>
                <a:ext cx="266098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36</m:t>
                    </m:r>
                  </m:oMath>
                </a14:m>
                <a:r>
                  <a:rPr lang="ru-RU" sz="1400" dirty="0" smtClean="0"/>
                  <a:t>;</a:t>
                </a:r>
                <a:endParaRPr lang="ru-RU" sz="16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312" y="3984082"/>
                <a:ext cx="266098" cy="240579"/>
              </a:xfrm>
              <a:prstGeom prst="rect">
                <a:avLst/>
              </a:prstGeom>
              <a:blipFill>
                <a:blip r:embed="rId37"/>
                <a:stretch>
                  <a:fillRect l="-25000" t="-15385" r="-38636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365367" y="4278289"/>
                <a:ext cx="92506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16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ru-RU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367" y="4278289"/>
                <a:ext cx="925060" cy="246221"/>
              </a:xfrm>
              <a:prstGeom prst="rect">
                <a:avLst/>
              </a:prstGeom>
              <a:blipFill>
                <a:blip r:embed="rId38"/>
                <a:stretch>
                  <a:fillRect l="-4605" r="-1316" b="-7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299665" y="4282339"/>
                <a:ext cx="73488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1+1=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9665" y="4282339"/>
                <a:ext cx="734881" cy="246221"/>
              </a:xfrm>
              <a:prstGeom prst="rect">
                <a:avLst/>
              </a:prstGeom>
              <a:blipFill>
                <a:blip r:embed="rId39"/>
                <a:stretch>
                  <a:fillRect l="-4959" r="-1653" b="-731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059478" y="4283317"/>
                <a:ext cx="160300" cy="2405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ru-RU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ru-RU" sz="1400" dirty="0" smtClean="0"/>
                  <a:t>.</a:t>
                </a:r>
                <a:endParaRPr lang="ru-RU" sz="1600" dirty="0"/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78" y="4283317"/>
                <a:ext cx="160300" cy="240579"/>
              </a:xfrm>
              <a:prstGeom prst="rect">
                <a:avLst/>
              </a:prstGeom>
              <a:blipFill>
                <a:blip r:embed="rId40"/>
                <a:stretch>
                  <a:fillRect l="-46154" t="-15385" r="-69231" b="-461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7350100" y="4942"/>
                <a:ext cx="1435125" cy="1004030"/>
              </a:xfrm>
              <a:prstGeom prst="rect">
                <a:avLst/>
              </a:prstGeom>
              <a:solidFill>
                <a:srgbClr val="762E9A">
                  <a:alpha val="50000"/>
                </a:srgbClr>
              </a:solidFill>
            </p:spPr>
            <p:txBody>
              <a:bodyPr wrap="square" lIns="360000" tIns="360000" rIns="360000" bIns="360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1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00" y="4942"/>
                <a:ext cx="1435125" cy="1004030"/>
              </a:xfrm>
              <a:prstGeom prst="rect">
                <a:avLst/>
              </a:prstGeom>
              <a:blipFill>
                <a:blip r:embed="rId4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003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5" grpId="0"/>
      <p:bldP spid="37" grpId="0"/>
      <p:bldP spid="40" grpId="0"/>
      <p:bldP spid="43" grpId="0"/>
      <p:bldP spid="63" grpId="0"/>
      <p:bldP spid="64" grpId="0"/>
      <p:bldP spid="38" grpId="0" animBg="1"/>
      <p:bldP spid="38" grpId="1" animBg="1"/>
      <p:bldP spid="39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60" grpId="0"/>
      <p:bldP spid="61" grpId="0"/>
      <p:bldP spid="62" grpId="0"/>
      <p:bldP spid="67" grpId="0"/>
      <p:bldP spid="68" grpId="0"/>
      <p:bldP spid="69" grpId="0"/>
      <p:bldP spid="70" grpId="0"/>
      <p:bldP spid="7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58773" y="1093232"/>
                <a:ext cx="5854701" cy="25648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rgbClr val="FFC000"/>
                    </a:solidFill>
                  </a:rPr>
                  <a:t>Степенью числа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600" dirty="0">
                    <a:solidFill>
                      <a:srgbClr val="FFC000"/>
                    </a:solidFill>
                  </a:rPr>
                  <a:t> с натуральным показателем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, </a:t>
                </a:r>
                <a:r>
                  <a:rPr lang="ru-RU" sz="1600" u="sng" dirty="0">
                    <a:solidFill>
                      <a:schemeClr val="bg1"/>
                    </a:solidFill>
                  </a:rPr>
                  <a:t>большим единицы</a:t>
                </a:r>
                <a:r>
                  <a:rPr lang="ru-RU" sz="1600" dirty="0">
                    <a:solidFill>
                      <a:schemeClr val="bg1"/>
                    </a:solidFill>
                  </a:rPr>
                  <a:t>, называется произведение </a:t>
                </a:r>
                <a:br>
                  <a:rPr lang="ru-RU" sz="1600" dirty="0">
                    <a:solidFill>
                      <a:schemeClr val="bg1"/>
                    </a:solidFill>
                  </a:rPr>
                </a:b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одинаковых множителей, каждый из которых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равен </a:t>
                </a:r>
                <a:r>
                  <a:rPr lang="ru-RU" sz="1600" dirty="0">
                    <a:solidFill>
                      <a:schemeClr val="bg1"/>
                    </a:solidFill>
                  </a:rPr>
                  <a:t>числу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В общем виде степень с основанием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/>
                </a:r>
                <a:br>
                  <a:rPr lang="ru-RU" sz="1600" dirty="0" smtClean="0">
                    <a:solidFill>
                      <a:schemeClr val="bg1"/>
                    </a:solidFill>
                  </a:rPr>
                </a:br>
                <a:r>
                  <a:rPr lang="ru-RU" sz="1600" dirty="0" smtClean="0">
                    <a:solidFill>
                      <a:schemeClr val="bg1"/>
                    </a:solidFill>
                  </a:rPr>
                  <a:t>и </a:t>
                </a:r>
                <a:r>
                  <a:rPr lang="ru-RU" sz="1600" dirty="0">
                    <a:solidFill>
                      <a:schemeClr val="bg1"/>
                    </a:solidFill>
                  </a:rPr>
                  <a:t>показателем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r>
                  <a:rPr lang="ru-RU" sz="1600" dirty="0">
                    <a:solidFill>
                      <a:schemeClr val="bg1"/>
                    </a:solidFill>
                  </a:rPr>
                  <a:t> записывают так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:</a:t>
                </a:r>
                <a:endParaRPr lang="ru-RU" sz="1600" dirty="0">
                  <a:solidFill>
                    <a:schemeClr val="bg1"/>
                  </a:solidFill>
                </a:endParaRPr>
              </a:p>
              <a:p>
                <a:pPr marL="285750" indent="-285750">
                  <a:lnSpc>
                    <a:spcPts val="2200"/>
                  </a:lnSpc>
                  <a:spcBef>
                    <a:spcPts val="600"/>
                  </a:spcBef>
                  <a:spcAft>
                    <a:spcPts val="600"/>
                  </a:spcAft>
                  <a:buClr>
                    <a:schemeClr val="bg1"/>
                  </a:buClr>
                  <a:buFont typeface="Arial" pitchFamily="34" charset="0"/>
                  <a:buChar char="•"/>
                </a:pPr>
                <a:r>
                  <a:rPr lang="ru-RU" sz="1600" dirty="0">
                    <a:solidFill>
                      <a:schemeClr val="bg1"/>
                    </a:solidFill>
                  </a:rPr>
                  <a:t>Читают такую запись: </a:t>
                </a:r>
                <a:r>
                  <a:rPr lang="ru-RU" sz="1600" dirty="0">
                    <a:solidFill>
                      <a:srgbClr val="FFC000"/>
                    </a:solidFill>
                  </a:rPr>
                  <a:t>«а в степени эн» </a:t>
                </a:r>
                <a:br>
                  <a:rPr lang="ru-RU" sz="1600" dirty="0">
                    <a:solidFill>
                      <a:srgbClr val="FFC000"/>
                    </a:solidFill>
                  </a:rPr>
                </a:br>
                <a:r>
                  <a:rPr lang="ru-RU" sz="1600" dirty="0">
                    <a:solidFill>
                      <a:schemeClr val="bg1"/>
                    </a:solidFill>
                  </a:rPr>
                  <a:t>или </a:t>
                </a:r>
                <a:r>
                  <a:rPr lang="ru-RU" sz="1600" dirty="0">
                    <a:solidFill>
                      <a:srgbClr val="FFC000"/>
                    </a:solidFill>
                  </a:rPr>
                  <a:t>«эн-</a:t>
                </a:r>
                <a:r>
                  <a:rPr lang="ru-RU" sz="1600" dirty="0" err="1">
                    <a:solidFill>
                      <a:srgbClr val="FFC000"/>
                    </a:solidFill>
                  </a:rPr>
                  <a:t>ая</a:t>
                </a:r>
                <a:r>
                  <a:rPr lang="ru-RU" sz="1600" dirty="0">
                    <a:solidFill>
                      <a:srgbClr val="FFC000"/>
                    </a:solidFill>
                  </a:rPr>
                  <a:t> степень числа а</a:t>
                </a:r>
                <a:r>
                  <a:rPr lang="ru-RU" sz="1600" dirty="0" smtClean="0">
                    <a:solidFill>
                      <a:srgbClr val="FFC000"/>
                    </a:solidFill>
                  </a:rPr>
                  <a:t>»</a:t>
                </a:r>
                <a:r>
                  <a:rPr lang="ru-RU" sz="1600" dirty="0" smtClean="0">
                    <a:solidFill>
                      <a:schemeClr val="bg1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773" y="1093232"/>
                <a:ext cx="5854701" cy="2564805"/>
              </a:xfrm>
              <a:prstGeom prst="rect">
                <a:avLst/>
              </a:prstGeom>
              <a:blipFill>
                <a:blip r:embed="rId5"/>
                <a:stretch>
                  <a:fillRect l="-1979" t="-1900" b="-308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6304030" y="2220260"/>
                <a:ext cx="245951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030" y="2220260"/>
                <a:ext cx="2459519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Левая фигурная скобка 10"/>
          <p:cNvSpPr/>
          <p:nvPr/>
        </p:nvSpPr>
        <p:spPr>
          <a:xfrm rot="16200000">
            <a:off x="7751042" y="1819091"/>
            <a:ext cx="216000" cy="1656000"/>
          </a:xfrm>
          <a:prstGeom prst="leftBrace">
            <a:avLst>
              <a:gd name="adj1" fmla="val 134992"/>
              <a:gd name="adj2" fmla="val 50000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Прямоугольник 11"/>
              <p:cNvSpPr/>
              <p:nvPr/>
            </p:nvSpPr>
            <p:spPr>
              <a:xfrm>
                <a:off x="7005512" y="2718147"/>
                <a:ext cx="1712520" cy="392993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ru-RU" sz="1400" dirty="0" smtClean="0">
                    <a:solidFill>
                      <a:schemeClr val="bg1"/>
                    </a:solidFill>
                  </a:rPr>
                  <a:t> </a:t>
                </a:r>
                <a:r>
                  <a:rPr lang="ru-RU" sz="1800" dirty="0" smtClean="0">
                    <a:solidFill>
                      <a:schemeClr val="bg1"/>
                    </a:solidFill>
                  </a:rPr>
                  <a:t>множителей</a:t>
                </a:r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512" y="2718147"/>
                <a:ext cx="1712520" cy="392993"/>
              </a:xfrm>
              <a:prstGeom prst="rect">
                <a:avLst/>
              </a:prstGeom>
              <a:blipFill>
                <a:blip r:embed="rId7"/>
                <a:stretch>
                  <a:fillRect l="-3559" t="-3125" b="-2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Прямоугольник 12"/>
          <p:cNvSpPr/>
          <p:nvPr/>
        </p:nvSpPr>
        <p:spPr>
          <a:xfrm>
            <a:off x="6304030" y="2229221"/>
            <a:ext cx="2479454" cy="8819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6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854701" cy="31803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Первая степень любого числа равна этому числу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Любое число в нулевой степени равно единице.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Ноль в любой натуральной степени равен нулю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Выражение «ноль </a:t>
            </a:r>
            <a:r>
              <a:rPr lang="ru-RU" sz="1600" dirty="0">
                <a:solidFill>
                  <a:schemeClr val="bg1"/>
                </a:solidFill>
              </a:rPr>
              <a:t>в нулевой </a:t>
            </a:r>
            <a:r>
              <a:rPr lang="ru-RU" sz="1600" dirty="0" smtClean="0">
                <a:solidFill>
                  <a:schemeClr val="bg1"/>
                </a:solidFill>
              </a:rPr>
              <a:t>степени» </a:t>
            </a:r>
            <a:r>
              <a:rPr lang="ru-RU" sz="1600" dirty="0">
                <a:solidFill>
                  <a:schemeClr val="bg1"/>
                </a:solidFill>
              </a:rPr>
              <a:t>считают 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не </a:t>
            </a:r>
            <a:r>
              <a:rPr lang="ru-RU" sz="1600" dirty="0">
                <a:solidFill>
                  <a:schemeClr val="bg1"/>
                </a:solidFill>
              </a:rPr>
              <a:t>имеющим смысла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Единица в любой степени равна единице.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</a:rPr>
              <a:t>Вторую </a:t>
            </a:r>
            <a:r>
              <a:rPr lang="ru-RU" sz="1600" dirty="0">
                <a:solidFill>
                  <a:schemeClr val="bg1"/>
                </a:solidFill>
              </a:rPr>
              <a:t>степень числа чаще называют </a:t>
            </a:r>
            <a:r>
              <a:rPr lang="ru-RU" sz="1600" dirty="0">
                <a:solidFill>
                  <a:srgbClr val="FFC000"/>
                </a:solidFill>
              </a:rPr>
              <a:t>квадратом числа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Третью степень числа называют </a:t>
            </a:r>
            <a:r>
              <a:rPr lang="ru-RU" sz="1600" dirty="0">
                <a:solidFill>
                  <a:srgbClr val="FFC000"/>
                </a:solidFill>
              </a:rPr>
              <a:t>кубом числа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endParaRPr lang="ru-RU" sz="1600" dirty="0" smtClean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Прямоугольник 13"/>
              <p:cNvSpPr/>
              <p:nvPr/>
            </p:nvSpPr>
            <p:spPr>
              <a:xfrm>
                <a:off x="7744591" y="1455348"/>
                <a:ext cx="1019062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591" y="1455348"/>
                <a:ext cx="1019062" cy="407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Прямоугольник 14"/>
          <p:cNvSpPr/>
          <p:nvPr/>
        </p:nvSpPr>
        <p:spPr>
          <a:xfrm>
            <a:off x="7741180" y="1464308"/>
            <a:ext cx="1032752" cy="398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Прямоугольник 15"/>
              <p:cNvSpPr/>
              <p:nvPr/>
            </p:nvSpPr>
            <p:spPr>
              <a:xfrm>
                <a:off x="7746649" y="1911767"/>
                <a:ext cx="10238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Прямоугольник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49" y="1911767"/>
                <a:ext cx="1023870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Прямоугольник 16"/>
          <p:cNvSpPr/>
          <p:nvPr/>
        </p:nvSpPr>
        <p:spPr>
          <a:xfrm>
            <a:off x="7741180" y="1920728"/>
            <a:ext cx="1034810" cy="391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Прямоугольник 17"/>
              <p:cNvSpPr/>
              <p:nvPr/>
            </p:nvSpPr>
            <p:spPr>
              <a:xfrm>
                <a:off x="7746649" y="2447023"/>
                <a:ext cx="1020664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∅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6649" y="2447023"/>
                <a:ext cx="1020664" cy="407099"/>
              </a:xfrm>
              <a:prstGeom prst="rect">
                <a:avLst/>
              </a:prstGeom>
              <a:blipFill>
                <a:blip r:embed="rId7"/>
                <a:stretch>
                  <a:fillRect b="-149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Прямоугольник 18"/>
          <p:cNvSpPr/>
          <p:nvPr/>
        </p:nvSpPr>
        <p:spPr>
          <a:xfrm>
            <a:off x="7741180" y="2455983"/>
            <a:ext cx="1034810" cy="398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Прямоугольник 19"/>
              <p:cNvSpPr/>
              <p:nvPr/>
            </p:nvSpPr>
            <p:spPr>
              <a:xfrm>
                <a:off x="7744591" y="3015407"/>
                <a:ext cx="102387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591" y="3015407"/>
                <a:ext cx="1023870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Прямоугольник 20"/>
          <p:cNvSpPr/>
          <p:nvPr/>
        </p:nvSpPr>
        <p:spPr>
          <a:xfrm>
            <a:off x="7741180" y="3024368"/>
            <a:ext cx="1032752" cy="3911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Прямоугольник 21"/>
              <p:cNvSpPr/>
              <p:nvPr/>
            </p:nvSpPr>
            <p:spPr>
              <a:xfrm>
                <a:off x="7741179" y="997861"/>
                <a:ext cx="1019062" cy="4070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ru-RU" sz="2000" b="1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p>
                      </m:sSup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</m:oMath>
                  </m:oMathPara>
                </a14:m>
                <a:endParaRPr lang="ru-RU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Прямоугольник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79" y="997861"/>
                <a:ext cx="1019062" cy="4070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Прямоугольник 22"/>
          <p:cNvSpPr/>
          <p:nvPr/>
        </p:nvSpPr>
        <p:spPr>
          <a:xfrm>
            <a:off x="7741180" y="1006821"/>
            <a:ext cx="1029340" cy="39813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87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5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5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5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5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773" y="1093232"/>
            <a:ext cx="5854701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В выражениях со степенями, не содержащими скобки, сначала выполняют возведение в степень, затем умножение и деление, а в конце сложение и вычитание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chemeClr val="bg1"/>
              </a:buClr>
              <a:buFont typeface="Arial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</a:rPr>
              <a:t>Если в выражении есть скобки, то сначала в указанном выше порядке выполняют действия в скобках, а потом оставшиеся действия в том же порядке слева направо.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5" y="361950"/>
            <a:ext cx="842645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Итоги урока</a:t>
            </a:r>
          </a:p>
        </p:txBody>
      </p:sp>
    </p:spTree>
    <p:extLst>
      <p:ext uri="{BB962C8B-B14F-4D97-AF65-F5344CB8AC3E}">
        <p14:creationId xmlns:p14="http://schemas.microsoft.com/office/powerpoint/2010/main" val="157798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3999" cy="514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314" y="373999"/>
            <a:ext cx="3895299" cy="11818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latin typeface="+mj-lt"/>
              </a:rPr>
              <a:t>Все </a:t>
            </a:r>
            <a:r>
              <a:rPr lang="ru-RU" sz="1600" dirty="0" smtClean="0">
                <a:latin typeface="+mj-lt"/>
              </a:rPr>
              <a:t>люди состоят </a:t>
            </a:r>
            <a:r>
              <a:rPr lang="ru-RU" sz="1600" dirty="0">
                <a:latin typeface="+mj-lt"/>
              </a:rPr>
              <a:t>из крошечных </a:t>
            </a:r>
            <a:r>
              <a:rPr lang="ru-RU" sz="1600" dirty="0" smtClean="0">
                <a:solidFill>
                  <a:srgbClr val="762E9A"/>
                </a:solidFill>
                <a:latin typeface="+mj-lt"/>
              </a:rPr>
              <a:t>клеток</a:t>
            </a:r>
            <a:r>
              <a:rPr lang="ru-RU" sz="1600" dirty="0" smtClean="0">
                <a:latin typeface="+mj-lt"/>
              </a:rPr>
              <a:t>. </a:t>
            </a:r>
            <a:r>
              <a:rPr lang="ru-RU" sz="1600" dirty="0">
                <a:latin typeface="+mj-lt"/>
              </a:rPr>
              <a:t>Они настолько мелкие,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что </a:t>
            </a:r>
            <a:r>
              <a:rPr lang="ru-RU" sz="1600" dirty="0">
                <a:latin typeface="+mj-lt"/>
              </a:rPr>
              <a:t>увидеть их можно только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в </a:t>
            </a:r>
            <a:r>
              <a:rPr lang="ru-RU" sz="1600" dirty="0">
                <a:latin typeface="+mj-lt"/>
              </a:rPr>
              <a:t>микроскоп.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4068" y="1605192"/>
            <a:ext cx="2661778" cy="916183"/>
          </a:xfrm>
          <a:prstGeom prst="wedgeRoundRectCallout">
            <a:avLst>
              <a:gd name="adj1" fmla="val -43699"/>
              <a:gd name="adj2" fmla="val 7730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Это такие маленькие кирпичики, из которых построено всё наше </a:t>
            </a:r>
            <a:r>
              <a:rPr lang="ru-RU" sz="1400" dirty="0" smtClean="0"/>
              <a:t>тело.</a:t>
            </a:r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724" y="263453"/>
            <a:ext cx="4106122" cy="2484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pic>
        <p:nvPicPr>
          <p:cNvPr id="1028" name="Picture 4" descr="https://engelsvet.nethouse.ru/static/img/0000/0004/6044/46044386.i5dxi0c1eg.W66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735" y="307803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65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3999" cy="514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314" y="373999"/>
            <a:ext cx="3895299" cy="20682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>
                <a:solidFill>
                  <a:srgbClr val="762E9A"/>
                </a:solidFill>
                <a:latin typeface="+mj-lt"/>
              </a:rPr>
              <a:t>Клетки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обладают всеми признаками живого. </a:t>
            </a:r>
          </a:p>
          <a:p>
            <a:pPr>
              <a:lnSpc>
                <a:spcPct val="120000"/>
              </a:lnSpc>
            </a:pPr>
            <a:r>
              <a:rPr lang="ru-RU" sz="1600" dirty="0" smtClean="0">
                <a:latin typeface="+mj-lt"/>
              </a:rPr>
              <a:t>Они </a:t>
            </a:r>
            <a:r>
              <a:rPr lang="ru-RU" sz="1600" dirty="0">
                <a:latin typeface="+mj-lt"/>
              </a:rPr>
              <a:t>способны размножаться, расти, обмениваться веществами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 </a:t>
            </a:r>
            <a:r>
              <a:rPr lang="ru-RU" sz="1600" dirty="0">
                <a:latin typeface="+mj-lt"/>
              </a:rPr>
              <a:t>энергией с окружающей средой, реагировать на изменения, происходящие в этой среде.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67" y="372766"/>
            <a:ext cx="3939216" cy="3492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56840" y="3899522"/>
            <a:ext cx="1897352" cy="677820"/>
          </a:xfrm>
          <a:prstGeom prst="wedgeRoundRectCallout">
            <a:avLst>
              <a:gd name="adj1" fmla="val 66318"/>
              <a:gd name="adj2" fmla="val -412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А сколько клеток в нашем теле?</a:t>
            </a:r>
          </a:p>
        </p:txBody>
      </p:sp>
    </p:spTree>
    <p:extLst>
      <p:ext uri="{BB962C8B-B14F-4D97-AF65-F5344CB8AC3E}">
        <p14:creationId xmlns:p14="http://schemas.microsoft.com/office/powerpoint/2010/main" val="966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0"/>
            <a:ext cx="9143999" cy="5144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1" y="2394436"/>
            <a:ext cx="1792968" cy="43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7314" y="373999"/>
                <a:ext cx="3895299" cy="6261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ru-RU" sz="1600" dirty="0" smtClean="0">
                    <a:latin typeface="+mj-lt"/>
                  </a:rPr>
                  <a:t>Тело человека состоит </a:t>
                </a:r>
                <a:br>
                  <a:rPr lang="ru-RU" sz="1600" dirty="0" smtClean="0">
                    <a:latin typeface="+mj-lt"/>
                  </a:rPr>
                </a:br>
                <a:r>
                  <a:rPr lang="ru-RU" sz="1600" dirty="0" smtClean="0">
                    <a:latin typeface="+mj-lt"/>
                  </a:rPr>
                  <a:t>из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180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1800" b="0" i="1" smtClean="0">
                            <a:solidFill>
                              <a:srgbClr val="762E9A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</m:oMath>
                </a14:m>
                <a:r>
                  <a:rPr lang="ru-RU" sz="1600" dirty="0" smtClean="0">
                    <a:latin typeface="+mj-lt"/>
                  </a:rPr>
                  <a:t> клеток.</a:t>
                </a:r>
                <a:endParaRPr lang="ru-RU" sz="16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14" y="373999"/>
                <a:ext cx="3895299" cy="626197"/>
              </a:xfrm>
              <a:prstGeom prst="rect">
                <a:avLst/>
              </a:prstGeom>
              <a:blipFill>
                <a:blip r:embed="rId6"/>
                <a:stretch>
                  <a:fillRect l="-3286" t="-4854" b="-145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http://cdni.wired.co.uk/1920x1280/a_c/Antibody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08695" y="617303"/>
            <a:ext cx="4407553" cy="39209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94746" y="2476802"/>
            <a:ext cx="1792968" cy="415526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26555" y="1120043"/>
            <a:ext cx="3394433" cy="1154546"/>
          </a:xfrm>
          <a:prstGeom prst="wedgeRoundRectCallout">
            <a:avLst>
              <a:gd name="adj1" fmla="val -28646"/>
              <a:gd name="adj2" fmla="val 70756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Что </a:t>
            </a:r>
            <a:r>
              <a:rPr lang="ru-RU" sz="1400" dirty="0"/>
              <a:t>это за число </a:t>
            </a:r>
            <a:r>
              <a:rPr lang="ru-RU" sz="1400" dirty="0" smtClean="0"/>
              <a:t>такое?</a:t>
            </a:r>
          </a:p>
          <a:p>
            <a:pPr algn="ctr"/>
            <a:r>
              <a:rPr lang="ru-RU" sz="1400" dirty="0" smtClean="0"/>
              <a:t>Десять… А </a:t>
            </a:r>
            <a:r>
              <a:rPr lang="ru-RU" sz="1400" dirty="0"/>
              <a:t>четырнадцать к чему? </a:t>
            </a:r>
            <a:endParaRPr lang="ru-RU" sz="1400" dirty="0" smtClean="0"/>
          </a:p>
          <a:p>
            <a:pPr algn="ctr"/>
            <a:r>
              <a:rPr lang="ru-RU" sz="1400" dirty="0" smtClean="0"/>
              <a:t>И </a:t>
            </a:r>
            <a:r>
              <a:rPr lang="ru-RU" sz="1400" dirty="0"/>
              <a:t>почему четырнадцать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такое </a:t>
            </a:r>
            <a:r>
              <a:rPr lang="ru-RU" sz="1400" dirty="0"/>
              <a:t>маленькое?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5607" y="3638252"/>
            <a:ext cx="2202194" cy="916183"/>
          </a:xfrm>
          <a:prstGeom prst="wedgeRoundRectCallout">
            <a:avLst>
              <a:gd name="adj1" fmla="val 66318"/>
              <a:gd name="adj2" fmla="val -41244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/>
              <a:t>Давай спросим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у </a:t>
            </a:r>
            <a:r>
              <a:rPr lang="ru-RU" sz="1400" dirty="0" err="1" smtClean="0"/>
              <a:t>Электроши</a:t>
            </a:r>
            <a:r>
              <a:rPr lang="ru-RU" sz="1400" dirty="0" smtClean="0"/>
              <a:t>. </a:t>
            </a:r>
          </a:p>
          <a:p>
            <a:pPr algn="ctr"/>
            <a:r>
              <a:rPr lang="ru-RU" sz="1400" dirty="0" smtClean="0"/>
              <a:t>Он </a:t>
            </a:r>
            <a:r>
              <a:rPr lang="ru-RU" sz="1400" dirty="0"/>
              <a:t>точно всё </a:t>
            </a:r>
            <a:r>
              <a:rPr lang="ru-RU" sz="1400" dirty="0" smtClean="0"/>
              <a:t>знает.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52218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files.brothersoft.com/t/the-numbers_192327-1280x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" y="0"/>
            <a:ext cx="9145599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27" y="1995854"/>
            <a:ext cx="2880000" cy="28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58775" y="361950"/>
            <a:ext cx="3003262" cy="1154546"/>
          </a:xfrm>
          <a:prstGeom prst="wedgeRoundRectCallout">
            <a:avLst>
              <a:gd name="adj1" fmla="val -26680"/>
              <a:gd name="adj2" fmla="val 80587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Прежде </a:t>
            </a:r>
            <a:r>
              <a:rPr lang="ru-RU" sz="1400" dirty="0"/>
              <a:t>чем я вам расскажу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о </a:t>
            </a:r>
            <a:r>
              <a:rPr lang="ru-RU" sz="1400" dirty="0"/>
              <a:t>подобных числах,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давайте </a:t>
            </a:r>
            <a:r>
              <a:rPr lang="ru-RU" sz="1400" dirty="0"/>
              <a:t>немного разомнёмся </a:t>
            </a:r>
            <a:r>
              <a:rPr lang="ru-RU" sz="1400" dirty="0" smtClean="0"/>
              <a:t/>
            </a:r>
            <a:br>
              <a:rPr lang="ru-RU" sz="1400" dirty="0" smtClean="0"/>
            </a:br>
            <a:r>
              <a:rPr lang="ru-RU" sz="1400" dirty="0" smtClean="0"/>
              <a:t>и </a:t>
            </a:r>
            <a:r>
              <a:rPr lang="ru-RU" sz="1400" dirty="0"/>
              <a:t>выполним устные задания.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2526" y="1801812"/>
            <a:ext cx="1242699" cy="288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475" y="2014249"/>
            <a:ext cx="119531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7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774" y="367321"/>
            <a:ext cx="84264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C000"/>
                </a:solidFill>
                <a:latin typeface="+mj-lt"/>
              </a:rPr>
              <a:t>Устный счёт</a:t>
            </a:r>
            <a:endParaRPr lang="ru-RU" sz="2400" dirty="0">
              <a:solidFill>
                <a:srgbClr val="FFC000"/>
              </a:solidFill>
              <a:latin typeface="+mj-lt"/>
            </a:endParaRPr>
          </a:p>
        </p:txBody>
      </p:sp>
      <p:graphicFrame>
        <p:nvGraphicFramePr>
          <p:cNvPr id="43" name="Таблица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9054719"/>
              </p:ext>
            </p:extLst>
          </p:nvPr>
        </p:nvGraphicFramePr>
        <p:xfrm>
          <a:off x="637598" y="922338"/>
          <a:ext cx="6096000" cy="2749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22356088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324303207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03393591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670201677"/>
                    </a:ext>
                  </a:extLst>
                </a:gridCol>
              </a:tblGrid>
              <a:tr h="54980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Делимое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762E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Делитель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762E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Частное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762E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Остаток</a:t>
                      </a:r>
                      <a:endParaRPr lang="ru-RU" dirty="0"/>
                    </a:p>
                  </a:txBody>
                  <a:tcPr anchor="ctr" anchorCtr="1">
                    <a:solidFill>
                      <a:srgbClr val="762E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8487380"/>
                  </a:ext>
                </a:extLst>
              </a:tr>
              <a:tr h="5498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388330"/>
                  </a:ext>
                </a:extLst>
              </a:tr>
              <a:tr h="54980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710706"/>
                  </a:ext>
                </a:extLst>
              </a:tr>
              <a:tr h="5498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71018"/>
                  </a:ext>
                </a:extLst>
              </a:tr>
              <a:tr h="54980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01794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1030055" y="152466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55" y="1524669"/>
                <a:ext cx="360000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1426975" y="152466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975" y="1524669"/>
                <a:ext cx="360000" cy="43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2556775" y="31664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Прямоугольник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775" y="3166430"/>
                <a:ext cx="360000" cy="4320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2953695" y="31664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695" y="3166430"/>
                <a:ext cx="360000" cy="4320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2761062" y="20782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7" name="Прямоугольник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062" y="2078270"/>
                <a:ext cx="360000" cy="4320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Прямоугольник 69"/>
              <p:cNvSpPr/>
              <p:nvPr/>
            </p:nvSpPr>
            <p:spPr>
              <a:xfrm>
                <a:off x="4279740" y="261339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0" name="Прямоугольник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740" y="2613399"/>
                <a:ext cx="360000" cy="4320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Прямоугольник 70"/>
              <p:cNvSpPr/>
              <p:nvPr/>
            </p:nvSpPr>
            <p:spPr>
              <a:xfrm>
                <a:off x="4279740" y="31664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1" name="Прямоугольник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9740" y="3166430"/>
                <a:ext cx="360000" cy="4320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угольник 73"/>
              <p:cNvSpPr/>
              <p:nvPr/>
            </p:nvSpPr>
            <p:spPr>
              <a:xfrm>
                <a:off x="5817053" y="316643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4" name="Прямоугольник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53" y="3166430"/>
                <a:ext cx="360000" cy="4320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Прямоугольник 75"/>
              <p:cNvSpPr/>
              <p:nvPr/>
            </p:nvSpPr>
            <p:spPr>
              <a:xfrm>
                <a:off x="5817053" y="261339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6" name="Прямоугольник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53" y="2613399"/>
                <a:ext cx="360000" cy="432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Прямоугольник 77"/>
              <p:cNvSpPr/>
              <p:nvPr/>
            </p:nvSpPr>
            <p:spPr>
              <a:xfrm>
                <a:off x="2761062" y="152466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8" name="Прямоугольник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1062" y="1524669"/>
                <a:ext cx="360000" cy="43200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Прямоугольник 78"/>
              <p:cNvSpPr/>
              <p:nvPr/>
            </p:nvSpPr>
            <p:spPr>
              <a:xfrm>
                <a:off x="4297476" y="152466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9" name="Прямоугольник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476" y="1524669"/>
                <a:ext cx="360000" cy="43200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Прямоугольник 79"/>
              <p:cNvSpPr/>
              <p:nvPr/>
            </p:nvSpPr>
            <p:spPr>
              <a:xfrm>
                <a:off x="5817053" y="3923897"/>
                <a:ext cx="538276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556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0" name="Прямоугольник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7053" y="3923897"/>
                <a:ext cx="538276" cy="4320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Прямоугольник 81"/>
              <p:cNvSpPr/>
              <p:nvPr/>
            </p:nvSpPr>
            <p:spPr>
              <a:xfrm>
                <a:off x="1943640" y="4206135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2075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Прямоугольник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640" y="4206135"/>
                <a:ext cx="360000" cy="4320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Прямоугольник 82"/>
              <p:cNvSpPr/>
              <p:nvPr/>
            </p:nvSpPr>
            <p:spPr>
              <a:xfrm>
                <a:off x="3259032" y="3850875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74613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Прямоугольник 8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9032" y="3850875"/>
                <a:ext cx="360000" cy="4320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Прямоугольник 83"/>
              <p:cNvSpPr/>
              <p:nvPr/>
            </p:nvSpPr>
            <p:spPr>
              <a:xfrm>
                <a:off x="4548110" y="4349550"/>
                <a:ext cx="54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65088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4" name="Прямоугольник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8110" y="4349550"/>
                <a:ext cx="540000" cy="43200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Прямоугольник 84"/>
              <p:cNvSpPr/>
              <p:nvPr/>
            </p:nvSpPr>
            <p:spPr>
              <a:xfrm>
                <a:off x="701012" y="3922894"/>
                <a:ext cx="360000" cy="43200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8255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5" name="Прямоугольник 8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12" y="3922894"/>
                <a:ext cx="360000" cy="4320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Прямоугольник 88"/>
              <p:cNvSpPr/>
              <p:nvPr/>
            </p:nvSpPr>
            <p:spPr>
              <a:xfrm>
                <a:off x="1030055" y="20782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9" name="Прямоугольник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055" y="2078270"/>
                <a:ext cx="360000" cy="43200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Прямоугольник 89"/>
              <p:cNvSpPr/>
              <p:nvPr/>
            </p:nvSpPr>
            <p:spPr>
              <a:xfrm>
                <a:off x="1426975" y="2078270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0" name="Прямоугольник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975" y="2078270"/>
                <a:ext cx="360000" cy="43200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Прямоугольник 90"/>
              <p:cNvSpPr/>
              <p:nvPr/>
            </p:nvSpPr>
            <p:spPr>
              <a:xfrm>
                <a:off x="1024147" y="261339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1" name="Прямоугольник 9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147" y="2613399"/>
                <a:ext cx="360000" cy="43200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Прямоугольник 91"/>
              <p:cNvSpPr/>
              <p:nvPr/>
            </p:nvSpPr>
            <p:spPr>
              <a:xfrm>
                <a:off x="1421067" y="2613399"/>
                <a:ext cx="360000" cy="4320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01600" indent="-1588"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ru-RU" sz="2800" b="0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ru-RU" sz="28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Прямоугольник 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067" y="2613399"/>
                <a:ext cx="360000" cy="43200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>
                <a:noFill/>
              </a:ln>
              <a:effectLst>
                <a:outerShdw blurRad="127000" dist="63500" dir="5400000" sx="95000" sy="95000" algn="t" rotWithShape="0">
                  <a:prstClr val="black"/>
                </a:outerShdw>
              </a:effec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92"/>
          <p:cNvSpPr txBox="1"/>
          <p:nvPr/>
        </p:nvSpPr>
        <p:spPr>
          <a:xfrm>
            <a:off x="7060328" y="1454048"/>
            <a:ext cx="1387601" cy="439457"/>
          </a:xfrm>
          <a:prstGeom prst="wedgeRoundRectCallout">
            <a:avLst>
              <a:gd name="adj1" fmla="val 10826"/>
              <a:gd name="adj2" fmla="val 88818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Сверимся?</a:t>
            </a:r>
            <a:endParaRPr lang="ru-RU" sz="1400" dirty="0"/>
          </a:p>
        </p:txBody>
      </p:sp>
      <p:pic>
        <p:nvPicPr>
          <p:cNvPr id="94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8895" y="2158430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32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0.42413 -0.51883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-2595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39254 -0.35741 " pathEditMode="relative" rAng="0" ptsTypes="AA">
                                      <p:cBhvr>
                                        <p:cTn id="81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8" y="-1787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7.40741E-7 L 0.27952 -0.34012 " pathEditMode="relative" rAng="0" ptsTypes="AA">
                                      <p:cBhvr>
                                        <p:cTn id="83" dur="1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80" y="-1700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7284E-6 L -0.34514 -0.25371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57" y="-12685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32099E-6 L -0.37153 -0.23055 " pathEditMode="relative" rAng="0" ptsTypes="AA">
                                      <p:cBhvr>
                                        <p:cTn id="87" dur="1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76" y="-11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0" grpId="0" animBg="1"/>
      <p:bldP spid="52" grpId="0" animBg="1"/>
      <p:bldP spid="66" grpId="0" animBg="1"/>
      <p:bldP spid="67" grpId="0" animBg="1"/>
      <p:bldP spid="70" grpId="0" animBg="1"/>
      <p:bldP spid="71" grpId="0" animBg="1"/>
      <p:bldP spid="74" grpId="0" animBg="1"/>
      <p:bldP spid="76" grpId="0" animBg="1"/>
      <p:bldP spid="78" grpId="0" animBg="1"/>
      <p:bldP spid="79" grpId="0" animBg="1"/>
      <p:bldP spid="80" grpId="0" animBg="1"/>
      <p:bldP spid="80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b="0" i="1" dirty="0" smtClean="0">
                              <a:solidFill>
                                <a:srgbClr val="762E9A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sup>
                      </m:sSup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290444"/>
                <a:ext cx="664926" cy="400110"/>
              </a:xfrm>
              <a:prstGeom prst="rect">
                <a:avLst/>
              </a:prstGeom>
              <a:blipFill>
                <a:blip r:embed="rId4"/>
                <a:stretch>
                  <a:fillRect l="-73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Прямоугольник 120"/>
              <p:cNvSpPr/>
              <p:nvPr/>
            </p:nvSpPr>
            <p:spPr>
              <a:xfrm>
                <a:off x="306329" y="690554"/>
                <a:ext cx="3072188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10+10+10+10+10=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121" name="Прямоугольник 1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29" y="690554"/>
                <a:ext cx="3072188" cy="400110"/>
              </a:xfrm>
              <a:prstGeom prst="rect">
                <a:avLst/>
              </a:prstGeom>
              <a:blipFill>
                <a:blip r:embed="rId5"/>
                <a:stretch>
                  <a:fillRect l="-11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TextBox 134"/>
          <p:cNvSpPr txBox="1"/>
          <p:nvPr/>
        </p:nvSpPr>
        <p:spPr>
          <a:xfrm>
            <a:off x="6105236" y="433103"/>
            <a:ext cx="2679989" cy="1154546"/>
          </a:xfrm>
          <a:prstGeom prst="wedgeRoundRectCallout">
            <a:avLst>
              <a:gd name="adj1" fmla="val 18928"/>
              <a:gd name="adj2" fmla="val 74192"/>
              <a:gd name="adj3" fmla="val 16667"/>
            </a:avLst>
          </a:prstGeom>
          <a:solidFill>
            <a:schemeClr val="bg1"/>
          </a:solidFill>
          <a:ln>
            <a:solidFill>
              <a:srgbClr val="762E9A"/>
            </a:solidFill>
          </a:ln>
        </p:spPr>
        <p:txBody>
          <a:bodyPr wrap="square" lIns="180000" tIns="90000" rIns="180000" bIns="90000" rtlCol="0">
            <a:spAutoFit/>
          </a:bodyPr>
          <a:lstStyle/>
          <a:p>
            <a:pPr algn="ctr"/>
            <a:r>
              <a:rPr lang="ru-RU" sz="1400" dirty="0" smtClean="0"/>
              <a:t>Сумму </a:t>
            </a:r>
            <a:r>
              <a:rPr lang="ru-RU" sz="1400" dirty="0"/>
              <a:t>нескольких равных слагаемых удобно записывать с помощью произведения.</a:t>
            </a:r>
          </a:p>
        </p:txBody>
      </p:sp>
      <p:pic>
        <p:nvPicPr>
          <p:cNvPr id="66" name="Picture 2" descr="D:\1_1872 робот (1)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17395" y="1968186"/>
            <a:ext cx="2354006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3284538" y="690554"/>
                <a:ext cx="770596" cy="400110"/>
              </a:xfrm>
              <a:prstGeom prst="rect">
                <a:avLst/>
              </a:prstGeom>
            </p:spPr>
            <p:txBody>
              <a:bodyPr wrap="none" l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000" b="0" i="1" dirty="0" smtClean="0">
                          <a:solidFill>
                            <a:srgbClr val="762E9A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10∙5</m:t>
                      </m:r>
                    </m:oMath>
                  </m:oMathPara>
                </a14:m>
                <a:endParaRPr lang="ru-RU" sz="1800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4538" y="690554"/>
                <a:ext cx="770596" cy="400110"/>
              </a:xfrm>
              <a:prstGeom prst="rect">
                <a:avLst/>
              </a:prstGeom>
              <a:blipFill>
                <a:blip r:embed="rId7"/>
                <a:stretch>
                  <a:fillRect l="-71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1" grpId="0"/>
      <p:bldP spid="135" grpId="0" animBg="1"/>
      <p:bldP spid="6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4763</TotalTime>
  <Words>1059</Words>
  <Application>Microsoft Office PowerPoint</Application>
  <PresentationFormat>Экран (16:9)</PresentationFormat>
  <Paragraphs>325</Paragraphs>
  <Slides>35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Merriweather</vt:lpstr>
      <vt:lpstr>Cambria Math</vt:lpstr>
      <vt:lpstr>Calibri</vt:lpstr>
      <vt:lpstr>Roboto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MSI</cp:lastModifiedBy>
  <cp:revision>813</cp:revision>
  <dcterms:created xsi:type="dcterms:W3CDTF">2017-06-06T14:34:21Z</dcterms:created>
  <dcterms:modified xsi:type="dcterms:W3CDTF">2025-01-17T12:43:34Z</dcterms:modified>
</cp:coreProperties>
</file>