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44"/>
  </p:notesMasterIdLst>
  <p:sldIdLst>
    <p:sldId id="256" r:id="rId2"/>
    <p:sldId id="378" r:id="rId3"/>
    <p:sldId id="379" r:id="rId4"/>
    <p:sldId id="406" r:id="rId5"/>
    <p:sldId id="407" r:id="rId6"/>
    <p:sldId id="393" r:id="rId7"/>
    <p:sldId id="408" r:id="rId8"/>
    <p:sldId id="409" r:id="rId9"/>
    <p:sldId id="353" r:id="rId10"/>
    <p:sldId id="354" r:id="rId11"/>
    <p:sldId id="386" r:id="rId12"/>
    <p:sldId id="387" r:id="rId13"/>
    <p:sldId id="388" r:id="rId14"/>
    <p:sldId id="395" r:id="rId15"/>
    <p:sldId id="390" r:id="rId16"/>
    <p:sldId id="410" r:id="rId17"/>
    <p:sldId id="411" r:id="rId18"/>
    <p:sldId id="382" r:id="rId19"/>
    <p:sldId id="389" r:id="rId20"/>
    <p:sldId id="265" r:id="rId21"/>
    <p:sldId id="367" r:id="rId22"/>
    <p:sldId id="368" r:id="rId23"/>
    <p:sldId id="369" r:id="rId24"/>
    <p:sldId id="306" r:id="rId25"/>
    <p:sldId id="355" r:id="rId26"/>
    <p:sldId id="412" r:id="rId27"/>
    <p:sldId id="397" r:id="rId28"/>
    <p:sldId id="356" r:id="rId29"/>
    <p:sldId id="413" r:id="rId30"/>
    <p:sldId id="398" r:id="rId31"/>
    <p:sldId id="402" r:id="rId32"/>
    <p:sldId id="399" r:id="rId33"/>
    <p:sldId id="414" r:id="rId34"/>
    <p:sldId id="415" r:id="rId35"/>
    <p:sldId id="416" r:id="rId36"/>
    <p:sldId id="417" r:id="rId37"/>
    <p:sldId id="418" r:id="rId38"/>
    <p:sldId id="419" r:id="rId39"/>
    <p:sldId id="420" r:id="rId40"/>
    <p:sldId id="421" r:id="rId41"/>
    <p:sldId id="343" r:id="rId42"/>
    <p:sldId id="404" r:id="rId43"/>
  </p:sldIdLst>
  <p:sldSz cx="9144000" cy="5143500" type="screen16x9"/>
  <p:notesSz cx="6858000" cy="9144000"/>
  <p:embeddedFontLst>
    <p:embeddedFont>
      <p:font typeface="Merriweather" panose="020B0604020202020204" charset="-52"/>
      <p:regular r:id="rId45"/>
      <p:bold r:id="rId46"/>
      <p:italic r:id="rId47"/>
      <p:boldItalic r:id="rId48"/>
    </p:embeddedFont>
    <p:embeddedFont>
      <p:font typeface="Cambria Math" panose="02040503050406030204" pitchFamily="18" charset="0"/>
      <p:regular r:id="rId49"/>
    </p:embeddedFont>
    <p:embeddedFont>
      <p:font typeface="Calibri" panose="020F0502020204030204" pitchFamily="34" charset="0"/>
      <p:regular r:id="rId50"/>
      <p:bold r:id="rId51"/>
      <p:italic r:id="rId52"/>
      <p:boldItalic r:id="rId53"/>
    </p:embeddedFont>
    <p:embeddedFont>
      <p:font typeface="Roboto" panose="020B0604020202020204" charset="0"/>
      <p:regular r:id="rId54"/>
      <p:bold r:id="rId55"/>
      <p:italic r:id="rId56"/>
      <p:boldItalic r:id="rId57"/>
    </p:embeddedFont>
  </p:embeddedFontLst>
  <p:defaultTextStyle>
    <a:defPPr>
      <a:defRPr lang="ru-RU"/>
    </a:defPPr>
    <a:lvl1pPr marL="0" algn="l" defTabSz="68578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892" algn="l" defTabSz="68578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783" algn="l" defTabSz="68578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675" algn="l" defTabSz="68578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566" algn="l" defTabSz="68578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457" algn="l" defTabSz="68578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348" algn="l" defTabSz="68578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240" algn="l" defTabSz="68578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132" algn="l" defTabSz="68578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012" userDrawn="1">
          <p15:clr>
            <a:srgbClr val="A4A3A4"/>
          </p15:clr>
        </p15:guide>
        <p15:guide id="2" pos="226" userDrawn="1">
          <p15:clr>
            <a:srgbClr val="A4A3A4"/>
          </p15:clr>
        </p15:guide>
        <p15:guide id="3" pos="5534" userDrawn="1">
          <p15:clr>
            <a:srgbClr val="A4A3A4"/>
          </p15:clr>
        </p15:guide>
        <p15:guide id="4" orient="horz" pos="228" userDrawn="1">
          <p15:clr>
            <a:srgbClr val="A4A3A4"/>
          </p15:clr>
        </p15:guide>
        <p15:guide id="5" pos="2993" userDrawn="1">
          <p15:clr>
            <a:srgbClr val="A4A3A4"/>
          </p15:clr>
        </p15:guide>
        <p15:guide id="6" pos="2767" userDrawn="1">
          <p15:clr>
            <a:srgbClr val="A4A3A4"/>
          </p15:clr>
        </p15:guide>
        <p15:guide id="7" pos="2069" userDrawn="1">
          <p15:clr>
            <a:srgbClr val="A4A3A4"/>
          </p15:clr>
        </p15:guide>
        <p15:guide id="8" pos="3692" userDrawn="1">
          <p15:clr>
            <a:srgbClr val="A4A3A4"/>
          </p15:clr>
        </p15:guide>
        <p15:guide id="9" pos="1837" userDrawn="1">
          <p15:clr>
            <a:srgbClr val="A4A3A4"/>
          </p15:clr>
        </p15:guide>
        <p15:guide id="10" pos="391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62E9A"/>
    <a:srgbClr val="FFFFFF"/>
    <a:srgbClr val="9865B1"/>
    <a:srgbClr val="854B19"/>
    <a:srgbClr val="E7E6E6"/>
    <a:srgbClr val="F2F2F2"/>
    <a:srgbClr val="FACE47"/>
    <a:srgbClr val="0F7799"/>
    <a:srgbClr val="9F9C82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084" autoAdjust="0"/>
    <p:restoredTop sz="90413" autoAdjust="0"/>
  </p:normalViewPr>
  <p:slideViewPr>
    <p:cSldViewPr snapToGrid="0" showGuides="1">
      <p:cViewPr varScale="1">
        <p:scale>
          <a:sx n="105" d="100"/>
          <a:sy n="105" d="100"/>
        </p:scale>
        <p:origin x="1056" y="67"/>
      </p:cViewPr>
      <p:guideLst>
        <p:guide orient="horz" pos="3012"/>
        <p:guide pos="226"/>
        <p:guide pos="5534"/>
        <p:guide orient="horz" pos="228"/>
        <p:guide pos="2993"/>
        <p:guide pos="2767"/>
        <p:guide pos="2069"/>
        <p:guide pos="3692"/>
        <p:guide pos="1837"/>
        <p:guide pos="391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font" Target="fonts/font3.fntdata"/><Relationship Id="rId50" Type="http://schemas.openxmlformats.org/officeDocument/2006/relationships/font" Target="fonts/font6.fntdata"/><Relationship Id="rId55" Type="http://schemas.openxmlformats.org/officeDocument/2006/relationships/font" Target="fonts/font11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font" Target="fonts/font1.fntdata"/><Relationship Id="rId53" Type="http://schemas.openxmlformats.org/officeDocument/2006/relationships/font" Target="fonts/font9.fntdata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5.fntdata"/><Relationship Id="rId57" Type="http://schemas.openxmlformats.org/officeDocument/2006/relationships/font" Target="fonts/font13.fntdata"/><Relationship Id="rId61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52" Type="http://schemas.openxmlformats.org/officeDocument/2006/relationships/font" Target="fonts/font8.fntdata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font" Target="fonts/font4.fntdata"/><Relationship Id="rId56" Type="http://schemas.openxmlformats.org/officeDocument/2006/relationships/font" Target="fonts/font12.fntdata"/><Relationship Id="rId8" Type="http://schemas.openxmlformats.org/officeDocument/2006/relationships/slide" Target="slides/slide7.xml"/><Relationship Id="rId51" Type="http://schemas.openxmlformats.org/officeDocument/2006/relationships/font" Target="fonts/font7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2.fntdata"/><Relationship Id="rId5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F6CDED-7666-4D7E-A294-5461EC81F347}" type="datetimeFigureOut">
              <a:rPr lang="ru-RU" smtClean="0"/>
              <a:t>17.01.2025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3F394D-A24F-4D3B-936C-7A19980982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6276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27453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174629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583466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351175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502428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903825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236925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45935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847860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733845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94508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298125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854237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68818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903958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139215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717193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322336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153199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632615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950681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93341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567638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31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417617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32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922381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33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576953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34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186272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35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404265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36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775426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37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435371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38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968650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39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416974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40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53052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634363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41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012588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42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10895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01951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66362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34277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338549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44265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23D31-6C15-4E8B-B5F8-EC45A10A3328}" type="datetimeFigureOut">
              <a:rPr lang="ru-RU" smtClean="0"/>
              <a:t>17.01.2025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2AE63-1518-4AEF-8B91-881F017BEC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7023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23D31-6C15-4E8B-B5F8-EC45A10A3328}" type="datetimeFigureOut">
              <a:rPr lang="ru-RU" smtClean="0"/>
              <a:t>17.01.2025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2AE63-1518-4AEF-8B91-881F017BEC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0811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23D31-6C15-4E8B-B5F8-EC45A10A3328}" type="datetimeFigureOut">
              <a:rPr lang="ru-RU" smtClean="0"/>
              <a:t>17.01.2025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2AE63-1518-4AEF-8B91-881F017BEC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0486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23D31-6C15-4E8B-B5F8-EC45A10A3328}" type="datetimeFigureOut">
              <a:rPr lang="ru-RU" smtClean="0"/>
              <a:t>17.01.2025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2AE63-1518-4AEF-8B91-881F017BEC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2112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23D31-6C15-4E8B-B5F8-EC45A10A3328}" type="datetimeFigureOut">
              <a:rPr lang="ru-RU" smtClean="0"/>
              <a:t>17.01.2025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2AE63-1518-4AEF-8B91-881F017BEC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5525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23D31-6C15-4E8B-B5F8-EC45A10A3328}" type="datetimeFigureOut">
              <a:rPr lang="ru-RU" smtClean="0"/>
              <a:t>17.01.2025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2AE63-1518-4AEF-8B91-881F017BEC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6493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23D31-6C15-4E8B-B5F8-EC45A10A3328}" type="datetimeFigureOut">
              <a:rPr lang="ru-RU" smtClean="0"/>
              <a:t>17.01.2025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2AE63-1518-4AEF-8B91-881F017BEC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1325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23D31-6C15-4E8B-B5F8-EC45A10A3328}" type="datetimeFigureOut">
              <a:rPr lang="ru-RU" smtClean="0"/>
              <a:t>17.01.2025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2AE63-1518-4AEF-8B91-881F017BEC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1477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23D31-6C15-4E8B-B5F8-EC45A10A3328}" type="datetimeFigureOut">
              <a:rPr lang="ru-RU" smtClean="0"/>
              <a:t>17.01.2025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2AE63-1518-4AEF-8B91-881F017BEC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3142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23D31-6C15-4E8B-B5F8-EC45A10A3328}" type="datetimeFigureOut">
              <a:rPr lang="ru-RU" smtClean="0"/>
              <a:t>17.01.2025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2AE63-1518-4AEF-8B91-881F017BEC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8434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23D31-6C15-4E8B-B5F8-EC45A10A3328}" type="datetimeFigureOut">
              <a:rPr lang="ru-RU" smtClean="0"/>
              <a:t>17.01.2025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2AE63-1518-4AEF-8B91-881F017BEC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5600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423D31-6C15-4E8B-B5F8-EC45A10A3328}" type="datetimeFigureOut">
              <a:rPr lang="ru-RU" smtClean="0"/>
              <a:t>17.01.2025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42AE63-1518-4AEF-8B91-881F017BEC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17396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png"/><Relationship Id="rId3" Type="http://schemas.openxmlformats.org/officeDocument/2006/relationships/image" Target="../media/image14.png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17" Type="http://schemas.openxmlformats.org/officeDocument/2006/relationships/image" Target="../media/image30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11" Type="http://schemas.openxmlformats.org/officeDocument/2006/relationships/image" Target="../media/image15.png"/><Relationship Id="rId5" Type="http://schemas.openxmlformats.org/officeDocument/2006/relationships/image" Target="../media/image18.png"/><Relationship Id="rId15" Type="http://schemas.openxmlformats.org/officeDocument/2006/relationships/image" Target="../media/image28.png"/><Relationship Id="rId10" Type="http://schemas.openxmlformats.org/officeDocument/2006/relationships/image" Target="../media/image23.png"/><Relationship Id="rId9" Type="http://schemas.openxmlformats.org/officeDocument/2006/relationships/image" Target="../media/image22.png"/><Relationship Id="rId1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15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49.png"/><Relationship Id="rId3" Type="http://schemas.openxmlformats.org/officeDocument/2006/relationships/image" Target="../media/image15.png"/><Relationship Id="rId7" Type="http://schemas.openxmlformats.org/officeDocument/2006/relationships/image" Target="../media/image43.png"/><Relationship Id="rId12" Type="http://schemas.openxmlformats.org/officeDocument/2006/relationships/image" Target="../media/image48.png"/><Relationship Id="rId2" Type="http://schemas.openxmlformats.org/officeDocument/2006/relationships/notesSlide" Target="../notesSlides/notesSlide16.xml"/><Relationship Id="rId16" Type="http://schemas.openxmlformats.org/officeDocument/2006/relationships/image" Target="../media/image5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png"/><Relationship Id="rId11" Type="http://schemas.openxmlformats.org/officeDocument/2006/relationships/image" Target="../media/image47.png"/><Relationship Id="rId5" Type="http://schemas.openxmlformats.org/officeDocument/2006/relationships/image" Target="../media/image41.png"/><Relationship Id="rId15" Type="http://schemas.openxmlformats.org/officeDocument/2006/relationships/image" Target="../media/image51.png"/><Relationship Id="rId10" Type="http://schemas.openxmlformats.org/officeDocument/2006/relationships/image" Target="../media/image46.png"/><Relationship Id="rId9" Type="http://schemas.openxmlformats.org/officeDocument/2006/relationships/image" Target="../media/image45.png"/><Relationship Id="rId14" Type="http://schemas.openxmlformats.org/officeDocument/2006/relationships/image" Target="../media/image5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11.pn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9" Type="http://schemas.openxmlformats.org/officeDocument/2006/relationships/image" Target="../media/image5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36.png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31.png"/><Relationship Id="rId4" Type="http://schemas.openxmlformats.org/officeDocument/2006/relationships/image" Target="../media/image63.png"/><Relationship Id="rId9" Type="http://schemas.openxmlformats.org/officeDocument/2006/relationships/image" Target="../media/image55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32.png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.png"/><Relationship Id="rId4" Type="http://schemas.openxmlformats.org/officeDocument/2006/relationships/image" Target="../media/image11.png"/><Relationship Id="rId9" Type="http://schemas.openxmlformats.org/officeDocument/2006/relationships/image" Target="../media/image65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36.png"/><Relationship Id="rId7" Type="http://schemas.openxmlformats.org/officeDocument/2006/relationships/image" Target="../media/image6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3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36.png"/><Relationship Id="rId7" Type="http://schemas.openxmlformats.org/officeDocument/2006/relationships/image" Target="../media/image76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79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8.png"/><Relationship Id="rId4" Type="http://schemas.openxmlformats.org/officeDocument/2006/relationships/image" Target="../media/image15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image" Target="../media/image7.png"/><Relationship Id="rId7" Type="http://schemas.openxmlformats.org/officeDocument/2006/relationships/image" Target="../media/image80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9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7.png"/><Relationship Id="rId7" Type="http://schemas.openxmlformats.org/officeDocument/2006/relationships/image" Target="../media/image82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1.png"/><Relationship Id="rId9" Type="http://schemas.openxmlformats.org/officeDocument/2006/relationships/image" Target="../media/image8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image" Target="../media/image7.png"/><Relationship Id="rId7" Type="http://schemas.openxmlformats.org/officeDocument/2006/relationships/image" Target="../media/image83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1.png"/><Relationship Id="rId11" Type="http://schemas.openxmlformats.org/officeDocument/2006/relationships/image" Target="../media/image8.png"/><Relationship Id="rId10" Type="http://schemas.openxmlformats.org/officeDocument/2006/relationships/image" Target="../media/image9.png"/><Relationship Id="rId9" Type="http://schemas.openxmlformats.org/officeDocument/2006/relationships/image" Target="../media/image82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13" Type="http://schemas.openxmlformats.org/officeDocument/2006/relationships/image" Target="../media/image8.png"/><Relationship Id="rId3" Type="http://schemas.openxmlformats.org/officeDocument/2006/relationships/image" Target="../media/image7.png"/><Relationship Id="rId7" Type="http://schemas.openxmlformats.org/officeDocument/2006/relationships/image" Target="../media/image85.png"/><Relationship Id="rId12" Type="http://schemas.openxmlformats.org/officeDocument/2006/relationships/image" Target="../media/image9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1.png"/><Relationship Id="rId11" Type="http://schemas.openxmlformats.org/officeDocument/2006/relationships/image" Target="../media/image86.png"/><Relationship Id="rId9" Type="http://schemas.openxmlformats.org/officeDocument/2006/relationships/image" Target="../media/image82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image" Target="../media/image7.png"/><Relationship Id="rId7" Type="http://schemas.openxmlformats.org/officeDocument/2006/relationships/image" Target="../media/image82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4.png"/><Relationship Id="rId5" Type="http://schemas.openxmlformats.org/officeDocument/2006/relationships/image" Target="../media/image81.png"/><Relationship Id="rId9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13" Type="http://schemas.openxmlformats.org/officeDocument/2006/relationships/image" Target="../media/image89.png"/><Relationship Id="rId3" Type="http://schemas.openxmlformats.org/officeDocument/2006/relationships/image" Target="../media/image7.png"/><Relationship Id="rId7" Type="http://schemas.openxmlformats.org/officeDocument/2006/relationships/image" Target="../media/image82.png"/><Relationship Id="rId12" Type="http://schemas.openxmlformats.org/officeDocument/2006/relationships/image" Target="../media/image88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4.png"/><Relationship Id="rId11" Type="http://schemas.openxmlformats.org/officeDocument/2006/relationships/image" Target="../media/image87.png"/><Relationship Id="rId5" Type="http://schemas.openxmlformats.org/officeDocument/2006/relationships/image" Target="../media/image81.png"/><Relationship Id="rId15" Type="http://schemas.openxmlformats.org/officeDocument/2006/relationships/image" Target="../media/image8.png"/><Relationship Id="rId14" Type="http://schemas.openxmlformats.org/officeDocument/2006/relationships/image" Target="../media/image9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2.png"/><Relationship Id="rId5" Type="http://schemas.openxmlformats.org/officeDocument/2006/relationships/image" Target="../media/image9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-1" y="2185875"/>
            <a:ext cx="5407269" cy="800219"/>
          </a:xfrm>
          <a:prstGeom prst="rect">
            <a:avLst/>
          </a:prstGeom>
        </p:spPr>
        <p:txBody>
          <a:bodyPr wrap="square" lIns="720000" tIns="0" rIns="0" bIns="0">
            <a:spAutoFit/>
          </a:bodyPr>
          <a:lstStyle/>
          <a:p>
            <a:r>
              <a:rPr lang="ru-RU" sz="2600" dirty="0" smtClean="0">
                <a:solidFill>
                  <a:schemeClr val="bg1"/>
                </a:solidFill>
                <a:latin typeface="+mj-lt"/>
              </a:rPr>
              <a:t>Площадь</a:t>
            </a:r>
            <a:r>
              <a:rPr lang="ru-RU" sz="2600" dirty="0">
                <a:solidFill>
                  <a:schemeClr val="bg1"/>
                </a:solidFill>
                <a:latin typeface="+mj-lt"/>
              </a:rPr>
              <a:t>. </a:t>
            </a:r>
            <a:r>
              <a:rPr lang="en-US" sz="2600" dirty="0" smtClean="0">
                <a:solidFill>
                  <a:schemeClr val="bg1"/>
                </a:solidFill>
                <a:latin typeface="+mj-lt"/>
              </a:rPr>
              <a:t/>
            </a:r>
            <a:br>
              <a:rPr lang="en-US" sz="2600" dirty="0" smtClean="0">
                <a:solidFill>
                  <a:schemeClr val="bg1"/>
                </a:solidFill>
                <a:latin typeface="+mj-lt"/>
              </a:rPr>
            </a:br>
            <a:r>
              <a:rPr lang="ru-RU" sz="2600" dirty="0" smtClean="0">
                <a:solidFill>
                  <a:schemeClr val="bg1"/>
                </a:solidFill>
                <a:latin typeface="+mj-lt"/>
              </a:rPr>
              <a:t>Площадь </a:t>
            </a:r>
            <a:r>
              <a:rPr lang="ru-RU" sz="2600" dirty="0">
                <a:solidFill>
                  <a:schemeClr val="bg1"/>
                </a:solidFill>
                <a:latin typeface="+mj-lt"/>
              </a:rPr>
              <a:t>прямоугольника</a:t>
            </a:r>
          </a:p>
        </p:txBody>
      </p:sp>
    </p:spTree>
    <p:extLst>
      <p:ext uri="{BB962C8B-B14F-4D97-AF65-F5344CB8AC3E}">
        <p14:creationId xmlns:p14="http://schemas.microsoft.com/office/powerpoint/2010/main" val="509951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58774" y="367321"/>
            <a:ext cx="8426451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2400" dirty="0" smtClean="0">
                <a:solidFill>
                  <a:srgbClr val="FFC000"/>
                </a:solidFill>
                <a:latin typeface="+mj-lt"/>
              </a:rPr>
              <a:t>Устный счёт</a:t>
            </a:r>
            <a:endParaRPr lang="ru-RU" sz="2400" dirty="0">
              <a:solidFill>
                <a:srgbClr val="FFC000"/>
              </a:solidFill>
              <a:latin typeface="+mj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8" name="Прямоугольник 47"/>
              <p:cNvSpPr/>
              <p:nvPr/>
            </p:nvSpPr>
            <p:spPr>
              <a:xfrm>
                <a:off x="974638" y="1376884"/>
                <a:ext cx="540000" cy="468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101600" indent="-1588"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ru-RU" sz="2800" b="0" i="1" dirty="0" smtClean="0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ru-RU" sz="2800" b="0" i="1" dirty="0" smtClean="0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e>
                        <m:sup>
                          <m:r>
                            <a:rPr lang="ru-RU" sz="2800" b="0" i="1" dirty="0" smtClean="0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ru-RU" sz="28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48" name="Прямоугольник 4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4638" y="1376884"/>
                <a:ext cx="540000" cy="46800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0" name="Прямоугольник 79"/>
              <p:cNvSpPr/>
              <p:nvPr/>
            </p:nvSpPr>
            <p:spPr>
              <a:xfrm>
                <a:off x="4568389" y="3532788"/>
                <a:ext cx="720000" cy="468000"/>
              </a:xfrm>
              <a:prstGeom prst="rect">
                <a:avLst/>
              </a:prstGeom>
              <a:solidFill>
                <a:srgbClr val="FFC000"/>
              </a:solid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55563"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2800" b="0" i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</a:rPr>
                        <m:t>27</m:t>
                      </m:r>
                    </m:oMath>
                  </m:oMathPara>
                </a14:m>
                <a:endParaRPr lang="ru-RU" sz="28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80" name="Прямоугольник 7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68389" y="3532788"/>
                <a:ext cx="720000" cy="46800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2" name="Прямоугольник 81"/>
              <p:cNvSpPr/>
              <p:nvPr/>
            </p:nvSpPr>
            <p:spPr>
              <a:xfrm>
                <a:off x="4568389" y="2454836"/>
                <a:ext cx="720000" cy="468000"/>
              </a:xfrm>
              <a:prstGeom prst="rect">
                <a:avLst/>
              </a:prstGeom>
              <a:solidFill>
                <a:srgbClr val="FFC000"/>
              </a:solid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92075"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2800" b="0" i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</a:rPr>
                        <m:t>16</m:t>
                      </m:r>
                    </m:oMath>
                  </m:oMathPara>
                </a14:m>
                <a:endParaRPr lang="ru-RU" sz="28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82" name="Прямоугольник 8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68389" y="2454836"/>
                <a:ext cx="720000" cy="46800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3" name="Прямоугольник 82"/>
              <p:cNvSpPr/>
              <p:nvPr/>
            </p:nvSpPr>
            <p:spPr>
              <a:xfrm>
                <a:off x="4568389" y="1375326"/>
                <a:ext cx="720000" cy="468000"/>
              </a:xfrm>
              <a:prstGeom prst="rect">
                <a:avLst/>
              </a:prstGeom>
              <a:solidFill>
                <a:srgbClr val="FFC000"/>
              </a:solid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74613"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2800" b="0" i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</a:rPr>
                        <m:t>36</m:t>
                      </m:r>
                    </m:oMath>
                  </m:oMathPara>
                </a14:m>
                <a:endParaRPr lang="ru-RU" sz="28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83" name="Прямоугольник 8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68389" y="1375326"/>
                <a:ext cx="720000" cy="46800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4" name="Прямоугольник 83"/>
              <p:cNvSpPr/>
              <p:nvPr/>
            </p:nvSpPr>
            <p:spPr>
              <a:xfrm>
                <a:off x="4568389" y="2993812"/>
                <a:ext cx="720000" cy="468000"/>
              </a:xfrm>
              <a:prstGeom prst="rect">
                <a:avLst/>
              </a:prstGeom>
              <a:solidFill>
                <a:srgbClr val="FFC000"/>
              </a:solid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65088"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2800" b="0" i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</a:rPr>
                        <m:t>25</m:t>
                      </m:r>
                    </m:oMath>
                  </m:oMathPara>
                </a14:m>
                <a:endParaRPr lang="ru-RU" sz="28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84" name="Прямоугольник 8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68389" y="2993812"/>
                <a:ext cx="720000" cy="468000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5" name="Прямоугольник 84"/>
              <p:cNvSpPr/>
              <p:nvPr/>
            </p:nvSpPr>
            <p:spPr>
              <a:xfrm>
                <a:off x="4568389" y="1915860"/>
                <a:ext cx="720000" cy="468000"/>
              </a:xfrm>
              <a:prstGeom prst="rect">
                <a:avLst/>
              </a:prstGeom>
              <a:solidFill>
                <a:srgbClr val="FFC000"/>
              </a:solid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82550"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2800" b="0" i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</a:rPr>
                        <m:t>125</m:t>
                      </m:r>
                    </m:oMath>
                  </m:oMathPara>
                </a14:m>
                <a:endParaRPr lang="ru-RU" sz="28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85" name="Прямоугольник 8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68389" y="1915860"/>
                <a:ext cx="720000" cy="468000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3" name="TextBox 92"/>
          <p:cNvSpPr txBox="1"/>
          <p:nvPr/>
        </p:nvSpPr>
        <p:spPr>
          <a:xfrm>
            <a:off x="7060328" y="1454048"/>
            <a:ext cx="1387601" cy="439457"/>
          </a:xfrm>
          <a:prstGeom prst="wedgeRoundRectCallout">
            <a:avLst>
              <a:gd name="adj1" fmla="val 10826"/>
              <a:gd name="adj2" fmla="val 88818"/>
              <a:gd name="adj3" fmla="val 16667"/>
            </a:avLst>
          </a:prstGeom>
          <a:solidFill>
            <a:schemeClr val="bg1"/>
          </a:solidFill>
          <a:ln>
            <a:solidFill>
              <a:srgbClr val="762E9A"/>
            </a:solidFill>
          </a:ln>
        </p:spPr>
        <p:txBody>
          <a:bodyPr wrap="square" lIns="180000" tIns="90000" rIns="180000" bIns="90000" rtlCol="0">
            <a:spAutoFit/>
          </a:bodyPr>
          <a:lstStyle/>
          <a:p>
            <a:pPr algn="ctr"/>
            <a:r>
              <a:rPr lang="ru-RU" sz="1400" dirty="0" smtClean="0"/>
              <a:t>Сверимся?</a:t>
            </a:r>
            <a:endParaRPr lang="ru-RU" sz="1400" dirty="0"/>
          </a:p>
        </p:txBody>
      </p:sp>
      <p:pic>
        <p:nvPicPr>
          <p:cNvPr id="94" name="Picture 2" descr="D:\1_1872 робот (1).png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638895" y="2158430"/>
            <a:ext cx="2354006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8" name="Прямоугольник 27"/>
              <p:cNvSpPr/>
              <p:nvPr/>
            </p:nvSpPr>
            <p:spPr>
              <a:xfrm>
                <a:off x="974638" y="1915860"/>
                <a:ext cx="540000" cy="468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101600" indent="-1588"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ru-RU" sz="2800" b="0" i="1" dirty="0" smtClean="0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ru-RU" sz="2800" b="0" i="1" dirty="0" smtClean="0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e>
                        <m:sup>
                          <m:r>
                            <a:rPr lang="ru-RU" sz="2800" b="0" i="1" dirty="0" smtClean="0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ru-RU" sz="28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8" name="Прямоугольник 2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4638" y="1915860"/>
                <a:ext cx="540000" cy="468000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Прямоугольник 28"/>
              <p:cNvSpPr/>
              <p:nvPr/>
            </p:nvSpPr>
            <p:spPr>
              <a:xfrm>
                <a:off x="970838" y="2454836"/>
                <a:ext cx="540000" cy="468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101600" indent="-1588"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ru-RU" sz="2800" b="0" i="1" dirty="0" smtClean="0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ru-RU" sz="2800" b="0" i="1" dirty="0" smtClean="0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ru-RU" sz="2800" b="0" i="1" dirty="0" smtClean="0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ru-RU" sz="28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9" name="Прямоугольник 2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0838" y="2454836"/>
                <a:ext cx="540000" cy="468000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Прямоугольник 29"/>
              <p:cNvSpPr/>
              <p:nvPr/>
            </p:nvSpPr>
            <p:spPr>
              <a:xfrm>
                <a:off x="970838" y="2993812"/>
                <a:ext cx="540000" cy="468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101600" indent="-1588"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ru-RU" sz="2800" b="0" i="1" dirty="0" smtClean="0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ru-RU" sz="2800" b="0" i="1" dirty="0" smtClean="0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e>
                        <m:sup>
                          <m:r>
                            <a:rPr lang="ru-RU" sz="2800" b="0" i="1" dirty="0" smtClean="0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ru-RU" sz="28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0" name="Прямоугольник 2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0838" y="2993812"/>
                <a:ext cx="540000" cy="468000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Прямоугольник 30"/>
              <p:cNvSpPr/>
              <p:nvPr/>
            </p:nvSpPr>
            <p:spPr>
              <a:xfrm>
                <a:off x="970838" y="3532788"/>
                <a:ext cx="540000" cy="468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101600" indent="-1588"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ru-RU" sz="2800" b="0" i="1" dirty="0" smtClean="0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ru-RU" sz="2800" b="0" i="1" dirty="0" smtClean="0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6</m:t>
                          </m:r>
                        </m:e>
                        <m:sup>
                          <m:r>
                            <a:rPr lang="ru-RU" sz="2800" b="0" i="1" dirty="0" smtClean="0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ru-RU" sz="28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1" name="Прямоугольник 3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0838" y="3532788"/>
                <a:ext cx="540000" cy="468000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Прямоугольник 31"/>
              <p:cNvSpPr/>
              <p:nvPr/>
            </p:nvSpPr>
            <p:spPr>
              <a:xfrm>
                <a:off x="970838" y="4073990"/>
                <a:ext cx="540000" cy="468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101600" indent="-1588"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ru-RU" sz="2800" b="0" i="1" dirty="0" smtClean="0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ru-RU" sz="2800" b="0" i="1" dirty="0" smtClean="0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e>
                        <m:sup>
                          <m:r>
                            <a:rPr lang="ru-RU" sz="2800" b="0" i="1" dirty="0" smtClean="0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ru-RU" sz="28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2" name="Прямоугольник 3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0838" y="4073990"/>
                <a:ext cx="540000" cy="468000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Прямоугольник 32"/>
              <p:cNvSpPr/>
              <p:nvPr/>
            </p:nvSpPr>
            <p:spPr>
              <a:xfrm>
                <a:off x="4568389" y="4071764"/>
                <a:ext cx="720000" cy="468000"/>
              </a:xfrm>
              <a:prstGeom prst="rect">
                <a:avLst/>
              </a:prstGeom>
              <a:solidFill>
                <a:srgbClr val="FFC000"/>
              </a:solid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55563"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2800" b="0" i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</a:rPr>
                        <m:t>8</m:t>
                      </m:r>
                    </m:oMath>
                  </m:oMathPara>
                </a14:m>
                <a:endParaRPr lang="ru-RU" sz="28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3" name="Прямоугольник 3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68389" y="4071764"/>
                <a:ext cx="720000" cy="468000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/>
          <p:cNvSpPr txBox="1"/>
          <p:nvPr/>
        </p:nvSpPr>
        <p:spPr>
          <a:xfrm>
            <a:off x="894626" y="766370"/>
            <a:ext cx="44255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chemeClr val="bg1"/>
                </a:solidFill>
              </a:rPr>
              <a:t>Соедините линиями пары прямоугольников, </a:t>
            </a:r>
            <a:br>
              <a:rPr lang="ru-RU" sz="1400" dirty="0" smtClean="0">
                <a:solidFill>
                  <a:schemeClr val="bg1"/>
                </a:solidFill>
              </a:rPr>
            </a:br>
            <a:r>
              <a:rPr lang="ru-RU" sz="1400" dirty="0" smtClean="0">
                <a:solidFill>
                  <a:schemeClr val="bg1"/>
                </a:solidFill>
              </a:rPr>
              <a:t>в которых записаны степень числа и её значение.</a:t>
            </a:r>
            <a:endParaRPr lang="ru-RU" sz="1400" dirty="0">
              <a:solidFill>
                <a:schemeClr val="bg1"/>
              </a:solidFill>
            </a:endParaRPr>
          </a:p>
        </p:txBody>
      </p:sp>
      <p:cxnSp>
        <p:nvCxnSpPr>
          <p:cNvPr id="7" name="Прямая соединительная линия 6"/>
          <p:cNvCxnSpPr>
            <a:stCxn id="48" idx="3"/>
            <a:endCxn id="82" idx="1"/>
          </p:cNvCxnSpPr>
          <p:nvPr/>
        </p:nvCxnSpPr>
        <p:spPr>
          <a:xfrm>
            <a:off x="1514638" y="1610884"/>
            <a:ext cx="3053751" cy="1077952"/>
          </a:xfrm>
          <a:prstGeom prst="line">
            <a:avLst/>
          </a:prstGeom>
          <a:ln w="1905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Прямая соединительная линия 37"/>
          <p:cNvCxnSpPr>
            <a:stCxn id="28" idx="3"/>
            <a:endCxn id="84" idx="1"/>
          </p:cNvCxnSpPr>
          <p:nvPr/>
        </p:nvCxnSpPr>
        <p:spPr>
          <a:xfrm>
            <a:off x="1514638" y="2149860"/>
            <a:ext cx="3053751" cy="1077952"/>
          </a:xfrm>
          <a:prstGeom prst="line">
            <a:avLst/>
          </a:prstGeom>
          <a:ln w="1905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Прямая соединительная линия 40"/>
          <p:cNvCxnSpPr>
            <a:stCxn id="29" idx="3"/>
            <a:endCxn id="33" idx="1"/>
          </p:cNvCxnSpPr>
          <p:nvPr/>
        </p:nvCxnSpPr>
        <p:spPr>
          <a:xfrm>
            <a:off x="1510838" y="2688836"/>
            <a:ext cx="3057551" cy="1616928"/>
          </a:xfrm>
          <a:prstGeom prst="line">
            <a:avLst/>
          </a:prstGeom>
          <a:ln w="1905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Прямая соединительная линия 43"/>
          <p:cNvCxnSpPr>
            <a:stCxn id="30" idx="3"/>
            <a:endCxn id="80" idx="1"/>
          </p:cNvCxnSpPr>
          <p:nvPr/>
        </p:nvCxnSpPr>
        <p:spPr>
          <a:xfrm>
            <a:off x="1510838" y="3227812"/>
            <a:ext cx="3057551" cy="538976"/>
          </a:xfrm>
          <a:prstGeom prst="line">
            <a:avLst/>
          </a:prstGeom>
          <a:ln w="1905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Прямая соединительная линия 46"/>
          <p:cNvCxnSpPr>
            <a:stCxn id="31" idx="3"/>
            <a:endCxn id="83" idx="1"/>
          </p:cNvCxnSpPr>
          <p:nvPr/>
        </p:nvCxnSpPr>
        <p:spPr>
          <a:xfrm flipV="1">
            <a:off x="1510838" y="1609326"/>
            <a:ext cx="3057551" cy="2157462"/>
          </a:xfrm>
          <a:prstGeom prst="line">
            <a:avLst/>
          </a:prstGeom>
          <a:ln w="1905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Прямая соединительная линия 50"/>
          <p:cNvCxnSpPr>
            <a:stCxn id="32" idx="3"/>
            <a:endCxn id="85" idx="1"/>
          </p:cNvCxnSpPr>
          <p:nvPr/>
        </p:nvCxnSpPr>
        <p:spPr>
          <a:xfrm flipV="1">
            <a:off x="1510838" y="2149860"/>
            <a:ext cx="3057551" cy="2158130"/>
          </a:xfrm>
          <a:prstGeom prst="line">
            <a:avLst/>
          </a:prstGeom>
          <a:ln w="1905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41323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500"/>
                            </p:stCondLst>
                            <p:childTnLst>
                              <p:par>
                                <p:cTn id="6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000"/>
                            </p:stCondLst>
                            <p:childTnLst>
                              <p:par>
                                <p:cTn id="7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500"/>
                            </p:stCondLst>
                            <p:childTnLst>
                              <p:par>
                                <p:cTn id="7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3000"/>
                            </p:stCondLst>
                            <p:childTnLst>
                              <p:par>
                                <p:cTn id="7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animBg="1"/>
      <p:bldP spid="80" grpId="0" animBg="1"/>
      <p:bldP spid="82" grpId="0" animBg="1"/>
      <p:bldP spid="83" grpId="0" animBg="1"/>
      <p:bldP spid="84" grpId="0" animBg="1"/>
      <p:bldP spid="85" grpId="0" animBg="1"/>
      <p:bldP spid="93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TextBox 134"/>
          <p:cNvSpPr txBox="1"/>
          <p:nvPr/>
        </p:nvSpPr>
        <p:spPr>
          <a:xfrm>
            <a:off x="5541818" y="737902"/>
            <a:ext cx="3243407" cy="916183"/>
          </a:xfrm>
          <a:prstGeom prst="wedgeRoundRectCallout">
            <a:avLst>
              <a:gd name="adj1" fmla="val 20352"/>
              <a:gd name="adj2" fmla="val 79233"/>
              <a:gd name="adj3" fmla="val 16667"/>
            </a:avLst>
          </a:prstGeom>
          <a:solidFill>
            <a:schemeClr val="bg1"/>
          </a:solidFill>
          <a:ln>
            <a:solidFill>
              <a:srgbClr val="762E9A"/>
            </a:solidFill>
          </a:ln>
        </p:spPr>
        <p:txBody>
          <a:bodyPr wrap="square" lIns="180000" tIns="90000" rIns="180000" bIns="90000" rtlCol="0">
            <a:spAutoFit/>
          </a:bodyPr>
          <a:lstStyle/>
          <a:p>
            <a:pPr algn="ctr"/>
            <a:r>
              <a:rPr lang="ru-RU" sz="1400" dirty="0"/>
              <a:t>С такой величиной, как площадь, мы часто встречаемся в повседневной жизни.</a:t>
            </a:r>
          </a:p>
        </p:txBody>
      </p:sp>
      <p:pic>
        <p:nvPicPr>
          <p:cNvPr id="66" name="Picture 2" descr="D:\1_1872 робот (1)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617395" y="1968186"/>
            <a:ext cx="2354006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775" y="722165"/>
            <a:ext cx="2833044" cy="2160000"/>
          </a:xfrm>
          <a:prstGeom prst="rect">
            <a:avLst/>
          </a:prstGeom>
        </p:spPr>
      </p:pic>
      <p:pic>
        <p:nvPicPr>
          <p:cNvPr id="2050" name="Picture 2" descr="http://mane1.ru/files/shop_categories/101/img.png"/>
          <p:cNvPicPr>
            <a:picLocks noChangeAspect="1" noChangeArrowheads="1"/>
          </p:cNvPicPr>
          <p:nvPr/>
        </p:nvPicPr>
        <p:blipFill>
          <a:blip r:embed="rId5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7583" y="2300842"/>
            <a:ext cx="719999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ttp://mane1.ru/files/shop_categories/101/img.png"/>
          <p:cNvPicPr>
            <a:picLocks noChangeAspect="1" noChangeArrowheads="1"/>
          </p:cNvPicPr>
          <p:nvPr/>
        </p:nvPicPr>
        <p:blipFill>
          <a:blip r:embed="rId5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5990" y="2357101"/>
            <a:ext cx="719999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http://mane1.ru/files/shop_categories/101/img.png"/>
          <p:cNvPicPr>
            <a:picLocks noChangeAspect="1" noChangeArrowheads="1"/>
          </p:cNvPicPr>
          <p:nvPr/>
        </p:nvPicPr>
        <p:blipFill>
          <a:blip r:embed="rId5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4673" y="1940842"/>
            <a:ext cx="719999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http://mane1.ru/files/shop_categories/101/img.png"/>
          <p:cNvPicPr>
            <a:picLocks noChangeAspect="1" noChangeArrowheads="1"/>
          </p:cNvPicPr>
          <p:nvPr/>
        </p:nvPicPr>
        <p:blipFill>
          <a:blip r:embed="rId5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962" y="1968972"/>
            <a:ext cx="719999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-60000" flipH="1">
            <a:off x="358775" y="2688972"/>
            <a:ext cx="3893191" cy="19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3262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2" descr="D:\1_1872 робот (1)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617395" y="1968186"/>
            <a:ext cx="2354006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" name="TextBox 70"/>
          <p:cNvSpPr txBox="1"/>
          <p:nvPr/>
        </p:nvSpPr>
        <p:spPr>
          <a:xfrm>
            <a:off x="6213475" y="1059291"/>
            <a:ext cx="2565950" cy="677820"/>
          </a:xfrm>
          <a:prstGeom prst="wedgeRoundRectCallout">
            <a:avLst>
              <a:gd name="adj1" fmla="val 16369"/>
              <a:gd name="adj2" fmla="val 82501"/>
              <a:gd name="adj3" fmla="val 16667"/>
            </a:avLst>
          </a:prstGeom>
          <a:solidFill>
            <a:schemeClr val="bg1"/>
          </a:solidFill>
          <a:ln>
            <a:solidFill>
              <a:srgbClr val="762E9A"/>
            </a:solidFill>
          </a:ln>
        </p:spPr>
        <p:txBody>
          <a:bodyPr wrap="square" lIns="180000" tIns="90000" rIns="180000" bIns="90000" rtlCol="0">
            <a:spAutoFit/>
          </a:bodyPr>
          <a:lstStyle/>
          <a:p>
            <a:pPr algn="ctr"/>
            <a:r>
              <a:rPr lang="ru-RU" sz="1400" dirty="0"/>
              <a:t>Так что же мы понимаем под </a:t>
            </a:r>
            <a:r>
              <a:rPr lang="ru-RU" sz="1400" dirty="0" smtClean="0"/>
              <a:t>словом «площадь»?</a:t>
            </a:r>
            <a:endParaRPr lang="ru-RU" sz="1400" dirty="0"/>
          </a:p>
        </p:txBody>
      </p:sp>
      <p:pic>
        <p:nvPicPr>
          <p:cNvPr id="73" name="Рисунок 7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6239" y="1901550"/>
            <a:ext cx="1242698" cy="2879999"/>
          </a:xfrm>
          <a:prstGeom prst="rect">
            <a:avLst/>
          </a:prstGeom>
        </p:spPr>
      </p:pic>
      <p:pic>
        <p:nvPicPr>
          <p:cNvPr id="74" name="Рисунок 7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599" y="1759478"/>
            <a:ext cx="1195311" cy="2879998"/>
          </a:xfrm>
          <a:prstGeom prst="rect">
            <a:avLst/>
          </a:prstGeom>
        </p:spPr>
      </p:pic>
      <p:sp>
        <p:nvSpPr>
          <p:cNvPr id="75" name="TextBox 74"/>
          <p:cNvSpPr txBox="1"/>
          <p:nvPr/>
        </p:nvSpPr>
        <p:spPr>
          <a:xfrm>
            <a:off x="373599" y="361950"/>
            <a:ext cx="2166065" cy="1154546"/>
          </a:xfrm>
          <a:prstGeom prst="wedgeRoundRectCallout">
            <a:avLst>
              <a:gd name="adj1" fmla="val 9160"/>
              <a:gd name="adj2" fmla="val 82558"/>
              <a:gd name="adj3" fmla="val 16667"/>
            </a:avLst>
          </a:prstGeom>
          <a:solidFill>
            <a:schemeClr val="bg1"/>
          </a:solidFill>
          <a:ln>
            <a:solidFill>
              <a:srgbClr val="762E9A"/>
            </a:solidFill>
          </a:ln>
        </p:spPr>
        <p:txBody>
          <a:bodyPr wrap="square" lIns="180000" tIns="90000" rIns="180000" bIns="90000" rtlCol="0">
            <a:spAutoFit/>
          </a:bodyPr>
          <a:lstStyle/>
          <a:p>
            <a:pPr algn="ctr"/>
            <a:r>
              <a:rPr lang="ru-RU" sz="1400" dirty="0">
                <a:solidFill>
                  <a:srgbClr val="762E9A"/>
                </a:solidFill>
              </a:rPr>
              <a:t>Площадь</a:t>
            </a:r>
            <a:r>
              <a:rPr lang="ru-RU" sz="1400" dirty="0"/>
              <a:t> – это та часть плоскости, которая находится </a:t>
            </a:r>
            <a:r>
              <a:rPr lang="ru-RU" sz="1400" dirty="0" smtClean="0"/>
              <a:t>внутри фигуры.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3936721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" grpId="0" animBg="1"/>
      <p:bldP spid="7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Picture 2" descr="D:\1_1872 робот (1)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617395" y="1968186"/>
            <a:ext cx="2354006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2" name="TextBox 71"/>
          <p:cNvSpPr txBox="1"/>
          <p:nvPr/>
        </p:nvSpPr>
        <p:spPr>
          <a:xfrm>
            <a:off x="4304145" y="361950"/>
            <a:ext cx="4481080" cy="1392909"/>
          </a:xfrm>
          <a:prstGeom prst="wedgeRoundRectCallout">
            <a:avLst>
              <a:gd name="adj1" fmla="val 28827"/>
              <a:gd name="adj2" fmla="val 64415"/>
              <a:gd name="adj3" fmla="val 16667"/>
            </a:avLst>
          </a:prstGeom>
          <a:solidFill>
            <a:schemeClr val="bg1"/>
          </a:solidFill>
          <a:ln>
            <a:solidFill>
              <a:srgbClr val="762E9A"/>
            </a:solidFill>
          </a:ln>
        </p:spPr>
        <p:txBody>
          <a:bodyPr wrap="square" lIns="180000" tIns="90000" rIns="180000" bIns="90000" rtlCol="0">
            <a:spAutoFit/>
          </a:bodyPr>
          <a:lstStyle/>
          <a:p>
            <a:pPr algn="ctr"/>
            <a:r>
              <a:rPr lang="ru-RU" sz="1400" dirty="0"/>
              <a:t>Правильно! </a:t>
            </a:r>
            <a:endParaRPr lang="ru-RU" sz="1400" dirty="0" smtClean="0"/>
          </a:p>
          <a:p>
            <a:pPr algn="ctr"/>
            <a:r>
              <a:rPr lang="ru-RU" sz="1400" dirty="0" smtClean="0"/>
              <a:t>Если </a:t>
            </a:r>
            <a:r>
              <a:rPr lang="ru-RU" sz="1400" dirty="0"/>
              <a:t>говорить в общем, то </a:t>
            </a:r>
            <a:r>
              <a:rPr lang="ru-RU" sz="1400" dirty="0">
                <a:solidFill>
                  <a:srgbClr val="762E9A"/>
                </a:solidFill>
              </a:rPr>
              <a:t>площадь</a:t>
            </a:r>
            <a:r>
              <a:rPr lang="ru-RU" sz="1400" dirty="0"/>
              <a:t> – это геометрическая величина, </a:t>
            </a:r>
            <a:r>
              <a:rPr lang="ru-RU" sz="1400" dirty="0" smtClean="0"/>
              <a:t>с </a:t>
            </a:r>
            <a:r>
              <a:rPr lang="ru-RU" sz="1400" dirty="0"/>
              <a:t>помощью которой можно определить размер какой-либо поверхности геометрической </a:t>
            </a:r>
            <a:r>
              <a:rPr lang="ru-RU" sz="1400" dirty="0" smtClean="0"/>
              <a:t>фигуры. </a:t>
            </a:r>
            <a:endParaRPr lang="ru-RU" sz="1400" dirty="0"/>
          </a:p>
        </p:txBody>
      </p:sp>
      <p:pic>
        <p:nvPicPr>
          <p:cNvPr id="75" name="Рисунок 7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6239" y="1901550"/>
            <a:ext cx="1242698" cy="2879999"/>
          </a:xfrm>
          <a:prstGeom prst="rect">
            <a:avLst/>
          </a:prstGeom>
        </p:spPr>
      </p:pic>
      <p:pic>
        <p:nvPicPr>
          <p:cNvPr id="76" name="Рисунок 7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599" y="1759478"/>
            <a:ext cx="1195311" cy="2879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9790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Трапеция 3"/>
          <p:cNvSpPr/>
          <p:nvPr/>
        </p:nvSpPr>
        <p:spPr>
          <a:xfrm rot="5400000">
            <a:off x="5537199" y="1109663"/>
            <a:ext cx="3571874" cy="2924175"/>
          </a:xfrm>
          <a:prstGeom prst="trapezoid">
            <a:avLst/>
          </a:prstGeom>
          <a:solidFill>
            <a:srgbClr val="762E9A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358774" y="290866"/>
            <a:ext cx="4765676" cy="192668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ru-RU" sz="1600" dirty="0" smtClean="0">
                <a:latin typeface="+mj-lt"/>
              </a:rPr>
              <a:t>Измерение </a:t>
            </a:r>
            <a:r>
              <a:rPr lang="ru-RU" sz="1600" dirty="0">
                <a:latin typeface="+mj-lt"/>
              </a:rPr>
              <a:t>площадей считают одним </a:t>
            </a:r>
            <a:r>
              <a:rPr lang="ru-RU" sz="1600" dirty="0" smtClean="0">
                <a:latin typeface="+mj-lt"/>
              </a:rPr>
              <a:t/>
            </a:r>
            <a:br>
              <a:rPr lang="ru-RU" sz="1600" dirty="0" smtClean="0">
                <a:latin typeface="+mj-lt"/>
              </a:rPr>
            </a:br>
            <a:r>
              <a:rPr lang="ru-RU" sz="1600" dirty="0" smtClean="0">
                <a:latin typeface="+mj-lt"/>
              </a:rPr>
              <a:t>из </a:t>
            </a:r>
            <a:r>
              <a:rPr lang="ru-RU" sz="1600" dirty="0">
                <a:latin typeface="+mj-lt"/>
              </a:rPr>
              <a:t>самых древних разделов геометрии. </a:t>
            </a:r>
            <a:endParaRPr lang="ru-RU" sz="1600" dirty="0" smtClean="0">
              <a:latin typeface="+mj-lt"/>
            </a:endParaRPr>
          </a:p>
          <a:p>
            <a:pPr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ru-RU" sz="1600" dirty="0">
                <a:latin typeface="+mj-lt"/>
              </a:rPr>
              <a:t>Даже само слово </a:t>
            </a:r>
            <a:r>
              <a:rPr lang="ru-RU" sz="1600" dirty="0" smtClean="0">
                <a:solidFill>
                  <a:srgbClr val="762E9A"/>
                </a:solidFill>
                <a:latin typeface="+mj-lt"/>
              </a:rPr>
              <a:t>«геометрия» </a:t>
            </a:r>
            <a:br>
              <a:rPr lang="ru-RU" sz="1600" dirty="0" smtClean="0">
                <a:solidFill>
                  <a:srgbClr val="762E9A"/>
                </a:solidFill>
                <a:latin typeface="+mj-lt"/>
              </a:rPr>
            </a:br>
            <a:r>
              <a:rPr lang="ru-RU" sz="1600" dirty="0" smtClean="0">
                <a:latin typeface="+mj-lt"/>
              </a:rPr>
              <a:t>(</a:t>
            </a:r>
            <a:r>
              <a:rPr lang="ru-RU" sz="1600" dirty="0">
                <a:latin typeface="+mj-lt"/>
              </a:rPr>
              <a:t>в переводе с греческого – </a:t>
            </a:r>
            <a:r>
              <a:rPr lang="en-US" sz="1600" dirty="0" smtClean="0">
                <a:solidFill>
                  <a:srgbClr val="762E9A"/>
                </a:solidFill>
                <a:latin typeface="+mj-lt"/>
              </a:rPr>
              <a:t>‘</a:t>
            </a:r>
            <a:r>
              <a:rPr lang="ru-RU" sz="1600" dirty="0" smtClean="0">
                <a:solidFill>
                  <a:srgbClr val="762E9A"/>
                </a:solidFill>
                <a:latin typeface="+mj-lt"/>
              </a:rPr>
              <a:t>землемерие</a:t>
            </a:r>
            <a:r>
              <a:rPr lang="en-US" sz="1600" dirty="0" smtClean="0">
                <a:solidFill>
                  <a:srgbClr val="762E9A"/>
                </a:solidFill>
                <a:latin typeface="+mj-lt"/>
              </a:rPr>
              <a:t>’</a:t>
            </a:r>
            <a:r>
              <a:rPr lang="ru-RU" sz="1600" dirty="0" smtClean="0">
                <a:latin typeface="+mj-lt"/>
              </a:rPr>
              <a:t>) </a:t>
            </a:r>
            <a:r>
              <a:rPr lang="ru-RU" sz="1600" dirty="0">
                <a:latin typeface="+mj-lt"/>
              </a:rPr>
              <a:t>связывают именно </a:t>
            </a:r>
            <a:r>
              <a:rPr lang="ru-RU" sz="1600" dirty="0" smtClean="0">
                <a:latin typeface="+mj-lt"/>
              </a:rPr>
              <a:t/>
            </a:r>
            <a:br>
              <a:rPr lang="ru-RU" sz="1600" dirty="0" smtClean="0">
                <a:latin typeface="+mj-lt"/>
              </a:rPr>
            </a:br>
            <a:r>
              <a:rPr lang="ru-RU" sz="1600" dirty="0" smtClean="0">
                <a:latin typeface="+mj-lt"/>
              </a:rPr>
              <a:t>с </a:t>
            </a:r>
            <a:r>
              <a:rPr lang="ru-RU" sz="1600" dirty="0">
                <a:latin typeface="+mj-lt"/>
              </a:rPr>
              <a:t>измерением площадей.  </a:t>
            </a:r>
            <a:endParaRPr lang="ru-RU" sz="1600" dirty="0" smtClean="0">
              <a:latin typeface="+mj-lt"/>
            </a:endParaRPr>
          </a:p>
        </p:txBody>
      </p:sp>
      <p:pic>
        <p:nvPicPr>
          <p:cNvPr id="8" name="Picture 2" descr="D:\1_1872 робот (1)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617395" y="1968186"/>
            <a:ext cx="2354006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6280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Picture 2" descr="D:\1_1872 робот (1)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617395" y="1968186"/>
            <a:ext cx="2354006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" name="TextBox 70"/>
          <p:cNvSpPr txBox="1"/>
          <p:nvPr/>
        </p:nvSpPr>
        <p:spPr>
          <a:xfrm>
            <a:off x="5866850" y="777234"/>
            <a:ext cx="2918375" cy="916183"/>
          </a:xfrm>
          <a:prstGeom prst="wedgeRoundRectCallout">
            <a:avLst>
              <a:gd name="adj1" fmla="val 16445"/>
              <a:gd name="adj2" fmla="val 74680"/>
              <a:gd name="adj3" fmla="val 16667"/>
            </a:avLst>
          </a:prstGeom>
          <a:solidFill>
            <a:schemeClr val="bg1"/>
          </a:solidFill>
          <a:ln>
            <a:solidFill>
              <a:srgbClr val="762E9A"/>
            </a:solidFill>
          </a:ln>
        </p:spPr>
        <p:txBody>
          <a:bodyPr wrap="square" lIns="180000" tIns="90000" rIns="180000" bIns="90000" rtlCol="0">
            <a:spAutoFit/>
          </a:bodyPr>
          <a:lstStyle/>
          <a:p>
            <a:pPr algn="ctr"/>
            <a:r>
              <a:rPr lang="ru-RU" sz="1400" dirty="0"/>
              <a:t>А как вы думаете, </a:t>
            </a:r>
            <a:r>
              <a:rPr lang="ru-RU" sz="1400" dirty="0" smtClean="0"/>
              <a:t>что </a:t>
            </a:r>
            <a:r>
              <a:rPr lang="ru-RU" sz="1400" dirty="0"/>
              <a:t>нужно знать для </a:t>
            </a:r>
            <a:r>
              <a:rPr lang="ru-RU" sz="1400" dirty="0" smtClean="0"/>
              <a:t>того, </a:t>
            </a:r>
            <a:r>
              <a:rPr lang="ru-RU" sz="1400" dirty="0"/>
              <a:t>чтобы измерить площадь фигуры?</a:t>
            </a:r>
          </a:p>
        </p:txBody>
      </p:sp>
      <p:pic>
        <p:nvPicPr>
          <p:cNvPr id="73" name="Рисунок 7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6239" y="1901550"/>
            <a:ext cx="1242698" cy="2879999"/>
          </a:xfrm>
          <a:prstGeom prst="rect">
            <a:avLst/>
          </a:prstGeom>
        </p:spPr>
      </p:pic>
      <p:pic>
        <p:nvPicPr>
          <p:cNvPr id="74" name="Рисунок 7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599" y="1759478"/>
            <a:ext cx="1195311" cy="2879998"/>
          </a:xfrm>
          <a:prstGeom prst="rect">
            <a:avLst/>
          </a:prstGeom>
        </p:spPr>
      </p:pic>
      <p:sp>
        <p:nvSpPr>
          <p:cNvPr id="75" name="TextBox 74"/>
          <p:cNvSpPr txBox="1"/>
          <p:nvPr/>
        </p:nvSpPr>
        <p:spPr>
          <a:xfrm>
            <a:off x="373598" y="777234"/>
            <a:ext cx="2979202" cy="677820"/>
          </a:xfrm>
          <a:prstGeom prst="wedgeRoundRectCallout">
            <a:avLst>
              <a:gd name="adj1" fmla="val -6155"/>
              <a:gd name="adj2" fmla="val 94409"/>
              <a:gd name="adj3" fmla="val 16667"/>
            </a:avLst>
          </a:prstGeom>
          <a:solidFill>
            <a:schemeClr val="bg1"/>
          </a:solidFill>
          <a:ln>
            <a:solidFill>
              <a:srgbClr val="762E9A"/>
            </a:solidFill>
          </a:ln>
        </p:spPr>
        <p:txBody>
          <a:bodyPr wrap="square" lIns="180000" tIns="90000" rIns="180000" bIns="90000" rtlCol="0">
            <a:spAutoFit/>
          </a:bodyPr>
          <a:lstStyle/>
          <a:p>
            <a:pPr algn="ctr"/>
            <a:r>
              <a:rPr lang="ru-RU" sz="1400" dirty="0"/>
              <a:t>Наверное, нужно знать единицу измерения </a:t>
            </a:r>
            <a:r>
              <a:rPr lang="ru-RU" sz="1400" dirty="0" smtClean="0"/>
              <a:t>площади.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3555763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" grpId="0" animBg="1"/>
      <p:bldP spid="7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Picture 2" descr="D:\1_1872 робот (1)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617395" y="1968186"/>
            <a:ext cx="2354006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" name="TextBox 70"/>
          <p:cNvSpPr txBox="1"/>
          <p:nvPr/>
        </p:nvSpPr>
        <p:spPr>
          <a:xfrm>
            <a:off x="7364179" y="1227775"/>
            <a:ext cx="1421046" cy="439457"/>
          </a:xfrm>
          <a:prstGeom prst="wedgeRoundRectCallout">
            <a:avLst>
              <a:gd name="adj1" fmla="val 200"/>
              <a:gd name="adj2" fmla="val 106003"/>
              <a:gd name="adj3" fmla="val 16667"/>
            </a:avLst>
          </a:prstGeom>
          <a:solidFill>
            <a:schemeClr val="bg1"/>
          </a:solidFill>
          <a:ln>
            <a:solidFill>
              <a:srgbClr val="762E9A"/>
            </a:solidFill>
          </a:ln>
        </p:spPr>
        <p:txBody>
          <a:bodyPr wrap="square" lIns="180000" tIns="90000" rIns="180000" bIns="90000" rtlCol="0">
            <a:spAutoFit/>
          </a:bodyPr>
          <a:lstStyle/>
          <a:p>
            <a:pPr algn="ctr"/>
            <a:r>
              <a:rPr lang="ru-RU" sz="1400" dirty="0" smtClean="0"/>
              <a:t>Правильно!</a:t>
            </a:r>
            <a:endParaRPr lang="ru-RU" sz="1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3837812" y="306191"/>
                <a:ext cx="216213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𝐵</m:t>
                      </m:r>
                    </m:oMath>
                  </m:oMathPara>
                </a14:m>
                <a:endParaRPr lang="ru-RU" sz="1800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37812" y="306191"/>
                <a:ext cx="216213" cy="276999"/>
              </a:xfrm>
              <a:prstGeom prst="rect">
                <a:avLst/>
              </a:prstGeom>
              <a:blipFill>
                <a:blip r:embed="rId5"/>
                <a:stretch>
                  <a:fillRect l="-25714" r="-22857" b="-8696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321831" y="306192"/>
                <a:ext cx="205826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𝐴</m:t>
                      </m:r>
                    </m:oMath>
                  </m:oMathPara>
                </a14:m>
                <a:endParaRPr lang="ru-RU" sz="1800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1831" y="306192"/>
                <a:ext cx="205826" cy="276999"/>
              </a:xfrm>
              <a:prstGeom prst="rect">
                <a:avLst/>
              </a:prstGeom>
              <a:blipFill>
                <a:blip r:embed="rId6"/>
                <a:stretch>
                  <a:fillRect l="-26471" r="-23529" b="-8696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2" descr="http://www.pngall.com/wp-content/uploads/2016/06/Ruler-PNG-Pic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67119" y="553388"/>
            <a:ext cx="3771013" cy="9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29824" y="640556"/>
            <a:ext cx="36000" cy="648000"/>
          </a:xfrm>
          <a:prstGeom prst="rect">
            <a:avLst/>
          </a:prstGeom>
          <a:solidFill>
            <a:srgbClr val="762E9A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 flipV="1">
            <a:off x="417919" y="622568"/>
            <a:ext cx="3528000" cy="0"/>
          </a:xfrm>
          <a:prstGeom prst="line">
            <a:avLst/>
          </a:prstGeom>
          <a:ln w="28575">
            <a:solidFill>
              <a:schemeClr val="tx1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383382" y="1073887"/>
            <a:ext cx="18742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solidFill>
                  <a:srgbClr val="762E9A"/>
                </a:solidFill>
              </a:rPr>
              <a:t>Единичный отрезок</a:t>
            </a:r>
            <a:endParaRPr lang="ru-RU" sz="1400" dirty="0">
              <a:solidFill>
                <a:srgbClr val="762E9A"/>
              </a:solidFill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8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659" y="1954783"/>
            <a:ext cx="2880000" cy="2880000"/>
          </a:xfrm>
          <a:prstGeom prst="ellipse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2316180" y="1840272"/>
            <a:ext cx="156645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 smtClean="0">
                <a:solidFill>
                  <a:srgbClr val="762E9A"/>
                </a:solidFill>
              </a:rPr>
              <a:t>Единичный угол</a:t>
            </a:r>
            <a:endParaRPr lang="ru-RU" sz="1400" dirty="0">
              <a:solidFill>
                <a:srgbClr val="762E9A"/>
              </a:solidFill>
            </a:endParaRPr>
          </a:p>
        </p:txBody>
      </p:sp>
      <p:sp>
        <p:nvSpPr>
          <p:cNvPr id="4" name="Круговая 3"/>
          <p:cNvSpPr/>
          <p:nvPr/>
        </p:nvSpPr>
        <p:spPr>
          <a:xfrm>
            <a:off x="308421" y="1964307"/>
            <a:ext cx="2880000" cy="2880000"/>
          </a:xfrm>
          <a:prstGeom prst="pie">
            <a:avLst>
              <a:gd name="adj1" fmla="val 17856416"/>
              <a:gd name="adj2" fmla="val 17954019"/>
            </a:avLst>
          </a:prstGeom>
          <a:solidFill>
            <a:srgbClr val="762E9A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8320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5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" grpId="0" animBg="1"/>
      <p:bldP spid="8" grpId="0"/>
      <p:bldP spid="9" grpId="0"/>
      <p:bldP spid="2" grpId="0" animBg="1"/>
      <p:bldP spid="3" grpId="0"/>
      <p:bldP spid="16" grpId="0"/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Picture 2" descr="D:\1_1872 робот (1)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617395" y="1968186"/>
            <a:ext cx="2354006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" name="TextBox 70"/>
          <p:cNvSpPr txBox="1"/>
          <p:nvPr/>
        </p:nvSpPr>
        <p:spPr>
          <a:xfrm>
            <a:off x="5070764" y="370842"/>
            <a:ext cx="3714462" cy="1154546"/>
          </a:xfrm>
          <a:prstGeom prst="wedgeRoundRectCallout">
            <a:avLst>
              <a:gd name="adj1" fmla="val 24899"/>
              <a:gd name="adj2" fmla="val 78680"/>
              <a:gd name="adj3" fmla="val 16667"/>
            </a:avLst>
          </a:prstGeom>
          <a:solidFill>
            <a:schemeClr val="bg1"/>
          </a:solidFill>
          <a:ln>
            <a:solidFill>
              <a:srgbClr val="762E9A"/>
            </a:solidFill>
          </a:ln>
        </p:spPr>
        <p:txBody>
          <a:bodyPr wrap="square" lIns="180000" tIns="90000" rIns="180000" bIns="90000" rtlCol="0">
            <a:spAutoFit/>
          </a:bodyPr>
          <a:lstStyle/>
          <a:p>
            <a:pPr algn="ctr"/>
            <a:r>
              <a:rPr lang="ru-RU" sz="1400" dirty="0" smtClean="0"/>
              <a:t>За </a:t>
            </a:r>
            <a:r>
              <a:rPr lang="ru-RU" sz="1400" dirty="0"/>
              <a:t>единицу измерения площади принято выбирать квадрат, сторона которого равна единичному отрезку. </a:t>
            </a:r>
            <a:endParaRPr lang="ru-RU" sz="1400" dirty="0" smtClean="0"/>
          </a:p>
          <a:p>
            <a:pPr algn="ctr"/>
            <a:r>
              <a:rPr lang="ru-RU" sz="1400" dirty="0" smtClean="0"/>
              <a:t>Такой </a:t>
            </a:r>
            <a:r>
              <a:rPr lang="ru-RU" sz="1400" dirty="0"/>
              <a:t>квадрат называют </a:t>
            </a:r>
            <a:r>
              <a:rPr lang="ru-RU" sz="1400" dirty="0" smtClean="0">
                <a:solidFill>
                  <a:srgbClr val="762E9A"/>
                </a:solidFill>
              </a:rPr>
              <a:t>единичным</a:t>
            </a:r>
            <a:r>
              <a:rPr lang="ru-RU" sz="1400" dirty="0" smtClean="0"/>
              <a:t>.</a:t>
            </a:r>
            <a:endParaRPr lang="ru-RU" sz="14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848303" y="1183860"/>
            <a:ext cx="720000" cy="720000"/>
          </a:xfrm>
          <a:prstGeom prst="rect">
            <a:avLst/>
          </a:prstGeom>
          <a:solidFill>
            <a:srgbClr val="762E9A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7" name="Прямая со стрелкой 6"/>
          <p:cNvCxnSpPr/>
          <p:nvPr/>
        </p:nvCxnSpPr>
        <p:spPr>
          <a:xfrm>
            <a:off x="857539" y="1086655"/>
            <a:ext cx="720000" cy="0"/>
          </a:xfrm>
          <a:prstGeom prst="straightConnector1">
            <a:avLst/>
          </a:prstGeom>
          <a:ln w="19050">
            <a:solidFill>
              <a:srgbClr val="762E9A"/>
            </a:solidFill>
            <a:prstDash val="sysDot"/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358774" y="361950"/>
            <a:ext cx="5502275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dirty="0" smtClean="0">
                <a:solidFill>
                  <a:srgbClr val="C00000"/>
                </a:solidFill>
                <a:latin typeface="+mj-lt"/>
              </a:rPr>
              <a:t>Единичный квадрат</a:t>
            </a:r>
            <a:endParaRPr lang="ru-RU" sz="2400" dirty="0">
              <a:solidFill>
                <a:srgbClr val="C00000"/>
              </a:solidFill>
              <a:latin typeface="+mj-lt"/>
            </a:endParaRPr>
          </a:p>
        </p:txBody>
      </p:sp>
      <p:cxnSp>
        <p:nvCxnSpPr>
          <p:cNvPr id="19" name="Прямая со стрелкой 18"/>
          <p:cNvCxnSpPr/>
          <p:nvPr/>
        </p:nvCxnSpPr>
        <p:spPr>
          <a:xfrm rot="5400000">
            <a:off x="1314740" y="1543860"/>
            <a:ext cx="720000" cy="0"/>
          </a:xfrm>
          <a:prstGeom prst="straightConnector1">
            <a:avLst/>
          </a:prstGeom>
          <a:ln w="19050">
            <a:solidFill>
              <a:srgbClr val="762E9A"/>
            </a:solidFill>
            <a:prstDash val="sysDot"/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Прямоугольник 19"/>
          <p:cNvSpPr/>
          <p:nvPr/>
        </p:nvSpPr>
        <p:spPr>
          <a:xfrm>
            <a:off x="284178" y="777462"/>
            <a:ext cx="187423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 smtClean="0">
                <a:solidFill>
                  <a:srgbClr val="762E9A"/>
                </a:solidFill>
              </a:rPr>
              <a:t>Единичный отрезок</a:t>
            </a:r>
            <a:endParaRPr lang="ru-RU" sz="1400" dirty="0">
              <a:solidFill>
                <a:srgbClr val="762E9A"/>
              </a:solidFill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1657736" y="1389971"/>
            <a:ext cx="187423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 smtClean="0">
                <a:solidFill>
                  <a:srgbClr val="762E9A"/>
                </a:solidFill>
              </a:rPr>
              <a:t>Единичный отрезок</a:t>
            </a:r>
            <a:endParaRPr lang="ru-RU" sz="1400" dirty="0">
              <a:solidFill>
                <a:srgbClr val="762E9A"/>
              </a:solidFill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4400407" y="1887673"/>
            <a:ext cx="1080000" cy="108000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22"/>
          <p:cNvSpPr/>
          <p:nvPr/>
        </p:nvSpPr>
        <p:spPr>
          <a:xfrm>
            <a:off x="4760620" y="3369560"/>
            <a:ext cx="360000" cy="36000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Прямоугольник 23"/>
          <p:cNvSpPr/>
          <p:nvPr/>
        </p:nvSpPr>
        <p:spPr>
          <a:xfrm>
            <a:off x="4852984" y="4515659"/>
            <a:ext cx="180000" cy="18000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/>
              <p:cNvSpPr txBox="1"/>
              <p:nvPr/>
            </p:nvSpPr>
            <p:spPr>
              <a:xfrm>
                <a:off x="358775" y="2140056"/>
                <a:ext cx="4033838" cy="45602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ru-RU" sz="1400" dirty="0"/>
                  <a:t>Площадь квадрата со стороной </a:t>
                </a:r>
                <a14:m>
                  <m:oMath xmlns:m="http://schemas.openxmlformats.org/officeDocument/2006/math">
                    <m:r>
                      <a:rPr lang="ru-RU" sz="1600" i="1" dirty="0" smtClean="0"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r>
                  <a:rPr lang="ru-RU" sz="1400" dirty="0" smtClean="0"/>
                  <a:t> м </a:t>
                </a:r>
                <a:br>
                  <a:rPr lang="ru-RU" sz="1400" dirty="0" smtClean="0"/>
                </a:br>
                <a:r>
                  <a:rPr lang="ru-RU" sz="1400" dirty="0" smtClean="0"/>
                  <a:t>называют </a:t>
                </a:r>
                <a:r>
                  <a:rPr lang="ru-RU" sz="1400" dirty="0">
                    <a:solidFill>
                      <a:srgbClr val="762E9A"/>
                    </a:solidFill>
                  </a:rPr>
                  <a:t>квадратным метром</a:t>
                </a:r>
                <a:r>
                  <a:rPr lang="ru-RU" sz="1400" dirty="0"/>
                  <a:t>. </a:t>
                </a:r>
              </a:p>
            </p:txBody>
          </p:sp>
        </mc:Choice>
        <mc:Fallback xmlns="">
          <p:sp>
            <p:nvSpPr>
              <p:cNvPr id="25" name="TextBox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775" y="2140056"/>
                <a:ext cx="4033838" cy="456022"/>
              </a:xfrm>
              <a:prstGeom prst="rect">
                <a:avLst/>
              </a:prstGeom>
              <a:blipFill>
                <a:blip r:embed="rId5"/>
                <a:stretch>
                  <a:fillRect l="-2719" t="-6667" b="-2266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/>
              <p:cNvSpPr txBox="1"/>
              <p:nvPr/>
            </p:nvSpPr>
            <p:spPr>
              <a:xfrm>
                <a:off x="358775" y="3094981"/>
                <a:ext cx="4033838" cy="45602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ru-RU" sz="1400" dirty="0"/>
                  <a:t>Площадь квадрата со стороной </a:t>
                </a:r>
                <a14:m>
                  <m:oMath xmlns:m="http://schemas.openxmlformats.org/officeDocument/2006/math">
                    <m:r>
                      <a:rPr lang="ru-RU" sz="1600" i="1" dirty="0" smtClean="0"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r>
                  <a:rPr lang="ru-RU" sz="1400" dirty="0" smtClean="0"/>
                  <a:t> см </a:t>
                </a:r>
                <a:br>
                  <a:rPr lang="ru-RU" sz="1400" dirty="0" smtClean="0"/>
                </a:br>
                <a:r>
                  <a:rPr lang="ru-RU" sz="1400" dirty="0" smtClean="0"/>
                  <a:t>называют </a:t>
                </a:r>
                <a:r>
                  <a:rPr lang="ru-RU" sz="1400" dirty="0">
                    <a:solidFill>
                      <a:srgbClr val="762E9A"/>
                    </a:solidFill>
                  </a:rPr>
                  <a:t>квадратным </a:t>
                </a:r>
                <a:r>
                  <a:rPr lang="ru-RU" sz="1400" dirty="0" smtClean="0">
                    <a:solidFill>
                      <a:srgbClr val="762E9A"/>
                    </a:solidFill>
                  </a:rPr>
                  <a:t>сантиметром</a:t>
                </a:r>
                <a:r>
                  <a:rPr lang="ru-RU" sz="1400" dirty="0"/>
                  <a:t>. </a:t>
                </a:r>
              </a:p>
            </p:txBody>
          </p:sp>
        </mc:Choice>
        <mc:Fallback xmlns="">
          <p:sp>
            <p:nvSpPr>
              <p:cNvPr id="26" name="TextBox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775" y="3094981"/>
                <a:ext cx="4033838" cy="456022"/>
              </a:xfrm>
              <a:prstGeom prst="rect">
                <a:avLst/>
              </a:prstGeom>
              <a:blipFill>
                <a:blip r:embed="rId6"/>
                <a:stretch>
                  <a:fillRect l="-2719" t="-8000" b="-2266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/>
              <p:cNvSpPr txBox="1"/>
              <p:nvPr/>
            </p:nvSpPr>
            <p:spPr>
              <a:xfrm>
                <a:off x="358774" y="4084450"/>
                <a:ext cx="4033838" cy="45602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ru-RU" sz="1400" dirty="0"/>
                  <a:t>Площадь квадрата со стороной </a:t>
                </a:r>
                <a14:m>
                  <m:oMath xmlns:m="http://schemas.openxmlformats.org/officeDocument/2006/math">
                    <m:r>
                      <a:rPr lang="ru-RU" sz="1600" i="1" dirty="0" smtClean="0"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r>
                  <a:rPr lang="ru-RU" sz="1400" dirty="0" smtClean="0"/>
                  <a:t> мм </a:t>
                </a:r>
                <a:r>
                  <a:rPr lang="ru-RU" sz="1400" dirty="0"/>
                  <a:t>называют </a:t>
                </a:r>
                <a:r>
                  <a:rPr lang="ru-RU" sz="1400" dirty="0">
                    <a:solidFill>
                      <a:srgbClr val="762E9A"/>
                    </a:solidFill>
                  </a:rPr>
                  <a:t>квадратным </a:t>
                </a:r>
                <a:r>
                  <a:rPr lang="ru-RU" sz="1400" dirty="0" smtClean="0">
                    <a:solidFill>
                      <a:srgbClr val="762E9A"/>
                    </a:solidFill>
                  </a:rPr>
                  <a:t>миллиметром</a:t>
                </a:r>
                <a:r>
                  <a:rPr lang="ru-RU" sz="1400" dirty="0"/>
                  <a:t>. </a:t>
                </a:r>
              </a:p>
            </p:txBody>
          </p:sp>
        </mc:Choice>
        <mc:Fallback xmlns="">
          <p:sp>
            <p:nvSpPr>
              <p:cNvPr id="27" name="TextBox 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774" y="4084450"/>
                <a:ext cx="4033838" cy="456022"/>
              </a:xfrm>
              <a:prstGeom prst="rect">
                <a:avLst/>
              </a:prstGeom>
              <a:blipFill>
                <a:blip r:embed="rId7"/>
                <a:stretch>
                  <a:fillRect l="-2719" t="-6667" b="-2266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Прямоугольник 11"/>
              <p:cNvSpPr/>
              <p:nvPr/>
            </p:nvSpPr>
            <p:spPr>
              <a:xfrm>
                <a:off x="4702201" y="1572403"/>
                <a:ext cx="476412" cy="33291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ru-RU" sz="1600" i="1" dirty="0"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r>
                  <a:rPr lang="ru-RU" sz="1400" dirty="0"/>
                  <a:t> м</a:t>
                </a:r>
              </a:p>
            </p:txBody>
          </p:sp>
        </mc:Choice>
        <mc:Fallback xmlns="">
          <p:sp>
            <p:nvSpPr>
              <p:cNvPr id="12" name="Прямоугольник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02201" y="1572403"/>
                <a:ext cx="476412" cy="332912"/>
              </a:xfrm>
              <a:prstGeom prst="rect">
                <a:avLst/>
              </a:prstGeom>
              <a:blipFill>
                <a:blip r:embed="rId8"/>
                <a:stretch>
                  <a:fillRect r="-1266" b="-16364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Прямоугольник 28"/>
              <p:cNvSpPr/>
              <p:nvPr/>
            </p:nvSpPr>
            <p:spPr>
              <a:xfrm>
                <a:off x="5443178" y="2261217"/>
                <a:ext cx="476412" cy="33291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ru-RU" sz="1600" i="1" dirty="0"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r>
                  <a:rPr lang="ru-RU" sz="1400" dirty="0"/>
                  <a:t> м</a:t>
                </a:r>
              </a:p>
            </p:txBody>
          </p:sp>
        </mc:Choice>
        <mc:Fallback xmlns="">
          <p:sp>
            <p:nvSpPr>
              <p:cNvPr id="29" name="Прямоугольник 2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43178" y="2261217"/>
                <a:ext cx="476412" cy="332912"/>
              </a:xfrm>
              <a:prstGeom prst="rect">
                <a:avLst/>
              </a:prstGeom>
              <a:blipFill>
                <a:blip r:embed="rId9"/>
                <a:stretch>
                  <a:fillRect r="-2564" b="-16364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Прямоугольник 29"/>
              <p:cNvSpPr/>
              <p:nvPr/>
            </p:nvSpPr>
            <p:spPr>
              <a:xfrm>
                <a:off x="4657751" y="3064356"/>
                <a:ext cx="570990" cy="33291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ru-RU" sz="1600" i="1" dirty="0"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r>
                  <a:rPr lang="ru-RU" sz="1400" dirty="0"/>
                  <a:t> </a:t>
                </a:r>
                <a:r>
                  <a:rPr lang="ru-RU" sz="1400" dirty="0" smtClean="0"/>
                  <a:t>см</a:t>
                </a:r>
                <a:endParaRPr lang="ru-RU" sz="1400" dirty="0"/>
              </a:p>
            </p:txBody>
          </p:sp>
        </mc:Choice>
        <mc:Fallback xmlns="">
          <p:sp>
            <p:nvSpPr>
              <p:cNvPr id="30" name="Прямоугольник 2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57751" y="3064356"/>
                <a:ext cx="570990" cy="332912"/>
              </a:xfrm>
              <a:prstGeom prst="rect">
                <a:avLst/>
              </a:prstGeom>
              <a:blipFill>
                <a:blip r:embed="rId10"/>
                <a:stretch>
                  <a:fillRect r="-1064" b="-18519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Прямоугольник 30"/>
              <p:cNvSpPr/>
              <p:nvPr/>
            </p:nvSpPr>
            <p:spPr>
              <a:xfrm>
                <a:off x="5055685" y="3397364"/>
                <a:ext cx="570990" cy="33291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ru-RU" sz="1600" i="1" dirty="0"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r>
                  <a:rPr lang="ru-RU" sz="1400" dirty="0"/>
                  <a:t> </a:t>
                </a:r>
                <a:r>
                  <a:rPr lang="ru-RU" sz="1400" dirty="0" smtClean="0"/>
                  <a:t>см</a:t>
                </a:r>
                <a:endParaRPr lang="ru-RU" sz="1400" dirty="0"/>
              </a:p>
            </p:txBody>
          </p:sp>
        </mc:Choice>
        <mc:Fallback xmlns="">
          <p:sp>
            <p:nvSpPr>
              <p:cNvPr id="31" name="Прямоугольник 3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55685" y="3397364"/>
                <a:ext cx="570990" cy="332912"/>
              </a:xfrm>
              <a:prstGeom prst="rect">
                <a:avLst/>
              </a:prstGeom>
              <a:blipFill>
                <a:blip r:embed="rId11"/>
                <a:stretch>
                  <a:fillRect r="-1064" b="-18182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Прямоугольник 31"/>
              <p:cNvSpPr/>
              <p:nvPr/>
            </p:nvSpPr>
            <p:spPr>
              <a:xfrm>
                <a:off x="4641236" y="4197548"/>
                <a:ext cx="609462" cy="33291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ru-RU" sz="1600" i="1" dirty="0"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r>
                  <a:rPr lang="ru-RU" sz="1400" dirty="0"/>
                  <a:t> </a:t>
                </a:r>
                <a:r>
                  <a:rPr lang="ru-RU" sz="1400" dirty="0" smtClean="0"/>
                  <a:t>мм</a:t>
                </a:r>
                <a:endParaRPr lang="ru-RU" sz="1400" dirty="0"/>
              </a:p>
            </p:txBody>
          </p:sp>
        </mc:Choice>
        <mc:Fallback xmlns="">
          <p:sp>
            <p:nvSpPr>
              <p:cNvPr id="32" name="Прямоугольник 3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41236" y="4197548"/>
                <a:ext cx="609462" cy="332912"/>
              </a:xfrm>
              <a:prstGeom prst="rect">
                <a:avLst/>
              </a:prstGeom>
              <a:blipFill>
                <a:blip r:embed="rId12"/>
                <a:stretch>
                  <a:fillRect r="-2000" b="-18519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Прямоугольник 32"/>
              <p:cNvSpPr/>
              <p:nvPr/>
            </p:nvSpPr>
            <p:spPr>
              <a:xfrm>
                <a:off x="5000012" y="4430132"/>
                <a:ext cx="609462" cy="33291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ru-RU" sz="1600" i="1" dirty="0"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r>
                  <a:rPr lang="ru-RU" sz="1400" dirty="0"/>
                  <a:t> </a:t>
                </a:r>
                <a:r>
                  <a:rPr lang="ru-RU" sz="1400" dirty="0" smtClean="0"/>
                  <a:t>мм</a:t>
                </a:r>
                <a:endParaRPr lang="ru-RU" sz="1400" dirty="0"/>
              </a:p>
            </p:txBody>
          </p:sp>
        </mc:Choice>
        <mc:Fallback xmlns="">
          <p:sp>
            <p:nvSpPr>
              <p:cNvPr id="33" name="Прямоугольник 3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00012" y="4430132"/>
                <a:ext cx="609462" cy="332912"/>
              </a:xfrm>
              <a:prstGeom prst="rect">
                <a:avLst/>
              </a:prstGeom>
              <a:blipFill>
                <a:blip r:embed="rId13"/>
                <a:stretch>
                  <a:fillRect r="-2000" b="-18519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Прямоугольник 33"/>
              <p:cNvSpPr/>
              <p:nvPr/>
            </p:nvSpPr>
            <p:spPr>
              <a:xfrm>
                <a:off x="327196" y="2594129"/>
                <a:ext cx="549702" cy="338554"/>
              </a:xfrm>
              <a:prstGeom prst="rect">
                <a:avLst/>
              </a:prstGeom>
            </p:spPr>
            <p:txBody>
              <a:bodyPr wrap="none" l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1600" i="1" dirty="0" smtClean="0">
                          <a:solidFill>
                            <a:srgbClr val="762E9A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ru-RU" sz="1600" b="0" i="1" dirty="0" smtClean="0">
                          <a:solidFill>
                            <a:srgbClr val="762E9A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sSup>
                        <m:sSupPr>
                          <m:ctrlPr>
                            <a:rPr lang="ru-RU" sz="1600" b="0" i="1" dirty="0" smtClean="0">
                              <a:solidFill>
                                <a:srgbClr val="762E9A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nor/>
                            </m:rPr>
                            <a:rPr lang="ru-RU" sz="1600" dirty="0">
                              <a:solidFill>
                                <a:srgbClr val="762E9A"/>
                              </a:solidFill>
                            </a:rPr>
                            <m:t>м</m:t>
                          </m:r>
                        </m:e>
                        <m:sup>
                          <m:r>
                            <a:rPr lang="ru-RU" sz="1600" b="0" i="1" dirty="0" smtClean="0">
                              <a:solidFill>
                                <a:srgbClr val="762E9A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ru-RU" sz="1400" dirty="0">
                  <a:solidFill>
                    <a:srgbClr val="762E9A"/>
                  </a:solidFill>
                </a:endParaRPr>
              </a:p>
            </p:txBody>
          </p:sp>
        </mc:Choice>
        <mc:Fallback xmlns="">
          <p:sp>
            <p:nvSpPr>
              <p:cNvPr id="34" name="Прямоугольник 3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7196" y="2594129"/>
                <a:ext cx="549702" cy="338554"/>
              </a:xfrm>
              <a:prstGeom prst="rect">
                <a:avLst/>
              </a:prstGeom>
              <a:blipFill>
                <a:blip r:embed="rId14"/>
                <a:stretch>
                  <a:fillRect l="-7778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Прямоугольник 34"/>
              <p:cNvSpPr/>
              <p:nvPr/>
            </p:nvSpPr>
            <p:spPr>
              <a:xfrm>
                <a:off x="327196" y="3551003"/>
                <a:ext cx="657103" cy="338554"/>
              </a:xfrm>
              <a:prstGeom prst="rect">
                <a:avLst/>
              </a:prstGeom>
            </p:spPr>
            <p:txBody>
              <a:bodyPr wrap="none" l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1600" i="1" dirty="0" smtClean="0">
                          <a:solidFill>
                            <a:srgbClr val="762E9A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ru-RU" sz="1600" b="0" i="1" dirty="0" smtClean="0">
                          <a:solidFill>
                            <a:srgbClr val="762E9A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sSup>
                        <m:sSupPr>
                          <m:ctrlPr>
                            <a:rPr lang="ru-RU" sz="1600" b="0" i="1" dirty="0" smtClean="0">
                              <a:solidFill>
                                <a:srgbClr val="762E9A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nor/>
                            </m:rPr>
                            <a:rPr lang="ru-RU" sz="1600" dirty="0">
                              <a:solidFill>
                                <a:srgbClr val="762E9A"/>
                              </a:solidFill>
                            </a:rPr>
                            <m:t>см</m:t>
                          </m:r>
                        </m:e>
                        <m:sup>
                          <m:r>
                            <a:rPr lang="ru-RU" sz="1600" b="0" i="1" dirty="0" smtClean="0">
                              <a:solidFill>
                                <a:srgbClr val="762E9A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ru-RU" sz="1400" dirty="0">
                  <a:solidFill>
                    <a:srgbClr val="762E9A"/>
                  </a:solidFill>
                </a:endParaRPr>
              </a:p>
            </p:txBody>
          </p:sp>
        </mc:Choice>
        <mc:Fallback xmlns="">
          <p:sp>
            <p:nvSpPr>
              <p:cNvPr id="35" name="Прямоугольник 3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7196" y="3551003"/>
                <a:ext cx="657103" cy="338554"/>
              </a:xfrm>
              <a:prstGeom prst="rect">
                <a:avLst/>
              </a:prstGeom>
              <a:blipFill>
                <a:blip r:embed="rId15"/>
                <a:stretch>
                  <a:fillRect l="-6542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Прямоугольник 35"/>
              <p:cNvSpPr/>
              <p:nvPr/>
            </p:nvSpPr>
            <p:spPr>
              <a:xfrm>
                <a:off x="304755" y="4557131"/>
                <a:ext cx="701987" cy="338554"/>
              </a:xfrm>
              <a:prstGeom prst="rect">
                <a:avLst/>
              </a:prstGeom>
            </p:spPr>
            <p:txBody>
              <a:bodyPr wrap="none" l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1600" b="0" i="1" dirty="0" smtClean="0">
                          <a:solidFill>
                            <a:srgbClr val="762E9A"/>
                          </a:solidFill>
                          <a:latin typeface="Cambria Math" panose="02040503050406030204" pitchFamily="18" charset="0"/>
                        </a:rPr>
                        <m:t>1 </m:t>
                      </m:r>
                      <m:sSup>
                        <m:sSupPr>
                          <m:ctrlPr>
                            <a:rPr lang="ru-RU" sz="1600" b="0" i="1" dirty="0" smtClean="0">
                              <a:solidFill>
                                <a:srgbClr val="762E9A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nor/>
                            </m:rPr>
                            <a:rPr lang="ru-RU" sz="1600" b="0" i="0" dirty="0" smtClean="0">
                              <a:solidFill>
                                <a:srgbClr val="762E9A"/>
                              </a:solidFill>
                            </a:rPr>
                            <m:t>м</m:t>
                          </m:r>
                          <m:r>
                            <m:rPr>
                              <m:nor/>
                            </m:rPr>
                            <a:rPr lang="ru-RU" sz="1600" dirty="0">
                              <a:solidFill>
                                <a:srgbClr val="762E9A"/>
                              </a:solidFill>
                            </a:rPr>
                            <m:t>м</m:t>
                          </m:r>
                        </m:e>
                        <m:sup>
                          <m:r>
                            <a:rPr lang="ru-RU" sz="1600" b="0" i="1" dirty="0" smtClean="0">
                              <a:solidFill>
                                <a:srgbClr val="762E9A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ru-RU" sz="1400" dirty="0">
                  <a:solidFill>
                    <a:srgbClr val="762E9A"/>
                  </a:solidFill>
                </a:endParaRPr>
              </a:p>
            </p:txBody>
          </p:sp>
        </mc:Choice>
        <mc:Fallback xmlns="">
          <p:sp>
            <p:nvSpPr>
              <p:cNvPr id="36" name="Прямоугольник 3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755" y="4557131"/>
                <a:ext cx="701987" cy="338554"/>
              </a:xfrm>
              <a:prstGeom prst="rect">
                <a:avLst/>
              </a:prstGeom>
              <a:blipFill>
                <a:blip r:embed="rId16"/>
                <a:stretch>
                  <a:fillRect l="-608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6031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000"/>
                            </p:stCondLst>
                            <p:childTnLst>
                              <p:par>
                                <p:cTn id="7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00"/>
                            </p:stCondLst>
                            <p:childTnLst>
                              <p:par>
                                <p:cTn id="8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000"/>
                            </p:stCondLst>
                            <p:childTnLst>
                              <p:par>
                                <p:cTn id="9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" grpId="0" animBg="1"/>
      <p:bldP spid="4" grpId="0" animBg="1"/>
      <p:bldP spid="18" grpId="0"/>
      <p:bldP spid="20" grpId="0"/>
      <p:bldP spid="21" grpId="0"/>
      <p:bldP spid="22" grpId="0" animBg="1"/>
      <p:bldP spid="23" grpId="0" animBg="1"/>
      <p:bldP spid="24" grpId="0" animBg="1"/>
      <p:bldP spid="25" grpId="0"/>
      <p:bldP spid="26" grpId="0"/>
      <p:bldP spid="27" grpId="0"/>
      <p:bldP spid="12" grpId="0"/>
      <p:bldP spid="29" grpId="0"/>
      <p:bldP spid="30" grpId="0"/>
      <p:bldP spid="31" grpId="0"/>
      <p:bldP spid="32" grpId="0"/>
      <p:bldP spid="33" grpId="0"/>
      <p:bldP spid="34" grpId="0"/>
      <p:bldP spid="35" grpId="0"/>
      <p:bldP spid="3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373599" y="366569"/>
            <a:ext cx="3542619" cy="916183"/>
          </a:xfrm>
          <a:prstGeom prst="wedgeRoundRectCallout">
            <a:avLst>
              <a:gd name="adj1" fmla="val -16042"/>
              <a:gd name="adj2" fmla="val 93468"/>
              <a:gd name="adj3" fmla="val 16667"/>
            </a:avLst>
          </a:prstGeom>
          <a:solidFill>
            <a:schemeClr val="bg1"/>
          </a:solidFill>
          <a:ln>
            <a:solidFill>
              <a:srgbClr val="762E9A"/>
            </a:solidFill>
          </a:ln>
        </p:spPr>
        <p:txBody>
          <a:bodyPr wrap="square" lIns="180000" tIns="90000" rIns="180000" bIns="90000" rtlCol="0">
            <a:spAutoFit/>
          </a:bodyPr>
          <a:lstStyle/>
          <a:p>
            <a:pPr algn="ctr"/>
            <a:r>
              <a:rPr lang="ru-RU" sz="1400" dirty="0">
                <a:solidFill>
                  <a:srgbClr val="762E9A"/>
                </a:solidFill>
              </a:rPr>
              <a:t>Измерить площадь фигуры </a:t>
            </a:r>
            <a:r>
              <a:rPr lang="ru-RU" sz="1400" dirty="0"/>
              <a:t>– значит подсчитать, сколько единичных квадратов в ней </a:t>
            </a:r>
            <a:r>
              <a:rPr lang="ru-RU" sz="1400" dirty="0" smtClean="0"/>
              <a:t>помещается.</a:t>
            </a:r>
            <a:endParaRPr lang="ru-RU" sz="1400" dirty="0"/>
          </a:p>
        </p:txBody>
      </p:sp>
      <p:pic>
        <p:nvPicPr>
          <p:cNvPr id="59" name="Picture 2" descr="D:\1_1872 робот (1)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617395" y="1968186"/>
            <a:ext cx="2354006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Рисунок 6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6239" y="1901550"/>
            <a:ext cx="1242698" cy="2879999"/>
          </a:xfrm>
          <a:prstGeom prst="rect">
            <a:avLst/>
          </a:prstGeom>
        </p:spPr>
      </p:pic>
      <p:pic>
        <p:nvPicPr>
          <p:cNvPr id="63" name="Рисунок 6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599" y="1759478"/>
            <a:ext cx="1195311" cy="2879998"/>
          </a:xfrm>
          <a:prstGeom prst="rect">
            <a:avLst/>
          </a:prstGeom>
        </p:spPr>
      </p:pic>
      <p:sp>
        <p:nvSpPr>
          <p:cNvPr id="64" name="TextBox 63"/>
          <p:cNvSpPr txBox="1"/>
          <p:nvPr/>
        </p:nvSpPr>
        <p:spPr>
          <a:xfrm>
            <a:off x="6617395" y="604932"/>
            <a:ext cx="2167829" cy="916183"/>
          </a:xfrm>
          <a:prstGeom prst="wedgeRoundRectCallout">
            <a:avLst>
              <a:gd name="adj1" fmla="val 12700"/>
              <a:gd name="adj2" fmla="val 86411"/>
              <a:gd name="adj3" fmla="val 16667"/>
            </a:avLst>
          </a:prstGeom>
          <a:solidFill>
            <a:schemeClr val="bg1"/>
          </a:solidFill>
          <a:ln>
            <a:solidFill>
              <a:srgbClr val="762E9A"/>
            </a:solidFill>
          </a:ln>
        </p:spPr>
        <p:txBody>
          <a:bodyPr wrap="square" lIns="180000" tIns="90000" rIns="180000" bIns="90000" rtlCol="0">
            <a:spAutoFit/>
          </a:bodyPr>
          <a:lstStyle/>
          <a:p>
            <a:pPr algn="ctr"/>
            <a:r>
              <a:rPr lang="ru-RU" sz="1400" dirty="0"/>
              <a:t>Как вы думаете, что значит измерить площадь фигуры?</a:t>
            </a:r>
          </a:p>
        </p:txBody>
      </p:sp>
    </p:spTree>
    <p:extLst>
      <p:ext uri="{BB962C8B-B14F-4D97-AF65-F5344CB8AC3E}">
        <p14:creationId xmlns:p14="http://schemas.microsoft.com/office/powerpoint/2010/main" val="3367258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6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" name="Таблица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97466293"/>
              </p:ext>
            </p:extLst>
          </p:nvPr>
        </p:nvGraphicFramePr>
        <p:xfrm>
          <a:off x="4572001" y="278550"/>
          <a:ext cx="4213224" cy="45864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5110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4934284" y="1005402"/>
            <a:ext cx="684000" cy="684000"/>
          </a:xfrm>
          <a:prstGeom prst="rect">
            <a:avLst/>
          </a:prstGeom>
          <a:solidFill>
            <a:srgbClr val="762E9A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Прямоугольник 35"/>
          <p:cNvSpPr/>
          <p:nvPr/>
        </p:nvSpPr>
        <p:spPr>
          <a:xfrm>
            <a:off x="5640599" y="1001793"/>
            <a:ext cx="684000" cy="684000"/>
          </a:xfrm>
          <a:prstGeom prst="rect">
            <a:avLst/>
          </a:prstGeom>
          <a:solidFill>
            <a:srgbClr val="762E9A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Прямоугольник 36"/>
          <p:cNvSpPr/>
          <p:nvPr/>
        </p:nvSpPr>
        <p:spPr>
          <a:xfrm>
            <a:off x="6338122" y="1005293"/>
            <a:ext cx="684000" cy="684000"/>
          </a:xfrm>
          <a:prstGeom prst="rect">
            <a:avLst/>
          </a:prstGeom>
          <a:solidFill>
            <a:srgbClr val="762E9A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Прямоугольник 37"/>
          <p:cNvSpPr/>
          <p:nvPr/>
        </p:nvSpPr>
        <p:spPr>
          <a:xfrm>
            <a:off x="7044437" y="1001793"/>
            <a:ext cx="684000" cy="684000"/>
          </a:xfrm>
          <a:prstGeom prst="rect">
            <a:avLst/>
          </a:prstGeom>
          <a:solidFill>
            <a:srgbClr val="762E9A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Прямоугольник 38"/>
          <p:cNvSpPr/>
          <p:nvPr/>
        </p:nvSpPr>
        <p:spPr>
          <a:xfrm>
            <a:off x="7740483" y="997290"/>
            <a:ext cx="684000" cy="684000"/>
          </a:xfrm>
          <a:prstGeom prst="rect">
            <a:avLst/>
          </a:prstGeom>
          <a:solidFill>
            <a:srgbClr val="762E9A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Прямоугольник 39"/>
          <p:cNvSpPr/>
          <p:nvPr/>
        </p:nvSpPr>
        <p:spPr>
          <a:xfrm>
            <a:off x="4932607" y="1709350"/>
            <a:ext cx="684000" cy="684000"/>
          </a:xfrm>
          <a:prstGeom prst="rect">
            <a:avLst/>
          </a:prstGeom>
          <a:solidFill>
            <a:srgbClr val="762E9A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Прямоугольник 40"/>
          <p:cNvSpPr/>
          <p:nvPr/>
        </p:nvSpPr>
        <p:spPr>
          <a:xfrm>
            <a:off x="5638922" y="1714977"/>
            <a:ext cx="684000" cy="684000"/>
          </a:xfrm>
          <a:prstGeom prst="rect">
            <a:avLst/>
          </a:prstGeom>
          <a:solidFill>
            <a:srgbClr val="762E9A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Прямоугольник 41"/>
          <p:cNvSpPr/>
          <p:nvPr/>
        </p:nvSpPr>
        <p:spPr>
          <a:xfrm>
            <a:off x="6336445" y="1709241"/>
            <a:ext cx="684000" cy="684000"/>
          </a:xfrm>
          <a:prstGeom prst="rect">
            <a:avLst/>
          </a:prstGeom>
          <a:solidFill>
            <a:srgbClr val="762E9A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3" name="Прямоугольник 42"/>
          <p:cNvSpPr/>
          <p:nvPr/>
        </p:nvSpPr>
        <p:spPr>
          <a:xfrm>
            <a:off x="7042760" y="1714977"/>
            <a:ext cx="684000" cy="684000"/>
          </a:xfrm>
          <a:prstGeom prst="rect">
            <a:avLst/>
          </a:prstGeom>
          <a:solidFill>
            <a:srgbClr val="762E9A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4" name="Прямоугольник 43"/>
          <p:cNvSpPr/>
          <p:nvPr/>
        </p:nvSpPr>
        <p:spPr>
          <a:xfrm>
            <a:off x="7748042" y="1710474"/>
            <a:ext cx="684000" cy="684000"/>
          </a:xfrm>
          <a:prstGeom prst="rect">
            <a:avLst/>
          </a:prstGeom>
          <a:solidFill>
            <a:srgbClr val="762E9A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5" name="Прямоугольник 44"/>
          <p:cNvSpPr/>
          <p:nvPr/>
        </p:nvSpPr>
        <p:spPr>
          <a:xfrm>
            <a:off x="4932607" y="2425490"/>
            <a:ext cx="684000" cy="684000"/>
          </a:xfrm>
          <a:prstGeom prst="rect">
            <a:avLst/>
          </a:prstGeom>
          <a:solidFill>
            <a:srgbClr val="762E9A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6" name="Прямоугольник 45"/>
          <p:cNvSpPr/>
          <p:nvPr/>
        </p:nvSpPr>
        <p:spPr>
          <a:xfrm>
            <a:off x="5638922" y="2421881"/>
            <a:ext cx="684000" cy="684000"/>
          </a:xfrm>
          <a:prstGeom prst="rect">
            <a:avLst/>
          </a:prstGeom>
          <a:solidFill>
            <a:srgbClr val="762E9A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7" name="Прямоугольник 46"/>
          <p:cNvSpPr/>
          <p:nvPr/>
        </p:nvSpPr>
        <p:spPr>
          <a:xfrm>
            <a:off x="6336445" y="2425381"/>
            <a:ext cx="684000" cy="684000"/>
          </a:xfrm>
          <a:prstGeom prst="rect">
            <a:avLst/>
          </a:prstGeom>
          <a:solidFill>
            <a:srgbClr val="762E9A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8" name="Прямоугольник 47"/>
          <p:cNvSpPr/>
          <p:nvPr/>
        </p:nvSpPr>
        <p:spPr>
          <a:xfrm>
            <a:off x="7042760" y="2421881"/>
            <a:ext cx="684000" cy="684000"/>
          </a:xfrm>
          <a:prstGeom prst="rect">
            <a:avLst/>
          </a:prstGeom>
          <a:solidFill>
            <a:srgbClr val="762E9A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9" name="Прямоугольник 48"/>
          <p:cNvSpPr/>
          <p:nvPr/>
        </p:nvSpPr>
        <p:spPr>
          <a:xfrm>
            <a:off x="7748042" y="2426614"/>
            <a:ext cx="684000" cy="684000"/>
          </a:xfrm>
          <a:prstGeom prst="rect">
            <a:avLst/>
          </a:prstGeom>
          <a:solidFill>
            <a:srgbClr val="762E9A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0" name="Прямоугольник 49"/>
          <p:cNvSpPr/>
          <p:nvPr/>
        </p:nvSpPr>
        <p:spPr>
          <a:xfrm>
            <a:off x="4932607" y="3126079"/>
            <a:ext cx="684000" cy="684000"/>
          </a:xfrm>
          <a:prstGeom prst="rect">
            <a:avLst/>
          </a:prstGeom>
          <a:solidFill>
            <a:srgbClr val="762E9A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1" name="Прямоугольник 50"/>
          <p:cNvSpPr/>
          <p:nvPr/>
        </p:nvSpPr>
        <p:spPr>
          <a:xfrm>
            <a:off x="5638922" y="3122470"/>
            <a:ext cx="684000" cy="684000"/>
          </a:xfrm>
          <a:prstGeom prst="rect">
            <a:avLst/>
          </a:prstGeom>
          <a:solidFill>
            <a:srgbClr val="762E9A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2" name="Прямоугольник 51"/>
          <p:cNvSpPr/>
          <p:nvPr/>
        </p:nvSpPr>
        <p:spPr>
          <a:xfrm>
            <a:off x="6336445" y="3125970"/>
            <a:ext cx="684000" cy="684000"/>
          </a:xfrm>
          <a:prstGeom prst="rect">
            <a:avLst/>
          </a:prstGeom>
          <a:solidFill>
            <a:srgbClr val="762E9A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3" name="Прямоугольник 52"/>
          <p:cNvSpPr/>
          <p:nvPr/>
        </p:nvSpPr>
        <p:spPr>
          <a:xfrm>
            <a:off x="7042760" y="3122470"/>
            <a:ext cx="684000" cy="684000"/>
          </a:xfrm>
          <a:prstGeom prst="rect">
            <a:avLst/>
          </a:prstGeom>
          <a:solidFill>
            <a:srgbClr val="762E9A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4" name="Прямоугольник 53"/>
          <p:cNvSpPr/>
          <p:nvPr/>
        </p:nvSpPr>
        <p:spPr>
          <a:xfrm>
            <a:off x="7748042" y="3127203"/>
            <a:ext cx="684000" cy="684000"/>
          </a:xfrm>
          <a:prstGeom prst="rect">
            <a:avLst/>
          </a:prstGeom>
          <a:solidFill>
            <a:srgbClr val="762E9A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5" name="TextBox 134"/>
          <p:cNvSpPr txBox="1"/>
          <p:nvPr/>
        </p:nvSpPr>
        <p:spPr>
          <a:xfrm>
            <a:off x="358775" y="955809"/>
            <a:ext cx="2735407" cy="677820"/>
          </a:xfrm>
          <a:prstGeom prst="wedgeRoundRectCallout">
            <a:avLst>
              <a:gd name="adj1" fmla="val -18229"/>
              <a:gd name="adj2" fmla="val 94471"/>
              <a:gd name="adj3" fmla="val 16667"/>
            </a:avLst>
          </a:prstGeom>
          <a:solidFill>
            <a:schemeClr val="bg1"/>
          </a:solidFill>
          <a:ln>
            <a:solidFill>
              <a:srgbClr val="762E9A"/>
            </a:solidFill>
          </a:ln>
        </p:spPr>
        <p:txBody>
          <a:bodyPr wrap="square" lIns="180000" tIns="90000" rIns="180000" bIns="90000" rtlCol="0">
            <a:spAutoFit/>
          </a:bodyPr>
          <a:lstStyle/>
          <a:p>
            <a:pPr algn="ctr"/>
            <a:r>
              <a:rPr lang="ru-RU" sz="1400" dirty="0"/>
              <a:t>Проще всего измерить площадь прямоугольника.</a:t>
            </a: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7827" y="1995854"/>
            <a:ext cx="2880000" cy="2880000"/>
          </a:xfrm>
          <a:prstGeom prst="rect">
            <a:avLst/>
          </a:prstGeom>
        </p:spPr>
      </p:pic>
      <p:sp>
        <p:nvSpPr>
          <p:cNvPr id="21" name="Прямоугольник 20"/>
          <p:cNvSpPr/>
          <p:nvPr/>
        </p:nvSpPr>
        <p:spPr>
          <a:xfrm>
            <a:off x="4932483" y="994690"/>
            <a:ext cx="3492000" cy="2810697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2" name="Прямая соединительная линия 21"/>
          <p:cNvCxnSpPr/>
          <p:nvPr/>
        </p:nvCxnSpPr>
        <p:spPr>
          <a:xfrm>
            <a:off x="5618284" y="1003484"/>
            <a:ext cx="0" cy="2801903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/>
          <p:cNvCxnSpPr/>
          <p:nvPr/>
        </p:nvCxnSpPr>
        <p:spPr>
          <a:xfrm>
            <a:off x="6324600" y="994691"/>
            <a:ext cx="0" cy="281069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/>
          <p:cNvCxnSpPr/>
          <p:nvPr/>
        </p:nvCxnSpPr>
        <p:spPr>
          <a:xfrm>
            <a:off x="7022124" y="994691"/>
            <a:ext cx="0" cy="281069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единительная линия 24"/>
          <p:cNvCxnSpPr/>
          <p:nvPr/>
        </p:nvCxnSpPr>
        <p:spPr>
          <a:xfrm>
            <a:off x="7728440" y="1003484"/>
            <a:ext cx="0" cy="2801903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единительная линия 25"/>
          <p:cNvCxnSpPr/>
          <p:nvPr/>
        </p:nvCxnSpPr>
        <p:spPr>
          <a:xfrm rot="5400000">
            <a:off x="6678483" y="-46863"/>
            <a:ext cx="0" cy="34920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единительная линия 26"/>
          <p:cNvCxnSpPr/>
          <p:nvPr/>
        </p:nvCxnSpPr>
        <p:spPr>
          <a:xfrm rot="5400000">
            <a:off x="6678483" y="668245"/>
            <a:ext cx="0" cy="34920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единительная линия 31"/>
          <p:cNvCxnSpPr/>
          <p:nvPr/>
        </p:nvCxnSpPr>
        <p:spPr>
          <a:xfrm rot="5400000">
            <a:off x="6678483" y="1365590"/>
            <a:ext cx="0" cy="34920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единительная линия 32"/>
          <p:cNvCxnSpPr/>
          <p:nvPr/>
        </p:nvCxnSpPr>
        <p:spPr>
          <a:xfrm>
            <a:off x="7735233" y="624182"/>
            <a:ext cx="693419" cy="0"/>
          </a:xfrm>
          <a:prstGeom prst="line">
            <a:avLst/>
          </a:prstGeom>
          <a:ln w="28575">
            <a:solidFill>
              <a:srgbClr val="FFC000"/>
            </a:solidFill>
            <a:headEnd type="oval" w="med" len="med"/>
            <a:tailEnd type="oval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/>
              <p:cNvSpPr txBox="1"/>
              <p:nvPr/>
            </p:nvSpPr>
            <p:spPr>
              <a:xfrm>
                <a:off x="7809271" y="624182"/>
                <a:ext cx="545342" cy="3000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ru-RU" sz="1400" i="1" dirty="0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r>
                  <a:rPr lang="ru-RU" dirty="0" smtClean="0">
                    <a:solidFill>
                      <a:srgbClr val="FFC000"/>
                    </a:solidFill>
                  </a:rPr>
                  <a:t> см</a:t>
                </a:r>
                <a:endParaRPr lang="ru-RU" dirty="0"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34" name="TextBox 3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09271" y="624182"/>
                <a:ext cx="545342" cy="300082"/>
              </a:xfrm>
              <a:prstGeom prst="rect">
                <a:avLst/>
              </a:prstGeom>
              <a:blipFill>
                <a:blip r:embed="rId5"/>
                <a:stretch>
                  <a:fillRect t="-2000" r="-2222" b="-1800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5" name="TextBox 54"/>
              <p:cNvSpPr txBox="1"/>
              <p:nvPr/>
            </p:nvSpPr>
            <p:spPr>
              <a:xfrm rot="16200000">
                <a:off x="4487457" y="2271840"/>
                <a:ext cx="545342" cy="3000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ru-RU" sz="14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4</m:t>
                    </m:r>
                  </m:oMath>
                </a14:m>
                <a:r>
                  <a:rPr lang="ru-RU" dirty="0" smtClean="0">
                    <a:solidFill>
                      <a:schemeClr val="tx1"/>
                    </a:solidFill>
                  </a:rPr>
                  <a:t> см</a:t>
                </a:r>
                <a:endParaRPr lang="ru-RU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5" name="TextBox 5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4487457" y="2271840"/>
                <a:ext cx="545342" cy="300082"/>
              </a:xfrm>
              <a:prstGeom prst="rect">
                <a:avLst/>
              </a:prstGeom>
              <a:blipFill>
                <a:blip r:embed="rId6"/>
                <a:stretch>
                  <a:fillRect l="-2041" t="-2247" r="-20408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6" name="TextBox 55"/>
              <p:cNvSpPr txBox="1"/>
              <p:nvPr/>
            </p:nvSpPr>
            <p:spPr>
              <a:xfrm>
                <a:off x="6392801" y="697208"/>
                <a:ext cx="545342" cy="3000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ru-RU" sz="14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5</m:t>
                    </m:r>
                  </m:oMath>
                </a14:m>
                <a:r>
                  <a:rPr lang="ru-RU" dirty="0" smtClean="0">
                    <a:solidFill>
                      <a:schemeClr val="tx1"/>
                    </a:solidFill>
                  </a:rPr>
                  <a:t> см</a:t>
                </a:r>
                <a:endParaRPr lang="ru-RU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6" name="TextBox 5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92801" y="697208"/>
                <a:ext cx="545342" cy="300082"/>
              </a:xfrm>
              <a:prstGeom prst="rect">
                <a:avLst/>
              </a:prstGeom>
              <a:blipFill>
                <a:blip r:embed="rId7"/>
                <a:stretch>
                  <a:fillRect t="-2000" r="-2247" b="-1800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6213475" y="3906063"/>
                <a:ext cx="923330" cy="2462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1600" b="0" i="1" smtClean="0">
                          <a:latin typeface="Cambria Math" panose="02040503050406030204" pitchFamily="18" charset="0"/>
                        </a:rPr>
                        <m:t>4</m:t>
                      </m:r>
                      <m:r>
                        <a:rPr lang="ru-RU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∙5=20</m:t>
                      </m:r>
                    </m:oMath>
                  </m:oMathPara>
                </a14:m>
                <a:endParaRPr lang="ru-RU" sz="1600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13475" y="3906063"/>
                <a:ext cx="923330" cy="246221"/>
              </a:xfrm>
              <a:prstGeom prst="rect">
                <a:avLst/>
              </a:prstGeom>
              <a:blipFill>
                <a:blip r:embed="rId8"/>
                <a:stretch>
                  <a:fillRect l="-3947" r="-3947" b="-1000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Прямоугольник 8"/>
              <p:cNvSpPr/>
              <p:nvPr/>
            </p:nvSpPr>
            <p:spPr>
              <a:xfrm>
                <a:off x="4525704" y="4220528"/>
                <a:ext cx="4450257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ru-RU" sz="1400" dirty="0" smtClean="0">
                    <a:ea typeface="Calibri" panose="020F0502020204030204" pitchFamily="34" charset="0"/>
                  </a:rPr>
                  <a:t>Площадь прямоугольника равна </a:t>
                </a:r>
                <a14:m>
                  <m:oMath xmlns:m="http://schemas.openxmlformats.org/officeDocument/2006/math">
                    <m:r>
                      <a:rPr lang="ru-RU" sz="1600" i="1" smtClean="0">
                        <a:solidFill>
                          <a:srgbClr val="762E9A"/>
                        </a:solidFill>
                        <a:latin typeface="Cambria Math" panose="02040503050406030204" pitchFamily="18" charset="0"/>
                      </a:rPr>
                      <m:t>4</m:t>
                    </m:r>
                    <m:r>
                      <a:rPr lang="ru-RU" sz="1600" i="1">
                        <a:solidFill>
                          <a:srgbClr val="762E9A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∙5=20</m:t>
                    </m:r>
                  </m:oMath>
                </a14:m>
                <a:r>
                  <a:rPr lang="ru-RU" sz="1600" dirty="0" smtClean="0">
                    <a:solidFill>
                      <a:srgbClr val="762E9A"/>
                    </a:solidFill>
                    <a:ea typeface="Calibri" panose="020F0502020204030204" pitchFamily="34" charset="0"/>
                  </a:rPr>
                  <a:t> </a:t>
                </a:r>
                <a:r>
                  <a:rPr lang="ru-RU" sz="1400" dirty="0" smtClean="0">
                    <a:solidFill>
                      <a:srgbClr val="762E9A"/>
                    </a:solidFill>
                    <a:ea typeface="Calibri" panose="020F0502020204030204" pitchFamily="34" charset="0"/>
                  </a:rPr>
                  <a:t>(см</a:t>
                </a:r>
                <a:r>
                  <a:rPr lang="ru-RU" sz="1400" baseline="30000" dirty="0" smtClean="0">
                    <a:solidFill>
                      <a:srgbClr val="762E9A"/>
                    </a:solidFill>
                    <a:ea typeface="Calibri" panose="020F0502020204030204" pitchFamily="34" charset="0"/>
                  </a:rPr>
                  <a:t>2</a:t>
                </a:r>
                <a:r>
                  <a:rPr lang="ru-RU" sz="1400" dirty="0" smtClean="0">
                    <a:solidFill>
                      <a:srgbClr val="762E9A"/>
                    </a:solidFill>
                    <a:ea typeface="Calibri" panose="020F0502020204030204" pitchFamily="34" charset="0"/>
                  </a:rPr>
                  <a:t>)</a:t>
                </a:r>
                <a:r>
                  <a:rPr lang="ru-RU" sz="1400" dirty="0" smtClean="0">
                    <a:ea typeface="Calibri" panose="020F0502020204030204" pitchFamily="34" charset="0"/>
                  </a:rPr>
                  <a:t>.</a:t>
                </a:r>
                <a:r>
                  <a:rPr lang="ru-RU" sz="1400" dirty="0" smtClean="0">
                    <a:solidFill>
                      <a:srgbClr val="762E9A"/>
                    </a:solidFill>
                    <a:ea typeface="Calibri" panose="020F0502020204030204" pitchFamily="34" charset="0"/>
                  </a:rPr>
                  <a:t> </a:t>
                </a:r>
                <a:endParaRPr lang="ru-RU" sz="1400" dirty="0">
                  <a:solidFill>
                    <a:srgbClr val="762E9A"/>
                  </a:solidFill>
                </a:endParaRPr>
              </a:p>
            </p:txBody>
          </p:sp>
        </mc:Choice>
        <mc:Fallback xmlns="">
          <p:sp>
            <p:nvSpPr>
              <p:cNvPr id="9" name="Прямоугольник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25704" y="4220528"/>
                <a:ext cx="4450257" cy="338554"/>
              </a:xfrm>
              <a:prstGeom prst="rect">
                <a:avLst/>
              </a:prstGeom>
              <a:blipFill>
                <a:blip r:embed="rId9"/>
                <a:stretch>
                  <a:fillRect l="-411" b="-16071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93040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8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000"/>
                            </p:stCondLst>
                            <p:childTnLst>
                              <p:par>
                                <p:cTn id="7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500"/>
                            </p:stCondLst>
                            <p:childTnLst>
                              <p:par>
                                <p:cTn id="7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2000"/>
                            </p:stCondLst>
                            <p:childTnLst>
                              <p:par>
                                <p:cTn id="7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2500"/>
                            </p:stCondLst>
                            <p:childTnLst>
                              <p:par>
                                <p:cTn id="8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3000"/>
                            </p:stCondLst>
                            <p:childTnLst>
                              <p:par>
                                <p:cTn id="8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3500"/>
                            </p:stCondLst>
                            <p:childTnLst>
                              <p:par>
                                <p:cTn id="9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4000"/>
                            </p:stCondLst>
                            <p:childTnLst>
                              <p:par>
                                <p:cTn id="9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4500"/>
                            </p:stCondLst>
                            <p:childTnLst>
                              <p:par>
                                <p:cTn id="9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5000"/>
                            </p:stCondLst>
                            <p:childTnLst>
                              <p:par>
                                <p:cTn id="10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5500"/>
                            </p:stCondLst>
                            <p:childTnLst>
                              <p:par>
                                <p:cTn id="10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6000"/>
                            </p:stCondLst>
                            <p:childTnLst>
                              <p:par>
                                <p:cTn id="1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6500"/>
                            </p:stCondLst>
                            <p:childTnLst>
                              <p:par>
                                <p:cTn id="1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7000"/>
                            </p:stCondLst>
                            <p:childTnLst>
                              <p:par>
                                <p:cTn id="1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7500"/>
                            </p:stCondLst>
                            <p:childTnLst>
                              <p:par>
                                <p:cTn id="1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8000"/>
                            </p:stCondLst>
                            <p:childTnLst>
                              <p:par>
                                <p:cTn id="1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8500"/>
                            </p:stCondLst>
                            <p:childTnLst>
                              <p:par>
                                <p:cTn id="1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9000"/>
                            </p:stCondLst>
                            <p:childTnLst>
                              <p:par>
                                <p:cTn id="1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9500"/>
                            </p:stCondLst>
                            <p:childTnLst>
                              <p:par>
                                <p:cTn id="1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135" grpId="0" animBg="1"/>
      <p:bldP spid="21" grpId="0" animBg="1"/>
      <p:bldP spid="34" grpId="0"/>
      <p:bldP spid="55" grpId="0"/>
      <p:bldP spid="56" grpId="0"/>
      <p:bldP spid="8" grpId="0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92227" y="-900"/>
            <a:ext cx="9233538" cy="514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1394691" y="365071"/>
            <a:ext cx="1890603" cy="677820"/>
          </a:xfrm>
          <a:prstGeom prst="wedgeRoundRectCallout">
            <a:avLst>
              <a:gd name="adj1" fmla="val 40929"/>
              <a:gd name="adj2" fmla="val 94888"/>
              <a:gd name="adj3" fmla="val 16667"/>
            </a:avLst>
          </a:prstGeom>
          <a:solidFill>
            <a:schemeClr val="bg1"/>
          </a:solidFill>
          <a:ln>
            <a:solidFill>
              <a:srgbClr val="762E9A"/>
            </a:solidFill>
          </a:ln>
        </p:spPr>
        <p:txBody>
          <a:bodyPr wrap="square" lIns="180000" tIns="90000" rIns="180000" bIns="90000" rtlCol="0">
            <a:spAutoFit/>
          </a:bodyPr>
          <a:lstStyle/>
          <a:p>
            <a:pPr algn="ctr"/>
            <a:r>
              <a:rPr lang="ru-RU" sz="1400" dirty="0"/>
              <a:t>И как же мне это всё посчитать?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54397" y="1305793"/>
            <a:ext cx="1643554" cy="2184751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5086922" y="1323377"/>
            <a:ext cx="1708712" cy="2167168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5861050" y="365071"/>
            <a:ext cx="1731627" cy="439457"/>
          </a:xfrm>
          <a:prstGeom prst="wedgeRoundRectCallout">
            <a:avLst>
              <a:gd name="adj1" fmla="val -38395"/>
              <a:gd name="adj2" fmla="val 146030"/>
              <a:gd name="adj3" fmla="val 16667"/>
            </a:avLst>
          </a:prstGeom>
          <a:solidFill>
            <a:schemeClr val="bg1"/>
          </a:solidFill>
          <a:ln>
            <a:solidFill>
              <a:srgbClr val="762E9A"/>
            </a:solidFill>
          </a:ln>
        </p:spPr>
        <p:txBody>
          <a:bodyPr wrap="square" lIns="180000" tIns="90000" rIns="180000" bIns="90000" rtlCol="0">
            <a:spAutoFit/>
          </a:bodyPr>
          <a:lstStyle/>
          <a:p>
            <a:pPr algn="ctr"/>
            <a:r>
              <a:rPr lang="ru-RU" sz="1400" dirty="0"/>
              <a:t>Что случилось?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916238" y="3253008"/>
            <a:ext cx="2208000" cy="1337059"/>
          </a:xfrm>
          <a:prstGeom prst="rect">
            <a:avLst/>
          </a:prstGeom>
          <a:scene3d>
            <a:camera prst="isometricOffAxis1Top"/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1501178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0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67567" y="293873"/>
            <a:ext cx="5213351" cy="5232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3400" dirty="0" smtClean="0">
                <a:solidFill>
                  <a:srgbClr val="FFC000"/>
                </a:solidFill>
                <a:latin typeface="+mj-lt"/>
              </a:rPr>
              <a:t>Запомните!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67567" y="1089015"/>
            <a:ext cx="5493483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800" dirty="0">
                <a:solidFill>
                  <a:srgbClr val="FFC000"/>
                </a:solidFill>
              </a:rPr>
              <a:t>Площадь прямоугольника </a:t>
            </a:r>
            <a:r>
              <a:rPr lang="ru-RU" sz="1800" dirty="0">
                <a:solidFill>
                  <a:schemeClr val="bg1"/>
                </a:solidFill>
              </a:rPr>
              <a:t>равна </a:t>
            </a:r>
            <a:r>
              <a:rPr lang="ru-RU" sz="1800" dirty="0" smtClean="0">
                <a:solidFill>
                  <a:schemeClr val="bg1"/>
                </a:solidFill>
              </a:rPr>
              <a:t/>
            </a:r>
            <a:br>
              <a:rPr lang="ru-RU" sz="1800" dirty="0" smtClean="0">
                <a:solidFill>
                  <a:schemeClr val="bg1"/>
                </a:solidFill>
              </a:rPr>
            </a:br>
            <a:r>
              <a:rPr lang="ru-RU" sz="1800" dirty="0" smtClean="0">
                <a:solidFill>
                  <a:schemeClr val="bg1"/>
                </a:solidFill>
              </a:rPr>
              <a:t>произведению </a:t>
            </a:r>
            <a:r>
              <a:rPr lang="ru-RU" sz="1800" dirty="0">
                <a:solidFill>
                  <a:schemeClr val="bg1"/>
                </a:solidFill>
              </a:rPr>
              <a:t>длин его соседних сторон.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367567" y="1966466"/>
            <a:ext cx="4025046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800" dirty="0">
                <a:solidFill>
                  <a:schemeClr val="bg1"/>
                </a:solidFill>
              </a:rPr>
              <a:t>В буквенном виде </a:t>
            </a:r>
            <a:r>
              <a:rPr lang="ru-RU" sz="1800" dirty="0">
                <a:solidFill>
                  <a:srgbClr val="FFC000"/>
                </a:solidFill>
              </a:rPr>
              <a:t>формулу площади прямоугольника</a:t>
            </a:r>
            <a:r>
              <a:rPr lang="ru-RU" sz="1800" dirty="0">
                <a:solidFill>
                  <a:schemeClr val="bg1"/>
                </a:solidFill>
              </a:rPr>
              <a:t> записывают так: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Прямоугольник 1"/>
              <p:cNvSpPr/>
              <p:nvPr/>
            </p:nvSpPr>
            <p:spPr>
              <a:xfrm>
                <a:off x="355821" y="2736895"/>
                <a:ext cx="1340046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𝑆</m:t>
                      </m:r>
                      <m:r>
                        <a:rPr lang="en-US" sz="2800" b="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b="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𝑎𝑏</m:t>
                      </m:r>
                    </m:oMath>
                  </m:oMathPara>
                </a14:m>
                <a:endParaRPr lang="ru-RU" sz="2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" name="Прямоугольник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5821" y="2736895"/>
                <a:ext cx="1340046" cy="52322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367567" y="3421130"/>
                <a:ext cx="4383821" cy="57765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ru-RU" sz="1800" dirty="0">
                    <a:solidFill>
                      <a:schemeClr val="bg1"/>
                    </a:solidFill>
                  </a:rPr>
                  <a:t>где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𝑆</m:t>
                    </m:r>
                  </m:oMath>
                </a14:m>
                <a:r>
                  <a:rPr lang="ru-RU" sz="1800" dirty="0" smtClean="0">
                    <a:solidFill>
                      <a:schemeClr val="bg1"/>
                    </a:solidFill>
                  </a:rPr>
                  <a:t> </a:t>
                </a:r>
                <a:r>
                  <a:rPr lang="ru-RU" sz="1800" dirty="0">
                    <a:solidFill>
                      <a:schemeClr val="bg1"/>
                    </a:solidFill>
                  </a:rPr>
                  <a:t>– площадь,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𝑎</m:t>
                    </m:r>
                  </m:oMath>
                </a14:m>
                <a:r>
                  <a:rPr lang="ru-RU" sz="1800" dirty="0" smtClean="0">
                    <a:solidFill>
                      <a:schemeClr val="bg1"/>
                    </a:solidFill>
                  </a:rPr>
                  <a:t> </a:t>
                </a:r>
                <a:r>
                  <a:rPr lang="ru-RU" sz="1800" dirty="0">
                    <a:solidFill>
                      <a:schemeClr val="bg1"/>
                    </a:solidFill>
                  </a:rPr>
                  <a:t>и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𝑏</m:t>
                    </m:r>
                  </m:oMath>
                </a14:m>
                <a:r>
                  <a:rPr lang="ru-RU" sz="1800" dirty="0" smtClean="0">
                    <a:solidFill>
                      <a:schemeClr val="bg1"/>
                    </a:solidFill>
                  </a:rPr>
                  <a:t> </a:t>
                </a:r>
                <a:r>
                  <a:rPr lang="ru-RU" sz="1800" dirty="0">
                    <a:solidFill>
                      <a:schemeClr val="bg1"/>
                    </a:solidFill>
                  </a:rPr>
                  <a:t>– длины соседних сторон прямоугольника.</a:t>
                </a: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7567" y="3421130"/>
                <a:ext cx="4383821" cy="577659"/>
              </a:xfrm>
              <a:prstGeom prst="rect">
                <a:avLst/>
              </a:prstGeom>
              <a:blipFill>
                <a:blip r:embed="rId6"/>
                <a:stretch>
                  <a:fillRect l="-3199" t="-9474" b="-24211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Box 17"/>
          <p:cNvSpPr txBox="1"/>
          <p:nvPr/>
        </p:nvSpPr>
        <p:spPr>
          <a:xfrm>
            <a:off x="367567" y="4226960"/>
            <a:ext cx="5493483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800" dirty="0" smtClean="0">
                <a:solidFill>
                  <a:schemeClr val="bg1"/>
                </a:solidFill>
              </a:rPr>
              <a:t>Длина </a:t>
            </a:r>
            <a:r>
              <a:rPr lang="ru-RU" sz="1800" dirty="0">
                <a:solidFill>
                  <a:schemeClr val="bg1"/>
                </a:solidFill>
              </a:rPr>
              <a:t>и ширина прямоугольника должны быть выражены в одних и тех же единицах измерения.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355820" y="2710932"/>
            <a:ext cx="1340047" cy="549183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6213475" y="1366100"/>
            <a:ext cx="2571750" cy="1497167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Прямоугольник 6"/>
              <p:cNvSpPr/>
              <p:nvPr/>
            </p:nvSpPr>
            <p:spPr>
              <a:xfrm>
                <a:off x="7305655" y="996768"/>
                <a:ext cx="38504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1" i="1" dirty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𝒂</m:t>
                      </m:r>
                    </m:oMath>
                  </m:oMathPara>
                </a14:m>
                <a:endParaRPr lang="ru-RU" sz="1600" b="1" dirty="0"/>
              </a:p>
            </p:txBody>
          </p:sp>
        </mc:Choice>
        <mc:Fallback xmlns="">
          <p:sp>
            <p:nvSpPr>
              <p:cNvPr id="7" name="Прямоугольник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05655" y="996768"/>
                <a:ext cx="385042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Прямоугольник 23"/>
              <p:cNvSpPr/>
              <p:nvPr/>
            </p:nvSpPr>
            <p:spPr>
              <a:xfrm>
                <a:off x="5861050" y="1947809"/>
                <a:ext cx="38504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1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𝒃</m:t>
                      </m:r>
                    </m:oMath>
                  </m:oMathPara>
                </a14:m>
                <a:endParaRPr lang="ru-RU" sz="1600" b="1" dirty="0"/>
              </a:p>
            </p:txBody>
          </p:sp>
        </mc:Choice>
        <mc:Fallback xmlns="">
          <p:sp>
            <p:nvSpPr>
              <p:cNvPr id="24" name="Прямоугольник 2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61050" y="1947809"/>
                <a:ext cx="385042" cy="3693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61395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3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695"/>
                            </p:stCondLst>
                            <p:childTnLst>
                              <p:par>
                                <p:cTn id="3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" grpId="0"/>
      <p:bldP spid="22" grpId="0" animBg="1"/>
      <p:bldP spid="5" grpId="0" animBg="1"/>
      <p:bldP spid="7" grpId="0"/>
      <p:bldP spid="2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62" name="TextBox 61"/>
              <p:cNvSpPr txBox="1"/>
              <p:nvPr/>
            </p:nvSpPr>
            <p:spPr>
              <a:xfrm>
                <a:off x="2374010" y="804573"/>
                <a:ext cx="2018604" cy="705629"/>
              </a:xfrm>
              <a:prstGeom prst="wedgeRoundRectCallout">
                <a:avLst>
                  <a:gd name="adj1" fmla="val -14181"/>
                  <a:gd name="adj2" fmla="val 89602"/>
                  <a:gd name="adj3" fmla="val 16667"/>
                </a:avLst>
              </a:prstGeom>
              <a:solidFill>
                <a:schemeClr val="bg1"/>
              </a:solidFill>
              <a:ln>
                <a:solidFill>
                  <a:srgbClr val="762E9A"/>
                </a:solidFill>
              </a:ln>
            </p:spPr>
            <p:txBody>
              <a:bodyPr wrap="square" lIns="180000" tIns="90000" rIns="180000" bIns="90000" rtlCol="0">
                <a:spAutoFit/>
              </a:bodyPr>
              <a:lstStyle/>
              <a:p>
                <a:pPr algn="ctr"/>
                <a:r>
                  <a:rPr lang="ru-RU" sz="1400" dirty="0"/>
                  <a:t>Это квадрат </a:t>
                </a:r>
                <a:r>
                  <a:rPr lang="ru-RU" sz="1400" dirty="0" smtClean="0"/>
                  <a:t/>
                </a:r>
                <a:br>
                  <a:rPr lang="ru-RU" sz="1400" dirty="0" smtClean="0"/>
                </a:br>
                <a:r>
                  <a:rPr lang="ru-RU" sz="1400" dirty="0" smtClean="0"/>
                  <a:t>со </a:t>
                </a:r>
                <a:r>
                  <a:rPr lang="ru-RU" sz="1400" dirty="0"/>
                  <a:t>стороной </a:t>
                </a:r>
                <a14:m>
                  <m:oMath xmlns:m="http://schemas.openxmlformats.org/officeDocument/2006/math">
                    <m:r>
                      <a:rPr lang="ru-RU" sz="1600" i="1" dirty="0" smtClean="0">
                        <a:latin typeface="Cambria Math" panose="02040503050406030204" pitchFamily="18" charset="0"/>
                      </a:rPr>
                      <m:t>5</m:t>
                    </m:r>
                  </m:oMath>
                </a14:m>
                <a:r>
                  <a:rPr lang="ru-RU" sz="1400" dirty="0" smtClean="0"/>
                  <a:t> см.</a:t>
                </a:r>
                <a:endParaRPr lang="ru-RU" sz="1400" dirty="0"/>
              </a:p>
            </p:txBody>
          </p:sp>
        </mc:Choice>
        <mc:Fallback xmlns="">
          <p:sp>
            <p:nvSpPr>
              <p:cNvPr id="62" name="TextBox 6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74010" y="804573"/>
                <a:ext cx="2018604" cy="705629"/>
              </a:xfrm>
              <a:prstGeom prst="wedgeRoundRectCallout">
                <a:avLst>
                  <a:gd name="adj1" fmla="val -14181"/>
                  <a:gd name="adj2" fmla="val 89602"/>
                  <a:gd name="adj3" fmla="val 16667"/>
                </a:avLst>
              </a:prstGeom>
              <a:blipFill>
                <a:blip r:embed="rId4"/>
                <a:stretch>
                  <a:fillRect/>
                </a:stretch>
              </a:blipFill>
              <a:ln>
                <a:solidFill>
                  <a:srgbClr val="762E9A"/>
                </a:solidFill>
              </a:ln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4" name="Рисунок 6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3189" y="1901551"/>
            <a:ext cx="1242698" cy="2879999"/>
          </a:xfrm>
          <a:prstGeom prst="rect">
            <a:avLst/>
          </a:prstGeom>
        </p:spPr>
      </p:pic>
      <p:sp>
        <p:nvSpPr>
          <p:cNvPr id="66" name="TextBox 65"/>
          <p:cNvSpPr txBox="1"/>
          <p:nvPr/>
        </p:nvSpPr>
        <p:spPr>
          <a:xfrm>
            <a:off x="358776" y="594019"/>
            <a:ext cx="1654752" cy="916183"/>
          </a:xfrm>
          <a:prstGeom prst="wedgeRoundRectCallout">
            <a:avLst>
              <a:gd name="adj1" fmla="val -5145"/>
              <a:gd name="adj2" fmla="val 93934"/>
              <a:gd name="adj3" fmla="val 16667"/>
            </a:avLst>
          </a:prstGeom>
          <a:solidFill>
            <a:schemeClr val="bg1"/>
          </a:solidFill>
          <a:ln>
            <a:solidFill>
              <a:srgbClr val="762E9A"/>
            </a:solidFill>
          </a:ln>
        </p:spPr>
        <p:txBody>
          <a:bodyPr wrap="square" lIns="180000" tIns="90000" rIns="180000" bIns="90000" rtlCol="0">
            <a:spAutoFit/>
          </a:bodyPr>
          <a:lstStyle/>
          <a:p>
            <a:pPr algn="ctr"/>
            <a:r>
              <a:rPr lang="ru-RU" sz="1400" dirty="0"/>
              <a:t>Что за фигура </a:t>
            </a:r>
            <a:r>
              <a:rPr lang="ru-RU" sz="1400" dirty="0" smtClean="0"/>
              <a:t>изображена</a:t>
            </a:r>
            <a:r>
              <a:rPr lang="en-US" sz="1400" dirty="0" smtClean="0"/>
              <a:t> </a:t>
            </a:r>
            <a:r>
              <a:rPr lang="ru-RU" sz="1400" dirty="0" smtClean="0"/>
              <a:t/>
            </a:r>
            <a:br>
              <a:rPr lang="ru-RU" sz="1400" dirty="0" smtClean="0"/>
            </a:br>
            <a:r>
              <a:rPr lang="ru-RU" sz="1400" dirty="0" smtClean="0"/>
              <a:t>на</a:t>
            </a:r>
            <a:r>
              <a:rPr lang="en-US" sz="1400" dirty="0" smtClean="0"/>
              <a:t> </a:t>
            </a:r>
            <a:r>
              <a:rPr lang="ru-RU" sz="1400" dirty="0" smtClean="0"/>
              <a:t>рисунке?</a:t>
            </a:r>
            <a:endParaRPr lang="ru-RU" sz="1400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7827" y="1995854"/>
            <a:ext cx="2880000" cy="2880000"/>
          </a:xfrm>
          <a:prstGeom prst="rect">
            <a:avLst/>
          </a:prstGeom>
        </p:spPr>
      </p:pic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12099485"/>
              </p:ext>
            </p:extLst>
          </p:nvPr>
        </p:nvGraphicFramePr>
        <p:xfrm>
          <a:off x="4572001" y="278550"/>
          <a:ext cx="4213224" cy="45864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5110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sp>
        <p:nvSpPr>
          <p:cNvPr id="11" name="Прямоугольник 10"/>
          <p:cNvSpPr/>
          <p:nvPr/>
        </p:nvSpPr>
        <p:spPr>
          <a:xfrm>
            <a:off x="4932483" y="994690"/>
            <a:ext cx="3492000" cy="3503419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2" name="Прямая соединительная линия 11"/>
          <p:cNvCxnSpPr/>
          <p:nvPr/>
        </p:nvCxnSpPr>
        <p:spPr>
          <a:xfrm>
            <a:off x="7735233" y="624182"/>
            <a:ext cx="693419" cy="0"/>
          </a:xfrm>
          <a:prstGeom prst="line">
            <a:avLst/>
          </a:prstGeom>
          <a:ln w="28575">
            <a:solidFill>
              <a:srgbClr val="FFC000"/>
            </a:solidFill>
            <a:headEnd type="oval" w="med" len="med"/>
            <a:tailEnd type="oval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7809271" y="624182"/>
                <a:ext cx="545342" cy="3000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ru-RU" sz="1400" i="1" dirty="0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r>
                  <a:rPr lang="ru-RU" dirty="0" smtClean="0">
                    <a:solidFill>
                      <a:srgbClr val="FFC000"/>
                    </a:solidFill>
                  </a:rPr>
                  <a:t> см</a:t>
                </a:r>
                <a:endParaRPr lang="ru-RU" dirty="0"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09271" y="624182"/>
                <a:ext cx="545342" cy="300082"/>
              </a:xfrm>
              <a:prstGeom prst="rect">
                <a:avLst/>
              </a:prstGeom>
              <a:blipFill>
                <a:blip r:embed="rId7"/>
                <a:stretch>
                  <a:fillRect t="-2000" r="-2222" b="-1800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 rot="16200000">
                <a:off x="4487457" y="2604349"/>
                <a:ext cx="545342" cy="3000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ru-RU" sz="14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5</m:t>
                    </m:r>
                  </m:oMath>
                </a14:m>
                <a:r>
                  <a:rPr lang="ru-RU" dirty="0" smtClean="0">
                    <a:solidFill>
                      <a:schemeClr val="tx1"/>
                    </a:solidFill>
                  </a:rPr>
                  <a:t> см</a:t>
                </a:r>
                <a:endParaRPr lang="ru-RU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4487457" y="2604349"/>
                <a:ext cx="545342" cy="300082"/>
              </a:xfrm>
              <a:prstGeom prst="rect">
                <a:avLst/>
              </a:prstGeom>
              <a:blipFill>
                <a:blip r:embed="rId8"/>
                <a:stretch>
                  <a:fillRect l="-2041" t="-2222" r="-20408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6392801" y="697208"/>
                <a:ext cx="545342" cy="3000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ru-RU" sz="14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5</m:t>
                    </m:r>
                  </m:oMath>
                </a14:m>
                <a:r>
                  <a:rPr lang="ru-RU" dirty="0" smtClean="0">
                    <a:solidFill>
                      <a:schemeClr val="tx1"/>
                    </a:solidFill>
                  </a:rPr>
                  <a:t> см</a:t>
                </a:r>
                <a:endParaRPr lang="ru-RU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92801" y="697208"/>
                <a:ext cx="545342" cy="300082"/>
              </a:xfrm>
              <a:prstGeom prst="rect">
                <a:avLst/>
              </a:prstGeom>
              <a:blipFill>
                <a:blip r:embed="rId9"/>
                <a:stretch>
                  <a:fillRect t="-2000" r="-2247" b="-1800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78627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4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 animBg="1"/>
      <p:bldP spid="66" grpId="0" animBg="1"/>
      <p:bldP spid="11" grpId="0" animBg="1"/>
      <p:bldP spid="13" grpId="0"/>
      <p:bldP spid="14" grpId="0"/>
      <p:bldP spid="1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Рисунок 6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7947" y="1926795"/>
            <a:ext cx="1195311" cy="287999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7827" y="1995854"/>
            <a:ext cx="2880000" cy="2880000"/>
          </a:xfrm>
          <a:prstGeom prst="rect">
            <a:avLst/>
          </a:prstGeom>
        </p:spPr>
      </p:pic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73629952"/>
              </p:ext>
            </p:extLst>
          </p:nvPr>
        </p:nvGraphicFramePr>
        <p:xfrm>
          <a:off x="4572001" y="278550"/>
          <a:ext cx="4213224" cy="45864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5110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sp>
        <p:nvSpPr>
          <p:cNvPr id="11" name="Прямоугольник 10"/>
          <p:cNvSpPr/>
          <p:nvPr/>
        </p:nvSpPr>
        <p:spPr>
          <a:xfrm>
            <a:off x="4932483" y="994690"/>
            <a:ext cx="3492000" cy="3503419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2" name="Прямая соединительная линия 11"/>
          <p:cNvCxnSpPr/>
          <p:nvPr/>
        </p:nvCxnSpPr>
        <p:spPr>
          <a:xfrm>
            <a:off x="7735233" y="624182"/>
            <a:ext cx="693419" cy="0"/>
          </a:xfrm>
          <a:prstGeom prst="line">
            <a:avLst/>
          </a:prstGeom>
          <a:ln w="28575">
            <a:solidFill>
              <a:srgbClr val="FFC000"/>
            </a:solidFill>
            <a:headEnd type="oval" w="med" len="med"/>
            <a:tailEnd type="oval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7809271" y="624182"/>
                <a:ext cx="545342" cy="3000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ru-RU" sz="1400" i="1" dirty="0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r>
                  <a:rPr lang="ru-RU" dirty="0" smtClean="0">
                    <a:solidFill>
                      <a:srgbClr val="FFC000"/>
                    </a:solidFill>
                  </a:rPr>
                  <a:t> см</a:t>
                </a:r>
                <a:endParaRPr lang="ru-RU" dirty="0"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09271" y="624182"/>
                <a:ext cx="545342" cy="300082"/>
              </a:xfrm>
              <a:prstGeom prst="rect">
                <a:avLst/>
              </a:prstGeom>
              <a:blipFill>
                <a:blip r:embed="rId6"/>
                <a:stretch>
                  <a:fillRect t="-2000" r="-2222" b="-1800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 rot="16200000">
                <a:off x="4487457" y="2604349"/>
                <a:ext cx="545342" cy="3000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ru-RU" sz="14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5</m:t>
                    </m:r>
                  </m:oMath>
                </a14:m>
                <a:r>
                  <a:rPr lang="ru-RU" dirty="0" smtClean="0">
                    <a:solidFill>
                      <a:schemeClr val="tx1"/>
                    </a:solidFill>
                  </a:rPr>
                  <a:t> см</a:t>
                </a:r>
                <a:endParaRPr lang="ru-RU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4487457" y="2604349"/>
                <a:ext cx="545342" cy="300082"/>
              </a:xfrm>
              <a:prstGeom prst="rect">
                <a:avLst/>
              </a:prstGeom>
              <a:blipFill>
                <a:blip r:embed="rId7"/>
                <a:stretch>
                  <a:fillRect l="-2041" t="-2222" r="-20408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6392801" y="697208"/>
                <a:ext cx="545342" cy="3000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ru-RU" sz="14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5</m:t>
                    </m:r>
                  </m:oMath>
                </a14:m>
                <a:r>
                  <a:rPr lang="ru-RU" dirty="0" smtClean="0">
                    <a:solidFill>
                      <a:schemeClr val="tx1"/>
                    </a:solidFill>
                  </a:rPr>
                  <a:t> см</a:t>
                </a:r>
                <a:endParaRPr lang="ru-RU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92801" y="697208"/>
                <a:ext cx="545342" cy="300082"/>
              </a:xfrm>
              <a:prstGeom prst="rect">
                <a:avLst/>
              </a:prstGeom>
              <a:blipFill>
                <a:blip r:embed="rId8"/>
                <a:stretch>
                  <a:fillRect t="-2000" r="-2247" b="-1800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/>
          <p:cNvSpPr txBox="1"/>
          <p:nvPr/>
        </p:nvSpPr>
        <p:spPr>
          <a:xfrm>
            <a:off x="358775" y="983623"/>
            <a:ext cx="2139540" cy="677820"/>
          </a:xfrm>
          <a:prstGeom prst="wedgeRoundRectCallout">
            <a:avLst>
              <a:gd name="adj1" fmla="val -9391"/>
              <a:gd name="adj2" fmla="val 90456"/>
              <a:gd name="adj3" fmla="val 16667"/>
            </a:avLst>
          </a:prstGeom>
          <a:solidFill>
            <a:schemeClr val="bg1"/>
          </a:solidFill>
          <a:ln>
            <a:solidFill>
              <a:srgbClr val="762E9A"/>
            </a:solidFill>
          </a:ln>
        </p:spPr>
        <p:txBody>
          <a:bodyPr wrap="square" lIns="180000" tIns="90000" rIns="180000" bIns="90000" rtlCol="0">
            <a:spAutoFit/>
          </a:bodyPr>
          <a:lstStyle/>
          <a:p>
            <a:pPr algn="ctr"/>
            <a:r>
              <a:rPr lang="ru-RU" sz="1400" dirty="0" smtClean="0"/>
              <a:t>Вычислите площадь квадрата.</a:t>
            </a:r>
            <a:endParaRPr lang="ru-RU" sz="1400" dirty="0"/>
          </a:p>
        </p:txBody>
      </p:sp>
      <p:sp>
        <p:nvSpPr>
          <p:cNvPr id="60" name="TextBox 59"/>
          <p:cNvSpPr txBox="1"/>
          <p:nvPr/>
        </p:nvSpPr>
        <p:spPr>
          <a:xfrm>
            <a:off x="2635993" y="361950"/>
            <a:ext cx="2111384" cy="1154546"/>
          </a:xfrm>
          <a:prstGeom prst="wedgeRoundRectCallout">
            <a:avLst>
              <a:gd name="adj1" fmla="val -18149"/>
              <a:gd name="adj2" fmla="val 76423"/>
              <a:gd name="adj3" fmla="val 16667"/>
            </a:avLst>
          </a:prstGeom>
          <a:solidFill>
            <a:schemeClr val="bg1"/>
          </a:solidFill>
          <a:ln>
            <a:solidFill>
              <a:srgbClr val="762E9A"/>
            </a:solidFill>
          </a:ln>
        </p:spPr>
        <p:txBody>
          <a:bodyPr wrap="square" lIns="180000" tIns="90000" rIns="180000" bIns="90000" rtlCol="0">
            <a:spAutoFit/>
          </a:bodyPr>
          <a:lstStyle/>
          <a:p>
            <a:pPr algn="ctr"/>
            <a:r>
              <a:rPr lang="ru-RU" sz="1400" dirty="0">
                <a:solidFill>
                  <a:srgbClr val="762E9A"/>
                </a:solidFill>
              </a:rPr>
              <a:t>Квадрат</a:t>
            </a:r>
            <a:r>
              <a:rPr lang="ru-RU" sz="1400" dirty="0"/>
              <a:t> – это </a:t>
            </a:r>
            <a:r>
              <a:rPr lang="ru-RU" sz="1400" dirty="0" smtClean="0"/>
              <a:t>прямоугольник</a:t>
            </a:r>
            <a:r>
              <a:rPr lang="ru-RU" sz="1400" dirty="0"/>
              <a:t>, только у него все стороны </a:t>
            </a:r>
            <a:r>
              <a:rPr lang="ru-RU" sz="1400" dirty="0" smtClean="0"/>
              <a:t>равны.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Прямоугольник 16"/>
              <p:cNvSpPr/>
              <p:nvPr/>
            </p:nvSpPr>
            <p:spPr>
              <a:xfrm>
                <a:off x="4826607" y="4525327"/>
                <a:ext cx="3786614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ru-RU" sz="1400" dirty="0" smtClean="0">
                    <a:ea typeface="Calibri" panose="020F0502020204030204" pitchFamily="34" charset="0"/>
                  </a:rPr>
                  <a:t>Площадь квадрата равна </a:t>
                </a:r>
                <a14:m>
                  <m:oMath xmlns:m="http://schemas.openxmlformats.org/officeDocument/2006/math">
                    <m:r>
                      <a:rPr lang="ru-RU" sz="1600" b="0" i="1" smtClean="0">
                        <a:solidFill>
                          <a:srgbClr val="762E9A"/>
                        </a:solidFill>
                        <a:latin typeface="Cambria Math" panose="02040503050406030204" pitchFamily="18" charset="0"/>
                      </a:rPr>
                      <m:t>5</m:t>
                    </m:r>
                    <m:r>
                      <a:rPr lang="ru-RU" sz="1600" i="1">
                        <a:solidFill>
                          <a:srgbClr val="762E9A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∙5=2</m:t>
                    </m:r>
                    <m:r>
                      <a:rPr lang="ru-RU" sz="1600" b="0" i="1" smtClean="0">
                        <a:solidFill>
                          <a:srgbClr val="762E9A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5</m:t>
                    </m:r>
                  </m:oMath>
                </a14:m>
                <a:r>
                  <a:rPr lang="ru-RU" sz="1600" dirty="0" smtClean="0">
                    <a:solidFill>
                      <a:srgbClr val="762E9A"/>
                    </a:solidFill>
                    <a:ea typeface="Calibri" panose="020F0502020204030204" pitchFamily="34" charset="0"/>
                  </a:rPr>
                  <a:t> </a:t>
                </a:r>
                <a:r>
                  <a:rPr lang="ru-RU" sz="1400" dirty="0" smtClean="0">
                    <a:solidFill>
                      <a:srgbClr val="762E9A"/>
                    </a:solidFill>
                    <a:ea typeface="Calibri" panose="020F0502020204030204" pitchFamily="34" charset="0"/>
                  </a:rPr>
                  <a:t>(см</a:t>
                </a:r>
                <a:r>
                  <a:rPr lang="ru-RU" sz="1400" baseline="30000" dirty="0" smtClean="0">
                    <a:solidFill>
                      <a:srgbClr val="762E9A"/>
                    </a:solidFill>
                    <a:ea typeface="Calibri" panose="020F0502020204030204" pitchFamily="34" charset="0"/>
                  </a:rPr>
                  <a:t>2</a:t>
                </a:r>
                <a:r>
                  <a:rPr lang="ru-RU" sz="1400" dirty="0" smtClean="0">
                    <a:solidFill>
                      <a:srgbClr val="762E9A"/>
                    </a:solidFill>
                    <a:ea typeface="Calibri" panose="020F0502020204030204" pitchFamily="34" charset="0"/>
                  </a:rPr>
                  <a:t>) </a:t>
                </a:r>
                <a:endParaRPr lang="ru-RU" sz="1400" dirty="0"/>
              </a:p>
            </p:txBody>
          </p:sp>
        </mc:Choice>
        <mc:Fallback xmlns="">
          <p:sp>
            <p:nvSpPr>
              <p:cNvPr id="17" name="Прямоугольник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26607" y="4525327"/>
                <a:ext cx="3786614" cy="338554"/>
              </a:xfrm>
              <a:prstGeom prst="rect">
                <a:avLst/>
              </a:prstGeom>
              <a:blipFill>
                <a:blip r:embed="rId9"/>
                <a:stretch>
                  <a:fillRect l="-483" b="-16071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94385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60" grpId="0" animBg="1"/>
      <p:bldP spid="1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67567" y="293873"/>
            <a:ext cx="5213351" cy="5232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3400" dirty="0" smtClean="0">
                <a:solidFill>
                  <a:srgbClr val="FFC000"/>
                </a:solidFill>
                <a:latin typeface="+mj-lt"/>
              </a:rPr>
              <a:t>Запомните!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67567" y="1079779"/>
            <a:ext cx="5493483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800" dirty="0">
                <a:solidFill>
                  <a:schemeClr val="bg1"/>
                </a:solidFill>
              </a:rPr>
              <a:t>Поскольку у квадрата все стороны равны, </a:t>
            </a:r>
            <a:r>
              <a:rPr lang="ru-RU" sz="1800" dirty="0" smtClean="0">
                <a:solidFill>
                  <a:schemeClr val="bg1"/>
                </a:solidFill>
              </a:rPr>
              <a:t/>
            </a:r>
            <a:br>
              <a:rPr lang="ru-RU" sz="1800" dirty="0" smtClean="0">
                <a:solidFill>
                  <a:schemeClr val="bg1"/>
                </a:solidFill>
              </a:rPr>
            </a:br>
            <a:r>
              <a:rPr lang="ru-RU" sz="1800" dirty="0" smtClean="0">
                <a:solidFill>
                  <a:schemeClr val="bg1"/>
                </a:solidFill>
              </a:rPr>
              <a:t>то </a:t>
            </a:r>
            <a:r>
              <a:rPr lang="ru-RU" sz="1800" dirty="0">
                <a:solidFill>
                  <a:schemeClr val="bg1"/>
                </a:solidFill>
              </a:rPr>
              <a:t>его площадь вычисляют по формуле</a:t>
            </a:r>
            <a:r>
              <a:rPr lang="ru-RU" sz="1800" dirty="0" smtClean="0">
                <a:solidFill>
                  <a:schemeClr val="bg1"/>
                </a:solidFill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Прямоугольник 13"/>
              <p:cNvSpPr/>
              <p:nvPr/>
            </p:nvSpPr>
            <p:spPr>
              <a:xfrm>
                <a:off x="355821" y="1776315"/>
                <a:ext cx="1314141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𝑆</m:t>
                      </m:r>
                      <m:r>
                        <a:rPr lang="en-US" sz="2800" b="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8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i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ru-RU" sz="28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ru-RU" sz="2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4" name="Прямоугольник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5821" y="1776315"/>
                <a:ext cx="1314141" cy="52322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367567" y="2460550"/>
                <a:ext cx="4383821" cy="60131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ru-RU" sz="1800" dirty="0">
                    <a:solidFill>
                      <a:schemeClr val="bg1"/>
                    </a:solidFill>
                  </a:rPr>
                  <a:t>где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𝑆</m:t>
                    </m:r>
                  </m:oMath>
                </a14:m>
                <a:r>
                  <a:rPr lang="ru-RU" sz="1800" dirty="0" smtClean="0">
                    <a:solidFill>
                      <a:schemeClr val="bg1"/>
                    </a:solidFill>
                  </a:rPr>
                  <a:t> </a:t>
                </a:r>
                <a:r>
                  <a:rPr lang="ru-RU" sz="1800" dirty="0">
                    <a:solidFill>
                      <a:schemeClr val="bg1"/>
                    </a:solidFill>
                  </a:rPr>
                  <a:t>– площадь, </a:t>
                </a:r>
                <a:r>
                  <a:rPr lang="ru-RU" sz="1800" dirty="0" smtClean="0">
                    <a:solidFill>
                      <a:schemeClr val="bg1"/>
                    </a:solidFill>
                  </a:rPr>
                  <a:t/>
                </a:r>
                <a:br>
                  <a:rPr lang="ru-RU" sz="1800" dirty="0" smtClean="0">
                    <a:solidFill>
                      <a:schemeClr val="bg1"/>
                    </a:solidFill>
                  </a:rPr>
                </a:b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𝑎</m:t>
                    </m:r>
                  </m:oMath>
                </a14:m>
                <a:r>
                  <a:rPr lang="ru-RU" sz="1800" dirty="0" smtClean="0">
                    <a:solidFill>
                      <a:schemeClr val="bg1"/>
                    </a:solidFill>
                  </a:rPr>
                  <a:t> – длина стороны квадрата</a:t>
                </a:r>
                <a:r>
                  <a:rPr lang="ru-RU" sz="1800" dirty="0">
                    <a:solidFill>
                      <a:schemeClr val="bg1"/>
                    </a:solidFill>
                  </a:rPr>
                  <a:t>.</a:t>
                </a:r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7567" y="2460550"/>
                <a:ext cx="4383821" cy="601318"/>
              </a:xfrm>
              <a:prstGeom prst="rect">
                <a:avLst/>
              </a:prstGeom>
              <a:blipFill>
                <a:blip r:embed="rId6"/>
                <a:stretch>
                  <a:fillRect l="-3199" t="-9184" b="-23469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/>
          <p:cNvSpPr txBox="1"/>
          <p:nvPr/>
        </p:nvSpPr>
        <p:spPr>
          <a:xfrm>
            <a:off x="367567" y="3266380"/>
            <a:ext cx="5493483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800" dirty="0">
                <a:solidFill>
                  <a:schemeClr val="bg1"/>
                </a:solidFill>
              </a:rPr>
              <a:t>Кстати, именно поэтому вторую степень числа называют квадратом числа.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355821" y="1750352"/>
            <a:ext cx="1314142" cy="549183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>
            <a:off x="6250419" y="1366099"/>
            <a:ext cx="2520000" cy="2520000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Прямоугольник 19"/>
              <p:cNvSpPr/>
              <p:nvPr/>
            </p:nvSpPr>
            <p:spPr>
              <a:xfrm>
                <a:off x="7342599" y="996768"/>
                <a:ext cx="38504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1" i="1" dirty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𝒂</m:t>
                      </m:r>
                    </m:oMath>
                  </m:oMathPara>
                </a14:m>
                <a:endParaRPr lang="ru-RU" sz="1600" b="1" dirty="0"/>
              </a:p>
            </p:txBody>
          </p:sp>
        </mc:Choice>
        <mc:Fallback xmlns="">
          <p:sp>
            <p:nvSpPr>
              <p:cNvPr id="20" name="Прямоугольник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42599" y="996768"/>
                <a:ext cx="385042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Прямоугольник 20"/>
              <p:cNvSpPr/>
              <p:nvPr/>
            </p:nvSpPr>
            <p:spPr>
              <a:xfrm>
                <a:off x="5897994" y="2400386"/>
                <a:ext cx="38504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1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𝒂</m:t>
                      </m:r>
                    </m:oMath>
                  </m:oMathPara>
                </a14:m>
                <a:endParaRPr lang="ru-RU" sz="1600" b="1" dirty="0"/>
              </a:p>
            </p:txBody>
          </p:sp>
        </mc:Choice>
        <mc:Fallback xmlns="">
          <p:sp>
            <p:nvSpPr>
              <p:cNvPr id="21" name="Прямоугольник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97994" y="2400386"/>
                <a:ext cx="385042" cy="3693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35680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3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890"/>
                            </p:stCondLst>
                            <p:childTnLst>
                              <p:par>
                                <p:cTn id="3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4" grpId="0"/>
      <p:bldP spid="18" grpId="0" animBg="1"/>
      <p:bldP spid="19" grpId="0" animBg="1"/>
      <p:bldP spid="20" grpId="0"/>
      <p:bldP spid="2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83483362"/>
              </p:ext>
            </p:extLst>
          </p:nvPr>
        </p:nvGraphicFramePr>
        <p:xfrm>
          <a:off x="4572001" y="278550"/>
          <a:ext cx="4213224" cy="45864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5110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sp>
        <p:nvSpPr>
          <p:cNvPr id="30" name="TextBox 29"/>
          <p:cNvSpPr txBox="1"/>
          <p:nvPr/>
        </p:nvSpPr>
        <p:spPr>
          <a:xfrm>
            <a:off x="358775" y="985402"/>
            <a:ext cx="2557463" cy="677820"/>
          </a:xfrm>
          <a:prstGeom prst="wedgeRoundRectCallout">
            <a:avLst>
              <a:gd name="adj1" fmla="val -19948"/>
              <a:gd name="adj2" fmla="val 81734"/>
              <a:gd name="adj3" fmla="val 16667"/>
            </a:avLst>
          </a:prstGeom>
          <a:solidFill>
            <a:schemeClr val="bg1"/>
          </a:solidFill>
          <a:ln>
            <a:solidFill>
              <a:srgbClr val="762E9A"/>
            </a:solidFill>
          </a:ln>
        </p:spPr>
        <p:txBody>
          <a:bodyPr wrap="square" lIns="180000" tIns="90000" rIns="180000" bIns="90000" rtlCol="0">
            <a:spAutoFit/>
          </a:bodyPr>
          <a:lstStyle/>
          <a:p>
            <a:pPr algn="ctr"/>
            <a:r>
              <a:rPr lang="ru-RU" sz="1400" dirty="0"/>
              <a:t>Что вы можете сказать </a:t>
            </a:r>
            <a:r>
              <a:rPr lang="ru-RU" sz="1400" dirty="0" smtClean="0"/>
              <a:t/>
            </a:r>
            <a:br>
              <a:rPr lang="ru-RU" sz="1400" dirty="0" smtClean="0"/>
            </a:br>
            <a:r>
              <a:rPr lang="ru-RU" sz="1400" dirty="0" smtClean="0"/>
              <a:t>о фигурах на рисунке?</a:t>
            </a:r>
            <a:endParaRPr lang="ru-RU" sz="1400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7827" y="1995854"/>
            <a:ext cx="2880000" cy="2880000"/>
          </a:xfrm>
          <a:prstGeom prst="rect">
            <a:avLst/>
          </a:prstGeom>
        </p:spPr>
      </p:pic>
      <p:grpSp>
        <p:nvGrpSpPr>
          <p:cNvPr id="4" name="Группа 3"/>
          <p:cNvGrpSpPr/>
          <p:nvPr/>
        </p:nvGrpSpPr>
        <p:grpSpPr>
          <a:xfrm>
            <a:off x="5266288" y="968511"/>
            <a:ext cx="1080655" cy="1079452"/>
            <a:chOff x="4913744" y="626987"/>
            <a:chExt cx="1080655" cy="1079452"/>
          </a:xfrm>
        </p:grpSpPr>
        <p:sp>
          <p:nvSpPr>
            <p:cNvPr id="3" name="Прямоугольник 2"/>
            <p:cNvSpPr/>
            <p:nvPr/>
          </p:nvSpPr>
          <p:spPr>
            <a:xfrm>
              <a:off x="4913745" y="628072"/>
              <a:ext cx="360219" cy="360000"/>
            </a:xfrm>
            <a:prstGeom prst="rect">
              <a:avLst/>
            </a:prstGeom>
            <a:solidFill>
              <a:srgbClr val="762E9A">
                <a:alpha val="50000"/>
              </a:srgbClr>
            </a:solidFill>
            <a:ln>
              <a:solidFill>
                <a:srgbClr val="762E9A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" name="Прямоугольник 12"/>
            <p:cNvSpPr/>
            <p:nvPr/>
          </p:nvSpPr>
          <p:spPr>
            <a:xfrm>
              <a:off x="5273964" y="626987"/>
              <a:ext cx="360219" cy="360000"/>
            </a:xfrm>
            <a:prstGeom prst="rect">
              <a:avLst/>
            </a:prstGeom>
            <a:solidFill>
              <a:srgbClr val="762E9A">
                <a:alpha val="50000"/>
              </a:srgbClr>
            </a:solidFill>
            <a:ln>
              <a:solidFill>
                <a:srgbClr val="762E9A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" name="Прямоугольник 13"/>
            <p:cNvSpPr/>
            <p:nvPr/>
          </p:nvSpPr>
          <p:spPr>
            <a:xfrm>
              <a:off x="5634180" y="628072"/>
              <a:ext cx="360219" cy="360000"/>
            </a:xfrm>
            <a:prstGeom prst="rect">
              <a:avLst/>
            </a:prstGeom>
            <a:solidFill>
              <a:srgbClr val="762E9A">
                <a:alpha val="50000"/>
              </a:srgbClr>
            </a:solidFill>
            <a:ln>
              <a:solidFill>
                <a:srgbClr val="762E9A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" name="Прямоугольник 14"/>
            <p:cNvSpPr/>
            <p:nvPr/>
          </p:nvSpPr>
          <p:spPr>
            <a:xfrm>
              <a:off x="4913745" y="986439"/>
              <a:ext cx="360219" cy="360000"/>
            </a:xfrm>
            <a:prstGeom prst="rect">
              <a:avLst/>
            </a:prstGeom>
            <a:solidFill>
              <a:srgbClr val="762E9A">
                <a:alpha val="50000"/>
              </a:srgbClr>
            </a:solidFill>
            <a:ln>
              <a:solidFill>
                <a:srgbClr val="762E9A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6" name="Прямоугольник 15"/>
            <p:cNvSpPr/>
            <p:nvPr/>
          </p:nvSpPr>
          <p:spPr>
            <a:xfrm>
              <a:off x="4913744" y="1346439"/>
              <a:ext cx="360219" cy="360000"/>
            </a:xfrm>
            <a:prstGeom prst="rect">
              <a:avLst/>
            </a:prstGeom>
            <a:solidFill>
              <a:srgbClr val="762E9A">
                <a:alpha val="50000"/>
              </a:srgbClr>
            </a:solidFill>
            <a:ln>
              <a:solidFill>
                <a:srgbClr val="762E9A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" name="Прямоугольник 16"/>
            <p:cNvSpPr/>
            <p:nvPr/>
          </p:nvSpPr>
          <p:spPr>
            <a:xfrm>
              <a:off x="5634180" y="986163"/>
              <a:ext cx="360219" cy="360000"/>
            </a:xfrm>
            <a:prstGeom prst="rect">
              <a:avLst/>
            </a:prstGeom>
            <a:solidFill>
              <a:srgbClr val="762E9A">
                <a:alpha val="50000"/>
              </a:srgbClr>
            </a:solidFill>
            <a:ln>
              <a:solidFill>
                <a:srgbClr val="762E9A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" name="Прямоугольник 17"/>
            <p:cNvSpPr/>
            <p:nvPr/>
          </p:nvSpPr>
          <p:spPr>
            <a:xfrm>
              <a:off x="5632520" y="1345224"/>
              <a:ext cx="360219" cy="360000"/>
            </a:xfrm>
            <a:prstGeom prst="rect">
              <a:avLst/>
            </a:prstGeom>
            <a:solidFill>
              <a:srgbClr val="762E9A">
                <a:alpha val="50000"/>
              </a:srgbClr>
            </a:solidFill>
            <a:ln>
              <a:solidFill>
                <a:srgbClr val="762E9A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20" name="Группа 19"/>
          <p:cNvGrpSpPr/>
          <p:nvPr/>
        </p:nvGrpSpPr>
        <p:grpSpPr>
          <a:xfrm rot="10800000">
            <a:off x="7011213" y="969715"/>
            <a:ext cx="1080775" cy="1076876"/>
            <a:chOff x="4913744" y="628072"/>
            <a:chExt cx="1080775" cy="1076876"/>
          </a:xfrm>
        </p:grpSpPr>
        <p:sp>
          <p:nvSpPr>
            <p:cNvPr id="21" name="Прямоугольник 20"/>
            <p:cNvSpPr/>
            <p:nvPr/>
          </p:nvSpPr>
          <p:spPr>
            <a:xfrm>
              <a:off x="4913745" y="628072"/>
              <a:ext cx="360219" cy="360000"/>
            </a:xfrm>
            <a:prstGeom prst="rect">
              <a:avLst/>
            </a:prstGeom>
            <a:solidFill>
              <a:srgbClr val="FFC000">
                <a:alpha val="50000"/>
              </a:srgbClr>
            </a:solidFill>
            <a:ln>
              <a:solidFill>
                <a:srgbClr val="FFC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2" name="Прямоугольник 21"/>
            <p:cNvSpPr/>
            <p:nvPr/>
          </p:nvSpPr>
          <p:spPr>
            <a:xfrm>
              <a:off x="5273964" y="629656"/>
              <a:ext cx="360219" cy="360000"/>
            </a:xfrm>
            <a:prstGeom prst="rect">
              <a:avLst/>
            </a:prstGeom>
            <a:solidFill>
              <a:srgbClr val="FFC000">
                <a:alpha val="50000"/>
              </a:srgbClr>
            </a:solidFill>
            <a:ln>
              <a:solidFill>
                <a:srgbClr val="FFC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3" name="Прямоугольник 22"/>
            <p:cNvSpPr/>
            <p:nvPr/>
          </p:nvSpPr>
          <p:spPr>
            <a:xfrm>
              <a:off x="5634180" y="628072"/>
              <a:ext cx="360219" cy="360000"/>
            </a:xfrm>
            <a:prstGeom prst="rect">
              <a:avLst/>
            </a:prstGeom>
            <a:solidFill>
              <a:srgbClr val="FFC000">
                <a:alpha val="50000"/>
              </a:srgbClr>
            </a:solidFill>
            <a:ln>
              <a:solidFill>
                <a:srgbClr val="FFC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4" name="Прямоугольник 23"/>
            <p:cNvSpPr/>
            <p:nvPr/>
          </p:nvSpPr>
          <p:spPr>
            <a:xfrm>
              <a:off x="4913745" y="984948"/>
              <a:ext cx="360219" cy="360000"/>
            </a:xfrm>
            <a:prstGeom prst="rect">
              <a:avLst/>
            </a:prstGeom>
            <a:solidFill>
              <a:srgbClr val="FFC000">
                <a:alpha val="50000"/>
              </a:srgbClr>
            </a:solidFill>
            <a:ln>
              <a:solidFill>
                <a:srgbClr val="FFC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5" name="Прямоугольник 24"/>
            <p:cNvSpPr/>
            <p:nvPr/>
          </p:nvSpPr>
          <p:spPr>
            <a:xfrm>
              <a:off x="4913744" y="1344948"/>
              <a:ext cx="360219" cy="360000"/>
            </a:xfrm>
            <a:prstGeom prst="rect">
              <a:avLst/>
            </a:prstGeom>
            <a:solidFill>
              <a:srgbClr val="FFC000">
                <a:alpha val="50000"/>
              </a:srgbClr>
            </a:solidFill>
            <a:ln>
              <a:solidFill>
                <a:srgbClr val="FFC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6" name="Прямоугольник 25"/>
            <p:cNvSpPr/>
            <p:nvPr/>
          </p:nvSpPr>
          <p:spPr>
            <a:xfrm>
              <a:off x="5634180" y="984672"/>
              <a:ext cx="360219" cy="360000"/>
            </a:xfrm>
            <a:prstGeom prst="rect">
              <a:avLst/>
            </a:prstGeom>
            <a:solidFill>
              <a:srgbClr val="FFC000">
                <a:alpha val="50000"/>
              </a:srgbClr>
            </a:solidFill>
            <a:ln>
              <a:solidFill>
                <a:srgbClr val="FFC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3" name="Прямоугольник 32"/>
            <p:cNvSpPr/>
            <p:nvPr/>
          </p:nvSpPr>
          <p:spPr>
            <a:xfrm>
              <a:off x="5634300" y="1343733"/>
              <a:ext cx="360219" cy="360000"/>
            </a:xfrm>
            <a:prstGeom prst="rect">
              <a:avLst/>
            </a:prstGeom>
            <a:solidFill>
              <a:srgbClr val="FFC000">
                <a:alpha val="50000"/>
              </a:srgbClr>
            </a:solidFill>
            <a:ln>
              <a:solidFill>
                <a:srgbClr val="FFC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5" name="Группа 4"/>
          <p:cNvGrpSpPr/>
          <p:nvPr/>
        </p:nvGrpSpPr>
        <p:grpSpPr>
          <a:xfrm>
            <a:off x="5949776" y="3084800"/>
            <a:ext cx="1443473" cy="1081253"/>
            <a:chOff x="5626505" y="3075564"/>
            <a:chExt cx="1443473" cy="1081253"/>
          </a:xfrm>
        </p:grpSpPr>
        <p:sp>
          <p:nvSpPr>
            <p:cNvPr id="34" name="Прямоугольник 33"/>
            <p:cNvSpPr/>
            <p:nvPr/>
          </p:nvSpPr>
          <p:spPr>
            <a:xfrm>
              <a:off x="5626507" y="3075564"/>
              <a:ext cx="360219" cy="360000"/>
            </a:xfrm>
            <a:prstGeom prst="rect">
              <a:avLst/>
            </a:prstGeom>
            <a:solidFill>
              <a:srgbClr val="92D050">
                <a:alpha val="50000"/>
              </a:srgbClr>
            </a:solidFill>
            <a:ln>
              <a:solidFill>
                <a:srgbClr val="92D05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5" name="Прямоугольник 34"/>
            <p:cNvSpPr/>
            <p:nvPr/>
          </p:nvSpPr>
          <p:spPr>
            <a:xfrm>
              <a:off x="5626505" y="3433710"/>
              <a:ext cx="360219" cy="360000"/>
            </a:xfrm>
            <a:prstGeom prst="rect">
              <a:avLst/>
            </a:prstGeom>
            <a:solidFill>
              <a:srgbClr val="92D050">
                <a:alpha val="50000"/>
              </a:srgbClr>
            </a:solidFill>
            <a:ln>
              <a:solidFill>
                <a:srgbClr val="92D05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6" name="Прямоугольник 35"/>
            <p:cNvSpPr/>
            <p:nvPr/>
          </p:nvSpPr>
          <p:spPr>
            <a:xfrm>
              <a:off x="5626505" y="3796296"/>
              <a:ext cx="360219" cy="360000"/>
            </a:xfrm>
            <a:prstGeom prst="rect">
              <a:avLst/>
            </a:prstGeom>
            <a:solidFill>
              <a:srgbClr val="92D050">
                <a:alpha val="50000"/>
              </a:srgbClr>
            </a:solidFill>
            <a:ln>
              <a:solidFill>
                <a:srgbClr val="92D05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7" name="Прямоугольник 36"/>
            <p:cNvSpPr/>
            <p:nvPr/>
          </p:nvSpPr>
          <p:spPr>
            <a:xfrm>
              <a:off x="5986724" y="3796817"/>
              <a:ext cx="360219" cy="360000"/>
            </a:xfrm>
            <a:prstGeom prst="rect">
              <a:avLst/>
            </a:prstGeom>
            <a:solidFill>
              <a:srgbClr val="92D050">
                <a:alpha val="50000"/>
              </a:srgbClr>
            </a:solidFill>
            <a:ln>
              <a:solidFill>
                <a:srgbClr val="92D05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8" name="Прямоугольник 37"/>
            <p:cNvSpPr/>
            <p:nvPr/>
          </p:nvSpPr>
          <p:spPr>
            <a:xfrm>
              <a:off x="6348359" y="3796296"/>
              <a:ext cx="360219" cy="360000"/>
            </a:xfrm>
            <a:prstGeom prst="rect">
              <a:avLst/>
            </a:prstGeom>
            <a:solidFill>
              <a:srgbClr val="92D050">
                <a:alpha val="50000"/>
              </a:srgbClr>
            </a:solidFill>
            <a:ln>
              <a:solidFill>
                <a:srgbClr val="92D05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9" name="Прямоугольник 38"/>
            <p:cNvSpPr/>
            <p:nvPr/>
          </p:nvSpPr>
          <p:spPr>
            <a:xfrm>
              <a:off x="6709759" y="3796817"/>
              <a:ext cx="360219" cy="360000"/>
            </a:xfrm>
            <a:prstGeom prst="rect">
              <a:avLst/>
            </a:prstGeom>
            <a:solidFill>
              <a:srgbClr val="92D050">
                <a:alpha val="50000"/>
              </a:srgbClr>
            </a:solidFill>
            <a:ln>
              <a:solidFill>
                <a:srgbClr val="92D05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0" name="Прямоугольник 39"/>
            <p:cNvSpPr/>
            <p:nvPr/>
          </p:nvSpPr>
          <p:spPr>
            <a:xfrm>
              <a:off x="6348284" y="3435423"/>
              <a:ext cx="360219" cy="360000"/>
            </a:xfrm>
            <a:prstGeom prst="rect">
              <a:avLst/>
            </a:prstGeom>
            <a:solidFill>
              <a:srgbClr val="92D050">
                <a:alpha val="50000"/>
              </a:srgbClr>
            </a:solidFill>
            <a:ln>
              <a:solidFill>
                <a:srgbClr val="92D05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55359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Таблица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25713489"/>
              </p:ext>
            </p:extLst>
          </p:nvPr>
        </p:nvGraphicFramePr>
        <p:xfrm>
          <a:off x="4572001" y="278550"/>
          <a:ext cx="4213224" cy="45864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5110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grpSp>
        <p:nvGrpSpPr>
          <p:cNvPr id="15" name="Группа 14"/>
          <p:cNvGrpSpPr/>
          <p:nvPr/>
        </p:nvGrpSpPr>
        <p:grpSpPr>
          <a:xfrm>
            <a:off x="5266288" y="968510"/>
            <a:ext cx="1080655" cy="1079453"/>
            <a:chOff x="4913744" y="626986"/>
            <a:chExt cx="1080655" cy="1079453"/>
          </a:xfrm>
        </p:grpSpPr>
        <p:sp>
          <p:nvSpPr>
            <p:cNvPr id="16" name="Прямоугольник 15"/>
            <p:cNvSpPr/>
            <p:nvPr/>
          </p:nvSpPr>
          <p:spPr>
            <a:xfrm>
              <a:off x="4913745" y="628072"/>
              <a:ext cx="360219" cy="360000"/>
            </a:xfrm>
            <a:prstGeom prst="rect">
              <a:avLst/>
            </a:prstGeom>
            <a:solidFill>
              <a:srgbClr val="762E9A">
                <a:alpha val="50000"/>
              </a:srgbClr>
            </a:solidFill>
            <a:ln>
              <a:solidFill>
                <a:srgbClr val="762E9A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" name="Прямоугольник 16"/>
            <p:cNvSpPr/>
            <p:nvPr/>
          </p:nvSpPr>
          <p:spPr>
            <a:xfrm>
              <a:off x="5273964" y="626986"/>
              <a:ext cx="360219" cy="360000"/>
            </a:xfrm>
            <a:prstGeom prst="rect">
              <a:avLst/>
            </a:prstGeom>
            <a:solidFill>
              <a:srgbClr val="762E9A">
                <a:alpha val="50000"/>
              </a:srgbClr>
            </a:solidFill>
            <a:ln>
              <a:solidFill>
                <a:srgbClr val="762E9A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" name="Прямоугольник 17"/>
            <p:cNvSpPr/>
            <p:nvPr/>
          </p:nvSpPr>
          <p:spPr>
            <a:xfrm>
              <a:off x="5634180" y="628072"/>
              <a:ext cx="360219" cy="360000"/>
            </a:xfrm>
            <a:prstGeom prst="rect">
              <a:avLst/>
            </a:prstGeom>
            <a:solidFill>
              <a:srgbClr val="762E9A">
                <a:alpha val="50000"/>
              </a:srgbClr>
            </a:solidFill>
            <a:ln>
              <a:solidFill>
                <a:srgbClr val="762E9A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" name="Прямоугольник 18"/>
            <p:cNvSpPr/>
            <p:nvPr/>
          </p:nvSpPr>
          <p:spPr>
            <a:xfrm>
              <a:off x="4913745" y="986439"/>
              <a:ext cx="360219" cy="360000"/>
            </a:xfrm>
            <a:prstGeom prst="rect">
              <a:avLst/>
            </a:prstGeom>
            <a:solidFill>
              <a:srgbClr val="762E9A">
                <a:alpha val="50000"/>
              </a:srgbClr>
            </a:solidFill>
            <a:ln>
              <a:solidFill>
                <a:srgbClr val="762E9A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0" name="Прямоугольник 19"/>
            <p:cNvSpPr/>
            <p:nvPr/>
          </p:nvSpPr>
          <p:spPr>
            <a:xfrm>
              <a:off x="4913744" y="1346439"/>
              <a:ext cx="360219" cy="360000"/>
            </a:xfrm>
            <a:prstGeom prst="rect">
              <a:avLst/>
            </a:prstGeom>
            <a:solidFill>
              <a:srgbClr val="762E9A">
                <a:alpha val="50000"/>
              </a:srgbClr>
            </a:solidFill>
            <a:ln>
              <a:solidFill>
                <a:srgbClr val="762E9A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2" name="Прямоугольник 21"/>
            <p:cNvSpPr/>
            <p:nvPr/>
          </p:nvSpPr>
          <p:spPr>
            <a:xfrm>
              <a:off x="5634180" y="986163"/>
              <a:ext cx="360219" cy="360000"/>
            </a:xfrm>
            <a:prstGeom prst="rect">
              <a:avLst/>
            </a:prstGeom>
            <a:solidFill>
              <a:srgbClr val="762E9A">
                <a:alpha val="50000"/>
              </a:srgbClr>
            </a:solidFill>
            <a:ln>
              <a:solidFill>
                <a:srgbClr val="762E9A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6" name="Прямоугольник 25"/>
            <p:cNvSpPr/>
            <p:nvPr/>
          </p:nvSpPr>
          <p:spPr>
            <a:xfrm>
              <a:off x="5632520" y="1345224"/>
              <a:ext cx="360219" cy="360000"/>
            </a:xfrm>
            <a:prstGeom prst="rect">
              <a:avLst/>
            </a:prstGeom>
            <a:solidFill>
              <a:srgbClr val="762E9A">
                <a:alpha val="50000"/>
              </a:srgbClr>
            </a:solidFill>
            <a:ln>
              <a:solidFill>
                <a:srgbClr val="762E9A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27" name="Группа 26"/>
          <p:cNvGrpSpPr/>
          <p:nvPr/>
        </p:nvGrpSpPr>
        <p:grpSpPr>
          <a:xfrm rot="10800000">
            <a:off x="7011213" y="969715"/>
            <a:ext cx="1080775" cy="1076876"/>
            <a:chOff x="4913744" y="628072"/>
            <a:chExt cx="1080775" cy="1076876"/>
          </a:xfrm>
        </p:grpSpPr>
        <p:sp>
          <p:nvSpPr>
            <p:cNvPr id="28" name="Прямоугольник 27"/>
            <p:cNvSpPr/>
            <p:nvPr/>
          </p:nvSpPr>
          <p:spPr>
            <a:xfrm>
              <a:off x="4913745" y="628072"/>
              <a:ext cx="360219" cy="360000"/>
            </a:xfrm>
            <a:prstGeom prst="rect">
              <a:avLst/>
            </a:prstGeom>
            <a:solidFill>
              <a:srgbClr val="FFC000">
                <a:alpha val="50000"/>
              </a:srgbClr>
            </a:solidFill>
            <a:ln>
              <a:solidFill>
                <a:srgbClr val="FFC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9" name="Прямоугольник 28"/>
            <p:cNvSpPr/>
            <p:nvPr/>
          </p:nvSpPr>
          <p:spPr>
            <a:xfrm>
              <a:off x="5273964" y="629656"/>
              <a:ext cx="360219" cy="360000"/>
            </a:xfrm>
            <a:prstGeom prst="rect">
              <a:avLst/>
            </a:prstGeom>
            <a:solidFill>
              <a:srgbClr val="FFC000">
                <a:alpha val="50000"/>
              </a:srgbClr>
            </a:solidFill>
            <a:ln>
              <a:solidFill>
                <a:srgbClr val="FFC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0" name="Прямоугольник 29"/>
            <p:cNvSpPr/>
            <p:nvPr/>
          </p:nvSpPr>
          <p:spPr>
            <a:xfrm>
              <a:off x="5634180" y="628072"/>
              <a:ext cx="360219" cy="360000"/>
            </a:xfrm>
            <a:prstGeom prst="rect">
              <a:avLst/>
            </a:prstGeom>
            <a:solidFill>
              <a:srgbClr val="FFC000">
                <a:alpha val="50000"/>
              </a:srgbClr>
            </a:solidFill>
            <a:ln>
              <a:solidFill>
                <a:srgbClr val="FFC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1" name="Прямоугольник 30"/>
            <p:cNvSpPr/>
            <p:nvPr/>
          </p:nvSpPr>
          <p:spPr>
            <a:xfrm>
              <a:off x="4913745" y="984948"/>
              <a:ext cx="360219" cy="360000"/>
            </a:xfrm>
            <a:prstGeom prst="rect">
              <a:avLst/>
            </a:prstGeom>
            <a:solidFill>
              <a:srgbClr val="FFC000">
                <a:alpha val="50000"/>
              </a:srgbClr>
            </a:solidFill>
            <a:ln>
              <a:solidFill>
                <a:srgbClr val="FFC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2" name="Прямоугольник 31"/>
            <p:cNvSpPr/>
            <p:nvPr/>
          </p:nvSpPr>
          <p:spPr>
            <a:xfrm>
              <a:off x="4913744" y="1344948"/>
              <a:ext cx="360219" cy="360000"/>
            </a:xfrm>
            <a:prstGeom prst="rect">
              <a:avLst/>
            </a:prstGeom>
            <a:solidFill>
              <a:srgbClr val="FFC000">
                <a:alpha val="50000"/>
              </a:srgbClr>
            </a:solidFill>
            <a:ln>
              <a:solidFill>
                <a:srgbClr val="FFC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3" name="Прямоугольник 32"/>
            <p:cNvSpPr/>
            <p:nvPr/>
          </p:nvSpPr>
          <p:spPr>
            <a:xfrm>
              <a:off x="5634180" y="984672"/>
              <a:ext cx="360219" cy="360000"/>
            </a:xfrm>
            <a:prstGeom prst="rect">
              <a:avLst/>
            </a:prstGeom>
            <a:solidFill>
              <a:srgbClr val="FFC000">
                <a:alpha val="50000"/>
              </a:srgbClr>
            </a:solidFill>
            <a:ln>
              <a:solidFill>
                <a:srgbClr val="FFC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4" name="Прямоугольник 33"/>
            <p:cNvSpPr/>
            <p:nvPr/>
          </p:nvSpPr>
          <p:spPr>
            <a:xfrm>
              <a:off x="5634300" y="1343733"/>
              <a:ext cx="360219" cy="360000"/>
            </a:xfrm>
            <a:prstGeom prst="rect">
              <a:avLst/>
            </a:prstGeom>
            <a:solidFill>
              <a:srgbClr val="FFC000">
                <a:alpha val="50000"/>
              </a:srgbClr>
            </a:solidFill>
            <a:ln>
              <a:solidFill>
                <a:srgbClr val="FFC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35" name="Группа 34"/>
          <p:cNvGrpSpPr/>
          <p:nvPr/>
        </p:nvGrpSpPr>
        <p:grpSpPr>
          <a:xfrm>
            <a:off x="5949776" y="3084800"/>
            <a:ext cx="1443473" cy="1081253"/>
            <a:chOff x="5626505" y="3075564"/>
            <a:chExt cx="1443473" cy="1081253"/>
          </a:xfrm>
        </p:grpSpPr>
        <p:sp>
          <p:nvSpPr>
            <p:cNvPr id="43" name="Прямоугольник 42"/>
            <p:cNvSpPr/>
            <p:nvPr/>
          </p:nvSpPr>
          <p:spPr>
            <a:xfrm>
              <a:off x="5626507" y="3075564"/>
              <a:ext cx="360219" cy="360000"/>
            </a:xfrm>
            <a:prstGeom prst="rect">
              <a:avLst/>
            </a:prstGeom>
            <a:solidFill>
              <a:srgbClr val="92D050">
                <a:alpha val="50000"/>
              </a:srgbClr>
            </a:solidFill>
            <a:ln>
              <a:solidFill>
                <a:srgbClr val="92D05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4" name="Прямоугольник 43"/>
            <p:cNvSpPr/>
            <p:nvPr/>
          </p:nvSpPr>
          <p:spPr>
            <a:xfrm>
              <a:off x="5626505" y="3433710"/>
              <a:ext cx="360219" cy="360000"/>
            </a:xfrm>
            <a:prstGeom prst="rect">
              <a:avLst/>
            </a:prstGeom>
            <a:solidFill>
              <a:srgbClr val="92D050">
                <a:alpha val="50000"/>
              </a:srgbClr>
            </a:solidFill>
            <a:ln>
              <a:solidFill>
                <a:srgbClr val="92D05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5" name="Прямоугольник 44"/>
            <p:cNvSpPr/>
            <p:nvPr/>
          </p:nvSpPr>
          <p:spPr>
            <a:xfrm>
              <a:off x="5626505" y="3796296"/>
              <a:ext cx="360219" cy="360000"/>
            </a:xfrm>
            <a:prstGeom prst="rect">
              <a:avLst/>
            </a:prstGeom>
            <a:solidFill>
              <a:srgbClr val="92D050">
                <a:alpha val="50000"/>
              </a:srgbClr>
            </a:solidFill>
            <a:ln>
              <a:solidFill>
                <a:srgbClr val="92D05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6" name="Прямоугольник 45"/>
            <p:cNvSpPr/>
            <p:nvPr/>
          </p:nvSpPr>
          <p:spPr>
            <a:xfrm>
              <a:off x="5986724" y="3796817"/>
              <a:ext cx="360219" cy="360000"/>
            </a:xfrm>
            <a:prstGeom prst="rect">
              <a:avLst/>
            </a:prstGeom>
            <a:solidFill>
              <a:srgbClr val="92D050">
                <a:alpha val="50000"/>
              </a:srgbClr>
            </a:solidFill>
            <a:ln>
              <a:solidFill>
                <a:srgbClr val="92D05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7" name="Прямоугольник 46"/>
            <p:cNvSpPr/>
            <p:nvPr/>
          </p:nvSpPr>
          <p:spPr>
            <a:xfrm>
              <a:off x="6348359" y="3796296"/>
              <a:ext cx="360219" cy="360000"/>
            </a:xfrm>
            <a:prstGeom prst="rect">
              <a:avLst/>
            </a:prstGeom>
            <a:solidFill>
              <a:srgbClr val="92D050">
                <a:alpha val="50000"/>
              </a:srgbClr>
            </a:solidFill>
            <a:ln>
              <a:solidFill>
                <a:srgbClr val="92D05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8" name="Прямоугольник 47"/>
            <p:cNvSpPr/>
            <p:nvPr/>
          </p:nvSpPr>
          <p:spPr>
            <a:xfrm>
              <a:off x="6709759" y="3796817"/>
              <a:ext cx="360219" cy="360000"/>
            </a:xfrm>
            <a:prstGeom prst="rect">
              <a:avLst/>
            </a:prstGeom>
            <a:solidFill>
              <a:srgbClr val="92D050">
                <a:alpha val="50000"/>
              </a:srgbClr>
            </a:solidFill>
            <a:ln>
              <a:solidFill>
                <a:srgbClr val="92D05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9" name="Прямоугольник 48"/>
            <p:cNvSpPr/>
            <p:nvPr/>
          </p:nvSpPr>
          <p:spPr>
            <a:xfrm>
              <a:off x="6348284" y="3435423"/>
              <a:ext cx="360219" cy="360000"/>
            </a:xfrm>
            <a:prstGeom prst="rect">
              <a:avLst/>
            </a:prstGeom>
            <a:solidFill>
              <a:srgbClr val="92D050">
                <a:alpha val="50000"/>
              </a:srgbClr>
            </a:solidFill>
            <a:ln>
              <a:solidFill>
                <a:srgbClr val="92D05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5490" y="976496"/>
            <a:ext cx="1080000" cy="1080000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358775" y="361950"/>
            <a:ext cx="4033838" cy="1154546"/>
          </a:xfrm>
          <a:prstGeom prst="wedgeRoundRectCallout">
            <a:avLst>
              <a:gd name="adj1" fmla="val -18149"/>
              <a:gd name="adj2" fmla="val 74823"/>
              <a:gd name="adj3" fmla="val 16667"/>
            </a:avLst>
          </a:prstGeom>
          <a:solidFill>
            <a:schemeClr val="bg1"/>
          </a:solidFill>
          <a:ln>
            <a:solidFill>
              <a:srgbClr val="762E9A"/>
            </a:solidFill>
          </a:ln>
        </p:spPr>
        <p:txBody>
          <a:bodyPr wrap="square" lIns="180000" tIns="90000" rIns="180000" bIns="90000" rtlCol="0">
            <a:spAutoFit/>
          </a:bodyPr>
          <a:lstStyle/>
          <a:p>
            <a:pPr algn="ctr"/>
            <a:r>
              <a:rPr lang="ru-RU" sz="1400" dirty="0"/>
              <a:t>Первые две фигуры </a:t>
            </a:r>
            <a:r>
              <a:rPr lang="ru-RU" sz="1400" dirty="0" smtClean="0"/>
              <a:t>равны. </a:t>
            </a:r>
          </a:p>
          <a:p>
            <a:pPr algn="ctr"/>
            <a:r>
              <a:rPr lang="ru-RU" sz="1400" dirty="0" smtClean="0"/>
              <a:t>А </a:t>
            </a:r>
            <a:r>
              <a:rPr lang="ru-RU" sz="1400" dirty="0"/>
              <a:t>вот третья фигура отличается от </a:t>
            </a:r>
            <a:r>
              <a:rPr lang="ru-RU" sz="1400" dirty="0" smtClean="0"/>
              <a:t>них. </a:t>
            </a:r>
          </a:p>
          <a:p>
            <a:pPr algn="ctr"/>
            <a:r>
              <a:rPr lang="ru-RU" sz="1400" dirty="0" smtClean="0"/>
              <a:t>Правда, </a:t>
            </a:r>
            <a:r>
              <a:rPr lang="ru-RU" sz="1400" dirty="0"/>
              <a:t>она состоит из того же количества единичных </a:t>
            </a:r>
            <a:r>
              <a:rPr lang="ru-RU" sz="1400" dirty="0" smtClean="0"/>
              <a:t>квадратов.</a:t>
            </a:r>
            <a:endParaRPr lang="ru-RU" sz="1400" dirty="0"/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6239" y="1901550"/>
            <a:ext cx="1242698" cy="2879999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599" y="1759478"/>
            <a:ext cx="1195311" cy="2879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215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2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3.08642E-6 L -0.19115 -3.08642E-6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56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/>
          <p:cNvSpPr txBox="1"/>
          <p:nvPr/>
        </p:nvSpPr>
        <p:spPr>
          <a:xfrm>
            <a:off x="358775" y="759113"/>
            <a:ext cx="2726170" cy="916183"/>
          </a:xfrm>
          <a:prstGeom prst="wedgeRoundRectCallout">
            <a:avLst>
              <a:gd name="adj1" fmla="val -18149"/>
              <a:gd name="adj2" fmla="val 74823"/>
              <a:gd name="adj3" fmla="val 16667"/>
            </a:avLst>
          </a:prstGeom>
          <a:solidFill>
            <a:schemeClr val="bg1"/>
          </a:solidFill>
          <a:ln>
            <a:solidFill>
              <a:srgbClr val="762E9A"/>
            </a:solidFill>
          </a:ln>
        </p:spPr>
        <p:txBody>
          <a:bodyPr wrap="square" lIns="180000" tIns="90000" rIns="180000" bIns="90000" rtlCol="0">
            <a:spAutoFit/>
          </a:bodyPr>
          <a:lstStyle/>
          <a:p>
            <a:pPr algn="ctr"/>
            <a:r>
              <a:rPr lang="ru-RU" sz="1400" dirty="0"/>
              <a:t>Вы верно </a:t>
            </a:r>
            <a:r>
              <a:rPr lang="ru-RU" sz="1400" dirty="0" smtClean="0"/>
              <a:t>заметили. </a:t>
            </a:r>
          </a:p>
          <a:p>
            <a:pPr algn="ctr"/>
            <a:r>
              <a:rPr lang="ru-RU" sz="1400" dirty="0" smtClean="0"/>
              <a:t>Про </a:t>
            </a:r>
            <a:r>
              <a:rPr lang="ru-RU" sz="1400" dirty="0"/>
              <a:t>такие фигуры говорят, </a:t>
            </a:r>
            <a:r>
              <a:rPr lang="ru-RU" sz="1400" dirty="0" smtClean="0"/>
              <a:t/>
            </a:r>
            <a:br>
              <a:rPr lang="ru-RU" sz="1400" dirty="0" smtClean="0"/>
            </a:br>
            <a:r>
              <a:rPr lang="ru-RU" sz="1400" dirty="0" smtClean="0"/>
              <a:t>что </a:t>
            </a:r>
            <a:r>
              <a:rPr lang="ru-RU" sz="1400" dirty="0"/>
              <a:t>их площади равны.</a:t>
            </a:r>
          </a:p>
        </p:txBody>
      </p:sp>
      <p:graphicFrame>
        <p:nvGraphicFramePr>
          <p:cNvPr id="14" name="Таблица 13"/>
          <p:cNvGraphicFramePr>
            <a:graphicFrameLocks noGrp="1"/>
          </p:cNvGraphicFramePr>
          <p:nvPr>
            <p:extLst/>
          </p:nvPr>
        </p:nvGraphicFramePr>
        <p:xfrm>
          <a:off x="4572001" y="278550"/>
          <a:ext cx="4213224" cy="45864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5110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grpSp>
        <p:nvGrpSpPr>
          <p:cNvPr id="15" name="Группа 14"/>
          <p:cNvGrpSpPr/>
          <p:nvPr/>
        </p:nvGrpSpPr>
        <p:grpSpPr>
          <a:xfrm>
            <a:off x="5266288" y="968511"/>
            <a:ext cx="1080655" cy="1079452"/>
            <a:chOff x="4913744" y="626987"/>
            <a:chExt cx="1080655" cy="1079452"/>
          </a:xfrm>
        </p:grpSpPr>
        <p:sp>
          <p:nvSpPr>
            <p:cNvPr id="16" name="Прямоугольник 15"/>
            <p:cNvSpPr/>
            <p:nvPr/>
          </p:nvSpPr>
          <p:spPr>
            <a:xfrm>
              <a:off x="4913745" y="628072"/>
              <a:ext cx="360219" cy="360000"/>
            </a:xfrm>
            <a:prstGeom prst="rect">
              <a:avLst/>
            </a:prstGeom>
            <a:solidFill>
              <a:srgbClr val="762E9A">
                <a:alpha val="50000"/>
              </a:srgbClr>
            </a:solidFill>
            <a:ln>
              <a:solidFill>
                <a:srgbClr val="762E9A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" name="Прямоугольник 16"/>
            <p:cNvSpPr/>
            <p:nvPr/>
          </p:nvSpPr>
          <p:spPr>
            <a:xfrm>
              <a:off x="5273964" y="626987"/>
              <a:ext cx="360219" cy="360000"/>
            </a:xfrm>
            <a:prstGeom prst="rect">
              <a:avLst/>
            </a:prstGeom>
            <a:solidFill>
              <a:srgbClr val="762E9A">
                <a:alpha val="50000"/>
              </a:srgbClr>
            </a:solidFill>
            <a:ln>
              <a:solidFill>
                <a:srgbClr val="762E9A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" name="Прямоугольник 17"/>
            <p:cNvSpPr/>
            <p:nvPr/>
          </p:nvSpPr>
          <p:spPr>
            <a:xfrm>
              <a:off x="5634180" y="628072"/>
              <a:ext cx="360219" cy="360000"/>
            </a:xfrm>
            <a:prstGeom prst="rect">
              <a:avLst/>
            </a:prstGeom>
            <a:solidFill>
              <a:srgbClr val="762E9A">
                <a:alpha val="50000"/>
              </a:srgbClr>
            </a:solidFill>
            <a:ln>
              <a:solidFill>
                <a:srgbClr val="762E9A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" name="Прямоугольник 18"/>
            <p:cNvSpPr/>
            <p:nvPr/>
          </p:nvSpPr>
          <p:spPr>
            <a:xfrm>
              <a:off x="4913745" y="986439"/>
              <a:ext cx="360219" cy="360000"/>
            </a:xfrm>
            <a:prstGeom prst="rect">
              <a:avLst/>
            </a:prstGeom>
            <a:solidFill>
              <a:srgbClr val="762E9A">
                <a:alpha val="50000"/>
              </a:srgbClr>
            </a:solidFill>
            <a:ln>
              <a:solidFill>
                <a:srgbClr val="762E9A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0" name="Прямоугольник 19"/>
            <p:cNvSpPr/>
            <p:nvPr/>
          </p:nvSpPr>
          <p:spPr>
            <a:xfrm>
              <a:off x="4913744" y="1346439"/>
              <a:ext cx="360219" cy="360000"/>
            </a:xfrm>
            <a:prstGeom prst="rect">
              <a:avLst/>
            </a:prstGeom>
            <a:solidFill>
              <a:srgbClr val="762E9A">
                <a:alpha val="50000"/>
              </a:srgbClr>
            </a:solidFill>
            <a:ln>
              <a:solidFill>
                <a:srgbClr val="762E9A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2" name="Прямоугольник 21"/>
            <p:cNvSpPr/>
            <p:nvPr/>
          </p:nvSpPr>
          <p:spPr>
            <a:xfrm>
              <a:off x="5634180" y="986163"/>
              <a:ext cx="360219" cy="360000"/>
            </a:xfrm>
            <a:prstGeom prst="rect">
              <a:avLst/>
            </a:prstGeom>
            <a:solidFill>
              <a:srgbClr val="762E9A">
                <a:alpha val="50000"/>
              </a:srgbClr>
            </a:solidFill>
            <a:ln>
              <a:solidFill>
                <a:srgbClr val="762E9A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6" name="Прямоугольник 25"/>
            <p:cNvSpPr/>
            <p:nvPr/>
          </p:nvSpPr>
          <p:spPr>
            <a:xfrm>
              <a:off x="5630139" y="1345224"/>
              <a:ext cx="360219" cy="360000"/>
            </a:xfrm>
            <a:prstGeom prst="rect">
              <a:avLst/>
            </a:prstGeom>
            <a:solidFill>
              <a:srgbClr val="762E9A">
                <a:alpha val="50000"/>
              </a:srgbClr>
            </a:solidFill>
            <a:ln>
              <a:solidFill>
                <a:srgbClr val="762E9A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27" name="Группа 26"/>
          <p:cNvGrpSpPr/>
          <p:nvPr/>
        </p:nvGrpSpPr>
        <p:grpSpPr>
          <a:xfrm rot="10800000">
            <a:off x="7007244" y="969715"/>
            <a:ext cx="1084744" cy="1076876"/>
            <a:chOff x="4913744" y="628072"/>
            <a:chExt cx="1084744" cy="1076876"/>
          </a:xfrm>
        </p:grpSpPr>
        <p:sp>
          <p:nvSpPr>
            <p:cNvPr id="28" name="Прямоугольник 27"/>
            <p:cNvSpPr/>
            <p:nvPr/>
          </p:nvSpPr>
          <p:spPr>
            <a:xfrm>
              <a:off x="4913745" y="628072"/>
              <a:ext cx="360219" cy="360000"/>
            </a:xfrm>
            <a:prstGeom prst="rect">
              <a:avLst/>
            </a:prstGeom>
            <a:solidFill>
              <a:srgbClr val="FFC000">
                <a:alpha val="50000"/>
              </a:srgbClr>
            </a:solidFill>
            <a:ln>
              <a:solidFill>
                <a:srgbClr val="FFC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9" name="Прямоугольник 28"/>
            <p:cNvSpPr/>
            <p:nvPr/>
          </p:nvSpPr>
          <p:spPr>
            <a:xfrm>
              <a:off x="5273964" y="629656"/>
              <a:ext cx="360219" cy="360000"/>
            </a:xfrm>
            <a:prstGeom prst="rect">
              <a:avLst/>
            </a:prstGeom>
            <a:solidFill>
              <a:srgbClr val="FFC000">
                <a:alpha val="50000"/>
              </a:srgbClr>
            </a:solidFill>
            <a:ln>
              <a:solidFill>
                <a:srgbClr val="FFC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0" name="Прямоугольник 29"/>
            <p:cNvSpPr/>
            <p:nvPr/>
          </p:nvSpPr>
          <p:spPr>
            <a:xfrm>
              <a:off x="5634180" y="628072"/>
              <a:ext cx="360219" cy="360000"/>
            </a:xfrm>
            <a:prstGeom prst="rect">
              <a:avLst/>
            </a:prstGeom>
            <a:solidFill>
              <a:srgbClr val="FFC000">
                <a:alpha val="50000"/>
              </a:srgbClr>
            </a:solidFill>
            <a:ln>
              <a:solidFill>
                <a:srgbClr val="FFC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1" name="Прямоугольник 30"/>
            <p:cNvSpPr/>
            <p:nvPr/>
          </p:nvSpPr>
          <p:spPr>
            <a:xfrm>
              <a:off x="4913745" y="984948"/>
              <a:ext cx="360219" cy="360000"/>
            </a:xfrm>
            <a:prstGeom prst="rect">
              <a:avLst/>
            </a:prstGeom>
            <a:solidFill>
              <a:srgbClr val="FFC000">
                <a:alpha val="50000"/>
              </a:srgbClr>
            </a:solidFill>
            <a:ln>
              <a:solidFill>
                <a:srgbClr val="FFC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2" name="Прямоугольник 31"/>
            <p:cNvSpPr/>
            <p:nvPr/>
          </p:nvSpPr>
          <p:spPr>
            <a:xfrm>
              <a:off x="4913744" y="1344948"/>
              <a:ext cx="360219" cy="360000"/>
            </a:xfrm>
            <a:prstGeom prst="rect">
              <a:avLst/>
            </a:prstGeom>
            <a:solidFill>
              <a:srgbClr val="FFC000">
                <a:alpha val="50000"/>
              </a:srgbClr>
            </a:solidFill>
            <a:ln>
              <a:solidFill>
                <a:srgbClr val="FFC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3" name="Прямоугольник 32"/>
            <p:cNvSpPr/>
            <p:nvPr/>
          </p:nvSpPr>
          <p:spPr>
            <a:xfrm>
              <a:off x="5634180" y="984672"/>
              <a:ext cx="360219" cy="360000"/>
            </a:xfrm>
            <a:prstGeom prst="rect">
              <a:avLst/>
            </a:prstGeom>
            <a:solidFill>
              <a:srgbClr val="FFC000">
                <a:alpha val="50000"/>
              </a:srgbClr>
            </a:solidFill>
            <a:ln>
              <a:solidFill>
                <a:srgbClr val="FFC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4" name="Прямоугольник 33"/>
            <p:cNvSpPr/>
            <p:nvPr/>
          </p:nvSpPr>
          <p:spPr>
            <a:xfrm>
              <a:off x="5638269" y="1343733"/>
              <a:ext cx="360219" cy="360000"/>
            </a:xfrm>
            <a:prstGeom prst="rect">
              <a:avLst/>
            </a:prstGeom>
            <a:solidFill>
              <a:srgbClr val="FFC000">
                <a:alpha val="50000"/>
              </a:srgbClr>
            </a:solidFill>
            <a:ln>
              <a:solidFill>
                <a:srgbClr val="FFC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35" name="Группа 34"/>
          <p:cNvGrpSpPr/>
          <p:nvPr/>
        </p:nvGrpSpPr>
        <p:grpSpPr>
          <a:xfrm>
            <a:off x="5949776" y="3084800"/>
            <a:ext cx="1443473" cy="1081253"/>
            <a:chOff x="5626505" y="3075564"/>
            <a:chExt cx="1443473" cy="1081253"/>
          </a:xfrm>
        </p:grpSpPr>
        <p:sp>
          <p:nvSpPr>
            <p:cNvPr id="43" name="Прямоугольник 42"/>
            <p:cNvSpPr/>
            <p:nvPr/>
          </p:nvSpPr>
          <p:spPr>
            <a:xfrm>
              <a:off x="5626507" y="3075564"/>
              <a:ext cx="360219" cy="360000"/>
            </a:xfrm>
            <a:prstGeom prst="rect">
              <a:avLst/>
            </a:prstGeom>
            <a:solidFill>
              <a:srgbClr val="92D050">
                <a:alpha val="50000"/>
              </a:srgbClr>
            </a:solidFill>
            <a:ln>
              <a:solidFill>
                <a:srgbClr val="92D05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4" name="Прямоугольник 43"/>
            <p:cNvSpPr/>
            <p:nvPr/>
          </p:nvSpPr>
          <p:spPr>
            <a:xfrm>
              <a:off x="5626505" y="3433710"/>
              <a:ext cx="360219" cy="360000"/>
            </a:xfrm>
            <a:prstGeom prst="rect">
              <a:avLst/>
            </a:prstGeom>
            <a:solidFill>
              <a:srgbClr val="92D050">
                <a:alpha val="50000"/>
              </a:srgbClr>
            </a:solidFill>
            <a:ln>
              <a:solidFill>
                <a:srgbClr val="92D05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5" name="Прямоугольник 44"/>
            <p:cNvSpPr/>
            <p:nvPr/>
          </p:nvSpPr>
          <p:spPr>
            <a:xfrm>
              <a:off x="5626505" y="3796296"/>
              <a:ext cx="360219" cy="360000"/>
            </a:xfrm>
            <a:prstGeom prst="rect">
              <a:avLst/>
            </a:prstGeom>
            <a:solidFill>
              <a:srgbClr val="92D050">
                <a:alpha val="50000"/>
              </a:srgbClr>
            </a:solidFill>
            <a:ln>
              <a:solidFill>
                <a:srgbClr val="92D05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6" name="Прямоугольник 45"/>
            <p:cNvSpPr/>
            <p:nvPr/>
          </p:nvSpPr>
          <p:spPr>
            <a:xfrm>
              <a:off x="5986724" y="3796817"/>
              <a:ext cx="360219" cy="360000"/>
            </a:xfrm>
            <a:prstGeom prst="rect">
              <a:avLst/>
            </a:prstGeom>
            <a:solidFill>
              <a:srgbClr val="92D050">
                <a:alpha val="50000"/>
              </a:srgbClr>
            </a:solidFill>
            <a:ln>
              <a:solidFill>
                <a:srgbClr val="92D05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7" name="Прямоугольник 46"/>
            <p:cNvSpPr/>
            <p:nvPr/>
          </p:nvSpPr>
          <p:spPr>
            <a:xfrm>
              <a:off x="6348359" y="3796296"/>
              <a:ext cx="360219" cy="360000"/>
            </a:xfrm>
            <a:prstGeom prst="rect">
              <a:avLst/>
            </a:prstGeom>
            <a:solidFill>
              <a:srgbClr val="92D050">
                <a:alpha val="50000"/>
              </a:srgbClr>
            </a:solidFill>
            <a:ln>
              <a:solidFill>
                <a:srgbClr val="92D05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8" name="Прямоугольник 47"/>
            <p:cNvSpPr/>
            <p:nvPr/>
          </p:nvSpPr>
          <p:spPr>
            <a:xfrm>
              <a:off x="6709759" y="3796817"/>
              <a:ext cx="360219" cy="360000"/>
            </a:xfrm>
            <a:prstGeom prst="rect">
              <a:avLst/>
            </a:prstGeom>
            <a:solidFill>
              <a:srgbClr val="92D050">
                <a:alpha val="50000"/>
              </a:srgbClr>
            </a:solidFill>
            <a:ln>
              <a:solidFill>
                <a:srgbClr val="92D05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9" name="Прямоугольник 48"/>
            <p:cNvSpPr/>
            <p:nvPr/>
          </p:nvSpPr>
          <p:spPr>
            <a:xfrm>
              <a:off x="6348284" y="3435423"/>
              <a:ext cx="360219" cy="360000"/>
            </a:xfrm>
            <a:prstGeom prst="rect">
              <a:avLst/>
            </a:prstGeom>
            <a:solidFill>
              <a:srgbClr val="92D050">
                <a:alpha val="50000"/>
              </a:srgbClr>
            </a:solidFill>
            <a:ln>
              <a:solidFill>
                <a:srgbClr val="92D05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36" name="Рисунок 3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7827" y="1995854"/>
            <a:ext cx="2880000" cy="28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2191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67567" y="293873"/>
            <a:ext cx="5213351" cy="5232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3400" dirty="0" smtClean="0">
                <a:solidFill>
                  <a:srgbClr val="FFC000"/>
                </a:solidFill>
                <a:latin typeface="+mj-lt"/>
              </a:rPr>
              <a:t>Запомните!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67568" y="1079779"/>
            <a:ext cx="4025046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800" dirty="0">
                <a:solidFill>
                  <a:schemeClr val="bg1"/>
                </a:solidFill>
              </a:rPr>
              <a:t>Равные фигуры имеют </a:t>
            </a:r>
            <a:r>
              <a:rPr lang="ru-RU" sz="1800" dirty="0" smtClean="0">
                <a:solidFill>
                  <a:schemeClr val="bg1"/>
                </a:solidFill>
              </a:rPr>
              <a:t/>
            </a:r>
            <a:br>
              <a:rPr lang="ru-RU" sz="1800" dirty="0" smtClean="0">
                <a:solidFill>
                  <a:schemeClr val="bg1"/>
                </a:solidFill>
              </a:rPr>
            </a:br>
            <a:r>
              <a:rPr lang="ru-RU" sz="1800" dirty="0" smtClean="0">
                <a:solidFill>
                  <a:schemeClr val="bg1"/>
                </a:solidFill>
              </a:rPr>
              <a:t>равные </a:t>
            </a:r>
            <a:r>
              <a:rPr lang="ru-RU" sz="1800" dirty="0">
                <a:solidFill>
                  <a:schemeClr val="bg1"/>
                </a:solidFill>
              </a:rPr>
              <a:t>площади.</a:t>
            </a:r>
            <a:endParaRPr lang="ru-RU" sz="1800" dirty="0" smtClean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58775" y="1828715"/>
            <a:ext cx="4033839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800" dirty="0">
                <a:solidFill>
                  <a:schemeClr val="bg1"/>
                </a:solidFill>
              </a:rPr>
              <a:t>Однако если площади фигур равны, то не обязательно будут равными сами фигуры.</a:t>
            </a:r>
          </a:p>
        </p:txBody>
      </p:sp>
      <p:graphicFrame>
        <p:nvGraphicFramePr>
          <p:cNvPr id="22" name="Таблица 21"/>
          <p:cNvGraphicFramePr>
            <a:graphicFrameLocks noGrp="1"/>
          </p:cNvGraphicFramePr>
          <p:nvPr>
            <p:extLst/>
          </p:nvPr>
        </p:nvGraphicFramePr>
        <p:xfrm>
          <a:off x="4572001" y="278550"/>
          <a:ext cx="4213224" cy="45864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5110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grpSp>
        <p:nvGrpSpPr>
          <p:cNvPr id="23" name="Группа 22"/>
          <p:cNvGrpSpPr/>
          <p:nvPr/>
        </p:nvGrpSpPr>
        <p:grpSpPr>
          <a:xfrm>
            <a:off x="5266288" y="968511"/>
            <a:ext cx="1080655" cy="1079452"/>
            <a:chOff x="4913744" y="626987"/>
            <a:chExt cx="1080655" cy="1079452"/>
          </a:xfrm>
        </p:grpSpPr>
        <p:sp>
          <p:nvSpPr>
            <p:cNvPr id="24" name="Прямоугольник 23"/>
            <p:cNvSpPr/>
            <p:nvPr/>
          </p:nvSpPr>
          <p:spPr>
            <a:xfrm>
              <a:off x="4913745" y="628072"/>
              <a:ext cx="360219" cy="360000"/>
            </a:xfrm>
            <a:prstGeom prst="rect">
              <a:avLst/>
            </a:prstGeom>
            <a:solidFill>
              <a:srgbClr val="762E9A">
                <a:alpha val="50000"/>
              </a:srgbClr>
            </a:solidFill>
            <a:ln>
              <a:solidFill>
                <a:srgbClr val="762E9A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5" name="Прямоугольник 24"/>
            <p:cNvSpPr/>
            <p:nvPr/>
          </p:nvSpPr>
          <p:spPr>
            <a:xfrm>
              <a:off x="5273964" y="626987"/>
              <a:ext cx="360219" cy="360000"/>
            </a:xfrm>
            <a:prstGeom prst="rect">
              <a:avLst/>
            </a:prstGeom>
            <a:solidFill>
              <a:srgbClr val="762E9A">
                <a:alpha val="50000"/>
              </a:srgbClr>
            </a:solidFill>
            <a:ln>
              <a:solidFill>
                <a:srgbClr val="762E9A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6" name="Прямоугольник 25"/>
            <p:cNvSpPr/>
            <p:nvPr/>
          </p:nvSpPr>
          <p:spPr>
            <a:xfrm>
              <a:off x="5634180" y="628072"/>
              <a:ext cx="360219" cy="360000"/>
            </a:xfrm>
            <a:prstGeom prst="rect">
              <a:avLst/>
            </a:prstGeom>
            <a:solidFill>
              <a:srgbClr val="762E9A">
                <a:alpha val="50000"/>
              </a:srgbClr>
            </a:solidFill>
            <a:ln>
              <a:solidFill>
                <a:srgbClr val="762E9A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7" name="Прямоугольник 26"/>
            <p:cNvSpPr/>
            <p:nvPr/>
          </p:nvSpPr>
          <p:spPr>
            <a:xfrm>
              <a:off x="4913745" y="986439"/>
              <a:ext cx="360219" cy="360000"/>
            </a:xfrm>
            <a:prstGeom prst="rect">
              <a:avLst/>
            </a:prstGeom>
            <a:solidFill>
              <a:srgbClr val="762E9A">
                <a:alpha val="50000"/>
              </a:srgbClr>
            </a:solidFill>
            <a:ln>
              <a:solidFill>
                <a:srgbClr val="762E9A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8" name="Прямоугольник 27"/>
            <p:cNvSpPr/>
            <p:nvPr/>
          </p:nvSpPr>
          <p:spPr>
            <a:xfrm>
              <a:off x="4913744" y="1346439"/>
              <a:ext cx="360219" cy="360000"/>
            </a:xfrm>
            <a:prstGeom prst="rect">
              <a:avLst/>
            </a:prstGeom>
            <a:solidFill>
              <a:srgbClr val="762E9A">
                <a:alpha val="50000"/>
              </a:srgbClr>
            </a:solidFill>
            <a:ln>
              <a:solidFill>
                <a:srgbClr val="762E9A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9" name="Прямоугольник 28"/>
            <p:cNvSpPr/>
            <p:nvPr/>
          </p:nvSpPr>
          <p:spPr>
            <a:xfrm>
              <a:off x="5634180" y="986163"/>
              <a:ext cx="360219" cy="360000"/>
            </a:xfrm>
            <a:prstGeom prst="rect">
              <a:avLst/>
            </a:prstGeom>
            <a:solidFill>
              <a:srgbClr val="762E9A">
                <a:alpha val="50000"/>
              </a:srgbClr>
            </a:solidFill>
            <a:ln>
              <a:solidFill>
                <a:srgbClr val="762E9A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0" name="Прямоугольник 29"/>
            <p:cNvSpPr/>
            <p:nvPr/>
          </p:nvSpPr>
          <p:spPr>
            <a:xfrm>
              <a:off x="5632520" y="1345224"/>
              <a:ext cx="360219" cy="360000"/>
            </a:xfrm>
            <a:prstGeom prst="rect">
              <a:avLst/>
            </a:prstGeom>
            <a:solidFill>
              <a:srgbClr val="762E9A">
                <a:alpha val="50000"/>
              </a:srgbClr>
            </a:solidFill>
            <a:ln>
              <a:solidFill>
                <a:srgbClr val="762E9A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31" name="Группа 30"/>
          <p:cNvGrpSpPr/>
          <p:nvPr/>
        </p:nvGrpSpPr>
        <p:grpSpPr>
          <a:xfrm rot="10800000">
            <a:off x="7011333" y="969715"/>
            <a:ext cx="1080655" cy="1076876"/>
            <a:chOff x="4913744" y="628072"/>
            <a:chExt cx="1080655" cy="1076876"/>
          </a:xfrm>
        </p:grpSpPr>
        <p:sp>
          <p:nvSpPr>
            <p:cNvPr id="32" name="Прямоугольник 31"/>
            <p:cNvSpPr/>
            <p:nvPr/>
          </p:nvSpPr>
          <p:spPr>
            <a:xfrm>
              <a:off x="4913745" y="628072"/>
              <a:ext cx="360219" cy="360000"/>
            </a:xfrm>
            <a:prstGeom prst="rect">
              <a:avLst/>
            </a:prstGeom>
            <a:solidFill>
              <a:srgbClr val="FFC000">
                <a:alpha val="50000"/>
              </a:srgbClr>
            </a:solidFill>
            <a:ln>
              <a:solidFill>
                <a:srgbClr val="FFC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3" name="Прямоугольник 32"/>
            <p:cNvSpPr/>
            <p:nvPr/>
          </p:nvSpPr>
          <p:spPr>
            <a:xfrm>
              <a:off x="5273964" y="629656"/>
              <a:ext cx="360219" cy="360000"/>
            </a:xfrm>
            <a:prstGeom prst="rect">
              <a:avLst/>
            </a:prstGeom>
            <a:solidFill>
              <a:srgbClr val="FFC000">
                <a:alpha val="50000"/>
              </a:srgbClr>
            </a:solidFill>
            <a:ln>
              <a:solidFill>
                <a:srgbClr val="FFC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4" name="Прямоугольник 33"/>
            <p:cNvSpPr/>
            <p:nvPr/>
          </p:nvSpPr>
          <p:spPr>
            <a:xfrm>
              <a:off x="5634180" y="628072"/>
              <a:ext cx="360219" cy="360000"/>
            </a:xfrm>
            <a:prstGeom prst="rect">
              <a:avLst/>
            </a:prstGeom>
            <a:solidFill>
              <a:srgbClr val="FFC000">
                <a:alpha val="50000"/>
              </a:srgbClr>
            </a:solidFill>
            <a:ln>
              <a:solidFill>
                <a:srgbClr val="FFC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5" name="Прямоугольник 34"/>
            <p:cNvSpPr/>
            <p:nvPr/>
          </p:nvSpPr>
          <p:spPr>
            <a:xfrm>
              <a:off x="4913745" y="984948"/>
              <a:ext cx="360219" cy="360000"/>
            </a:xfrm>
            <a:prstGeom prst="rect">
              <a:avLst/>
            </a:prstGeom>
            <a:solidFill>
              <a:srgbClr val="FFC000">
                <a:alpha val="50000"/>
              </a:srgbClr>
            </a:solidFill>
            <a:ln>
              <a:solidFill>
                <a:srgbClr val="FFC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6" name="Прямоугольник 35"/>
            <p:cNvSpPr/>
            <p:nvPr/>
          </p:nvSpPr>
          <p:spPr>
            <a:xfrm>
              <a:off x="4913744" y="1344948"/>
              <a:ext cx="360219" cy="360000"/>
            </a:xfrm>
            <a:prstGeom prst="rect">
              <a:avLst/>
            </a:prstGeom>
            <a:solidFill>
              <a:srgbClr val="FFC000">
                <a:alpha val="50000"/>
              </a:srgbClr>
            </a:solidFill>
            <a:ln>
              <a:solidFill>
                <a:srgbClr val="FFC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7" name="Прямоугольник 36"/>
            <p:cNvSpPr/>
            <p:nvPr/>
          </p:nvSpPr>
          <p:spPr>
            <a:xfrm>
              <a:off x="5634180" y="984672"/>
              <a:ext cx="360219" cy="360000"/>
            </a:xfrm>
            <a:prstGeom prst="rect">
              <a:avLst/>
            </a:prstGeom>
            <a:solidFill>
              <a:srgbClr val="FFC000">
                <a:alpha val="50000"/>
              </a:srgbClr>
            </a:solidFill>
            <a:ln>
              <a:solidFill>
                <a:srgbClr val="FFC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8" name="Прямоугольник 37"/>
            <p:cNvSpPr/>
            <p:nvPr/>
          </p:nvSpPr>
          <p:spPr>
            <a:xfrm>
              <a:off x="5631919" y="1343733"/>
              <a:ext cx="360219" cy="360000"/>
            </a:xfrm>
            <a:prstGeom prst="rect">
              <a:avLst/>
            </a:prstGeom>
            <a:solidFill>
              <a:srgbClr val="FFC000">
                <a:alpha val="50000"/>
              </a:srgbClr>
            </a:solidFill>
            <a:ln>
              <a:solidFill>
                <a:srgbClr val="FFC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39" name="Группа 38"/>
          <p:cNvGrpSpPr/>
          <p:nvPr/>
        </p:nvGrpSpPr>
        <p:grpSpPr>
          <a:xfrm>
            <a:off x="5949776" y="3084800"/>
            <a:ext cx="1443473" cy="1081253"/>
            <a:chOff x="5626505" y="3075564"/>
            <a:chExt cx="1443473" cy="1081253"/>
          </a:xfrm>
        </p:grpSpPr>
        <p:sp>
          <p:nvSpPr>
            <p:cNvPr id="40" name="Прямоугольник 39"/>
            <p:cNvSpPr/>
            <p:nvPr/>
          </p:nvSpPr>
          <p:spPr>
            <a:xfrm>
              <a:off x="5626507" y="3075564"/>
              <a:ext cx="360219" cy="360000"/>
            </a:xfrm>
            <a:prstGeom prst="rect">
              <a:avLst/>
            </a:prstGeom>
            <a:solidFill>
              <a:srgbClr val="92D050">
                <a:alpha val="50000"/>
              </a:srgbClr>
            </a:solidFill>
            <a:ln>
              <a:solidFill>
                <a:srgbClr val="92D05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1" name="Прямоугольник 40"/>
            <p:cNvSpPr/>
            <p:nvPr/>
          </p:nvSpPr>
          <p:spPr>
            <a:xfrm>
              <a:off x="5626505" y="3433710"/>
              <a:ext cx="360219" cy="360000"/>
            </a:xfrm>
            <a:prstGeom prst="rect">
              <a:avLst/>
            </a:prstGeom>
            <a:solidFill>
              <a:srgbClr val="92D050">
                <a:alpha val="50000"/>
              </a:srgbClr>
            </a:solidFill>
            <a:ln>
              <a:solidFill>
                <a:srgbClr val="92D05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2" name="Прямоугольник 41"/>
            <p:cNvSpPr/>
            <p:nvPr/>
          </p:nvSpPr>
          <p:spPr>
            <a:xfrm>
              <a:off x="5626505" y="3796296"/>
              <a:ext cx="360219" cy="360000"/>
            </a:xfrm>
            <a:prstGeom prst="rect">
              <a:avLst/>
            </a:prstGeom>
            <a:solidFill>
              <a:srgbClr val="92D050">
                <a:alpha val="50000"/>
              </a:srgbClr>
            </a:solidFill>
            <a:ln>
              <a:solidFill>
                <a:srgbClr val="92D05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3" name="Прямоугольник 42"/>
            <p:cNvSpPr/>
            <p:nvPr/>
          </p:nvSpPr>
          <p:spPr>
            <a:xfrm>
              <a:off x="5986724" y="3796817"/>
              <a:ext cx="360219" cy="360000"/>
            </a:xfrm>
            <a:prstGeom prst="rect">
              <a:avLst/>
            </a:prstGeom>
            <a:solidFill>
              <a:srgbClr val="92D050">
                <a:alpha val="50000"/>
              </a:srgbClr>
            </a:solidFill>
            <a:ln>
              <a:solidFill>
                <a:srgbClr val="92D05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4" name="Прямоугольник 43"/>
            <p:cNvSpPr/>
            <p:nvPr/>
          </p:nvSpPr>
          <p:spPr>
            <a:xfrm>
              <a:off x="6348359" y="3796296"/>
              <a:ext cx="360219" cy="360000"/>
            </a:xfrm>
            <a:prstGeom prst="rect">
              <a:avLst/>
            </a:prstGeom>
            <a:solidFill>
              <a:srgbClr val="92D050">
                <a:alpha val="50000"/>
              </a:srgbClr>
            </a:solidFill>
            <a:ln>
              <a:solidFill>
                <a:srgbClr val="92D05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5" name="Прямоугольник 44"/>
            <p:cNvSpPr/>
            <p:nvPr/>
          </p:nvSpPr>
          <p:spPr>
            <a:xfrm>
              <a:off x="6709759" y="3796817"/>
              <a:ext cx="360219" cy="360000"/>
            </a:xfrm>
            <a:prstGeom prst="rect">
              <a:avLst/>
            </a:prstGeom>
            <a:solidFill>
              <a:srgbClr val="92D050">
                <a:alpha val="50000"/>
              </a:srgbClr>
            </a:solidFill>
            <a:ln>
              <a:solidFill>
                <a:srgbClr val="92D05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6" name="Прямоугольник 45"/>
            <p:cNvSpPr/>
            <p:nvPr/>
          </p:nvSpPr>
          <p:spPr>
            <a:xfrm>
              <a:off x="6348284" y="3435423"/>
              <a:ext cx="360219" cy="360000"/>
            </a:xfrm>
            <a:prstGeom prst="rect">
              <a:avLst/>
            </a:prstGeom>
            <a:solidFill>
              <a:srgbClr val="92D050">
                <a:alpha val="50000"/>
              </a:srgbClr>
            </a:solidFill>
            <a:ln>
              <a:solidFill>
                <a:srgbClr val="92D05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2978062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358774" y="1069914"/>
            <a:ext cx="1968789" cy="677820"/>
          </a:xfrm>
          <a:prstGeom prst="wedgeRoundRectCallout">
            <a:avLst>
              <a:gd name="adj1" fmla="val -15767"/>
              <a:gd name="adj2" fmla="val 82297"/>
              <a:gd name="adj3" fmla="val 16667"/>
            </a:avLst>
          </a:prstGeom>
          <a:solidFill>
            <a:schemeClr val="bg1"/>
          </a:solidFill>
          <a:ln>
            <a:solidFill>
              <a:srgbClr val="762E9A"/>
            </a:solidFill>
          </a:ln>
        </p:spPr>
        <p:txBody>
          <a:bodyPr wrap="square" lIns="180000" tIns="90000" rIns="180000" bIns="90000" rtlCol="0">
            <a:spAutoFit/>
          </a:bodyPr>
          <a:lstStyle/>
          <a:p>
            <a:pPr algn="ctr"/>
            <a:r>
              <a:rPr lang="ru-RU" sz="1400" dirty="0" smtClean="0"/>
              <a:t>Найдите площадь фигуры.</a:t>
            </a:r>
            <a:endParaRPr lang="ru-RU" sz="1400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7827" y="1995854"/>
            <a:ext cx="2880000" cy="2880000"/>
          </a:xfrm>
          <a:prstGeom prst="rect">
            <a:avLst/>
          </a:prstGeom>
        </p:spPr>
      </p:pic>
      <p:graphicFrame>
        <p:nvGraphicFramePr>
          <p:cNvPr id="12" name="Таблица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10623223"/>
              </p:ext>
            </p:extLst>
          </p:nvPr>
        </p:nvGraphicFramePr>
        <p:xfrm>
          <a:off x="4572001" y="278550"/>
          <a:ext cx="4213224" cy="45864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5110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grpSp>
        <p:nvGrpSpPr>
          <p:cNvPr id="2" name="Группа 1"/>
          <p:cNvGrpSpPr/>
          <p:nvPr/>
        </p:nvGrpSpPr>
        <p:grpSpPr>
          <a:xfrm>
            <a:off x="5960190" y="1318197"/>
            <a:ext cx="1439227" cy="1080748"/>
            <a:chOff x="4907716" y="967215"/>
            <a:chExt cx="1439227" cy="1080748"/>
          </a:xfrm>
        </p:grpSpPr>
        <p:grpSp>
          <p:nvGrpSpPr>
            <p:cNvPr id="13" name="Группа 12"/>
            <p:cNvGrpSpPr/>
            <p:nvPr/>
          </p:nvGrpSpPr>
          <p:grpSpPr>
            <a:xfrm>
              <a:off x="5266288" y="967215"/>
              <a:ext cx="1080655" cy="1080748"/>
              <a:chOff x="4913744" y="625691"/>
              <a:chExt cx="1080655" cy="1080748"/>
            </a:xfrm>
          </p:grpSpPr>
          <p:sp>
            <p:nvSpPr>
              <p:cNvPr id="14" name="Прямоугольник 13"/>
              <p:cNvSpPr/>
              <p:nvPr/>
            </p:nvSpPr>
            <p:spPr>
              <a:xfrm>
                <a:off x="4913745" y="625691"/>
                <a:ext cx="360219" cy="360000"/>
              </a:xfrm>
              <a:prstGeom prst="rect">
                <a:avLst/>
              </a:prstGeom>
              <a:solidFill>
                <a:srgbClr val="762E9A">
                  <a:alpha val="50000"/>
                </a:srgbClr>
              </a:solidFill>
              <a:ln>
                <a:solidFill>
                  <a:srgbClr val="762E9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5" name="Прямоугольник 14"/>
              <p:cNvSpPr/>
              <p:nvPr/>
            </p:nvSpPr>
            <p:spPr>
              <a:xfrm>
                <a:off x="5273964" y="626987"/>
                <a:ext cx="360219" cy="360000"/>
              </a:xfrm>
              <a:prstGeom prst="rect">
                <a:avLst/>
              </a:prstGeom>
              <a:solidFill>
                <a:srgbClr val="762E9A">
                  <a:alpha val="50000"/>
                </a:srgbClr>
              </a:solidFill>
              <a:ln>
                <a:solidFill>
                  <a:srgbClr val="762E9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9" name="Прямоугольник 18"/>
              <p:cNvSpPr/>
              <p:nvPr/>
            </p:nvSpPr>
            <p:spPr>
              <a:xfrm>
                <a:off x="5634180" y="988284"/>
                <a:ext cx="360219" cy="360000"/>
              </a:xfrm>
              <a:prstGeom prst="rect">
                <a:avLst/>
              </a:prstGeom>
              <a:solidFill>
                <a:srgbClr val="762E9A">
                  <a:alpha val="50000"/>
                </a:srgbClr>
              </a:solidFill>
              <a:ln>
                <a:solidFill>
                  <a:srgbClr val="762E9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0" name="Прямоугольник 19"/>
              <p:cNvSpPr/>
              <p:nvPr/>
            </p:nvSpPr>
            <p:spPr>
              <a:xfrm>
                <a:off x="4913745" y="986439"/>
                <a:ext cx="360219" cy="360000"/>
              </a:xfrm>
              <a:prstGeom prst="rect">
                <a:avLst/>
              </a:prstGeom>
              <a:solidFill>
                <a:srgbClr val="762E9A">
                  <a:alpha val="50000"/>
                </a:srgbClr>
              </a:solidFill>
              <a:ln>
                <a:solidFill>
                  <a:srgbClr val="762E9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" name="Прямоугольник 20"/>
              <p:cNvSpPr/>
              <p:nvPr/>
            </p:nvSpPr>
            <p:spPr>
              <a:xfrm>
                <a:off x="4913744" y="1346439"/>
                <a:ext cx="360219" cy="360000"/>
              </a:xfrm>
              <a:prstGeom prst="rect">
                <a:avLst/>
              </a:prstGeom>
              <a:solidFill>
                <a:srgbClr val="762E9A">
                  <a:alpha val="50000"/>
                </a:srgbClr>
              </a:solidFill>
              <a:ln>
                <a:solidFill>
                  <a:srgbClr val="762E9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" name="Прямоугольник 21"/>
              <p:cNvSpPr/>
              <p:nvPr/>
            </p:nvSpPr>
            <p:spPr>
              <a:xfrm>
                <a:off x="5273976" y="986163"/>
                <a:ext cx="360219" cy="360000"/>
              </a:xfrm>
              <a:prstGeom prst="rect">
                <a:avLst/>
              </a:prstGeom>
              <a:solidFill>
                <a:srgbClr val="762E9A">
                  <a:alpha val="50000"/>
                </a:srgbClr>
              </a:solidFill>
              <a:ln>
                <a:solidFill>
                  <a:srgbClr val="762E9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" name="Прямоугольник 24"/>
              <p:cNvSpPr/>
              <p:nvPr/>
            </p:nvSpPr>
            <p:spPr>
              <a:xfrm>
                <a:off x="5274697" y="1345224"/>
                <a:ext cx="360219" cy="360000"/>
              </a:xfrm>
              <a:prstGeom prst="rect">
                <a:avLst/>
              </a:prstGeom>
              <a:solidFill>
                <a:srgbClr val="762E9A">
                  <a:alpha val="50000"/>
                </a:srgbClr>
              </a:solidFill>
              <a:ln>
                <a:solidFill>
                  <a:srgbClr val="762E9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26" name="Прямоугольник 25"/>
            <p:cNvSpPr/>
            <p:nvPr/>
          </p:nvSpPr>
          <p:spPr>
            <a:xfrm>
              <a:off x="4907716" y="1326748"/>
              <a:ext cx="360219" cy="360000"/>
            </a:xfrm>
            <a:prstGeom prst="rect">
              <a:avLst/>
            </a:prstGeom>
            <a:solidFill>
              <a:srgbClr val="762E9A">
                <a:alpha val="50000"/>
              </a:srgbClr>
            </a:solidFill>
            <a:ln>
              <a:solidFill>
                <a:srgbClr val="762E9A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2703949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358773" y="691225"/>
            <a:ext cx="2661517" cy="677820"/>
          </a:xfrm>
          <a:prstGeom prst="wedgeRoundRectCallout">
            <a:avLst>
              <a:gd name="adj1" fmla="val -4662"/>
              <a:gd name="adj2" fmla="val 97286"/>
              <a:gd name="adj3" fmla="val 16667"/>
            </a:avLst>
          </a:prstGeom>
          <a:solidFill>
            <a:schemeClr val="bg1"/>
          </a:solidFill>
          <a:ln>
            <a:solidFill>
              <a:srgbClr val="762E9A"/>
            </a:solidFill>
          </a:ln>
        </p:spPr>
        <p:txBody>
          <a:bodyPr wrap="square" lIns="180000" tIns="90000" rIns="180000" bIns="90000" rtlCol="0">
            <a:spAutoFit/>
          </a:bodyPr>
          <a:lstStyle/>
          <a:p>
            <a:pPr algn="ctr"/>
            <a:r>
              <a:rPr lang="ru-RU" sz="1400" dirty="0"/>
              <a:t>Какая-то неправильная фигура здесь нарисована.</a:t>
            </a:r>
          </a:p>
        </p:txBody>
      </p:sp>
      <p:graphicFrame>
        <p:nvGraphicFramePr>
          <p:cNvPr id="12" name="Таблица 11"/>
          <p:cNvGraphicFramePr>
            <a:graphicFrameLocks noGrp="1"/>
          </p:cNvGraphicFramePr>
          <p:nvPr>
            <p:extLst/>
          </p:nvPr>
        </p:nvGraphicFramePr>
        <p:xfrm>
          <a:off x="4572001" y="278550"/>
          <a:ext cx="4213224" cy="45864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5110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grpSp>
        <p:nvGrpSpPr>
          <p:cNvPr id="2" name="Группа 1"/>
          <p:cNvGrpSpPr/>
          <p:nvPr/>
        </p:nvGrpSpPr>
        <p:grpSpPr>
          <a:xfrm>
            <a:off x="5960190" y="1318197"/>
            <a:ext cx="1439227" cy="1080748"/>
            <a:chOff x="4907716" y="967215"/>
            <a:chExt cx="1439227" cy="1080748"/>
          </a:xfrm>
        </p:grpSpPr>
        <p:grpSp>
          <p:nvGrpSpPr>
            <p:cNvPr id="13" name="Группа 12"/>
            <p:cNvGrpSpPr/>
            <p:nvPr/>
          </p:nvGrpSpPr>
          <p:grpSpPr>
            <a:xfrm>
              <a:off x="5266288" y="967215"/>
              <a:ext cx="1080655" cy="1080748"/>
              <a:chOff x="4913744" y="625691"/>
              <a:chExt cx="1080655" cy="1080748"/>
            </a:xfrm>
          </p:grpSpPr>
          <p:sp>
            <p:nvSpPr>
              <p:cNvPr id="14" name="Прямоугольник 13"/>
              <p:cNvSpPr/>
              <p:nvPr/>
            </p:nvSpPr>
            <p:spPr>
              <a:xfrm>
                <a:off x="4913745" y="625691"/>
                <a:ext cx="360219" cy="360000"/>
              </a:xfrm>
              <a:prstGeom prst="rect">
                <a:avLst/>
              </a:prstGeom>
              <a:solidFill>
                <a:srgbClr val="762E9A">
                  <a:alpha val="50000"/>
                </a:srgbClr>
              </a:solidFill>
              <a:ln>
                <a:solidFill>
                  <a:srgbClr val="762E9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5" name="Прямоугольник 14"/>
              <p:cNvSpPr/>
              <p:nvPr/>
            </p:nvSpPr>
            <p:spPr>
              <a:xfrm>
                <a:off x="5273964" y="626987"/>
                <a:ext cx="360219" cy="360000"/>
              </a:xfrm>
              <a:prstGeom prst="rect">
                <a:avLst/>
              </a:prstGeom>
              <a:solidFill>
                <a:srgbClr val="762E9A">
                  <a:alpha val="50000"/>
                </a:srgbClr>
              </a:solidFill>
              <a:ln>
                <a:solidFill>
                  <a:srgbClr val="762E9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9" name="Прямоугольник 18"/>
              <p:cNvSpPr/>
              <p:nvPr/>
            </p:nvSpPr>
            <p:spPr>
              <a:xfrm>
                <a:off x="5634180" y="988284"/>
                <a:ext cx="360219" cy="360000"/>
              </a:xfrm>
              <a:prstGeom prst="rect">
                <a:avLst/>
              </a:prstGeom>
              <a:solidFill>
                <a:srgbClr val="762E9A">
                  <a:alpha val="50000"/>
                </a:srgbClr>
              </a:solidFill>
              <a:ln>
                <a:solidFill>
                  <a:srgbClr val="762E9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0" name="Прямоугольник 19"/>
              <p:cNvSpPr/>
              <p:nvPr/>
            </p:nvSpPr>
            <p:spPr>
              <a:xfrm>
                <a:off x="4913745" y="986439"/>
                <a:ext cx="360219" cy="360000"/>
              </a:xfrm>
              <a:prstGeom prst="rect">
                <a:avLst/>
              </a:prstGeom>
              <a:solidFill>
                <a:srgbClr val="762E9A">
                  <a:alpha val="50000"/>
                </a:srgbClr>
              </a:solidFill>
              <a:ln>
                <a:solidFill>
                  <a:srgbClr val="762E9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" name="Прямоугольник 20"/>
              <p:cNvSpPr/>
              <p:nvPr/>
            </p:nvSpPr>
            <p:spPr>
              <a:xfrm>
                <a:off x="4913744" y="1346439"/>
                <a:ext cx="360219" cy="360000"/>
              </a:xfrm>
              <a:prstGeom prst="rect">
                <a:avLst/>
              </a:prstGeom>
              <a:solidFill>
                <a:srgbClr val="762E9A">
                  <a:alpha val="50000"/>
                </a:srgbClr>
              </a:solidFill>
              <a:ln>
                <a:solidFill>
                  <a:srgbClr val="762E9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" name="Прямоугольник 21"/>
              <p:cNvSpPr/>
              <p:nvPr/>
            </p:nvSpPr>
            <p:spPr>
              <a:xfrm>
                <a:off x="5273976" y="986163"/>
                <a:ext cx="360219" cy="360000"/>
              </a:xfrm>
              <a:prstGeom prst="rect">
                <a:avLst/>
              </a:prstGeom>
              <a:solidFill>
                <a:srgbClr val="762E9A">
                  <a:alpha val="50000"/>
                </a:srgbClr>
              </a:solidFill>
              <a:ln>
                <a:solidFill>
                  <a:srgbClr val="762E9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" name="Прямоугольник 24"/>
              <p:cNvSpPr/>
              <p:nvPr/>
            </p:nvSpPr>
            <p:spPr>
              <a:xfrm>
                <a:off x="5274697" y="1345224"/>
                <a:ext cx="360219" cy="360000"/>
              </a:xfrm>
              <a:prstGeom prst="rect">
                <a:avLst/>
              </a:prstGeom>
              <a:solidFill>
                <a:srgbClr val="762E9A">
                  <a:alpha val="50000"/>
                </a:srgbClr>
              </a:solidFill>
              <a:ln>
                <a:solidFill>
                  <a:srgbClr val="762E9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26" name="Прямоугольник 25"/>
            <p:cNvSpPr/>
            <p:nvPr/>
          </p:nvSpPr>
          <p:spPr>
            <a:xfrm>
              <a:off x="4907716" y="1326748"/>
              <a:ext cx="360219" cy="360000"/>
            </a:xfrm>
            <a:prstGeom prst="rect">
              <a:avLst/>
            </a:prstGeom>
            <a:solidFill>
              <a:srgbClr val="762E9A">
                <a:alpha val="50000"/>
              </a:srgbClr>
            </a:solidFill>
            <a:ln>
              <a:solidFill>
                <a:srgbClr val="762E9A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27" name="Рисунок 2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2112" y="1901550"/>
            <a:ext cx="1242699" cy="2879999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246" y="1684256"/>
            <a:ext cx="1195312" cy="2879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8450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92227" y="-900"/>
            <a:ext cx="9233538" cy="514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5366327" y="365071"/>
            <a:ext cx="3418898" cy="916183"/>
          </a:xfrm>
          <a:prstGeom prst="wedgeRoundRectCallout">
            <a:avLst>
              <a:gd name="adj1" fmla="val 721"/>
              <a:gd name="adj2" fmla="val 85748"/>
              <a:gd name="adj3" fmla="val 16667"/>
            </a:avLst>
          </a:prstGeom>
          <a:solidFill>
            <a:schemeClr val="bg1"/>
          </a:solidFill>
          <a:ln>
            <a:solidFill>
              <a:srgbClr val="762E9A"/>
            </a:solidFill>
          </a:ln>
        </p:spPr>
        <p:txBody>
          <a:bodyPr wrap="square" lIns="180000" tIns="90000" rIns="180000" bIns="90000" rtlCol="0">
            <a:spAutoFit/>
          </a:bodyPr>
          <a:lstStyle/>
          <a:p>
            <a:pPr algn="ctr"/>
            <a:r>
              <a:rPr lang="ru-RU" sz="1400" dirty="0"/>
              <a:t>Да это же здорово! </a:t>
            </a:r>
            <a:endParaRPr lang="ru-RU" sz="1400" dirty="0" smtClean="0"/>
          </a:p>
          <a:p>
            <a:pPr algn="ctr"/>
            <a:r>
              <a:rPr lang="ru-RU" sz="1400" dirty="0" smtClean="0"/>
              <a:t>Ремонт </a:t>
            </a:r>
            <a:r>
              <a:rPr lang="ru-RU" sz="1400" dirty="0"/>
              <a:t>– это очень увлекательное </a:t>
            </a:r>
            <a:r>
              <a:rPr lang="ru-RU" sz="1400" dirty="0" smtClean="0"/>
              <a:t/>
            </a:r>
            <a:br>
              <a:rPr lang="ru-RU" sz="1400" dirty="0" smtClean="0"/>
            </a:br>
            <a:r>
              <a:rPr lang="ru-RU" sz="1400" dirty="0" smtClean="0"/>
              <a:t>и </a:t>
            </a:r>
            <a:r>
              <a:rPr lang="ru-RU" sz="1400" dirty="0"/>
              <a:t>творческое </a:t>
            </a:r>
            <a:r>
              <a:rPr lang="ru-RU" sz="1400" dirty="0" smtClean="0"/>
              <a:t>дело.</a:t>
            </a:r>
            <a:endParaRPr lang="ru-RU" sz="1400" dirty="0"/>
          </a:p>
        </p:txBody>
      </p:sp>
      <p:sp>
        <p:nvSpPr>
          <p:cNvPr id="30" name="TextBox 29"/>
          <p:cNvSpPr txBox="1"/>
          <p:nvPr/>
        </p:nvSpPr>
        <p:spPr>
          <a:xfrm>
            <a:off x="358775" y="365071"/>
            <a:ext cx="3123333" cy="677820"/>
          </a:xfrm>
          <a:prstGeom prst="wedgeRoundRectCallout">
            <a:avLst>
              <a:gd name="adj1" fmla="val 40349"/>
              <a:gd name="adj2" fmla="val 82806"/>
              <a:gd name="adj3" fmla="val 16667"/>
            </a:avLst>
          </a:prstGeom>
          <a:solidFill>
            <a:schemeClr val="bg1"/>
          </a:solidFill>
          <a:ln>
            <a:solidFill>
              <a:srgbClr val="762E9A"/>
            </a:solidFill>
          </a:ln>
        </p:spPr>
        <p:txBody>
          <a:bodyPr wrap="square" lIns="180000" tIns="90000" rIns="180000" bIns="90000" rtlCol="0">
            <a:spAutoFit/>
          </a:bodyPr>
          <a:lstStyle/>
          <a:p>
            <a:pPr algn="ctr"/>
            <a:r>
              <a:rPr lang="ru-RU" sz="1400" dirty="0"/>
              <a:t>Родители предложили сделать ремонт в моей </a:t>
            </a:r>
            <a:r>
              <a:rPr lang="ru-RU" sz="1400" dirty="0" smtClean="0"/>
              <a:t>комнате.</a:t>
            </a:r>
            <a:endParaRPr lang="ru-RU" sz="1400" dirty="0"/>
          </a:p>
        </p:txBody>
      </p:sp>
      <p:pic>
        <p:nvPicPr>
          <p:cNvPr id="27" name="Рисунок 2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54397" y="1305793"/>
            <a:ext cx="1643554" cy="2184751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5086922" y="1323377"/>
            <a:ext cx="1708712" cy="216716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916238" y="3253008"/>
            <a:ext cx="2208000" cy="1337059"/>
          </a:xfrm>
          <a:prstGeom prst="rect">
            <a:avLst/>
          </a:prstGeom>
          <a:scene3d>
            <a:camera prst="isometricOffAxis1Top"/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1760017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0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7827" y="1995854"/>
            <a:ext cx="2880000" cy="2880000"/>
          </a:xfrm>
          <a:prstGeom prst="rect">
            <a:avLst/>
          </a:prstGeom>
        </p:spPr>
      </p:pic>
      <p:graphicFrame>
        <p:nvGraphicFramePr>
          <p:cNvPr id="14" name="Таблица 13"/>
          <p:cNvGraphicFramePr>
            <a:graphicFrameLocks noGrp="1"/>
          </p:cNvGraphicFramePr>
          <p:nvPr>
            <p:extLst/>
          </p:nvPr>
        </p:nvGraphicFramePr>
        <p:xfrm>
          <a:off x="4572001" y="278550"/>
          <a:ext cx="4213224" cy="45864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5110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grpSp>
        <p:nvGrpSpPr>
          <p:cNvPr id="15" name="Группа 14"/>
          <p:cNvGrpSpPr/>
          <p:nvPr/>
        </p:nvGrpSpPr>
        <p:grpSpPr>
          <a:xfrm>
            <a:off x="5960190" y="1318197"/>
            <a:ext cx="1439227" cy="1080748"/>
            <a:chOff x="4907716" y="967215"/>
            <a:chExt cx="1439227" cy="1080748"/>
          </a:xfrm>
        </p:grpSpPr>
        <p:grpSp>
          <p:nvGrpSpPr>
            <p:cNvPr id="19" name="Группа 18"/>
            <p:cNvGrpSpPr/>
            <p:nvPr/>
          </p:nvGrpSpPr>
          <p:grpSpPr>
            <a:xfrm>
              <a:off x="5266288" y="967215"/>
              <a:ext cx="1080655" cy="1080748"/>
              <a:chOff x="4913744" y="625691"/>
              <a:chExt cx="1080655" cy="1080748"/>
            </a:xfrm>
          </p:grpSpPr>
          <p:sp>
            <p:nvSpPr>
              <p:cNvPr id="21" name="Прямоугольник 20"/>
              <p:cNvSpPr/>
              <p:nvPr/>
            </p:nvSpPr>
            <p:spPr>
              <a:xfrm>
                <a:off x="4913745" y="625691"/>
                <a:ext cx="360219" cy="360000"/>
              </a:xfrm>
              <a:prstGeom prst="rect">
                <a:avLst/>
              </a:prstGeom>
              <a:solidFill>
                <a:srgbClr val="762E9A">
                  <a:alpha val="50000"/>
                </a:srgbClr>
              </a:solidFill>
              <a:ln>
                <a:solidFill>
                  <a:srgbClr val="762E9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" name="Прямоугольник 21"/>
              <p:cNvSpPr/>
              <p:nvPr/>
            </p:nvSpPr>
            <p:spPr>
              <a:xfrm>
                <a:off x="5273964" y="626987"/>
                <a:ext cx="360219" cy="360000"/>
              </a:xfrm>
              <a:prstGeom prst="rect">
                <a:avLst/>
              </a:prstGeom>
              <a:solidFill>
                <a:srgbClr val="762E9A">
                  <a:alpha val="50000"/>
                </a:srgbClr>
              </a:solidFill>
              <a:ln>
                <a:solidFill>
                  <a:srgbClr val="762E9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" name="Прямоугольник 24"/>
              <p:cNvSpPr/>
              <p:nvPr/>
            </p:nvSpPr>
            <p:spPr>
              <a:xfrm>
                <a:off x="5634180" y="988284"/>
                <a:ext cx="360219" cy="360000"/>
              </a:xfrm>
              <a:prstGeom prst="rect">
                <a:avLst/>
              </a:prstGeom>
              <a:solidFill>
                <a:srgbClr val="762E9A">
                  <a:alpha val="50000"/>
                </a:srgbClr>
              </a:solidFill>
              <a:ln>
                <a:solidFill>
                  <a:srgbClr val="762E9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" name="Прямоугольник 25"/>
              <p:cNvSpPr/>
              <p:nvPr/>
            </p:nvSpPr>
            <p:spPr>
              <a:xfrm>
                <a:off x="4913745" y="986439"/>
                <a:ext cx="360219" cy="360000"/>
              </a:xfrm>
              <a:prstGeom prst="rect">
                <a:avLst/>
              </a:prstGeom>
              <a:solidFill>
                <a:srgbClr val="762E9A">
                  <a:alpha val="50000"/>
                </a:srgbClr>
              </a:solidFill>
              <a:ln>
                <a:solidFill>
                  <a:srgbClr val="762E9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" name="Прямоугольник 26"/>
              <p:cNvSpPr/>
              <p:nvPr/>
            </p:nvSpPr>
            <p:spPr>
              <a:xfrm>
                <a:off x="4913744" y="1346439"/>
                <a:ext cx="360219" cy="360000"/>
              </a:xfrm>
              <a:prstGeom prst="rect">
                <a:avLst/>
              </a:prstGeom>
              <a:solidFill>
                <a:srgbClr val="762E9A">
                  <a:alpha val="50000"/>
                </a:srgbClr>
              </a:solidFill>
              <a:ln>
                <a:solidFill>
                  <a:srgbClr val="762E9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" name="Прямоугольник 27"/>
              <p:cNvSpPr/>
              <p:nvPr/>
            </p:nvSpPr>
            <p:spPr>
              <a:xfrm>
                <a:off x="5273976" y="986163"/>
                <a:ext cx="360219" cy="360000"/>
              </a:xfrm>
              <a:prstGeom prst="rect">
                <a:avLst/>
              </a:prstGeom>
              <a:solidFill>
                <a:srgbClr val="762E9A">
                  <a:alpha val="50000"/>
                </a:srgbClr>
              </a:solidFill>
              <a:ln>
                <a:solidFill>
                  <a:srgbClr val="762E9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" name="Прямоугольник 28"/>
              <p:cNvSpPr/>
              <p:nvPr/>
            </p:nvSpPr>
            <p:spPr>
              <a:xfrm>
                <a:off x="5274697" y="1345224"/>
                <a:ext cx="360219" cy="360000"/>
              </a:xfrm>
              <a:prstGeom prst="rect">
                <a:avLst/>
              </a:prstGeom>
              <a:solidFill>
                <a:srgbClr val="762E9A">
                  <a:alpha val="50000"/>
                </a:srgbClr>
              </a:solidFill>
              <a:ln>
                <a:solidFill>
                  <a:srgbClr val="762E9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20" name="Прямоугольник 19"/>
            <p:cNvSpPr/>
            <p:nvPr/>
          </p:nvSpPr>
          <p:spPr>
            <a:xfrm>
              <a:off x="4907716" y="1326748"/>
              <a:ext cx="360219" cy="360000"/>
            </a:xfrm>
            <a:prstGeom prst="rect">
              <a:avLst/>
            </a:prstGeom>
            <a:solidFill>
              <a:srgbClr val="762E9A">
                <a:alpha val="50000"/>
              </a:srgbClr>
            </a:solidFill>
            <a:ln>
              <a:solidFill>
                <a:srgbClr val="762E9A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2" name="Прямоугольник 1"/>
          <p:cNvSpPr/>
          <p:nvPr/>
        </p:nvSpPr>
        <p:spPr>
          <a:xfrm>
            <a:off x="6318028" y="1320578"/>
            <a:ext cx="721170" cy="1077152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Прямоугольник 29"/>
          <p:cNvSpPr/>
          <p:nvPr/>
        </p:nvSpPr>
        <p:spPr>
          <a:xfrm>
            <a:off x="7038464" y="1676548"/>
            <a:ext cx="360000" cy="360000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Прямоугольник 30"/>
          <p:cNvSpPr/>
          <p:nvPr/>
        </p:nvSpPr>
        <p:spPr>
          <a:xfrm>
            <a:off x="5957661" y="1684255"/>
            <a:ext cx="360000" cy="360000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2096654" y="361950"/>
                <a:ext cx="2558473" cy="2463841"/>
              </a:xfrm>
              <a:prstGeom prst="wedgeRoundRectCallout">
                <a:avLst>
                  <a:gd name="adj1" fmla="val -61003"/>
                  <a:gd name="adj2" fmla="val 31353"/>
                  <a:gd name="adj3" fmla="val 16667"/>
                </a:avLst>
              </a:prstGeom>
              <a:solidFill>
                <a:schemeClr val="bg1"/>
              </a:solidFill>
              <a:ln>
                <a:solidFill>
                  <a:srgbClr val="762E9A"/>
                </a:solidFill>
              </a:ln>
            </p:spPr>
            <p:txBody>
              <a:bodyPr wrap="square" lIns="180000" tIns="90000" rIns="180000" bIns="90000" rtlCol="0">
                <a:spAutoFit/>
              </a:bodyPr>
              <a:lstStyle/>
              <a:p>
                <a:pPr algn="ctr"/>
                <a:r>
                  <a:rPr lang="ru-RU" sz="1400" dirty="0" smtClean="0"/>
                  <a:t>Площадь прямоугольника равна</a:t>
                </a:r>
              </a:p>
              <a:p>
                <a:pPr algn="ctr"/>
                <a14:m>
                  <m:oMath xmlns:m="http://schemas.openxmlformats.org/officeDocument/2006/math">
                    <m:r>
                      <a:rPr lang="ru-RU" sz="1600" b="0" i="1" smtClean="0">
                        <a:solidFill>
                          <a:srgbClr val="762E9A"/>
                        </a:solidFill>
                        <a:latin typeface="Cambria Math" panose="02040503050406030204" pitchFamily="18" charset="0"/>
                      </a:rPr>
                      <m:t>2</m:t>
                    </m:r>
                    <m:r>
                      <a:rPr lang="ru-RU" sz="1600" i="1">
                        <a:solidFill>
                          <a:srgbClr val="762E9A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r>
                      <a:rPr lang="ru-RU" sz="1600" b="0" i="1" smtClean="0">
                        <a:solidFill>
                          <a:srgbClr val="762E9A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3</m:t>
                    </m:r>
                    <m:r>
                      <a:rPr lang="ru-RU" sz="1600" i="1">
                        <a:solidFill>
                          <a:srgbClr val="762E9A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ru-RU" sz="1600" b="0" i="1" smtClean="0">
                        <a:solidFill>
                          <a:srgbClr val="762E9A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6</m:t>
                    </m:r>
                  </m:oMath>
                </a14:m>
                <a:r>
                  <a:rPr lang="ru-RU" sz="1600" dirty="0">
                    <a:solidFill>
                      <a:srgbClr val="762E9A"/>
                    </a:solidFill>
                    <a:ea typeface="Calibri" panose="020F0502020204030204" pitchFamily="34" charset="0"/>
                  </a:rPr>
                  <a:t> </a:t>
                </a:r>
                <a:r>
                  <a:rPr lang="ru-RU" sz="1400" dirty="0">
                    <a:solidFill>
                      <a:srgbClr val="762E9A"/>
                    </a:solidFill>
                    <a:ea typeface="Calibri" panose="020F0502020204030204" pitchFamily="34" charset="0"/>
                  </a:rPr>
                  <a:t>(см</a:t>
                </a:r>
                <a:r>
                  <a:rPr lang="ru-RU" sz="1400" baseline="30000" dirty="0">
                    <a:solidFill>
                      <a:srgbClr val="762E9A"/>
                    </a:solidFill>
                    <a:ea typeface="Calibri" panose="020F0502020204030204" pitchFamily="34" charset="0"/>
                  </a:rPr>
                  <a:t>2</a:t>
                </a:r>
                <a:r>
                  <a:rPr lang="ru-RU" sz="1400" dirty="0" smtClean="0">
                    <a:solidFill>
                      <a:srgbClr val="762E9A"/>
                    </a:solidFill>
                    <a:ea typeface="Calibri" panose="020F0502020204030204" pitchFamily="34" charset="0"/>
                  </a:rPr>
                  <a:t>)</a:t>
                </a:r>
                <a:r>
                  <a:rPr lang="ru-RU" sz="1400" dirty="0" smtClean="0"/>
                  <a:t>. </a:t>
                </a:r>
              </a:p>
              <a:p>
                <a:pPr algn="ctr"/>
                <a:r>
                  <a:rPr lang="ru-RU" sz="1400" dirty="0" smtClean="0"/>
                  <a:t>Площадь </a:t>
                </a:r>
                <a:r>
                  <a:rPr lang="ru-RU" sz="1400" dirty="0"/>
                  <a:t>каждого квадрата </a:t>
                </a:r>
                <a:r>
                  <a:rPr lang="ru-RU" sz="1400" dirty="0" smtClean="0"/>
                  <a:t>равна</a:t>
                </a:r>
              </a:p>
              <a:p>
                <a:pPr algn="ctr"/>
                <a14:m>
                  <m:oMath xmlns:m="http://schemas.openxmlformats.org/officeDocument/2006/math">
                    <m:r>
                      <a:rPr lang="ru-RU" sz="1600" b="0" i="1" smtClean="0">
                        <a:solidFill>
                          <a:srgbClr val="762E9A"/>
                        </a:solidFill>
                        <a:latin typeface="Cambria Math" panose="02040503050406030204" pitchFamily="18" charset="0"/>
                      </a:rPr>
                      <m:t>1</m:t>
                    </m:r>
                    <m:r>
                      <a:rPr lang="ru-RU" sz="1600" i="1">
                        <a:solidFill>
                          <a:srgbClr val="762E9A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r>
                      <a:rPr lang="ru-RU" sz="1600" b="0" i="1" smtClean="0">
                        <a:solidFill>
                          <a:srgbClr val="762E9A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</m:t>
                    </m:r>
                    <m:r>
                      <a:rPr lang="ru-RU" sz="1600" i="1">
                        <a:solidFill>
                          <a:srgbClr val="762E9A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ru-RU" sz="1600" b="0" i="1" smtClean="0">
                        <a:solidFill>
                          <a:srgbClr val="762E9A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</m:t>
                    </m:r>
                  </m:oMath>
                </a14:m>
                <a:r>
                  <a:rPr lang="ru-RU" sz="1400" dirty="0">
                    <a:solidFill>
                      <a:srgbClr val="762E9A"/>
                    </a:solidFill>
                    <a:ea typeface="Calibri" panose="020F0502020204030204" pitchFamily="34" charset="0"/>
                  </a:rPr>
                  <a:t> (см</a:t>
                </a:r>
                <a:r>
                  <a:rPr lang="ru-RU" sz="1400" baseline="30000" dirty="0">
                    <a:solidFill>
                      <a:srgbClr val="762E9A"/>
                    </a:solidFill>
                    <a:ea typeface="Calibri" panose="020F0502020204030204" pitchFamily="34" charset="0"/>
                  </a:rPr>
                  <a:t>2</a:t>
                </a:r>
                <a:r>
                  <a:rPr lang="ru-RU" sz="1400" dirty="0" smtClean="0">
                    <a:solidFill>
                      <a:srgbClr val="762E9A"/>
                    </a:solidFill>
                    <a:ea typeface="Calibri" panose="020F0502020204030204" pitchFamily="34" charset="0"/>
                  </a:rPr>
                  <a:t>)</a:t>
                </a:r>
                <a:r>
                  <a:rPr lang="ru-RU" sz="1400" dirty="0" smtClean="0"/>
                  <a:t>. </a:t>
                </a:r>
              </a:p>
              <a:p>
                <a:pPr algn="ctr"/>
                <a:r>
                  <a:rPr lang="ru-RU" sz="1400" dirty="0" smtClean="0"/>
                  <a:t>Площадь </a:t>
                </a:r>
                <a:r>
                  <a:rPr lang="ru-RU" sz="1400" dirty="0"/>
                  <a:t>всей </a:t>
                </a:r>
                <a:r>
                  <a:rPr lang="ru-RU" sz="1400" dirty="0" smtClean="0"/>
                  <a:t/>
                </a:r>
                <a:br>
                  <a:rPr lang="ru-RU" sz="1400" dirty="0" smtClean="0"/>
                </a:br>
                <a:r>
                  <a:rPr lang="ru-RU" sz="1400" dirty="0" smtClean="0"/>
                  <a:t>фигуры равна</a:t>
                </a:r>
              </a:p>
              <a:p>
                <a:pPr algn="ctr"/>
                <a14:m>
                  <m:oMath xmlns:m="http://schemas.openxmlformats.org/officeDocument/2006/math">
                    <m:r>
                      <a:rPr lang="ru-RU" sz="1600" b="0" i="1" smtClean="0">
                        <a:solidFill>
                          <a:srgbClr val="762E9A"/>
                        </a:solidFill>
                        <a:latin typeface="Cambria Math" panose="02040503050406030204" pitchFamily="18" charset="0"/>
                      </a:rPr>
                      <m:t>6+</m:t>
                    </m:r>
                    <m:r>
                      <a:rPr lang="ru-RU" sz="1600" b="0" i="1" smtClean="0">
                        <a:solidFill>
                          <a:srgbClr val="762E9A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1+1</m:t>
                    </m:r>
                    <m:r>
                      <a:rPr lang="ru-RU" sz="1600" i="1">
                        <a:solidFill>
                          <a:srgbClr val="762E9A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ru-RU" sz="1600" b="0" i="1" smtClean="0">
                        <a:solidFill>
                          <a:srgbClr val="762E9A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8</m:t>
                    </m:r>
                  </m:oMath>
                </a14:m>
                <a:r>
                  <a:rPr lang="ru-RU" sz="1400" dirty="0">
                    <a:solidFill>
                      <a:srgbClr val="762E9A"/>
                    </a:solidFill>
                    <a:ea typeface="Calibri" panose="020F0502020204030204" pitchFamily="34" charset="0"/>
                  </a:rPr>
                  <a:t> (см</a:t>
                </a:r>
                <a:r>
                  <a:rPr lang="ru-RU" sz="1400" baseline="30000" dirty="0">
                    <a:solidFill>
                      <a:srgbClr val="762E9A"/>
                    </a:solidFill>
                    <a:ea typeface="Calibri" panose="020F0502020204030204" pitchFamily="34" charset="0"/>
                  </a:rPr>
                  <a:t>2</a:t>
                </a:r>
                <a:r>
                  <a:rPr lang="ru-RU" sz="1400" dirty="0" smtClean="0">
                    <a:solidFill>
                      <a:srgbClr val="762E9A"/>
                    </a:solidFill>
                    <a:ea typeface="Calibri" panose="020F0502020204030204" pitchFamily="34" charset="0"/>
                  </a:rPr>
                  <a:t>)</a:t>
                </a:r>
                <a:r>
                  <a:rPr lang="ru-RU" sz="1400" dirty="0" smtClean="0"/>
                  <a:t>. </a:t>
                </a:r>
                <a:endParaRPr lang="ru-RU" sz="1400" dirty="0"/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96654" y="361950"/>
                <a:ext cx="2558473" cy="2463841"/>
              </a:xfrm>
              <a:prstGeom prst="wedgeRoundRectCallout">
                <a:avLst>
                  <a:gd name="adj1" fmla="val -61003"/>
                  <a:gd name="adj2" fmla="val 31353"/>
                  <a:gd name="adj3" fmla="val 16667"/>
                </a:avLst>
              </a:prstGeom>
              <a:blipFill>
                <a:blip r:embed="rId5"/>
                <a:stretch>
                  <a:fillRect/>
                </a:stretch>
              </a:blipFill>
              <a:ln>
                <a:solidFill>
                  <a:srgbClr val="762E9A"/>
                </a:solidFill>
              </a:ln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22627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0" grpId="0" animBg="1"/>
      <p:bldP spid="31" grpId="0" animBg="1"/>
      <p:bldP spid="18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67567" y="293873"/>
            <a:ext cx="5213351" cy="5232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3400" dirty="0" smtClean="0">
                <a:solidFill>
                  <a:srgbClr val="FFC000"/>
                </a:solidFill>
                <a:latin typeface="+mj-lt"/>
              </a:rPr>
              <a:t>Запомните!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67568" y="1079779"/>
            <a:ext cx="4025046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800" dirty="0">
                <a:solidFill>
                  <a:schemeClr val="bg1"/>
                </a:solidFill>
              </a:rPr>
              <a:t>Площадь фигуры равна сумме площадей фигур, из которых </a:t>
            </a:r>
            <a:r>
              <a:rPr lang="ru-RU" sz="1800" dirty="0" smtClean="0">
                <a:solidFill>
                  <a:schemeClr val="bg1"/>
                </a:solidFill>
              </a:rPr>
              <a:t/>
            </a:r>
            <a:br>
              <a:rPr lang="ru-RU" sz="1800" dirty="0" smtClean="0">
                <a:solidFill>
                  <a:schemeClr val="bg1"/>
                </a:solidFill>
              </a:rPr>
            </a:br>
            <a:r>
              <a:rPr lang="ru-RU" sz="1800" dirty="0" smtClean="0">
                <a:solidFill>
                  <a:schemeClr val="bg1"/>
                </a:solidFill>
              </a:rPr>
              <a:t>она </a:t>
            </a:r>
            <a:r>
              <a:rPr lang="ru-RU" sz="1800" dirty="0">
                <a:solidFill>
                  <a:schemeClr val="bg1"/>
                </a:solidFill>
              </a:rPr>
              <a:t>состоит.</a:t>
            </a:r>
            <a:endParaRPr lang="ru-RU" sz="1800" dirty="0" smtClean="0">
              <a:solidFill>
                <a:schemeClr val="bg1"/>
              </a:solidFill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/>
          </p:nvPr>
        </p:nvGraphicFramePr>
        <p:xfrm>
          <a:off x="4572001" y="278550"/>
          <a:ext cx="4213224" cy="45864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5110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grpSp>
        <p:nvGrpSpPr>
          <p:cNvPr id="8" name="Группа 7"/>
          <p:cNvGrpSpPr/>
          <p:nvPr/>
        </p:nvGrpSpPr>
        <p:grpSpPr>
          <a:xfrm>
            <a:off x="5960190" y="1318197"/>
            <a:ext cx="1439227" cy="1080748"/>
            <a:chOff x="4907716" y="967215"/>
            <a:chExt cx="1439227" cy="1080748"/>
          </a:xfrm>
        </p:grpSpPr>
        <p:grpSp>
          <p:nvGrpSpPr>
            <p:cNvPr id="10" name="Группа 9"/>
            <p:cNvGrpSpPr/>
            <p:nvPr/>
          </p:nvGrpSpPr>
          <p:grpSpPr>
            <a:xfrm>
              <a:off x="5266288" y="967215"/>
              <a:ext cx="1080655" cy="1080748"/>
              <a:chOff x="4913744" y="625691"/>
              <a:chExt cx="1080655" cy="1080748"/>
            </a:xfrm>
          </p:grpSpPr>
          <p:sp>
            <p:nvSpPr>
              <p:cNvPr id="13" name="Прямоугольник 12"/>
              <p:cNvSpPr/>
              <p:nvPr/>
            </p:nvSpPr>
            <p:spPr>
              <a:xfrm>
                <a:off x="4913745" y="625691"/>
                <a:ext cx="360219" cy="360000"/>
              </a:xfrm>
              <a:prstGeom prst="rect">
                <a:avLst/>
              </a:prstGeom>
              <a:solidFill>
                <a:srgbClr val="762E9A">
                  <a:alpha val="50000"/>
                </a:srgbClr>
              </a:solidFill>
              <a:ln>
                <a:solidFill>
                  <a:srgbClr val="762E9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5" name="Прямоугольник 14"/>
              <p:cNvSpPr/>
              <p:nvPr/>
            </p:nvSpPr>
            <p:spPr>
              <a:xfrm>
                <a:off x="5273964" y="626987"/>
                <a:ext cx="360219" cy="360000"/>
              </a:xfrm>
              <a:prstGeom prst="rect">
                <a:avLst/>
              </a:prstGeom>
              <a:solidFill>
                <a:srgbClr val="762E9A">
                  <a:alpha val="50000"/>
                </a:srgbClr>
              </a:solidFill>
              <a:ln>
                <a:solidFill>
                  <a:srgbClr val="762E9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6" name="Прямоугольник 15"/>
              <p:cNvSpPr/>
              <p:nvPr/>
            </p:nvSpPr>
            <p:spPr>
              <a:xfrm>
                <a:off x="5634180" y="988284"/>
                <a:ext cx="360219" cy="360000"/>
              </a:xfrm>
              <a:prstGeom prst="rect">
                <a:avLst/>
              </a:prstGeom>
              <a:solidFill>
                <a:srgbClr val="762E9A">
                  <a:alpha val="50000"/>
                </a:srgbClr>
              </a:solidFill>
              <a:ln>
                <a:solidFill>
                  <a:srgbClr val="762E9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7" name="Прямоугольник 16"/>
              <p:cNvSpPr/>
              <p:nvPr/>
            </p:nvSpPr>
            <p:spPr>
              <a:xfrm>
                <a:off x="4913745" y="986439"/>
                <a:ext cx="360219" cy="360000"/>
              </a:xfrm>
              <a:prstGeom prst="rect">
                <a:avLst/>
              </a:prstGeom>
              <a:solidFill>
                <a:srgbClr val="762E9A">
                  <a:alpha val="50000"/>
                </a:srgbClr>
              </a:solidFill>
              <a:ln>
                <a:solidFill>
                  <a:srgbClr val="762E9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8" name="Прямоугольник 17"/>
              <p:cNvSpPr/>
              <p:nvPr/>
            </p:nvSpPr>
            <p:spPr>
              <a:xfrm>
                <a:off x="4913744" y="1346439"/>
                <a:ext cx="360219" cy="360000"/>
              </a:xfrm>
              <a:prstGeom prst="rect">
                <a:avLst/>
              </a:prstGeom>
              <a:solidFill>
                <a:srgbClr val="762E9A">
                  <a:alpha val="50000"/>
                </a:srgbClr>
              </a:solidFill>
              <a:ln>
                <a:solidFill>
                  <a:srgbClr val="762E9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9" name="Прямоугольник 18"/>
              <p:cNvSpPr/>
              <p:nvPr/>
            </p:nvSpPr>
            <p:spPr>
              <a:xfrm>
                <a:off x="5273976" y="986163"/>
                <a:ext cx="360219" cy="360000"/>
              </a:xfrm>
              <a:prstGeom prst="rect">
                <a:avLst/>
              </a:prstGeom>
              <a:solidFill>
                <a:srgbClr val="762E9A">
                  <a:alpha val="50000"/>
                </a:srgbClr>
              </a:solidFill>
              <a:ln>
                <a:solidFill>
                  <a:srgbClr val="762E9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0" name="Прямоугольник 19"/>
              <p:cNvSpPr/>
              <p:nvPr/>
            </p:nvSpPr>
            <p:spPr>
              <a:xfrm>
                <a:off x="5274697" y="1345224"/>
                <a:ext cx="360219" cy="360000"/>
              </a:xfrm>
              <a:prstGeom prst="rect">
                <a:avLst/>
              </a:prstGeom>
              <a:solidFill>
                <a:srgbClr val="762E9A">
                  <a:alpha val="50000"/>
                </a:srgbClr>
              </a:solidFill>
              <a:ln>
                <a:solidFill>
                  <a:srgbClr val="762E9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11" name="Прямоугольник 10"/>
            <p:cNvSpPr/>
            <p:nvPr/>
          </p:nvSpPr>
          <p:spPr>
            <a:xfrm>
              <a:off x="4907716" y="1326748"/>
              <a:ext cx="360219" cy="360000"/>
            </a:xfrm>
            <a:prstGeom prst="rect">
              <a:avLst/>
            </a:prstGeom>
            <a:solidFill>
              <a:srgbClr val="762E9A">
                <a:alpha val="50000"/>
              </a:srgbClr>
            </a:solidFill>
            <a:ln>
              <a:solidFill>
                <a:srgbClr val="762E9A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Прямоугольник 20"/>
              <p:cNvSpPr/>
              <p:nvPr/>
            </p:nvSpPr>
            <p:spPr>
              <a:xfrm>
                <a:off x="355821" y="2191942"/>
                <a:ext cx="2914388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𝑆</m:t>
                      </m:r>
                      <m:r>
                        <a:rPr lang="en-US" sz="2800" b="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8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sz="28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2800" b="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28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sz="28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2800" b="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28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sz="28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ru-RU" sz="2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1" name="Прямоугольник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5821" y="2191942"/>
                <a:ext cx="2914388" cy="52322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Прямоугольник 21"/>
          <p:cNvSpPr/>
          <p:nvPr/>
        </p:nvSpPr>
        <p:spPr>
          <a:xfrm>
            <a:off x="355820" y="2193687"/>
            <a:ext cx="2839961" cy="549183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Прямоугольник 1"/>
              <p:cNvSpPr/>
              <p:nvPr/>
            </p:nvSpPr>
            <p:spPr>
              <a:xfrm>
                <a:off x="6497415" y="1706798"/>
                <a:ext cx="426271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i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sz="1600" i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ru-RU" sz="1400" dirty="0"/>
              </a:p>
            </p:txBody>
          </p:sp>
        </mc:Choice>
        <mc:Fallback xmlns="">
          <p:sp>
            <p:nvSpPr>
              <p:cNvPr id="2" name="Прямоугольник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97415" y="1706798"/>
                <a:ext cx="426271" cy="338554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Прямоугольник 22"/>
              <p:cNvSpPr/>
              <p:nvPr/>
            </p:nvSpPr>
            <p:spPr>
              <a:xfrm>
                <a:off x="5931378" y="1691513"/>
                <a:ext cx="431015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sz="16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ru-RU" sz="1400" dirty="0"/>
              </a:p>
            </p:txBody>
          </p:sp>
        </mc:Choice>
        <mc:Fallback xmlns="">
          <p:sp>
            <p:nvSpPr>
              <p:cNvPr id="23" name="Прямоугольник 2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31378" y="1691513"/>
                <a:ext cx="431015" cy="338554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Прямоугольник 23"/>
              <p:cNvSpPr/>
              <p:nvPr/>
            </p:nvSpPr>
            <p:spPr>
              <a:xfrm>
                <a:off x="7013289" y="1684988"/>
                <a:ext cx="431015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sz="16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ru-RU" sz="1400" dirty="0"/>
              </a:p>
            </p:txBody>
          </p:sp>
        </mc:Choice>
        <mc:Fallback xmlns="">
          <p:sp>
            <p:nvSpPr>
              <p:cNvPr id="24" name="Прямоугольник 2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13289" y="1684988"/>
                <a:ext cx="431015" cy="338554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Прямоугольник 24"/>
          <p:cNvSpPr/>
          <p:nvPr/>
        </p:nvSpPr>
        <p:spPr>
          <a:xfrm>
            <a:off x="6318028" y="1320578"/>
            <a:ext cx="721170" cy="1077152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Прямоугольник 25"/>
          <p:cNvSpPr/>
          <p:nvPr/>
        </p:nvSpPr>
        <p:spPr>
          <a:xfrm>
            <a:off x="7038464" y="1676548"/>
            <a:ext cx="360000" cy="360000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Прямоугольник 26"/>
          <p:cNvSpPr/>
          <p:nvPr/>
        </p:nvSpPr>
        <p:spPr>
          <a:xfrm>
            <a:off x="5957661" y="1684255"/>
            <a:ext cx="360000" cy="360000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0899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3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670"/>
                            </p:stCondLst>
                            <p:childTnLst>
                              <p:par>
                                <p:cTn id="2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1" grpId="0"/>
      <p:bldP spid="22" grpId="0" animBg="1"/>
      <p:bldP spid="2" grpId="0"/>
      <p:bldP spid="23" grpId="0"/>
      <p:bldP spid="2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58774" y="361950"/>
            <a:ext cx="5502275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dirty="0" smtClean="0">
                <a:solidFill>
                  <a:srgbClr val="C00000"/>
                </a:solidFill>
                <a:latin typeface="+mj-lt"/>
              </a:rPr>
              <a:t>Единицы измерения площадей</a:t>
            </a:r>
            <a:endParaRPr lang="ru-RU" sz="2400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9" name="Трапеция 8"/>
          <p:cNvSpPr/>
          <p:nvPr/>
        </p:nvSpPr>
        <p:spPr>
          <a:xfrm rot="5400000">
            <a:off x="5537199" y="1109663"/>
            <a:ext cx="3571874" cy="2924175"/>
          </a:xfrm>
          <a:prstGeom prst="trapezoid">
            <a:avLst/>
          </a:prstGeom>
          <a:solidFill>
            <a:srgbClr val="762E9A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358774" y="946645"/>
            <a:ext cx="4765676" cy="34163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ru-RU" sz="1600" dirty="0" smtClean="0">
                <a:latin typeface="+mj-lt"/>
              </a:rPr>
              <a:t>Площадь </a:t>
            </a:r>
            <a:r>
              <a:rPr lang="ru-RU" sz="1600" dirty="0">
                <a:latin typeface="+mj-lt"/>
              </a:rPr>
              <a:t>измеряется </a:t>
            </a:r>
            <a:r>
              <a:rPr lang="ru-RU" sz="1600" dirty="0" smtClean="0">
                <a:latin typeface="+mj-lt"/>
              </a:rPr>
              <a:t/>
            </a:r>
            <a:br>
              <a:rPr lang="ru-RU" sz="1600" dirty="0" smtClean="0">
                <a:latin typeface="+mj-lt"/>
              </a:rPr>
            </a:br>
            <a:r>
              <a:rPr lang="ru-RU" sz="1600" dirty="0" smtClean="0">
                <a:latin typeface="+mj-lt"/>
              </a:rPr>
              <a:t>в </a:t>
            </a:r>
            <a:r>
              <a:rPr lang="ru-RU" sz="1600" dirty="0">
                <a:latin typeface="+mj-lt"/>
              </a:rPr>
              <a:t>квадратных единицах. </a:t>
            </a:r>
            <a:endParaRPr lang="ru-RU" sz="1600" dirty="0" smtClean="0">
              <a:latin typeface="+mj-lt"/>
            </a:endParaRPr>
          </a:p>
          <a:p>
            <a:pPr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ru-RU" sz="1600" dirty="0" smtClean="0">
                <a:latin typeface="+mj-lt"/>
              </a:rPr>
              <a:t>Они </a:t>
            </a:r>
            <a:r>
              <a:rPr lang="ru-RU" sz="1600" dirty="0">
                <a:latin typeface="+mj-lt"/>
              </a:rPr>
              <a:t>будут различными в зависимости </a:t>
            </a:r>
            <a:r>
              <a:rPr lang="ru-RU" sz="1600" dirty="0" smtClean="0">
                <a:latin typeface="+mj-lt"/>
              </a:rPr>
              <a:t/>
            </a:r>
            <a:br>
              <a:rPr lang="ru-RU" sz="1600" dirty="0" smtClean="0">
                <a:latin typeface="+mj-lt"/>
              </a:rPr>
            </a:br>
            <a:r>
              <a:rPr lang="ru-RU" sz="1600" dirty="0" smtClean="0">
                <a:latin typeface="+mj-lt"/>
              </a:rPr>
              <a:t>от </a:t>
            </a:r>
            <a:r>
              <a:rPr lang="ru-RU" sz="1600" dirty="0">
                <a:latin typeface="+mj-lt"/>
              </a:rPr>
              <a:t>размера измеряемой площади. </a:t>
            </a:r>
            <a:endParaRPr lang="ru-RU" sz="1600" dirty="0" smtClean="0">
              <a:latin typeface="+mj-lt"/>
            </a:endParaRPr>
          </a:p>
          <a:p>
            <a:pPr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ru-RU" sz="1600" dirty="0" smtClean="0">
                <a:latin typeface="+mj-lt"/>
              </a:rPr>
              <a:t>Так</a:t>
            </a:r>
            <a:r>
              <a:rPr lang="ru-RU" sz="1600" dirty="0">
                <a:latin typeface="+mj-lt"/>
              </a:rPr>
              <a:t>, </a:t>
            </a:r>
            <a:r>
              <a:rPr lang="ru-RU" sz="1600" dirty="0">
                <a:solidFill>
                  <a:srgbClr val="762E9A"/>
                </a:solidFill>
                <a:latin typeface="+mj-lt"/>
              </a:rPr>
              <a:t>квадратным метром </a:t>
            </a:r>
            <a:r>
              <a:rPr lang="ru-RU" sz="1600" dirty="0">
                <a:latin typeface="+mj-lt"/>
              </a:rPr>
              <a:t>удобно пользоваться при расчёте площадей стен, потолка или пола. </a:t>
            </a:r>
            <a:endParaRPr lang="ru-RU" sz="1600" dirty="0" smtClean="0">
              <a:latin typeface="+mj-lt"/>
            </a:endParaRPr>
          </a:p>
          <a:p>
            <a:pPr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ru-RU" sz="1600" dirty="0" smtClean="0">
                <a:latin typeface="+mj-lt"/>
              </a:rPr>
              <a:t>Кстати</a:t>
            </a:r>
            <a:r>
              <a:rPr lang="ru-RU" sz="1600" dirty="0">
                <a:latin typeface="+mj-lt"/>
              </a:rPr>
              <a:t>, </a:t>
            </a:r>
            <a:r>
              <a:rPr lang="ru-RU" sz="1600" dirty="0">
                <a:solidFill>
                  <a:srgbClr val="762E9A"/>
                </a:solidFill>
                <a:latin typeface="+mj-lt"/>
              </a:rPr>
              <a:t>квадратный метр </a:t>
            </a:r>
            <a:r>
              <a:rPr lang="ru-RU" sz="1600" dirty="0">
                <a:latin typeface="+mj-lt"/>
              </a:rPr>
              <a:t>принят </a:t>
            </a:r>
            <a:r>
              <a:rPr lang="ru-RU" sz="1600" dirty="0" smtClean="0">
                <a:latin typeface="+mj-lt"/>
              </a:rPr>
              <a:t/>
            </a:r>
            <a:br>
              <a:rPr lang="ru-RU" sz="1600" dirty="0" smtClean="0">
                <a:latin typeface="+mj-lt"/>
              </a:rPr>
            </a:br>
            <a:r>
              <a:rPr lang="ru-RU" sz="1600" dirty="0" smtClean="0">
                <a:latin typeface="+mj-lt"/>
              </a:rPr>
              <a:t>за </a:t>
            </a:r>
            <a:r>
              <a:rPr lang="ru-RU" sz="1600" dirty="0">
                <a:latin typeface="+mj-lt"/>
              </a:rPr>
              <a:t>международную единицу </a:t>
            </a:r>
            <a:r>
              <a:rPr lang="ru-RU" sz="1600" dirty="0" smtClean="0">
                <a:latin typeface="+mj-lt"/>
              </a:rPr>
              <a:t/>
            </a:r>
            <a:br>
              <a:rPr lang="ru-RU" sz="1600" dirty="0" smtClean="0">
                <a:latin typeface="+mj-lt"/>
              </a:rPr>
            </a:br>
            <a:r>
              <a:rPr lang="ru-RU" sz="1600" dirty="0" smtClean="0">
                <a:latin typeface="+mj-lt"/>
              </a:rPr>
              <a:t>измерения </a:t>
            </a:r>
            <a:r>
              <a:rPr lang="ru-RU" sz="1600" dirty="0">
                <a:latin typeface="+mj-lt"/>
              </a:rPr>
              <a:t>площадей.  </a:t>
            </a:r>
            <a:endParaRPr lang="ru-RU" sz="1600" dirty="0" smtClean="0">
              <a:latin typeface="+mj-lt"/>
            </a:endParaRPr>
          </a:p>
        </p:txBody>
      </p:sp>
      <p:pic>
        <p:nvPicPr>
          <p:cNvPr id="11" name="Picture 2" descr="D:\1_1872 робот (1)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617395" y="1968186"/>
            <a:ext cx="2354006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5269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58774" y="361950"/>
            <a:ext cx="5502275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dirty="0" smtClean="0">
                <a:solidFill>
                  <a:srgbClr val="C00000"/>
                </a:solidFill>
                <a:latin typeface="+mj-lt"/>
              </a:rPr>
              <a:t>Единицы измерения площадей</a:t>
            </a:r>
            <a:endParaRPr lang="ru-RU" sz="2400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9" name="Трапеция 8"/>
          <p:cNvSpPr/>
          <p:nvPr/>
        </p:nvSpPr>
        <p:spPr>
          <a:xfrm rot="5400000">
            <a:off x="5537199" y="1109663"/>
            <a:ext cx="3571874" cy="2924175"/>
          </a:xfrm>
          <a:prstGeom prst="trapezoid">
            <a:avLst/>
          </a:prstGeom>
          <a:solidFill>
            <a:srgbClr val="762E9A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358774" y="946645"/>
            <a:ext cx="4765676" cy="192668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ru-RU" sz="1600" dirty="0">
                <a:latin typeface="+mj-lt"/>
              </a:rPr>
              <a:t>Если речь идёт о маленьких предметах, </a:t>
            </a:r>
            <a:r>
              <a:rPr lang="ru-RU" sz="1600" dirty="0" smtClean="0">
                <a:latin typeface="+mj-lt"/>
              </a:rPr>
              <a:t/>
            </a:r>
            <a:br>
              <a:rPr lang="ru-RU" sz="1600" dirty="0" smtClean="0">
                <a:latin typeface="+mj-lt"/>
              </a:rPr>
            </a:br>
            <a:r>
              <a:rPr lang="ru-RU" sz="1600" dirty="0" smtClean="0">
                <a:latin typeface="+mj-lt"/>
              </a:rPr>
              <a:t>то </a:t>
            </a:r>
            <a:r>
              <a:rPr lang="ru-RU" sz="1600" dirty="0">
                <a:latin typeface="+mj-lt"/>
              </a:rPr>
              <a:t>вводят </a:t>
            </a:r>
            <a:r>
              <a:rPr lang="ru-RU" sz="1600" dirty="0">
                <a:solidFill>
                  <a:srgbClr val="762E9A"/>
                </a:solidFill>
                <a:latin typeface="+mj-lt"/>
              </a:rPr>
              <a:t>квадратные дециметры</a:t>
            </a:r>
            <a:r>
              <a:rPr lang="ru-RU" sz="1600" dirty="0">
                <a:latin typeface="+mj-lt"/>
              </a:rPr>
              <a:t>, </a:t>
            </a:r>
            <a:r>
              <a:rPr lang="ru-RU" sz="1600" dirty="0">
                <a:solidFill>
                  <a:srgbClr val="762E9A"/>
                </a:solidFill>
                <a:latin typeface="+mj-lt"/>
              </a:rPr>
              <a:t>квадратные сантиметры</a:t>
            </a:r>
            <a:r>
              <a:rPr lang="ru-RU" sz="1600" dirty="0">
                <a:latin typeface="+mj-lt"/>
              </a:rPr>
              <a:t> </a:t>
            </a:r>
            <a:r>
              <a:rPr lang="ru-RU" sz="1600" dirty="0" smtClean="0">
                <a:latin typeface="+mj-lt"/>
              </a:rPr>
              <a:t/>
            </a:r>
            <a:br>
              <a:rPr lang="ru-RU" sz="1600" dirty="0" smtClean="0">
                <a:latin typeface="+mj-lt"/>
              </a:rPr>
            </a:br>
            <a:r>
              <a:rPr lang="ru-RU" sz="1600" dirty="0" smtClean="0">
                <a:latin typeface="+mj-lt"/>
              </a:rPr>
              <a:t>или </a:t>
            </a:r>
            <a:r>
              <a:rPr lang="ru-RU" sz="1600" dirty="0">
                <a:solidFill>
                  <a:srgbClr val="762E9A"/>
                </a:solidFill>
                <a:latin typeface="+mj-lt"/>
              </a:rPr>
              <a:t>квадратные миллиметры</a:t>
            </a:r>
            <a:r>
              <a:rPr lang="ru-RU" sz="1600" dirty="0">
                <a:latin typeface="+mj-lt"/>
              </a:rPr>
              <a:t>. </a:t>
            </a:r>
            <a:endParaRPr lang="ru-RU" sz="1600" dirty="0" smtClean="0">
              <a:latin typeface="+mj-lt"/>
            </a:endParaRPr>
          </a:p>
          <a:p>
            <a:pPr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ru-RU" sz="1600" dirty="0" smtClean="0">
                <a:latin typeface="+mj-lt"/>
              </a:rPr>
              <a:t>Последние </a:t>
            </a:r>
            <a:r>
              <a:rPr lang="ru-RU" sz="1600" dirty="0">
                <a:latin typeface="+mj-lt"/>
              </a:rPr>
              <a:t>нужны, если фигура </a:t>
            </a:r>
            <a:r>
              <a:rPr lang="ru-RU" sz="1600" dirty="0" smtClean="0">
                <a:latin typeface="+mj-lt"/>
              </a:rPr>
              <a:t/>
            </a:r>
            <a:br>
              <a:rPr lang="ru-RU" sz="1600" dirty="0" smtClean="0">
                <a:latin typeface="+mj-lt"/>
              </a:rPr>
            </a:br>
            <a:r>
              <a:rPr lang="ru-RU" sz="1600" dirty="0" smtClean="0">
                <a:latin typeface="+mj-lt"/>
              </a:rPr>
              <a:t>не </a:t>
            </a:r>
            <a:r>
              <a:rPr lang="ru-RU" sz="1600" dirty="0">
                <a:latin typeface="+mj-lt"/>
              </a:rPr>
              <a:t>больше ногтя.  </a:t>
            </a:r>
            <a:endParaRPr lang="ru-RU" sz="1600" dirty="0" smtClean="0">
              <a:latin typeface="+mj-lt"/>
            </a:endParaRPr>
          </a:p>
        </p:txBody>
      </p:sp>
      <p:pic>
        <p:nvPicPr>
          <p:cNvPr id="11" name="Picture 2" descr="D:\1_1872 робот (1)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617395" y="1968186"/>
            <a:ext cx="2354006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1900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58774" y="361950"/>
            <a:ext cx="5502275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dirty="0" smtClean="0">
                <a:solidFill>
                  <a:srgbClr val="C00000"/>
                </a:solidFill>
                <a:latin typeface="+mj-lt"/>
              </a:rPr>
              <a:t>Единицы измерения площадей</a:t>
            </a:r>
            <a:endParaRPr lang="ru-RU" sz="2400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9" name="Трапеция 8"/>
          <p:cNvSpPr/>
          <p:nvPr/>
        </p:nvSpPr>
        <p:spPr>
          <a:xfrm rot="5400000">
            <a:off x="5537199" y="1109663"/>
            <a:ext cx="3571874" cy="2924175"/>
          </a:xfrm>
          <a:prstGeom prst="trapezoid">
            <a:avLst/>
          </a:prstGeom>
          <a:solidFill>
            <a:srgbClr val="762E9A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358774" y="946645"/>
            <a:ext cx="4765676" cy="163121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ru-RU" sz="1600" dirty="0">
                <a:latin typeface="+mj-lt"/>
              </a:rPr>
              <a:t>При измерении площади города или страны самыми подходящими оказываются </a:t>
            </a:r>
            <a:r>
              <a:rPr lang="ru-RU" sz="1600" dirty="0">
                <a:solidFill>
                  <a:srgbClr val="762E9A"/>
                </a:solidFill>
                <a:latin typeface="+mj-lt"/>
              </a:rPr>
              <a:t>квадратные километры</a:t>
            </a:r>
            <a:r>
              <a:rPr lang="ru-RU" sz="1600" dirty="0">
                <a:latin typeface="+mj-lt"/>
              </a:rPr>
              <a:t>. </a:t>
            </a:r>
            <a:endParaRPr lang="ru-RU" sz="1600" dirty="0" smtClean="0">
              <a:latin typeface="+mj-lt"/>
            </a:endParaRPr>
          </a:p>
          <a:p>
            <a:pPr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ru-RU" sz="1600" dirty="0" smtClean="0">
                <a:latin typeface="+mj-lt"/>
              </a:rPr>
              <a:t>Для </a:t>
            </a:r>
            <a:r>
              <a:rPr lang="ru-RU" sz="1600" dirty="0">
                <a:latin typeface="+mj-lt"/>
              </a:rPr>
              <a:t>измерения площади земельных участков используют </a:t>
            </a:r>
            <a:r>
              <a:rPr lang="ru-RU" sz="1600" dirty="0">
                <a:solidFill>
                  <a:srgbClr val="762E9A"/>
                </a:solidFill>
                <a:latin typeface="+mj-lt"/>
              </a:rPr>
              <a:t>ар</a:t>
            </a:r>
            <a:r>
              <a:rPr lang="ru-RU" sz="1600" dirty="0">
                <a:latin typeface="+mj-lt"/>
              </a:rPr>
              <a:t> и </a:t>
            </a:r>
            <a:r>
              <a:rPr lang="ru-RU" sz="1600" dirty="0">
                <a:solidFill>
                  <a:srgbClr val="762E9A"/>
                </a:solidFill>
                <a:latin typeface="+mj-lt"/>
              </a:rPr>
              <a:t>гектар</a:t>
            </a:r>
            <a:r>
              <a:rPr lang="ru-RU" sz="1600" dirty="0">
                <a:latin typeface="+mj-lt"/>
              </a:rPr>
              <a:t>.  </a:t>
            </a:r>
            <a:endParaRPr lang="ru-RU" sz="1600" dirty="0" smtClean="0">
              <a:latin typeface="+mj-lt"/>
            </a:endParaRPr>
          </a:p>
        </p:txBody>
      </p:sp>
      <p:pic>
        <p:nvPicPr>
          <p:cNvPr id="11" name="Picture 2" descr="D:\1_1872 робот (1)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617395" y="1968186"/>
            <a:ext cx="2354006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358774" y="2682432"/>
                <a:ext cx="274588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ru-RU" sz="1800" b="0" i="1" smtClean="0">
                        <a:solidFill>
                          <a:srgbClr val="762E9A"/>
                        </a:solidFill>
                        <a:latin typeface="Cambria Math" panose="02040503050406030204" pitchFamily="18" charset="0"/>
                      </a:rPr>
                      <m:t>1 а</m:t>
                    </m:r>
                    <m:r>
                      <a:rPr lang="en-US" sz="1800" b="0" i="1" smtClean="0">
                        <a:solidFill>
                          <a:srgbClr val="762E9A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ru-RU" sz="1800" b="0" i="1" smtClean="0">
                        <a:latin typeface="Cambria Math" panose="02040503050406030204" pitchFamily="18" charset="0"/>
                      </a:rPr>
                      <m:t>10 м</m:t>
                    </m:r>
                    <m:r>
                      <a:rPr lang="ru-RU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∙10 м</m:t>
                    </m:r>
                    <m:r>
                      <a:rPr lang="ru-RU" sz="1800" b="0" i="1" smtClean="0">
                        <a:solidFill>
                          <a:srgbClr val="762E9A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=100 </m:t>
                    </m:r>
                    <m:sSup>
                      <m:sSupPr>
                        <m:ctrlPr>
                          <a:rPr lang="ru-RU" sz="1800" b="0" i="1" smtClean="0">
                            <a:solidFill>
                              <a:srgbClr val="762E9A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ru-RU" sz="1800" b="0" i="1" smtClean="0">
                            <a:solidFill>
                              <a:srgbClr val="762E9A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м</m:t>
                        </m:r>
                      </m:e>
                      <m:sup>
                        <m:r>
                          <a:rPr lang="ru-RU" sz="1800" b="0" i="1" smtClean="0">
                            <a:solidFill>
                              <a:srgbClr val="762E9A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ru-RU" sz="1800" dirty="0" smtClean="0"/>
                  <a:t>,</a:t>
                </a:r>
                <a:endParaRPr lang="ru-RU" sz="1800" dirty="0"/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774" y="2682432"/>
                <a:ext cx="2745880" cy="276999"/>
              </a:xfrm>
              <a:prstGeom prst="rect">
                <a:avLst/>
              </a:prstGeom>
              <a:blipFill>
                <a:blip r:embed="rId6"/>
                <a:stretch>
                  <a:fillRect l="-3111" t="-26667" r="-3778" b="-55556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358774" y="3052351"/>
                <a:ext cx="3412729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ru-RU" sz="1800" b="0" i="1" smtClean="0">
                        <a:solidFill>
                          <a:srgbClr val="762E9A"/>
                        </a:solidFill>
                        <a:latin typeface="Cambria Math" panose="02040503050406030204" pitchFamily="18" charset="0"/>
                      </a:rPr>
                      <m:t>1 га</m:t>
                    </m:r>
                    <m:r>
                      <a:rPr lang="en-US" sz="1800" b="0" i="1" smtClean="0">
                        <a:solidFill>
                          <a:srgbClr val="762E9A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ru-RU" sz="1800" b="0" i="1" smtClean="0">
                        <a:latin typeface="Cambria Math" panose="02040503050406030204" pitchFamily="18" charset="0"/>
                      </a:rPr>
                      <m:t>100 м</m:t>
                    </m:r>
                    <m:r>
                      <a:rPr lang="ru-RU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∙100 м</m:t>
                    </m:r>
                    <m:r>
                      <a:rPr lang="ru-RU" sz="1800" b="0" i="1" smtClean="0">
                        <a:solidFill>
                          <a:srgbClr val="762E9A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=10 000 </m:t>
                    </m:r>
                    <m:sSup>
                      <m:sSupPr>
                        <m:ctrlPr>
                          <a:rPr lang="ru-RU" sz="1800" b="0" i="1" smtClean="0">
                            <a:solidFill>
                              <a:srgbClr val="762E9A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ru-RU" sz="1800" b="0" i="1" smtClean="0">
                            <a:solidFill>
                              <a:srgbClr val="762E9A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м</m:t>
                        </m:r>
                      </m:e>
                      <m:sup>
                        <m:r>
                          <a:rPr lang="ru-RU" sz="1800" b="0" i="1" smtClean="0">
                            <a:solidFill>
                              <a:srgbClr val="762E9A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ru-RU" sz="1800" dirty="0" smtClean="0"/>
                  <a:t>.</a:t>
                </a:r>
                <a:endParaRPr lang="ru-RU" sz="1800" dirty="0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774" y="3052351"/>
                <a:ext cx="3412729" cy="276999"/>
              </a:xfrm>
              <a:prstGeom prst="rect">
                <a:avLst/>
              </a:prstGeom>
              <a:blipFill>
                <a:blip r:embed="rId7"/>
                <a:stretch>
                  <a:fillRect l="-2500" t="-26667" r="-3214" b="-53333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/>
          <p:cNvSpPr txBox="1"/>
          <p:nvPr/>
        </p:nvSpPr>
        <p:spPr>
          <a:xfrm>
            <a:off x="358775" y="3539550"/>
            <a:ext cx="4765676" cy="2751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ru-RU" sz="1600" dirty="0">
                <a:latin typeface="+mj-lt"/>
              </a:rPr>
              <a:t>В быту </a:t>
            </a:r>
            <a:r>
              <a:rPr lang="ru-RU" sz="1600" dirty="0">
                <a:solidFill>
                  <a:srgbClr val="762E9A"/>
                </a:solidFill>
                <a:latin typeface="+mj-lt"/>
              </a:rPr>
              <a:t>ар</a:t>
            </a:r>
            <a:r>
              <a:rPr lang="ru-RU" sz="1600" dirty="0">
                <a:latin typeface="+mj-lt"/>
              </a:rPr>
              <a:t> называют </a:t>
            </a:r>
            <a:r>
              <a:rPr lang="ru-RU" sz="1600" dirty="0">
                <a:solidFill>
                  <a:srgbClr val="762E9A"/>
                </a:solidFill>
                <a:latin typeface="+mj-lt"/>
              </a:rPr>
              <a:t>соткой</a:t>
            </a:r>
            <a:r>
              <a:rPr lang="ru-RU" sz="1600" dirty="0">
                <a:latin typeface="+mj-lt"/>
              </a:rPr>
              <a:t>.  </a:t>
            </a:r>
            <a:endParaRPr lang="ru-RU" sz="1600" dirty="0" smtClean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68490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-900"/>
            <a:ext cx="9144000" cy="5144400"/>
          </a:xfrm>
          <a:prstGeom prst="rect">
            <a:avLst/>
          </a:prstGeom>
          <a:solidFill>
            <a:srgbClr val="854B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7334" y="-3653"/>
            <a:ext cx="5826666" cy="3600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730" y="2922738"/>
            <a:ext cx="1494140" cy="3600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226791" y="2922738"/>
            <a:ext cx="1553374" cy="3600000"/>
          </a:xfrm>
          <a:prstGeom prst="rect">
            <a:avLst/>
          </a:prstGeom>
        </p:spPr>
      </p:pic>
      <p:sp>
        <p:nvSpPr>
          <p:cNvPr id="7" name="Полилиния 6"/>
          <p:cNvSpPr/>
          <p:nvPr/>
        </p:nvSpPr>
        <p:spPr>
          <a:xfrm>
            <a:off x="3763560" y="737419"/>
            <a:ext cx="4846638" cy="587375"/>
          </a:xfrm>
          <a:custGeom>
            <a:avLst/>
            <a:gdLst>
              <a:gd name="connsiteX0" fmla="*/ 0 w 4986338"/>
              <a:gd name="connsiteY0" fmla="*/ 614363 h 619125"/>
              <a:gd name="connsiteX1" fmla="*/ 762000 w 4986338"/>
              <a:gd name="connsiteY1" fmla="*/ 4763 h 619125"/>
              <a:gd name="connsiteX2" fmla="*/ 4986338 w 4986338"/>
              <a:gd name="connsiteY2" fmla="*/ 0 h 619125"/>
              <a:gd name="connsiteX3" fmla="*/ 4210050 w 4986338"/>
              <a:gd name="connsiteY3" fmla="*/ 619125 h 619125"/>
              <a:gd name="connsiteX4" fmla="*/ 0 w 4986338"/>
              <a:gd name="connsiteY4" fmla="*/ 614363 h 619125"/>
              <a:gd name="connsiteX0" fmla="*/ 0 w 4986338"/>
              <a:gd name="connsiteY0" fmla="*/ 614363 h 619125"/>
              <a:gd name="connsiteX1" fmla="*/ 647700 w 4986338"/>
              <a:gd name="connsiteY1" fmla="*/ 36513 h 619125"/>
              <a:gd name="connsiteX2" fmla="*/ 4986338 w 4986338"/>
              <a:gd name="connsiteY2" fmla="*/ 0 h 619125"/>
              <a:gd name="connsiteX3" fmla="*/ 4210050 w 4986338"/>
              <a:gd name="connsiteY3" fmla="*/ 619125 h 619125"/>
              <a:gd name="connsiteX4" fmla="*/ 0 w 4986338"/>
              <a:gd name="connsiteY4" fmla="*/ 614363 h 619125"/>
              <a:gd name="connsiteX0" fmla="*/ 0 w 4846638"/>
              <a:gd name="connsiteY0" fmla="*/ 582613 h 587375"/>
              <a:gd name="connsiteX1" fmla="*/ 647700 w 4846638"/>
              <a:gd name="connsiteY1" fmla="*/ 4763 h 587375"/>
              <a:gd name="connsiteX2" fmla="*/ 4846638 w 4846638"/>
              <a:gd name="connsiteY2" fmla="*/ 0 h 587375"/>
              <a:gd name="connsiteX3" fmla="*/ 4210050 w 4846638"/>
              <a:gd name="connsiteY3" fmla="*/ 587375 h 587375"/>
              <a:gd name="connsiteX4" fmla="*/ 0 w 4846638"/>
              <a:gd name="connsiteY4" fmla="*/ 582613 h 587375"/>
              <a:gd name="connsiteX0" fmla="*/ 0 w 4846638"/>
              <a:gd name="connsiteY0" fmla="*/ 582613 h 587375"/>
              <a:gd name="connsiteX1" fmla="*/ 647700 w 4846638"/>
              <a:gd name="connsiteY1" fmla="*/ 4763 h 587375"/>
              <a:gd name="connsiteX2" fmla="*/ 4846638 w 4846638"/>
              <a:gd name="connsiteY2" fmla="*/ 0 h 587375"/>
              <a:gd name="connsiteX3" fmla="*/ 4203700 w 4846638"/>
              <a:gd name="connsiteY3" fmla="*/ 587375 h 587375"/>
              <a:gd name="connsiteX4" fmla="*/ 0 w 4846638"/>
              <a:gd name="connsiteY4" fmla="*/ 582613 h 587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46638" h="587375">
                <a:moveTo>
                  <a:pt x="0" y="582613"/>
                </a:moveTo>
                <a:lnTo>
                  <a:pt x="647700" y="4763"/>
                </a:lnTo>
                <a:lnTo>
                  <a:pt x="4846638" y="0"/>
                </a:lnTo>
                <a:lnTo>
                  <a:pt x="4203700" y="587375"/>
                </a:lnTo>
                <a:lnTo>
                  <a:pt x="0" y="582613"/>
                </a:lnTo>
                <a:close/>
              </a:path>
            </a:pathLst>
          </a:custGeom>
          <a:solidFill>
            <a:srgbClr val="FFC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2243927" y="4017109"/>
                <a:ext cx="3613405" cy="705629"/>
              </a:xfrm>
              <a:prstGeom prst="wedgeRoundRectCallout">
                <a:avLst>
                  <a:gd name="adj1" fmla="val -65290"/>
                  <a:gd name="adj2" fmla="val -52244"/>
                  <a:gd name="adj3" fmla="val 16667"/>
                </a:avLst>
              </a:prstGeom>
              <a:solidFill>
                <a:schemeClr val="bg1"/>
              </a:solidFill>
              <a:ln>
                <a:solidFill>
                  <a:srgbClr val="762E9A"/>
                </a:solidFill>
              </a:ln>
            </p:spPr>
            <p:txBody>
              <a:bodyPr wrap="square" lIns="180000" tIns="90000" rIns="180000" bIns="90000" rtlCol="0">
                <a:spAutoFit/>
              </a:bodyPr>
              <a:lstStyle/>
              <a:p>
                <a:pPr algn="ctr"/>
                <a:r>
                  <a:rPr lang="ru-RU" sz="1400" dirty="0"/>
                  <a:t>Потолок является прямоугольником со сторонами </a:t>
                </a:r>
                <a14:m>
                  <m:oMath xmlns:m="http://schemas.openxmlformats.org/officeDocument/2006/math">
                    <m:r>
                      <a:rPr lang="ru-RU" sz="1600" i="1" dirty="0" smtClean="0">
                        <a:latin typeface="Cambria Math" panose="02040503050406030204" pitchFamily="18" charset="0"/>
                      </a:rPr>
                      <m:t>5</m:t>
                    </m:r>
                  </m:oMath>
                </a14:m>
                <a:r>
                  <a:rPr lang="ru-RU" sz="1400" dirty="0" smtClean="0"/>
                  <a:t> </a:t>
                </a:r>
                <a:r>
                  <a:rPr lang="ru-RU" sz="1400" dirty="0"/>
                  <a:t>и </a:t>
                </a:r>
                <a14:m>
                  <m:oMath xmlns:m="http://schemas.openxmlformats.org/officeDocument/2006/math">
                    <m:r>
                      <a:rPr lang="ru-RU" sz="1600" i="1" dirty="0" smtClean="0">
                        <a:latin typeface="Cambria Math" panose="02040503050406030204" pitchFamily="18" charset="0"/>
                      </a:rPr>
                      <m:t>4</m:t>
                    </m:r>
                  </m:oMath>
                </a14:m>
                <a:r>
                  <a:rPr lang="ru-RU" sz="1400" dirty="0" smtClean="0"/>
                  <a:t> метра.</a:t>
                </a:r>
                <a:endParaRPr lang="ru-RU" sz="1400" dirty="0"/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43927" y="4017109"/>
                <a:ext cx="3613405" cy="705629"/>
              </a:xfrm>
              <a:prstGeom prst="wedgeRoundRectCallout">
                <a:avLst>
                  <a:gd name="adj1" fmla="val -65290"/>
                  <a:gd name="adj2" fmla="val -52244"/>
                  <a:gd name="adj3" fmla="val 16667"/>
                </a:avLst>
              </a:prstGeom>
              <a:blipFill>
                <a:blip r:embed="rId7"/>
                <a:stretch>
                  <a:fillRect/>
                </a:stretch>
              </a:blipFill>
              <a:ln>
                <a:solidFill>
                  <a:srgbClr val="762E9A"/>
                </a:solidFill>
              </a:ln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371947" y="369457"/>
                <a:ext cx="2553007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ru-RU" sz="18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ru-RU" sz="1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потолка</m:t>
                        </m:r>
                      </m:sub>
                    </m:sSub>
                    <m:r>
                      <a:rPr lang="ru-RU" sz="18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=5</m:t>
                    </m:r>
                    <m:r>
                      <a:rPr lang="ru-RU" sz="18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∙4=20</m:t>
                    </m:r>
                  </m:oMath>
                </a14:m>
                <a:r>
                  <a:rPr lang="ru-RU" sz="1800" dirty="0" smtClean="0">
                    <a:solidFill>
                      <a:schemeClr val="bg1"/>
                    </a:solidFill>
                  </a:rPr>
                  <a:t> </a:t>
                </a:r>
                <a:r>
                  <a:rPr lang="ru-RU" sz="1600" dirty="0" smtClean="0">
                    <a:solidFill>
                      <a:schemeClr val="bg1"/>
                    </a:solidFill>
                  </a:rPr>
                  <a:t>(м</a:t>
                </a:r>
                <a:r>
                  <a:rPr lang="ru-RU" sz="1600" baseline="30000" dirty="0" smtClean="0">
                    <a:solidFill>
                      <a:schemeClr val="bg1"/>
                    </a:solidFill>
                  </a:rPr>
                  <a:t>2</a:t>
                </a:r>
                <a:r>
                  <a:rPr lang="ru-RU" sz="1600" dirty="0" smtClean="0">
                    <a:solidFill>
                      <a:schemeClr val="bg1"/>
                    </a:solidFill>
                  </a:rPr>
                  <a:t>);</a:t>
                </a:r>
                <a:endParaRPr lang="ru-RU" sz="16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1947" y="369457"/>
                <a:ext cx="2553007" cy="276999"/>
              </a:xfrm>
              <a:prstGeom prst="rect">
                <a:avLst/>
              </a:prstGeom>
              <a:blipFill>
                <a:blip r:embed="rId8"/>
                <a:stretch>
                  <a:fillRect l="-3103" t="-15556" r="-1671" b="-42222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4374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8" grpId="0" animBg="1"/>
      <p:bldP spid="10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-900"/>
            <a:ext cx="9144000" cy="5144400"/>
          </a:xfrm>
          <a:prstGeom prst="rect">
            <a:avLst/>
          </a:prstGeom>
          <a:solidFill>
            <a:srgbClr val="854B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7334" y="-900"/>
            <a:ext cx="5826666" cy="360000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4988087" y="4075921"/>
            <a:ext cx="2153550" cy="705629"/>
          </a:xfrm>
          <a:prstGeom prst="wedgeRoundRectCallout">
            <a:avLst>
              <a:gd name="adj1" fmla="val 65717"/>
              <a:gd name="adj2" fmla="val -62715"/>
              <a:gd name="adj3" fmla="val 16667"/>
            </a:avLst>
          </a:prstGeom>
          <a:solidFill>
            <a:schemeClr val="bg1"/>
          </a:solidFill>
          <a:ln>
            <a:solidFill>
              <a:srgbClr val="762E9A"/>
            </a:solidFill>
          </a:ln>
        </p:spPr>
        <p:txBody>
          <a:bodyPr wrap="square" lIns="180000" tIns="90000" rIns="180000" bIns="90000" rtlCol="0">
            <a:spAutoFit/>
          </a:bodyPr>
          <a:lstStyle/>
          <a:p>
            <a:pPr algn="ctr"/>
            <a:r>
              <a:rPr lang="ru-RU" sz="1400" dirty="0"/>
              <a:t>Пол имеет такую же форму и размеры.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371947" y="369457"/>
                <a:ext cx="2553007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ru-RU" sz="18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ru-RU" sz="1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потолка</m:t>
                        </m:r>
                      </m:sub>
                    </m:sSub>
                    <m:r>
                      <a:rPr lang="ru-RU" sz="18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=5</m:t>
                    </m:r>
                    <m:r>
                      <a:rPr lang="ru-RU" sz="18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∙4=20</m:t>
                    </m:r>
                  </m:oMath>
                </a14:m>
                <a:r>
                  <a:rPr lang="ru-RU" sz="1800" dirty="0" smtClean="0">
                    <a:solidFill>
                      <a:schemeClr val="bg1"/>
                    </a:solidFill>
                  </a:rPr>
                  <a:t> </a:t>
                </a:r>
                <a:r>
                  <a:rPr lang="ru-RU" sz="1600" dirty="0" smtClean="0">
                    <a:solidFill>
                      <a:schemeClr val="bg1"/>
                    </a:solidFill>
                  </a:rPr>
                  <a:t>(м</a:t>
                </a:r>
                <a:r>
                  <a:rPr lang="ru-RU" sz="1600" baseline="30000" dirty="0" smtClean="0">
                    <a:solidFill>
                      <a:schemeClr val="bg1"/>
                    </a:solidFill>
                  </a:rPr>
                  <a:t>2</a:t>
                </a:r>
                <a:r>
                  <a:rPr lang="ru-RU" sz="1600" dirty="0" smtClean="0">
                    <a:solidFill>
                      <a:schemeClr val="bg1"/>
                    </a:solidFill>
                  </a:rPr>
                  <a:t>);</a:t>
                </a:r>
                <a:endParaRPr lang="ru-RU" sz="16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1947" y="369457"/>
                <a:ext cx="2553007" cy="276999"/>
              </a:xfrm>
              <a:prstGeom prst="rect">
                <a:avLst/>
              </a:prstGeom>
              <a:blipFill>
                <a:blip r:embed="rId6"/>
                <a:stretch>
                  <a:fillRect l="-3103" t="-15556" r="-1671" b="-42222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Полилиния 10"/>
          <p:cNvSpPr/>
          <p:nvPr/>
        </p:nvSpPr>
        <p:spPr>
          <a:xfrm>
            <a:off x="3755196" y="2443702"/>
            <a:ext cx="4884738" cy="582180"/>
          </a:xfrm>
          <a:custGeom>
            <a:avLst/>
            <a:gdLst>
              <a:gd name="connsiteX0" fmla="*/ 0 w 4986338"/>
              <a:gd name="connsiteY0" fmla="*/ 614363 h 619125"/>
              <a:gd name="connsiteX1" fmla="*/ 762000 w 4986338"/>
              <a:gd name="connsiteY1" fmla="*/ 4763 h 619125"/>
              <a:gd name="connsiteX2" fmla="*/ 4986338 w 4986338"/>
              <a:gd name="connsiteY2" fmla="*/ 0 h 619125"/>
              <a:gd name="connsiteX3" fmla="*/ 4210050 w 4986338"/>
              <a:gd name="connsiteY3" fmla="*/ 619125 h 619125"/>
              <a:gd name="connsiteX4" fmla="*/ 0 w 4986338"/>
              <a:gd name="connsiteY4" fmla="*/ 614363 h 619125"/>
              <a:gd name="connsiteX0" fmla="*/ 0 w 4986338"/>
              <a:gd name="connsiteY0" fmla="*/ 614363 h 619125"/>
              <a:gd name="connsiteX1" fmla="*/ 660400 w 4986338"/>
              <a:gd name="connsiteY1" fmla="*/ 41708 h 619125"/>
              <a:gd name="connsiteX2" fmla="*/ 4986338 w 4986338"/>
              <a:gd name="connsiteY2" fmla="*/ 0 h 619125"/>
              <a:gd name="connsiteX3" fmla="*/ 4210050 w 4986338"/>
              <a:gd name="connsiteY3" fmla="*/ 619125 h 619125"/>
              <a:gd name="connsiteX4" fmla="*/ 0 w 4986338"/>
              <a:gd name="connsiteY4" fmla="*/ 614363 h 619125"/>
              <a:gd name="connsiteX0" fmla="*/ 0 w 4884738"/>
              <a:gd name="connsiteY0" fmla="*/ 577418 h 582180"/>
              <a:gd name="connsiteX1" fmla="*/ 660400 w 4884738"/>
              <a:gd name="connsiteY1" fmla="*/ 4763 h 582180"/>
              <a:gd name="connsiteX2" fmla="*/ 4884738 w 4884738"/>
              <a:gd name="connsiteY2" fmla="*/ 0 h 582180"/>
              <a:gd name="connsiteX3" fmla="*/ 4210050 w 4884738"/>
              <a:gd name="connsiteY3" fmla="*/ 582180 h 582180"/>
              <a:gd name="connsiteX4" fmla="*/ 0 w 4884738"/>
              <a:gd name="connsiteY4" fmla="*/ 577418 h 5821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84738" h="582180">
                <a:moveTo>
                  <a:pt x="0" y="577418"/>
                </a:moveTo>
                <a:lnTo>
                  <a:pt x="660400" y="4763"/>
                </a:lnTo>
                <a:lnTo>
                  <a:pt x="4884738" y="0"/>
                </a:lnTo>
                <a:lnTo>
                  <a:pt x="4210050" y="582180"/>
                </a:lnTo>
                <a:lnTo>
                  <a:pt x="0" y="577418"/>
                </a:lnTo>
                <a:close/>
              </a:path>
            </a:pathLst>
          </a:custGeom>
          <a:solidFill>
            <a:srgbClr val="9865B1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371947" y="767367"/>
                <a:ext cx="224042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ru-RU" sz="18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ru-RU" sz="1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пола</m:t>
                        </m:r>
                      </m:sub>
                    </m:sSub>
                    <m:r>
                      <a:rPr lang="ru-RU" sz="18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=5</m:t>
                    </m:r>
                    <m:r>
                      <a:rPr lang="ru-RU" sz="18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∙4=20</m:t>
                    </m:r>
                  </m:oMath>
                </a14:m>
                <a:r>
                  <a:rPr lang="ru-RU" sz="1800" dirty="0" smtClean="0">
                    <a:solidFill>
                      <a:schemeClr val="bg1"/>
                    </a:solidFill>
                  </a:rPr>
                  <a:t> </a:t>
                </a:r>
                <a:r>
                  <a:rPr lang="ru-RU" sz="1600" dirty="0" smtClean="0">
                    <a:solidFill>
                      <a:schemeClr val="bg1"/>
                    </a:solidFill>
                  </a:rPr>
                  <a:t>(м</a:t>
                </a:r>
                <a:r>
                  <a:rPr lang="ru-RU" sz="1600" baseline="30000" dirty="0" smtClean="0">
                    <a:solidFill>
                      <a:schemeClr val="bg1"/>
                    </a:solidFill>
                  </a:rPr>
                  <a:t>2</a:t>
                </a:r>
                <a:r>
                  <a:rPr lang="ru-RU" sz="1600" dirty="0" smtClean="0">
                    <a:solidFill>
                      <a:schemeClr val="bg1"/>
                    </a:solidFill>
                  </a:rPr>
                  <a:t>);</a:t>
                </a:r>
                <a:endParaRPr lang="ru-RU" sz="16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1947" y="767367"/>
                <a:ext cx="2240422" cy="276999"/>
              </a:xfrm>
              <a:prstGeom prst="rect">
                <a:avLst/>
              </a:prstGeom>
              <a:blipFill>
                <a:blip r:embed="rId7"/>
                <a:stretch>
                  <a:fillRect l="-3533" t="-15556" r="-3804" b="-42222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Рисунок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730" y="2922738"/>
            <a:ext cx="1494140" cy="360000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226791" y="2922738"/>
            <a:ext cx="1553374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7866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1" grpId="0" animBg="1"/>
      <p:bldP spid="1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-900"/>
            <a:ext cx="9144000" cy="5144400"/>
          </a:xfrm>
          <a:prstGeom prst="rect">
            <a:avLst/>
          </a:prstGeom>
          <a:solidFill>
            <a:srgbClr val="854B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7334" y="0"/>
            <a:ext cx="5826666" cy="3600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371947" y="369457"/>
                <a:ext cx="2553007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ru-RU" sz="18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ru-RU" sz="1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потолка</m:t>
                        </m:r>
                      </m:sub>
                    </m:sSub>
                    <m:r>
                      <a:rPr lang="ru-RU" sz="18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=5</m:t>
                    </m:r>
                    <m:r>
                      <a:rPr lang="ru-RU" sz="18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∙4=20</m:t>
                    </m:r>
                  </m:oMath>
                </a14:m>
                <a:r>
                  <a:rPr lang="ru-RU" sz="1800" dirty="0" smtClean="0">
                    <a:solidFill>
                      <a:schemeClr val="bg1"/>
                    </a:solidFill>
                  </a:rPr>
                  <a:t> </a:t>
                </a:r>
                <a:r>
                  <a:rPr lang="ru-RU" sz="1600" dirty="0" smtClean="0">
                    <a:solidFill>
                      <a:schemeClr val="bg1"/>
                    </a:solidFill>
                  </a:rPr>
                  <a:t>(м</a:t>
                </a:r>
                <a:r>
                  <a:rPr lang="ru-RU" sz="1600" baseline="30000" dirty="0" smtClean="0">
                    <a:solidFill>
                      <a:schemeClr val="bg1"/>
                    </a:solidFill>
                  </a:rPr>
                  <a:t>2</a:t>
                </a:r>
                <a:r>
                  <a:rPr lang="ru-RU" sz="1600" dirty="0" smtClean="0">
                    <a:solidFill>
                      <a:schemeClr val="bg1"/>
                    </a:solidFill>
                  </a:rPr>
                  <a:t>);</a:t>
                </a:r>
                <a:endParaRPr lang="ru-RU" sz="16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1947" y="369457"/>
                <a:ext cx="2553007" cy="276999"/>
              </a:xfrm>
              <a:prstGeom prst="rect">
                <a:avLst/>
              </a:prstGeom>
              <a:blipFill>
                <a:blip r:embed="rId6"/>
                <a:stretch>
                  <a:fillRect l="-3103" t="-15556" r="-1671" b="-42222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Полилиния 12"/>
          <p:cNvSpPr/>
          <p:nvPr/>
        </p:nvSpPr>
        <p:spPr>
          <a:xfrm>
            <a:off x="3766560" y="751900"/>
            <a:ext cx="656214" cy="2268393"/>
          </a:xfrm>
          <a:custGeom>
            <a:avLst/>
            <a:gdLst>
              <a:gd name="connsiteX0" fmla="*/ 4762 w 776287"/>
              <a:gd name="connsiteY0" fmla="*/ 619125 h 2314575"/>
              <a:gd name="connsiteX1" fmla="*/ 776287 w 776287"/>
              <a:gd name="connsiteY1" fmla="*/ 0 h 2314575"/>
              <a:gd name="connsiteX2" fmla="*/ 762000 w 776287"/>
              <a:gd name="connsiteY2" fmla="*/ 1704975 h 2314575"/>
              <a:gd name="connsiteX3" fmla="*/ 0 w 776287"/>
              <a:gd name="connsiteY3" fmla="*/ 2314575 h 2314575"/>
              <a:gd name="connsiteX4" fmla="*/ 4762 w 776287"/>
              <a:gd name="connsiteY4" fmla="*/ 619125 h 2314575"/>
              <a:gd name="connsiteX0" fmla="*/ 4762 w 762000"/>
              <a:gd name="connsiteY0" fmla="*/ 572943 h 2268393"/>
              <a:gd name="connsiteX1" fmla="*/ 656214 w 762000"/>
              <a:gd name="connsiteY1" fmla="*/ 0 h 2268393"/>
              <a:gd name="connsiteX2" fmla="*/ 762000 w 762000"/>
              <a:gd name="connsiteY2" fmla="*/ 1658793 h 2268393"/>
              <a:gd name="connsiteX3" fmla="*/ 0 w 762000"/>
              <a:gd name="connsiteY3" fmla="*/ 2268393 h 2268393"/>
              <a:gd name="connsiteX4" fmla="*/ 4762 w 762000"/>
              <a:gd name="connsiteY4" fmla="*/ 572943 h 2268393"/>
              <a:gd name="connsiteX0" fmla="*/ 4762 w 656214"/>
              <a:gd name="connsiteY0" fmla="*/ 572943 h 2268393"/>
              <a:gd name="connsiteX1" fmla="*/ 656214 w 656214"/>
              <a:gd name="connsiteY1" fmla="*/ 0 h 2268393"/>
              <a:gd name="connsiteX2" fmla="*/ 632691 w 656214"/>
              <a:gd name="connsiteY2" fmla="*/ 1695739 h 2268393"/>
              <a:gd name="connsiteX3" fmla="*/ 0 w 656214"/>
              <a:gd name="connsiteY3" fmla="*/ 2268393 h 2268393"/>
              <a:gd name="connsiteX4" fmla="*/ 4762 w 656214"/>
              <a:gd name="connsiteY4" fmla="*/ 572943 h 22683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56214" h="2268393">
                <a:moveTo>
                  <a:pt x="4762" y="572943"/>
                </a:moveTo>
                <a:lnTo>
                  <a:pt x="656214" y="0"/>
                </a:lnTo>
                <a:lnTo>
                  <a:pt x="632691" y="1695739"/>
                </a:lnTo>
                <a:lnTo>
                  <a:pt x="0" y="2268393"/>
                </a:lnTo>
                <a:cubicBezTo>
                  <a:pt x="1587" y="1703243"/>
                  <a:pt x="3175" y="1138093"/>
                  <a:pt x="4762" y="572943"/>
                </a:cubicBezTo>
                <a:close/>
              </a:path>
            </a:pathLst>
          </a:custGeom>
          <a:solidFill>
            <a:schemeClr val="accent6">
              <a:lumMod val="40000"/>
              <a:lumOff val="6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олилиния 13"/>
          <p:cNvSpPr/>
          <p:nvPr/>
        </p:nvSpPr>
        <p:spPr>
          <a:xfrm>
            <a:off x="7969734" y="733427"/>
            <a:ext cx="656214" cy="2268393"/>
          </a:xfrm>
          <a:custGeom>
            <a:avLst/>
            <a:gdLst>
              <a:gd name="connsiteX0" fmla="*/ 4762 w 776287"/>
              <a:gd name="connsiteY0" fmla="*/ 619125 h 2314575"/>
              <a:gd name="connsiteX1" fmla="*/ 776287 w 776287"/>
              <a:gd name="connsiteY1" fmla="*/ 0 h 2314575"/>
              <a:gd name="connsiteX2" fmla="*/ 762000 w 776287"/>
              <a:gd name="connsiteY2" fmla="*/ 1704975 h 2314575"/>
              <a:gd name="connsiteX3" fmla="*/ 0 w 776287"/>
              <a:gd name="connsiteY3" fmla="*/ 2314575 h 2314575"/>
              <a:gd name="connsiteX4" fmla="*/ 4762 w 776287"/>
              <a:gd name="connsiteY4" fmla="*/ 619125 h 2314575"/>
              <a:gd name="connsiteX0" fmla="*/ 4762 w 762000"/>
              <a:gd name="connsiteY0" fmla="*/ 572943 h 2268393"/>
              <a:gd name="connsiteX1" fmla="*/ 656214 w 762000"/>
              <a:gd name="connsiteY1" fmla="*/ 0 h 2268393"/>
              <a:gd name="connsiteX2" fmla="*/ 762000 w 762000"/>
              <a:gd name="connsiteY2" fmla="*/ 1658793 h 2268393"/>
              <a:gd name="connsiteX3" fmla="*/ 0 w 762000"/>
              <a:gd name="connsiteY3" fmla="*/ 2268393 h 2268393"/>
              <a:gd name="connsiteX4" fmla="*/ 4762 w 762000"/>
              <a:gd name="connsiteY4" fmla="*/ 572943 h 2268393"/>
              <a:gd name="connsiteX0" fmla="*/ 4762 w 656214"/>
              <a:gd name="connsiteY0" fmla="*/ 572943 h 2268393"/>
              <a:gd name="connsiteX1" fmla="*/ 656214 w 656214"/>
              <a:gd name="connsiteY1" fmla="*/ 0 h 2268393"/>
              <a:gd name="connsiteX2" fmla="*/ 632691 w 656214"/>
              <a:gd name="connsiteY2" fmla="*/ 1714211 h 2268393"/>
              <a:gd name="connsiteX3" fmla="*/ 0 w 656214"/>
              <a:gd name="connsiteY3" fmla="*/ 2268393 h 2268393"/>
              <a:gd name="connsiteX4" fmla="*/ 4762 w 656214"/>
              <a:gd name="connsiteY4" fmla="*/ 572943 h 22683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56214" h="2268393">
                <a:moveTo>
                  <a:pt x="4762" y="572943"/>
                </a:moveTo>
                <a:lnTo>
                  <a:pt x="656214" y="0"/>
                </a:lnTo>
                <a:lnTo>
                  <a:pt x="632691" y="1714211"/>
                </a:lnTo>
                <a:lnTo>
                  <a:pt x="0" y="2268393"/>
                </a:lnTo>
                <a:cubicBezTo>
                  <a:pt x="1587" y="1703243"/>
                  <a:pt x="3175" y="1138093"/>
                  <a:pt x="4762" y="572943"/>
                </a:cubicBezTo>
                <a:close/>
              </a:path>
            </a:pathLst>
          </a:custGeom>
          <a:solidFill>
            <a:schemeClr val="accent6">
              <a:lumMod val="40000"/>
              <a:lumOff val="6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2013018" y="4093705"/>
                <a:ext cx="3334837" cy="705629"/>
              </a:xfrm>
              <a:prstGeom prst="wedgeRoundRectCallout">
                <a:avLst>
                  <a:gd name="adj1" fmla="val -61073"/>
                  <a:gd name="adj2" fmla="val -49626"/>
                  <a:gd name="adj3" fmla="val 16667"/>
                </a:avLst>
              </a:prstGeom>
              <a:solidFill>
                <a:schemeClr val="bg1"/>
              </a:solidFill>
              <a:ln>
                <a:solidFill>
                  <a:srgbClr val="762E9A"/>
                </a:solidFill>
              </a:ln>
            </p:spPr>
            <p:txBody>
              <a:bodyPr wrap="square" lIns="180000" tIns="90000" rIns="180000" bIns="90000" rtlCol="0">
                <a:spAutoFit/>
              </a:bodyPr>
              <a:lstStyle/>
              <a:p>
                <a:pPr algn="ctr"/>
                <a:r>
                  <a:rPr lang="ru-RU" sz="1400" dirty="0" smtClean="0"/>
                  <a:t>У нас две стены прямоугольной формы с размерами </a:t>
                </a:r>
                <a14:m>
                  <m:oMath xmlns:m="http://schemas.openxmlformats.org/officeDocument/2006/math">
                    <m:r>
                      <a:rPr lang="ru-RU" sz="1600" b="0" i="1" dirty="0" smtClean="0">
                        <a:latin typeface="Cambria Math" panose="02040503050406030204" pitchFamily="18" charset="0"/>
                      </a:rPr>
                      <m:t>3</m:t>
                    </m:r>
                  </m:oMath>
                </a14:m>
                <a:r>
                  <a:rPr lang="ru-RU" sz="1400" dirty="0" smtClean="0"/>
                  <a:t> на </a:t>
                </a:r>
                <a14:m>
                  <m:oMath xmlns:m="http://schemas.openxmlformats.org/officeDocument/2006/math">
                    <m:r>
                      <a:rPr lang="ru-RU" sz="1600" i="1" dirty="0" smtClean="0">
                        <a:latin typeface="Cambria Math" panose="02040503050406030204" pitchFamily="18" charset="0"/>
                      </a:rPr>
                      <m:t>4</m:t>
                    </m:r>
                  </m:oMath>
                </a14:m>
                <a:r>
                  <a:rPr lang="ru-RU" sz="1400" dirty="0" smtClean="0"/>
                  <a:t> метра.</a:t>
                </a:r>
                <a:endParaRPr lang="ru-RU" sz="1400" dirty="0"/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13018" y="4093705"/>
                <a:ext cx="3334837" cy="705629"/>
              </a:xfrm>
              <a:prstGeom prst="wedgeRoundRectCallout">
                <a:avLst>
                  <a:gd name="adj1" fmla="val -61073"/>
                  <a:gd name="adj2" fmla="val -49626"/>
                  <a:gd name="adj3" fmla="val 16667"/>
                </a:avLst>
              </a:prstGeom>
              <a:blipFill>
                <a:blip r:embed="rId7"/>
                <a:stretch>
                  <a:fillRect/>
                </a:stretch>
              </a:blipFill>
              <a:ln>
                <a:solidFill>
                  <a:srgbClr val="762E9A"/>
                </a:solidFill>
              </a:ln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371947" y="1198434"/>
                <a:ext cx="2608599" cy="28918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ru-RU" sz="18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ru-RU" sz="1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1, 2 стены</m:t>
                        </m:r>
                      </m:sub>
                    </m:sSub>
                    <m:r>
                      <a:rPr lang="ru-RU" sz="18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=3</m:t>
                    </m:r>
                    <m:r>
                      <a:rPr lang="ru-RU" sz="18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∙4=12</m:t>
                    </m:r>
                  </m:oMath>
                </a14:m>
                <a:r>
                  <a:rPr lang="ru-RU" sz="1800" dirty="0" smtClean="0">
                    <a:solidFill>
                      <a:schemeClr val="bg1"/>
                    </a:solidFill>
                  </a:rPr>
                  <a:t> </a:t>
                </a:r>
                <a:r>
                  <a:rPr lang="ru-RU" sz="1600" dirty="0" smtClean="0">
                    <a:solidFill>
                      <a:schemeClr val="bg1"/>
                    </a:solidFill>
                  </a:rPr>
                  <a:t>(м</a:t>
                </a:r>
                <a:r>
                  <a:rPr lang="ru-RU" sz="1600" baseline="30000" dirty="0" smtClean="0">
                    <a:solidFill>
                      <a:schemeClr val="bg1"/>
                    </a:solidFill>
                  </a:rPr>
                  <a:t>2</a:t>
                </a:r>
                <a:r>
                  <a:rPr lang="ru-RU" sz="1600" dirty="0" smtClean="0">
                    <a:solidFill>
                      <a:schemeClr val="bg1"/>
                    </a:solidFill>
                  </a:rPr>
                  <a:t>);</a:t>
                </a:r>
                <a:endParaRPr lang="ru-RU" sz="16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1947" y="1198434"/>
                <a:ext cx="2608599" cy="289182"/>
              </a:xfrm>
              <a:prstGeom prst="rect">
                <a:avLst/>
              </a:prstGeom>
              <a:blipFill>
                <a:blip r:embed="rId8"/>
                <a:stretch>
                  <a:fillRect l="-3037" t="-14894" r="-3271" b="-3617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/>
              <p:cNvSpPr txBox="1"/>
              <p:nvPr/>
            </p:nvSpPr>
            <p:spPr>
              <a:xfrm>
                <a:off x="371947" y="767367"/>
                <a:ext cx="224042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ru-RU" sz="18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ru-RU" sz="1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пола</m:t>
                        </m:r>
                      </m:sub>
                    </m:sSub>
                    <m:r>
                      <a:rPr lang="ru-RU" sz="18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=5</m:t>
                    </m:r>
                    <m:r>
                      <a:rPr lang="ru-RU" sz="18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∙4=20</m:t>
                    </m:r>
                  </m:oMath>
                </a14:m>
                <a:r>
                  <a:rPr lang="ru-RU" sz="1800" dirty="0" smtClean="0">
                    <a:solidFill>
                      <a:schemeClr val="bg1"/>
                    </a:solidFill>
                  </a:rPr>
                  <a:t> </a:t>
                </a:r>
                <a:r>
                  <a:rPr lang="ru-RU" sz="1600" dirty="0" smtClean="0">
                    <a:solidFill>
                      <a:schemeClr val="bg1"/>
                    </a:solidFill>
                  </a:rPr>
                  <a:t>(м</a:t>
                </a:r>
                <a:r>
                  <a:rPr lang="ru-RU" sz="1600" baseline="30000" dirty="0" smtClean="0">
                    <a:solidFill>
                      <a:schemeClr val="bg1"/>
                    </a:solidFill>
                  </a:rPr>
                  <a:t>2</a:t>
                </a:r>
                <a:r>
                  <a:rPr lang="ru-RU" sz="1600" dirty="0" smtClean="0">
                    <a:solidFill>
                      <a:schemeClr val="bg1"/>
                    </a:solidFill>
                  </a:rPr>
                  <a:t>);</a:t>
                </a:r>
                <a:endParaRPr lang="ru-RU" sz="16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1947" y="767367"/>
                <a:ext cx="2240422" cy="276999"/>
              </a:xfrm>
              <a:prstGeom prst="rect">
                <a:avLst/>
              </a:prstGeom>
              <a:blipFill>
                <a:blip r:embed="rId9"/>
                <a:stretch>
                  <a:fillRect l="-3533" t="-15556" r="-3804" b="-42222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8" name="Рисунок 1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730" y="2922738"/>
            <a:ext cx="1494140" cy="3600000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226791" y="2922738"/>
            <a:ext cx="1553374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3501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-900"/>
            <a:ext cx="9144000" cy="5144400"/>
          </a:xfrm>
          <a:prstGeom prst="rect">
            <a:avLst/>
          </a:prstGeom>
          <a:solidFill>
            <a:srgbClr val="854B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7334" y="-900"/>
            <a:ext cx="5826666" cy="3600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371947" y="369457"/>
                <a:ext cx="2553007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ru-RU" sz="18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ru-RU" sz="1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потолка</m:t>
                        </m:r>
                      </m:sub>
                    </m:sSub>
                    <m:r>
                      <a:rPr lang="ru-RU" sz="18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=5</m:t>
                    </m:r>
                    <m:r>
                      <a:rPr lang="ru-RU" sz="18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∙4=20</m:t>
                    </m:r>
                  </m:oMath>
                </a14:m>
                <a:r>
                  <a:rPr lang="ru-RU" sz="1800" dirty="0" smtClean="0">
                    <a:solidFill>
                      <a:schemeClr val="bg1"/>
                    </a:solidFill>
                  </a:rPr>
                  <a:t> </a:t>
                </a:r>
                <a:r>
                  <a:rPr lang="ru-RU" sz="1600" dirty="0" smtClean="0">
                    <a:solidFill>
                      <a:schemeClr val="bg1"/>
                    </a:solidFill>
                  </a:rPr>
                  <a:t>(м</a:t>
                </a:r>
                <a:r>
                  <a:rPr lang="ru-RU" sz="1600" baseline="30000" dirty="0" smtClean="0">
                    <a:solidFill>
                      <a:schemeClr val="bg1"/>
                    </a:solidFill>
                  </a:rPr>
                  <a:t>2</a:t>
                </a:r>
                <a:r>
                  <a:rPr lang="ru-RU" sz="1600" dirty="0" smtClean="0">
                    <a:solidFill>
                      <a:schemeClr val="bg1"/>
                    </a:solidFill>
                  </a:rPr>
                  <a:t>);</a:t>
                </a:r>
                <a:endParaRPr lang="ru-RU" sz="16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1947" y="369457"/>
                <a:ext cx="2553007" cy="276999"/>
              </a:xfrm>
              <a:prstGeom prst="rect">
                <a:avLst/>
              </a:prstGeom>
              <a:blipFill>
                <a:blip r:embed="rId6"/>
                <a:stretch>
                  <a:fillRect l="-3103" t="-15556" r="-1671" b="-42222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3713586" y="4075921"/>
                <a:ext cx="3334837" cy="705629"/>
              </a:xfrm>
              <a:prstGeom prst="wedgeRoundRectCallout">
                <a:avLst>
                  <a:gd name="adj1" fmla="val 65224"/>
                  <a:gd name="adj2" fmla="val -52244"/>
                  <a:gd name="adj3" fmla="val 16667"/>
                </a:avLst>
              </a:prstGeom>
              <a:solidFill>
                <a:schemeClr val="bg1"/>
              </a:solidFill>
              <a:ln>
                <a:solidFill>
                  <a:srgbClr val="762E9A"/>
                </a:solidFill>
              </a:ln>
            </p:spPr>
            <p:txBody>
              <a:bodyPr wrap="square" lIns="180000" tIns="90000" rIns="180000" bIns="90000" rtlCol="0">
                <a:spAutoFit/>
              </a:bodyPr>
              <a:lstStyle/>
              <a:p>
                <a:pPr algn="ctr"/>
                <a:r>
                  <a:rPr lang="ru-RU" sz="1400" dirty="0" smtClean="0"/>
                  <a:t>У нас две стены прямоугольной формы с размерами </a:t>
                </a:r>
                <a14:m>
                  <m:oMath xmlns:m="http://schemas.openxmlformats.org/officeDocument/2006/math">
                    <m:r>
                      <a:rPr lang="ru-RU" sz="1600" b="0" i="1" dirty="0" smtClean="0">
                        <a:latin typeface="Cambria Math" panose="02040503050406030204" pitchFamily="18" charset="0"/>
                      </a:rPr>
                      <m:t>5</m:t>
                    </m:r>
                  </m:oMath>
                </a14:m>
                <a:r>
                  <a:rPr lang="ru-RU" sz="1400" dirty="0" smtClean="0"/>
                  <a:t> на </a:t>
                </a:r>
                <a14:m>
                  <m:oMath xmlns:m="http://schemas.openxmlformats.org/officeDocument/2006/math">
                    <m:r>
                      <a:rPr lang="ru-RU" sz="1600" b="0" i="1" dirty="0" smtClean="0">
                        <a:latin typeface="Cambria Math" panose="02040503050406030204" pitchFamily="18" charset="0"/>
                      </a:rPr>
                      <m:t>3</m:t>
                    </m:r>
                  </m:oMath>
                </a14:m>
                <a:r>
                  <a:rPr lang="ru-RU" sz="1400" dirty="0" smtClean="0"/>
                  <a:t> метра.</a:t>
                </a:r>
                <a:endParaRPr lang="ru-RU" sz="1400" dirty="0"/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13586" y="4075921"/>
                <a:ext cx="3334837" cy="705629"/>
              </a:xfrm>
              <a:prstGeom prst="wedgeRoundRectCallout">
                <a:avLst>
                  <a:gd name="adj1" fmla="val 65224"/>
                  <a:gd name="adj2" fmla="val -52244"/>
                  <a:gd name="adj3" fmla="val 16667"/>
                </a:avLst>
              </a:prstGeom>
              <a:blipFill>
                <a:blip r:embed="rId7"/>
                <a:stretch>
                  <a:fillRect/>
                </a:stretch>
              </a:blipFill>
              <a:ln>
                <a:solidFill>
                  <a:srgbClr val="762E9A"/>
                </a:solidFill>
              </a:ln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371947" y="1198434"/>
                <a:ext cx="2608599" cy="28918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ru-RU" sz="18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ru-RU" sz="1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1, 2 стены</m:t>
                        </m:r>
                      </m:sub>
                    </m:sSub>
                    <m:r>
                      <a:rPr lang="ru-RU" sz="18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=3</m:t>
                    </m:r>
                    <m:r>
                      <a:rPr lang="ru-RU" sz="18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∙4=12</m:t>
                    </m:r>
                  </m:oMath>
                </a14:m>
                <a:r>
                  <a:rPr lang="ru-RU" sz="1800" dirty="0" smtClean="0">
                    <a:solidFill>
                      <a:schemeClr val="bg1"/>
                    </a:solidFill>
                  </a:rPr>
                  <a:t> </a:t>
                </a:r>
                <a:r>
                  <a:rPr lang="ru-RU" sz="1600" dirty="0" smtClean="0">
                    <a:solidFill>
                      <a:schemeClr val="bg1"/>
                    </a:solidFill>
                  </a:rPr>
                  <a:t>(м</a:t>
                </a:r>
                <a:r>
                  <a:rPr lang="ru-RU" sz="1600" baseline="30000" dirty="0" smtClean="0">
                    <a:solidFill>
                      <a:schemeClr val="bg1"/>
                    </a:solidFill>
                  </a:rPr>
                  <a:t>2</a:t>
                </a:r>
                <a:r>
                  <a:rPr lang="ru-RU" sz="1600" dirty="0" smtClean="0">
                    <a:solidFill>
                      <a:schemeClr val="bg1"/>
                    </a:solidFill>
                  </a:rPr>
                  <a:t>);</a:t>
                </a:r>
                <a:endParaRPr lang="ru-RU" sz="16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1947" y="1198434"/>
                <a:ext cx="2608599" cy="289182"/>
              </a:xfrm>
              <a:prstGeom prst="rect">
                <a:avLst/>
              </a:prstGeom>
              <a:blipFill>
                <a:blip r:embed="rId8"/>
                <a:stretch>
                  <a:fillRect l="-3037" t="-14894" r="-3271" b="-3617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/>
              <p:cNvSpPr txBox="1"/>
              <p:nvPr/>
            </p:nvSpPr>
            <p:spPr>
              <a:xfrm>
                <a:off x="371947" y="767367"/>
                <a:ext cx="224042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ru-RU" sz="18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ru-RU" sz="1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пола</m:t>
                        </m:r>
                      </m:sub>
                    </m:sSub>
                    <m:r>
                      <a:rPr lang="ru-RU" sz="18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=5</m:t>
                    </m:r>
                    <m:r>
                      <a:rPr lang="ru-RU" sz="18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∙4=20</m:t>
                    </m:r>
                  </m:oMath>
                </a14:m>
                <a:r>
                  <a:rPr lang="ru-RU" sz="1800" dirty="0" smtClean="0">
                    <a:solidFill>
                      <a:schemeClr val="bg1"/>
                    </a:solidFill>
                  </a:rPr>
                  <a:t> </a:t>
                </a:r>
                <a:r>
                  <a:rPr lang="ru-RU" sz="1600" dirty="0" smtClean="0">
                    <a:solidFill>
                      <a:schemeClr val="bg1"/>
                    </a:solidFill>
                  </a:rPr>
                  <a:t>(м</a:t>
                </a:r>
                <a:r>
                  <a:rPr lang="ru-RU" sz="1600" baseline="30000" dirty="0" smtClean="0">
                    <a:solidFill>
                      <a:schemeClr val="bg1"/>
                    </a:solidFill>
                  </a:rPr>
                  <a:t>2</a:t>
                </a:r>
                <a:r>
                  <a:rPr lang="ru-RU" sz="1600" dirty="0" smtClean="0">
                    <a:solidFill>
                      <a:schemeClr val="bg1"/>
                    </a:solidFill>
                  </a:rPr>
                  <a:t>);</a:t>
                </a:r>
                <a:endParaRPr lang="ru-RU" sz="16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1947" y="767367"/>
                <a:ext cx="2240422" cy="276999"/>
              </a:xfrm>
              <a:prstGeom prst="rect">
                <a:avLst/>
              </a:prstGeom>
              <a:blipFill>
                <a:blip r:embed="rId9"/>
                <a:stretch>
                  <a:fillRect l="-3533" t="-15556" r="-3804" b="-42222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Прямоугольник 17"/>
          <p:cNvSpPr/>
          <p:nvPr/>
        </p:nvSpPr>
        <p:spPr>
          <a:xfrm>
            <a:off x="4420519" y="742664"/>
            <a:ext cx="4194000" cy="1699258"/>
          </a:xfrm>
          <a:prstGeom prst="rect">
            <a:avLst/>
          </a:prstGeom>
          <a:solidFill>
            <a:schemeClr val="accent5">
              <a:lumMod val="40000"/>
              <a:lumOff val="6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>
            <a:off x="3766751" y="1315608"/>
            <a:ext cx="4212000" cy="1699258"/>
          </a:xfrm>
          <a:prstGeom prst="rect">
            <a:avLst/>
          </a:prstGeom>
          <a:solidFill>
            <a:schemeClr val="accent5">
              <a:lumMod val="40000"/>
              <a:lumOff val="6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371946" y="1641684"/>
                <a:ext cx="2608599" cy="28918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ru-RU" sz="18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ru-RU" sz="1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3, 4 стены</m:t>
                        </m:r>
                      </m:sub>
                    </m:sSub>
                    <m:r>
                      <a:rPr lang="ru-RU" sz="18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=5</m:t>
                    </m:r>
                    <m:r>
                      <a:rPr lang="ru-RU" sz="18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∙3=15</m:t>
                    </m:r>
                  </m:oMath>
                </a14:m>
                <a:r>
                  <a:rPr lang="ru-RU" sz="1800" dirty="0" smtClean="0">
                    <a:solidFill>
                      <a:schemeClr val="bg1"/>
                    </a:solidFill>
                  </a:rPr>
                  <a:t> </a:t>
                </a:r>
                <a:r>
                  <a:rPr lang="ru-RU" sz="1600" dirty="0" smtClean="0">
                    <a:solidFill>
                      <a:schemeClr val="bg1"/>
                    </a:solidFill>
                  </a:rPr>
                  <a:t>(м</a:t>
                </a:r>
                <a:r>
                  <a:rPr lang="ru-RU" sz="1600" baseline="30000" dirty="0" smtClean="0">
                    <a:solidFill>
                      <a:schemeClr val="bg1"/>
                    </a:solidFill>
                  </a:rPr>
                  <a:t>2</a:t>
                </a:r>
                <a:r>
                  <a:rPr lang="ru-RU" sz="1600" dirty="0" smtClean="0">
                    <a:solidFill>
                      <a:schemeClr val="bg1"/>
                    </a:solidFill>
                  </a:rPr>
                  <a:t>);</a:t>
                </a:r>
                <a:endParaRPr lang="ru-RU" sz="16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1946" y="1641684"/>
                <a:ext cx="2608599" cy="289182"/>
              </a:xfrm>
              <a:prstGeom prst="rect">
                <a:avLst/>
              </a:prstGeom>
              <a:blipFill>
                <a:blip r:embed="rId11"/>
                <a:stretch>
                  <a:fillRect l="-3037" t="-12500" r="-3505" b="-3541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Рисунок 1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730" y="2922738"/>
            <a:ext cx="1494140" cy="3600000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226791" y="2922738"/>
            <a:ext cx="1553374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1181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8" grpId="0" animBg="1"/>
      <p:bldP spid="19" grpId="0" animBg="1"/>
      <p:bldP spid="20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-900"/>
            <a:ext cx="9144000" cy="5144400"/>
          </a:xfrm>
          <a:prstGeom prst="rect">
            <a:avLst/>
          </a:prstGeom>
          <a:solidFill>
            <a:srgbClr val="854B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7334" y="0"/>
            <a:ext cx="5826666" cy="3600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371947" y="369457"/>
                <a:ext cx="2553007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ru-RU" sz="18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ru-RU" sz="1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потолка</m:t>
                        </m:r>
                      </m:sub>
                    </m:sSub>
                    <m:r>
                      <a:rPr lang="ru-RU" sz="18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=5</m:t>
                    </m:r>
                    <m:r>
                      <a:rPr lang="ru-RU" sz="18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∙4=20</m:t>
                    </m:r>
                  </m:oMath>
                </a14:m>
                <a:r>
                  <a:rPr lang="ru-RU" sz="1800" dirty="0" smtClean="0">
                    <a:solidFill>
                      <a:schemeClr val="bg1"/>
                    </a:solidFill>
                  </a:rPr>
                  <a:t> </a:t>
                </a:r>
                <a:r>
                  <a:rPr lang="ru-RU" sz="1600" dirty="0" smtClean="0">
                    <a:solidFill>
                      <a:schemeClr val="bg1"/>
                    </a:solidFill>
                  </a:rPr>
                  <a:t>(м</a:t>
                </a:r>
                <a:r>
                  <a:rPr lang="ru-RU" sz="1600" baseline="30000" dirty="0" smtClean="0">
                    <a:solidFill>
                      <a:schemeClr val="bg1"/>
                    </a:solidFill>
                  </a:rPr>
                  <a:t>2</a:t>
                </a:r>
                <a:r>
                  <a:rPr lang="ru-RU" sz="1600" dirty="0" smtClean="0">
                    <a:solidFill>
                      <a:schemeClr val="bg1"/>
                    </a:solidFill>
                  </a:rPr>
                  <a:t>);</a:t>
                </a:r>
                <a:endParaRPr lang="ru-RU" sz="16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1947" y="369457"/>
                <a:ext cx="2553007" cy="276999"/>
              </a:xfrm>
              <a:prstGeom prst="rect">
                <a:avLst/>
              </a:prstGeom>
              <a:blipFill>
                <a:blip r:embed="rId5"/>
                <a:stretch>
                  <a:fillRect l="-3103" t="-15556" r="-1671" b="-42222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/>
          <p:cNvSpPr txBox="1"/>
          <p:nvPr/>
        </p:nvSpPr>
        <p:spPr>
          <a:xfrm>
            <a:off x="2798617" y="3869328"/>
            <a:ext cx="5986607" cy="916183"/>
          </a:xfrm>
          <a:prstGeom prst="wedgeRoundRectCallout">
            <a:avLst>
              <a:gd name="adj1" fmla="val -56622"/>
              <a:gd name="adj2" fmla="val -81944"/>
              <a:gd name="adj3" fmla="val 16667"/>
            </a:avLst>
          </a:prstGeom>
          <a:solidFill>
            <a:schemeClr val="bg1"/>
          </a:solidFill>
          <a:ln>
            <a:solidFill>
              <a:srgbClr val="762E9A"/>
            </a:solidFill>
          </a:ln>
        </p:spPr>
        <p:txBody>
          <a:bodyPr wrap="square" lIns="180000" tIns="90000" rIns="180000" bIns="90000" rtlCol="0">
            <a:spAutoFit/>
          </a:bodyPr>
          <a:lstStyle/>
          <a:p>
            <a:pPr algn="ctr"/>
            <a:r>
              <a:rPr lang="ru-RU" sz="1400" dirty="0" smtClean="0"/>
              <a:t>Но </a:t>
            </a:r>
            <a:r>
              <a:rPr lang="ru-RU" sz="1400" dirty="0"/>
              <a:t>на одной из этих стен расположены окно и дверь. </a:t>
            </a:r>
            <a:endParaRPr lang="ru-RU" sz="1400" dirty="0" smtClean="0"/>
          </a:p>
          <a:p>
            <a:pPr algn="ctr"/>
            <a:r>
              <a:rPr lang="ru-RU" sz="1400" dirty="0" smtClean="0"/>
              <a:t>Их оклеивать </a:t>
            </a:r>
            <a:r>
              <a:rPr lang="ru-RU" sz="1400" dirty="0"/>
              <a:t>не нужно.</a:t>
            </a:r>
            <a:endParaRPr lang="ru-RU" sz="1400" dirty="0" smtClean="0"/>
          </a:p>
          <a:p>
            <a:pPr algn="ctr"/>
            <a:r>
              <a:rPr lang="ru-RU" sz="1400" dirty="0" smtClean="0"/>
              <a:t>Из </a:t>
            </a:r>
            <a:r>
              <a:rPr lang="ru-RU" sz="1400" dirty="0"/>
              <a:t>площади этой стены </a:t>
            </a:r>
            <a:r>
              <a:rPr lang="ru-RU" sz="1400" dirty="0" smtClean="0"/>
              <a:t>вычтем </a:t>
            </a:r>
            <a:r>
              <a:rPr lang="ru-RU" sz="1400" dirty="0"/>
              <a:t>площадь окна и площадь двери.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371947" y="1198434"/>
                <a:ext cx="2608599" cy="28918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ru-RU" sz="18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ru-RU" sz="1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1, 2 стены</m:t>
                        </m:r>
                      </m:sub>
                    </m:sSub>
                    <m:r>
                      <a:rPr lang="ru-RU" sz="18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=3</m:t>
                    </m:r>
                    <m:r>
                      <a:rPr lang="ru-RU" sz="18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∙4=12</m:t>
                    </m:r>
                  </m:oMath>
                </a14:m>
                <a:r>
                  <a:rPr lang="ru-RU" sz="1800" dirty="0" smtClean="0">
                    <a:solidFill>
                      <a:schemeClr val="bg1"/>
                    </a:solidFill>
                  </a:rPr>
                  <a:t> </a:t>
                </a:r>
                <a:r>
                  <a:rPr lang="ru-RU" sz="1600" dirty="0" smtClean="0">
                    <a:solidFill>
                      <a:schemeClr val="bg1"/>
                    </a:solidFill>
                  </a:rPr>
                  <a:t>(м</a:t>
                </a:r>
                <a:r>
                  <a:rPr lang="ru-RU" sz="1600" baseline="30000" dirty="0" smtClean="0">
                    <a:solidFill>
                      <a:schemeClr val="bg1"/>
                    </a:solidFill>
                  </a:rPr>
                  <a:t>2</a:t>
                </a:r>
                <a:r>
                  <a:rPr lang="ru-RU" sz="1600" dirty="0" smtClean="0">
                    <a:solidFill>
                      <a:schemeClr val="bg1"/>
                    </a:solidFill>
                  </a:rPr>
                  <a:t>);</a:t>
                </a:r>
                <a:endParaRPr lang="ru-RU" sz="16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1947" y="1198434"/>
                <a:ext cx="2608599" cy="289182"/>
              </a:xfrm>
              <a:prstGeom prst="rect">
                <a:avLst/>
              </a:prstGeom>
              <a:blipFill>
                <a:blip r:embed="rId6"/>
                <a:stretch>
                  <a:fillRect l="-3037" t="-14894" r="-3271" b="-3617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/>
              <p:cNvSpPr txBox="1"/>
              <p:nvPr/>
            </p:nvSpPr>
            <p:spPr>
              <a:xfrm>
                <a:off x="371947" y="767367"/>
                <a:ext cx="224042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ru-RU" sz="18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ru-RU" sz="1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пола</m:t>
                        </m:r>
                      </m:sub>
                    </m:sSub>
                    <m:r>
                      <a:rPr lang="ru-RU" sz="18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=5</m:t>
                    </m:r>
                    <m:r>
                      <a:rPr lang="ru-RU" sz="18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∙4=20</m:t>
                    </m:r>
                  </m:oMath>
                </a14:m>
                <a:r>
                  <a:rPr lang="ru-RU" sz="1800" dirty="0" smtClean="0">
                    <a:solidFill>
                      <a:schemeClr val="bg1"/>
                    </a:solidFill>
                  </a:rPr>
                  <a:t> </a:t>
                </a:r>
                <a:r>
                  <a:rPr lang="ru-RU" sz="1600" dirty="0" smtClean="0">
                    <a:solidFill>
                      <a:schemeClr val="bg1"/>
                    </a:solidFill>
                  </a:rPr>
                  <a:t>(м</a:t>
                </a:r>
                <a:r>
                  <a:rPr lang="ru-RU" sz="1600" baseline="30000" dirty="0" smtClean="0">
                    <a:solidFill>
                      <a:schemeClr val="bg1"/>
                    </a:solidFill>
                  </a:rPr>
                  <a:t>2</a:t>
                </a:r>
                <a:r>
                  <a:rPr lang="ru-RU" sz="1600" dirty="0" smtClean="0">
                    <a:solidFill>
                      <a:schemeClr val="bg1"/>
                    </a:solidFill>
                  </a:rPr>
                  <a:t>);</a:t>
                </a:r>
                <a:endParaRPr lang="ru-RU" sz="16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1947" y="767367"/>
                <a:ext cx="2240422" cy="276999"/>
              </a:xfrm>
              <a:prstGeom prst="rect">
                <a:avLst/>
              </a:prstGeom>
              <a:blipFill>
                <a:blip r:embed="rId7"/>
                <a:stretch>
                  <a:fillRect l="-3533" t="-15556" r="-3804" b="-42222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Прямоугольник 18"/>
          <p:cNvSpPr/>
          <p:nvPr/>
        </p:nvSpPr>
        <p:spPr>
          <a:xfrm>
            <a:off x="3759766" y="1324847"/>
            <a:ext cx="4212000" cy="1699258"/>
          </a:xfrm>
          <a:prstGeom prst="rect">
            <a:avLst/>
          </a:prstGeom>
          <a:solidFill>
            <a:schemeClr val="accent5">
              <a:lumMod val="40000"/>
              <a:lumOff val="6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371946" y="1641684"/>
                <a:ext cx="2608599" cy="28918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ru-RU" sz="18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ru-RU" sz="1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3, 4 стены</m:t>
                        </m:r>
                      </m:sub>
                    </m:sSub>
                    <m:r>
                      <a:rPr lang="ru-RU" sz="18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=5</m:t>
                    </m:r>
                    <m:r>
                      <a:rPr lang="ru-RU" sz="18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∙3=15</m:t>
                    </m:r>
                  </m:oMath>
                </a14:m>
                <a:r>
                  <a:rPr lang="ru-RU" sz="1800" dirty="0" smtClean="0">
                    <a:solidFill>
                      <a:schemeClr val="bg1"/>
                    </a:solidFill>
                  </a:rPr>
                  <a:t> </a:t>
                </a:r>
                <a:r>
                  <a:rPr lang="ru-RU" sz="1600" dirty="0" smtClean="0">
                    <a:solidFill>
                      <a:schemeClr val="bg1"/>
                    </a:solidFill>
                  </a:rPr>
                  <a:t>(м</a:t>
                </a:r>
                <a:r>
                  <a:rPr lang="ru-RU" sz="1600" baseline="30000" dirty="0" smtClean="0">
                    <a:solidFill>
                      <a:schemeClr val="bg1"/>
                    </a:solidFill>
                  </a:rPr>
                  <a:t>2</a:t>
                </a:r>
                <a:r>
                  <a:rPr lang="ru-RU" sz="1600" dirty="0" smtClean="0">
                    <a:solidFill>
                      <a:schemeClr val="bg1"/>
                    </a:solidFill>
                  </a:rPr>
                  <a:t>);</a:t>
                </a:r>
                <a:endParaRPr lang="ru-RU" sz="16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1946" y="1641684"/>
                <a:ext cx="2608599" cy="289182"/>
              </a:xfrm>
              <a:prstGeom prst="rect">
                <a:avLst/>
              </a:prstGeom>
              <a:blipFill>
                <a:blip r:embed="rId8"/>
                <a:stretch>
                  <a:fillRect l="-3037" t="-12500" r="-3505" b="-3541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Рисунок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7827" y="1995854"/>
            <a:ext cx="2880000" cy="2880000"/>
          </a:xfrm>
          <a:prstGeom prst="rect">
            <a:avLst/>
          </a:prstGeom>
        </p:spPr>
      </p:pic>
      <p:sp>
        <p:nvSpPr>
          <p:cNvPr id="21" name="Прямоугольник 20"/>
          <p:cNvSpPr/>
          <p:nvPr/>
        </p:nvSpPr>
        <p:spPr>
          <a:xfrm>
            <a:off x="4836125" y="1777039"/>
            <a:ext cx="1252800" cy="1252800"/>
          </a:xfrm>
          <a:prstGeom prst="rect">
            <a:avLst/>
          </a:prstGeom>
          <a:pattFill prst="ltUpDiag">
            <a:fgClr>
              <a:srgbClr val="762E9A"/>
            </a:fgClr>
            <a:bgClr>
              <a:srgbClr val="FFFFFF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рямоугольник 21"/>
          <p:cNvSpPr/>
          <p:nvPr/>
        </p:nvSpPr>
        <p:spPr>
          <a:xfrm>
            <a:off x="6766181" y="1764005"/>
            <a:ext cx="630000" cy="1260100"/>
          </a:xfrm>
          <a:prstGeom prst="rect">
            <a:avLst/>
          </a:prstGeom>
          <a:pattFill prst="ltUpDiag">
            <a:fgClr>
              <a:srgbClr val="762E9A"/>
            </a:fgClr>
            <a:bgClr>
              <a:srgbClr val="FFFFFF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8534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9" grpId="0" animBg="1"/>
      <p:bldP spid="21" grpId="0" animBg="1"/>
      <p:bldP spid="2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92227" y="-900"/>
            <a:ext cx="9233538" cy="514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5772727" y="365071"/>
            <a:ext cx="3012498" cy="916183"/>
          </a:xfrm>
          <a:prstGeom prst="wedgeRoundRectCallout">
            <a:avLst>
              <a:gd name="adj1" fmla="val 721"/>
              <a:gd name="adj2" fmla="val 85748"/>
              <a:gd name="adj3" fmla="val 16667"/>
            </a:avLst>
          </a:prstGeom>
          <a:solidFill>
            <a:schemeClr val="bg1"/>
          </a:solidFill>
          <a:ln>
            <a:solidFill>
              <a:srgbClr val="762E9A"/>
            </a:solidFill>
          </a:ln>
        </p:spPr>
        <p:txBody>
          <a:bodyPr wrap="square" lIns="180000" tIns="90000" rIns="180000" bIns="90000" rtlCol="0">
            <a:spAutoFit/>
          </a:bodyPr>
          <a:lstStyle/>
          <a:p>
            <a:pPr algn="ctr"/>
            <a:r>
              <a:rPr lang="ru-RU" sz="1400" dirty="0"/>
              <a:t>Ну это не </a:t>
            </a:r>
            <a:r>
              <a:rPr lang="ru-RU" sz="1400" dirty="0" smtClean="0"/>
              <a:t>проблема! </a:t>
            </a:r>
          </a:p>
          <a:p>
            <a:pPr algn="ctr"/>
            <a:r>
              <a:rPr lang="ru-RU" sz="1400" dirty="0" smtClean="0"/>
              <a:t>Какой </a:t>
            </a:r>
            <a:r>
              <a:rPr lang="ru-RU" sz="1400" dirty="0"/>
              <a:t>формы стены, потолок </a:t>
            </a:r>
            <a:r>
              <a:rPr lang="ru-RU" sz="1400" dirty="0" smtClean="0"/>
              <a:t/>
            </a:r>
            <a:br>
              <a:rPr lang="ru-RU" sz="1400" dirty="0" smtClean="0"/>
            </a:br>
            <a:r>
              <a:rPr lang="ru-RU" sz="1400" dirty="0" smtClean="0"/>
              <a:t>и </a:t>
            </a:r>
            <a:r>
              <a:rPr lang="ru-RU" sz="1400" dirty="0"/>
              <a:t>пол в твоей комнате</a:t>
            </a:r>
            <a:r>
              <a:rPr lang="ru-RU" sz="1400" dirty="0" smtClean="0"/>
              <a:t>?</a:t>
            </a:r>
            <a:endParaRPr lang="ru-RU" sz="1400" dirty="0"/>
          </a:p>
        </p:txBody>
      </p:sp>
      <p:sp>
        <p:nvSpPr>
          <p:cNvPr id="30" name="TextBox 29"/>
          <p:cNvSpPr txBox="1"/>
          <p:nvPr/>
        </p:nvSpPr>
        <p:spPr>
          <a:xfrm>
            <a:off x="358775" y="365071"/>
            <a:ext cx="2492933" cy="2346362"/>
          </a:xfrm>
          <a:prstGeom prst="wedgeRoundRectCallout">
            <a:avLst>
              <a:gd name="adj1" fmla="val 60356"/>
              <a:gd name="adj2" fmla="val -6945"/>
              <a:gd name="adj3" fmla="val 16667"/>
            </a:avLst>
          </a:prstGeom>
          <a:solidFill>
            <a:schemeClr val="bg1"/>
          </a:solidFill>
          <a:ln>
            <a:solidFill>
              <a:srgbClr val="762E9A"/>
            </a:solidFill>
          </a:ln>
        </p:spPr>
        <p:txBody>
          <a:bodyPr wrap="square" lIns="180000" tIns="90000" rIns="180000" bIns="90000" rtlCol="0">
            <a:spAutoFit/>
          </a:bodyPr>
          <a:lstStyle/>
          <a:p>
            <a:pPr algn="ctr"/>
            <a:r>
              <a:rPr lang="ru-RU" sz="1400" dirty="0"/>
              <a:t>Конечно, </a:t>
            </a:r>
            <a:r>
              <a:rPr lang="ru-RU" sz="1400" dirty="0" smtClean="0"/>
              <a:t/>
            </a:r>
            <a:br>
              <a:rPr lang="ru-RU" sz="1400" dirty="0" smtClean="0"/>
            </a:br>
            <a:r>
              <a:rPr lang="ru-RU" sz="1400" dirty="0" smtClean="0"/>
              <a:t>ремонт </a:t>
            </a:r>
            <a:r>
              <a:rPr lang="ru-RU" sz="1400" dirty="0"/>
              <a:t>– это здорово! </a:t>
            </a:r>
            <a:endParaRPr lang="ru-RU" sz="1400" dirty="0" smtClean="0"/>
          </a:p>
          <a:p>
            <a:pPr algn="ctr"/>
            <a:r>
              <a:rPr lang="ru-RU" sz="1400" dirty="0" smtClean="0"/>
              <a:t>Но </a:t>
            </a:r>
            <a:r>
              <a:rPr lang="ru-RU" sz="1400" dirty="0"/>
              <a:t>проблема в том, что родители сказали, что я должен посчитать площади стен, потолка и пола. </a:t>
            </a:r>
            <a:endParaRPr lang="ru-RU" sz="1400" dirty="0" smtClean="0"/>
          </a:p>
          <a:p>
            <a:pPr algn="ctr"/>
            <a:r>
              <a:rPr lang="ru-RU" sz="1400" dirty="0" smtClean="0"/>
              <a:t>А </a:t>
            </a:r>
            <a:r>
              <a:rPr lang="ru-RU" sz="1400" dirty="0"/>
              <a:t>я не знаю, </a:t>
            </a:r>
            <a:r>
              <a:rPr lang="ru-RU" sz="1400" dirty="0" smtClean="0"/>
              <a:t/>
            </a:r>
            <a:br>
              <a:rPr lang="ru-RU" sz="1400" dirty="0" smtClean="0"/>
            </a:br>
            <a:r>
              <a:rPr lang="ru-RU" sz="1400" dirty="0" smtClean="0"/>
              <a:t>как </a:t>
            </a:r>
            <a:r>
              <a:rPr lang="ru-RU" sz="1400" dirty="0"/>
              <a:t>это сделать.</a:t>
            </a:r>
          </a:p>
        </p:txBody>
      </p:sp>
      <p:pic>
        <p:nvPicPr>
          <p:cNvPr id="27" name="Рисунок 2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54397" y="1305793"/>
            <a:ext cx="1643554" cy="2184751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5086922" y="1323377"/>
            <a:ext cx="1708712" cy="216716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916238" y="3253008"/>
            <a:ext cx="2208000" cy="1337059"/>
          </a:xfrm>
          <a:prstGeom prst="rect">
            <a:avLst/>
          </a:prstGeom>
          <a:scene3d>
            <a:camera prst="isometricOffAxis1Top"/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2851373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0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-900"/>
            <a:ext cx="9144000" cy="5144400"/>
          </a:xfrm>
          <a:prstGeom prst="rect">
            <a:avLst/>
          </a:prstGeom>
          <a:solidFill>
            <a:srgbClr val="854B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7334" y="0"/>
            <a:ext cx="5826666" cy="3600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371947" y="369457"/>
                <a:ext cx="2553007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ru-RU" sz="18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ru-RU" sz="1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потолка</m:t>
                        </m:r>
                      </m:sub>
                    </m:sSub>
                    <m:r>
                      <a:rPr lang="ru-RU" sz="18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=5</m:t>
                    </m:r>
                    <m:r>
                      <a:rPr lang="ru-RU" sz="18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∙4=20</m:t>
                    </m:r>
                  </m:oMath>
                </a14:m>
                <a:r>
                  <a:rPr lang="ru-RU" sz="1800" dirty="0" smtClean="0">
                    <a:solidFill>
                      <a:schemeClr val="bg1"/>
                    </a:solidFill>
                  </a:rPr>
                  <a:t> </a:t>
                </a:r>
                <a:r>
                  <a:rPr lang="ru-RU" sz="1600" dirty="0" smtClean="0">
                    <a:solidFill>
                      <a:schemeClr val="bg1"/>
                    </a:solidFill>
                  </a:rPr>
                  <a:t>(м</a:t>
                </a:r>
                <a:r>
                  <a:rPr lang="ru-RU" sz="1600" baseline="30000" dirty="0" smtClean="0">
                    <a:solidFill>
                      <a:schemeClr val="bg1"/>
                    </a:solidFill>
                  </a:rPr>
                  <a:t>2</a:t>
                </a:r>
                <a:r>
                  <a:rPr lang="ru-RU" sz="1600" dirty="0" smtClean="0">
                    <a:solidFill>
                      <a:schemeClr val="bg1"/>
                    </a:solidFill>
                  </a:rPr>
                  <a:t>);</a:t>
                </a:r>
                <a:endParaRPr lang="ru-RU" sz="16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1947" y="369457"/>
                <a:ext cx="2553007" cy="276999"/>
              </a:xfrm>
              <a:prstGeom prst="rect">
                <a:avLst/>
              </a:prstGeom>
              <a:blipFill>
                <a:blip r:embed="rId5"/>
                <a:stretch>
                  <a:fillRect l="-3103" t="-15556" r="-1671" b="-42222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371947" y="1198434"/>
                <a:ext cx="2608599" cy="28918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ru-RU" sz="18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ru-RU" sz="1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1, 2 стены</m:t>
                        </m:r>
                      </m:sub>
                    </m:sSub>
                    <m:r>
                      <a:rPr lang="ru-RU" sz="18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=3</m:t>
                    </m:r>
                    <m:r>
                      <a:rPr lang="ru-RU" sz="18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∙4=12</m:t>
                    </m:r>
                  </m:oMath>
                </a14:m>
                <a:r>
                  <a:rPr lang="ru-RU" sz="1800" dirty="0" smtClean="0">
                    <a:solidFill>
                      <a:schemeClr val="bg1"/>
                    </a:solidFill>
                  </a:rPr>
                  <a:t> </a:t>
                </a:r>
                <a:r>
                  <a:rPr lang="ru-RU" sz="1600" dirty="0" smtClean="0">
                    <a:solidFill>
                      <a:schemeClr val="bg1"/>
                    </a:solidFill>
                  </a:rPr>
                  <a:t>(м</a:t>
                </a:r>
                <a:r>
                  <a:rPr lang="ru-RU" sz="1600" baseline="30000" dirty="0" smtClean="0">
                    <a:solidFill>
                      <a:schemeClr val="bg1"/>
                    </a:solidFill>
                  </a:rPr>
                  <a:t>2</a:t>
                </a:r>
                <a:r>
                  <a:rPr lang="ru-RU" sz="1600" dirty="0" smtClean="0">
                    <a:solidFill>
                      <a:schemeClr val="bg1"/>
                    </a:solidFill>
                  </a:rPr>
                  <a:t>);</a:t>
                </a:r>
                <a:endParaRPr lang="ru-RU" sz="16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1947" y="1198434"/>
                <a:ext cx="2608599" cy="289182"/>
              </a:xfrm>
              <a:prstGeom prst="rect">
                <a:avLst/>
              </a:prstGeom>
              <a:blipFill>
                <a:blip r:embed="rId6"/>
                <a:stretch>
                  <a:fillRect l="-3037" t="-14894" r="-3271" b="-3617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/>
              <p:cNvSpPr txBox="1"/>
              <p:nvPr/>
            </p:nvSpPr>
            <p:spPr>
              <a:xfrm>
                <a:off x="371947" y="767367"/>
                <a:ext cx="224042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ru-RU" sz="18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ru-RU" sz="1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пола</m:t>
                        </m:r>
                      </m:sub>
                    </m:sSub>
                    <m:r>
                      <a:rPr lang="ru-RU" sz="18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=5</m:t>
                    </m:r>
                    <m:r>
                      <a:rPr lang="ru-RU" sz="18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∙4=20</m:t>
                    </m:r>
                  </m:oMath>
                </a14:m>
                <a:r>
                  <a:rPr lang="ru-RU" sz="1800" dirty="0" smtClean="0">
                    <a:solidFill>
                      <a:schemeClr val="bg1"/>
                    </a:solidFill>
                  </a:rPr>
                  <a:t> </a:t>
                </a:r>
                <a:r>
                  <a:rPr lang="ru-RU" sz="1600" dirty="0" smtClean="0">
                    <a:solidFill>
                      <a:schemeClr val="bg1"/>
                    </a:solidFill>
                  </a:rPr>
                  <a:t>(м</a:t>
                </a:r>
                <a:r>
                  <a:rPr lang="ru-RU" sz="1600" baseline="30000" dirty="0" smtClean="0">
                    <a:solidFill>
                      <a:schemeClr val="bg1"/>
                    </a:solidFill>
                  </a:rPr>
                  <a:t>2</a:t>
                </a:r>
                <a:r>
                  <a:rPr lang="ru-RU" sz="1600" dirty="0" smtClean="0">
                    <a:solidFill>
                      <a:schemeClr val="bg1"/>
                    </a:solidFill>
                  </a:rPr>
                  <a:t>);</a:t>
                </a:r>
                <a:endParaRPr lang="ru-RU" sz="16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1947" y="767367"/>
                <a:ext cx="2240422" cy="276999"/>
              </a:xfrm>
              <a:prstGeom prst="rect">
                <a:avLst/>
              </a:prstGeom>
              <a:blipFill>
                <a:blip r:embed="rId7"/>
                <a:stretch>
                  <a:fillRect l="-3533" t="-15556" r="-3804" b="-42222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Прямоугольник 18"/>
          <p:cNvSpPr/>
          <p:nvPr/>
        </p:nvSpPr>
        <p:spPr>
          <a:xfrm>
            <a:off x="3769002" y="1324844"/>
            <a:ext cx="4212000" cy="1699258"/>
          </a:xfrm>
          <a:prstGeom prst="rect">
            <a:avLst/>
          </a:prstGeom>
          <a:solidFill>
            <a:schemeClr val="accent5">
              <a:lumMod val="40000"/>
              <a:lumOff val="6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371946" y="1641684"/>
                <a:ext cx="2608599" cy="28918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ru-RU" sz="18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ru-RU" sz="1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3, 4 стены</m:t>
                        </m:r>
                      </m:sub>
                    </m:sSub>
                    <m:r>
                      <a:rPr lang="ru-RU" sz="18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=5</m:t>
                    </m:r>
                    <m:r>
                      <a:rPr lang="ru-RU" sz="18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∙3=15</m:t>
                    </m:r>
                  </m:oMath>
                </a14:m>
                <a:r>
                  <a:rPr lang="ru-RU" sz="1800" dirty="0" smtClean="0">
                    <a:solidFill>
                      <a:schemeClr val="bg1"/>
                    </a:solidFill>
                  </a:rPr>
                  <a:t> </a:t>
                </a:r>
                <a:r>
                  <a:rPr lang="ru-RU" sz="1600" dirty="0" smtClean="0">
                    <a:solidFill>
                      <a:schemeClr val="bg1"/>
                    </a:solidFill>
                  </a:rPr>
                  <a:t>(м</a:t>
                </a:r>
                <a:r>
                  <a:rPr lang="ru-RU" sz="1600" baseline="30000" dirty="0" smtClean="0">
                    <a:solidFill>
                      <a:schemeClr val="bg1"/>
                    </a:solidFill>
                  </a:rPr>
                  <a:t>2</a:t>
                </a:r>
                <a:r>
                  <a:rPr lang="ru-RU" sz="1600" dirty="0" smtClean="0">
                    <a:solidFill>
                      <a:schemeClr val="bg1"/>
                    </a:solidFill>
                  </a:rPr>
                  <a:t>);</a:t>
                </a:r>
                <a:endParaRPr lang="ru-RU" sz="16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1946" y="1641684"/>
                <a:ext cx="2608599" cy="289182"/>
              </a:xfrm>
              <a:prstGeom prst="rect">
                <a:avLst/>
              </a:prstGeom>
              <a:blipFill>
                <a:blip r:embed="rId8"/>
                <a:stretch>
                  <a:fillRect l="-3037" t="-12500" r="-3505" b="-3541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/>
              <p:cNvSpPr txBox="1"/>
              <p:nvPr/>
            </p:nvSpPr>
            <p:spPr>
              <a:xfrm>
                <a:off x="371945" y="2084934"/>
                <a:ext cx="2112181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ru-RU" sz="18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ru-RU" sz="1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окна</m:t>
                        </m:r>
                      </m:sub>
                    </m:sSub>
                    <m:r>
                      <a:rPr lang="ru-RU" sz="18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=2</m:t>
                    </m:r>
                    <m:r>
                      <a:rPr lang="ru-RU" sz="18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∙2=4</m:t>
                    </m:r>
                  </m:oMath>
                </a14:m>
                <a:r>
                  <a:rPr lang="ru-RU" sz="1800" dirty="0" smtClean="0">
                    <a:solidFill>
                      <a:schemeClr val="bg1"/>
                    </a:solidFill>
                  </a:rPr>
                  <a:t> </a:t>
                </a:r>
                <a:r>
                  <a:rPr lang="ru-RU" sz="1600" dirty="0" smtClean="0">
                    <a:solidFill>
                      <a:schemeClr val="bg1"/>
                    </a:solidFill>
                  </a:rPr>
                  <a:t>(м</a:t>
                </a:r>
                <a:r>
                  <a:rPr lang="ru-RU" sz="1600" baseline="30000" dirty="0" smtClean="0">
                    <a:solidFill>
                      <a:schemeClr val="bg1"/>
                    </a:solidFill>
                  </a:rPr>
                  <a:t>2</a:t>
                </a:r>
                <a:r>
                  <a:rPr lang="ru-RU" sz="1600" dirty="0" smtClean="0">
                    <a:solidFill>
                      <a:schemeClr val="bg1"/>
                    </a:solidFill>
                  </a:rPr>
                  <a:t>);</a:t>
                </a:r>
                <a:endParaRPr lang="ru-RU" sz="16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1945" y="2084934"/>
                <a:ext cx="2112181" cy="276999"/>
              </a:xfrm>
              <a:prstGeom prst="rect">
                <a:avLst/>
              </a:prstGeom>
              <a:blipFill>
                <a:blip r:embed="rId11"/>
                <a:stretch>
                  <a:fillRect l="-3746" t="-13333" r="-4035" b="-44444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/>
              <p:cNvSpPr txBox="1"/>
              <p:nvPr/>
            </p:nvSpPr>
            <p:spPr>
              <a:xfrm>
                <a:off x="368730" y="2499744"/>
                <a:ext cx="2206758" cy="30187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ru-RU" sz="18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ru-RU" sz="1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двери</m:t>
                        </m:r>
                      </m:sub>
                    </m:sSub>
                    <m:r>
                      <a:rPr lang="ru-RU" sz="18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=1</m:t>
                    </m:r>
                    <m:r>
                      <a:rPr lang="ru-RU" sz="18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∙2=2</m:t>
                    </m:r>
                  </m:oMath>
                </a14:m>
                <a:r>
                  <a:rPr lang="ru-RU" sz="1800" dirty="0" smtClean="0">
                    <a:solidFill>
                      <a:schemeClr val="bg1"/>
                    </a:solidFill>
                  </a:rPr>
                  <a:t> </a:t>
                </a:r>
                <a:r>
                  <a:rPr lang="ru-RU" sz="1600" dirty="0" smtClean="0">
                    <a:solidFill>
                      <a:schemeClr val="bg1"/>
                    </a:solidFill>
                  </a:rPr>
                  <a:t>(м</a:t>
                </a:r>
                <a:r>
                  <a:rPr lang="ru-RU" sz="1600" baseline="30000" dirty="0" smtClean="0">
                    <a:solidFill>
                      <a:schemeClr val="bg1"/>
                    </a:solidFill>
                  </a:rPr>
                  <a:t>2</a:t>
                </a:r>
                <a:r>
                  <a:rPr lang="ru-RU" sz="1600" dirty="0" smtClean="0">
                    <a:solidFill>
                      <a:schemeClr val="bg1"/>
                    </a:solidFill>
                  </a:rPr>
                  <a:t>);</a:t>
                </a:r>
                <a:endParaRPr lang="ru-RU" sz="16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5" name="TextBox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8730" y="2499744"/>
                <a:ext cx="2206758" cy="301878"/>
              </a:xfrm>
              <a:prstGeom prst="rect">
                <a:avLst/>
              </a:prstGeom>
              <a:blipFill>
                <a:blip r:embed="rId12"/>
                <a:stretch>
                  <a:fillRect l="-3591" t="-12000" r="-4144" b="-3000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/>
              <p:cNvSpPr txBox="1"/>
              <p:nvPr/>
            </p:nvSpPr>
            <p:spPr>
              <a:xfrm>
                <a:off x="3407336" y="3745200"/>
                <a:ext cx="2857577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ru-RU" sz="18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ru-RU" sz="1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стены</m:t>
                        </m:r>
                      </m:sub>
                    </m:sSub>
                    <m:r>
                      <a:rPr lang="ru-RU" sz="18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=15</m:t>
                    </m:r>
                    <m:r>
                      <a:rPr lang="ru-RU" sz="18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−4−2=9</m:t>
                    </m:r>
                  </m:oMath>
                </a14:m>
                <a:r>
                  <a:rPr lang="ru-RU" sz="1800" dirty="0" smtClean="0">
                    <a:solidFill>
                      <a:schemeClr val="bg1"/>
                    </a:solidFill>
                  </a:rPr>
                  <a:t> </a:t>
                </a:r>
                <a:r>
                  <a:rPr lang="ru-RU" sz="1600" dirty="0" smtClean="0">
                    <a:solidFill>
                      <a:schemeClr val="bg1"/>
                    </a:solidFill>
                  </a:rPr>
                  <a:t>(м</a:t>
                </a:r>
                <a:r>
                  <a:rPr lang="ru-RU" sz="1600" baseline="30000" dirty="0" smtClean="0">
                    <a:solidFill>
                      <a:schemeClr val="bg1"/>
                    </a:solidFill>
                  </a:rPr>
                  <a:t>2</a:t>
                </a:r>
                <a:r>
                  <a:rPr lang="ru-RU" sz="1600" dirty="0" smtClean="0">
                    <a:solidFill>
                      <a:schemeClr val="bg1"/>
                    </a:solidFill>
                  </a:rPr>
                  <a:t>).</a:t>
                </a:r>
                <a:endParaRPr lang="ru-RU" sz="16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6" name="TextBox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07336" y="3745200"/>
                <a:ext cx="2857577" cy="276999"/>
              </a:xfrm>
              <a:prstGeom prst="rect">
                <a:avLst/>
              </a:prstGeom>
              <a:blipFill>
                <a:blip r:embed="rId13"/>
                <a:stretch>
                  <a:fillRect l="-2985" t="-13043" r="-2985" b="-41304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Прямоугольник 28"/>
          <p:cNvSpPr/>
          <p:nvPr/>
        </p:nvSpPr>
        <p:spPr>
          <a:xfrm>
            <a:off x="4836125" y="1777039"/>
            <a:ext cx="1252800" cy="1252800"/>
          </a:xfrm>
          <a:prstGeom prst="rect">
            <a:avLst/>
          </a:prstGeom>
          <a:pattFill prst="ltUpDiag">
            <a:fgClr>
              <a:srgbClr val="762E9A"/>
            </a:fgClr>
            <a:bgClr>
              <a:srgbClr val="FFFFFF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Прямоугольник 29"/>
          <p:cNvSpPr/>
          <p:nvPr/>
        </p:nvSpPr>
        <p:spPr>
          <a:xfrm>
            <a:off x="6766181" y="1764005"/>
            <a:ext cx="630000" cy="1260100"/>
          </a:xfrm>
          <a:prstGeom prst="rect">
            <a:avLst/>
          </a:prstGeom>
          <a:pattFill prst="ltUpDiag">
            <a:fgClr>
              <a:srgbClr val="762E9A"/>
            </a:fgClr>
            <a:bgClr>
              <a:srgbClr val="FFFFFF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1" name="Рисунок 30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730" y="2922738"/>
            <a:ext cx="1494140" cy="3600000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226791" y="2922738"/>
            <a:ext cx="1553374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919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  <p:bldP spid="26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58773" y="1093232"/>
            <a:ext cx="5854701" cy="228267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chemeClr val="bg1"/>
              </a:buClr>
              <a:buFont typeface="Arial" pitchFamily="34" charset="0"/>
              <a:buChar char="•"/>
            </a:pPr>
            <a:r>
              <a:rPr lang="ru-RU" sz="1600" dirty="0">
                <a:solidFill>
                  <a:srgbClr val="FFC000"/>
                </a:solidFill>
              </a:rPr>
              <a:t>Площадь</a:t>
            </a:r>
            <a:r>
              <a:rPr lang="ru-RU" sz="1600" dirty="0">
                <a:solidFill>
                  <a:schemeClr val="bg1"/>
                </a:solidFill>
              </a:rPr>
              <a:t> – это геометрическая величина, </a:t>
            </a:r>
            <a:r>
              <a:rPr lang="ru-RU" sz="1600" dirty="0" smtClean="0">
                <a:solidFill>
                  <a:schemeClr val="bg1"/>
                </a:solidFill>
              </a:rPr>
              <a:t/>
            </a:r>
            <a:br>
              <a:rPr lang="ru-RU" sz="1600" dirty="0" smtClean="0">
                <a:solidFill>
                  <a:schemeClr val="bg1"/>
                </a:solidFill>
              </a:rPr>
            </a:br>
            <a:r>
              <a:rPr lang="ru-RU" sz="1600" dirty="0" smtClean="0">
                <a:solidFill>
                  <a:schemeClr val="bg1"/>
                </a:solidFill>
              </a:rPr>
              <a:t>с </a:t>
            </a:r>
            <a:r>
              <a:rPr lang="ru-RU" sz="1600" dirty="0">
                <a:solidFill>
                  <a:schemeClr val="bg1"/>
                </a:solidFill>
              </a:rPr>
              <a:t>помощью которой можно определить размер </a:t>
            </a:r>
            <a:r>
              <a:rPr lang="ru-RU" sz="1600" dirty="0" smtClean="0">
                <a:solidFill>
                  <a:schemeClr val="bg1"/>
                </a:solidFill>
              </a:rPr>
              <a:t/>
            </a:r>
            <a:br>
              <a:rPr lang="ru-RU" sz="1600" dirty="0" smtClean="0">
                <a:solidFill>
                  <a:schemeClr val="bg1"/>
                </a:solidFill>
              </a:rPr>
            </a:br>
            <a:r>
              <a:rPr lang="ru-RU" sz="1600" dirty="0" smtClean="0">
                <a:solidFill>
                  <a:schemeClr val="bg1"/>
                </a:solidFill>
              </a:rPr>
              <a:t>какой-либо </a:t>
            </a:r>
            <a:r>
              <a:rPr lang="ru-RU" sz="1600" dirty="0">
                <a:solidFill>
                  <a:schemeClr val="bg1"/>
                </a:solidFill>
              </a:rPr>
              <a:t>поверхности геометрической фигуры</a:t>
            </a:r>
            <a:r>
              <a:rPr lang="ru-RU" sz="1600" dirty="0" smtClean="0">
                <a:solidFill>
                  <a:schemeClr val="bg1"/>
                </a:solidFill>
              </a:rPr>
              <a:t>.</a:t>
            </a:r>
            <a:endParaRPr lang="ru-RU" sz="1600" dirty="0">
              <a:solidFill>
                <a:schemeClr val="bg1"/>
              </a:solidFill>
            </a:endParaRPr>
          </a:p>
          <a:p>
            <a: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chemeClr val="bg1"/>
              </a:buClr>
              <a:buFont typeface="Arial" pitchFamily="34" charset="0"/>
              <a:buChar char="•"/>
            </a:pPr>
            <a:r>
              <a:rPr lang="ru-RU" sz="1600" dirty="0">
                <a:solidFill>
                  <a:schemeClr val="bg1"/>
                </a:solidFill>
              </a:rPr>
              <a:t>За единицу измерения площади принято выбирать квадрат, сторона которого равна единичному отрезку. </a:t>
            </a:r>
          </a:p>
          <a:p>
            <a: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chemeClr val="bg1"/>
              </a:buClr>
              <a:buFont typeface="Arial" pitchFamily="34" charset="0"/>
              <a:buChar char="•"/>
            </a:pPr>
            <a:r>
              <a:rPr lang="ru-RU" sz="1600" dirty="0">
                <a:solidFill>
                  <a:srgbClr val="FFC000"/>
                </a:solidFill>
              </a:rPr>
              <a:t>Измерить площадь фигуры </a:t>
            </a:r>
            <a:r>
              <a:rPr lang="ru-RU" sz="1600" dirty="0">
                <a:solidFill>
                  <a:schemeClr val="bg1"/>
                </a:solidFill>
              </a:rPr>
              <a:t>– значит подсчитать, </a:t>
            </a:r>
            <a:r>
              <a:rPr lang="ru-RU" sz="1600" dirty="0" smtClean="0">
                <a:solidFill>
                  <a:schemeClr val="bg1"/>
                </a:solidFill>
              </a:rPr>
              <a:t/>
            </a:r>
            <a:br>
              <a:rPr lang="ru-RU" sz="1600" dirty="0" smtClean="0">
                <a:solidFill>
                  <a:schemeClr val="bg1"/>
                </a:solidFill>
              </a:rPr>
            </a:br>
            <a:r>
              <a:rPr lang="ru-RU" sz="1600" dirty="0" smtClean="0">
                <a:solidFill>
                  <a:schemeClr val="bg1"/>
                </a:solidFill>
              </a:rPr>
              <a:t>сколько </a:t>
            </a:r>
            <a:r>
              <a:rPr lang="ru-RU" sz="1600" dirty="0">
                <a:solidFill>
                  <a:schemeClr val="bg1"/>
                </a:solidFill>
              </a:rPr>
              <a:t>единичных квадратов в ней помещается.</a:t>
            </a:r>
            <a:endParaRPr lang="ru-RU" sz="1600" dirty="0" smtClean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58775" y="361950"/>
            <a:ext cx="842645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2400" dirty="0" smtClean="0">
                <a:solidFill>
                  <a:srgbClr val="FFC000"/>
                </a:solidFill>
                <a:latin typeface="+mj-lt"/>
              </a:rPr>
              <a:t>Итоги урока</a:t>
            </a:r>
          </a:p>
        </p:txBody>
      </p:sp>
    </p:spTree>
    <p:extLst>
      <p:ext uri="{BB962C8B-B14F-4D97-AF65-F5344CB8AC3E}">
        <p14:creationId xmlns:p14="http://schemas.microsoft.com/office/powerpoint/2010/main" val="1138623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58773" y="1093232"/>
            <a:ext cx="5854701" cy="40267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chemeClr val="bg1"/>
              </a:buClr>
              <a:buFont typeface="Arial" pitchFamily="34" charset="0"/>
              <a:buChar char="•"/>
            </a:pPr>
            <a:r>
              <a:rPr lang="ru-RU" sz="1600" dirty="0">
                <a:solidFill>
                  <a:schemeClr val="bg1"/>
                </a:solidFill>
              </a:rPr>
              <a:t>Площадь прямоугольника </a:t>
            </a:r>
            <a:r>
              <a:rPr lang="ru-RU" sz="1600">
                <a:solidFill>
                  <a:schemeClr val="bg1"/>
                </a:solidFill>
              </a:rPr>
              <a:t>равна </a:t>
            </a:r>
            <a:r>
              <a:rPr lang="ru-RU" sz="1600" smtClean="0">
                <a:solidFill>
                  <a:schemeClr val="bg1"/>
                </a:solidFill>
              </a:rPr>
              <a:t/>
            </a:r>
            <a:br>
              <a:rPr lang="ru-RU" sz="1600" smtClean="0">
                <a:solidFill>
                  <a:schemeClr val="bg1"/>
                </a:solidFill>
              </a:rPr>
            </a:br>
            <a:r>
              <a:rPr lang="ru-RU" sz="1600" smtClean="0">
                <a:solidFill>
                  <a:schemeClr val="bg1"/>
                </a:solidFill>
              </a:rPr>
              <a:t>произведению </a:t>
            </a:r>
            <a:r>
              <a:rPr lang="ru-RU" sz="1600" dirty="0">
                <a:solidFill>
                  <a:schemeClr val="bg1"/>
                </a:solidFill>
              </a:rPr>
              <a:t>длин его соседних сторон.</a:t>
            </a:r>
          </a:p>
          <a:p>
            <a: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chemeClr val="bg1"/>
              </a:buClr>
              <a:buFont typeface="Arial" pitchFamily="34" charset="0"/>
              <a:buChar char="•"/>
            </a:pPr>
            <a:r>
              <a:rPr lang="ru-RU" sz="1600" dirty="0">
                <a:solidFill>
                  <a:schemeClr val="bg1"/>
                </a:solidFill>
              </a:rPr>
              <a:t>В буквенном виде формулу площади прямоугольника записывают так</a:t>
            </a:r>
            <a:r>
              <a:rPr lang="ru-RU" sz="1600" dirty="0" smtClean="0">
                <a:solidFill>
                  <a:schemeClr val="bg1"/>
                </a:solidFill>
              </a:rPr>
              <a:t>:</a:t>
            </a:r>
            <a:endParaRPr lang="ru-RU" sz="1600" dirty="0">
              <a:solidFill>
                <a:schemeClr val="bg1"/>
              </a:solidFill>
            </a:endParaRPr>
          </a:p>
          <a:p>
            <a: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chemeClr val="bg1"/>
              </a:buClr>
              <a:buFont typeface="Arial" pitchFamily="34" charset="0"/>
              <a:buChar char="•"/>
            </a:pPr>
            <a:r>
              <a:rPr lang="ru-RU" sz="1600" dirty="0">
                <a:solidFill>
                  <a:schemeClr val="bg1"/>
                </a:solidFill>
              </a:rPr>
              <a:t>Поскольку у квадрата все стороны равны, </a:t>
            </a:r>
            <a:r>
              <a:rPr lang="ru-RU" sz="1600" dirty="0" smtClean="0">
                <a:solidFill>
                  <a:schemeClr val="bg1"/>
                </a:solidFill>
              </a:rPr>
              <a:t/>
            </a:r>
            <a:br>
              <a:rPr lang="ru-RU" sz="1600" dirty="0" smtClean="0">
                <a:solidFill>
                  <a:schemeClr val="bg1"/>
                </a:solidFill>
              </a:rPr>
            </a:br>
            <a:r>
              <a:rPr lang="ru-RU" sz="1600" dirty="0" smtClean="0">
                <a:solidFill>
                  <a:schemeClr val="bg1"/>
                </a:solidFill>
              </a:rPr>
              <a:t>то </a:t>
            </a:r>
            <a:r>
              <a:rPr lang="ru-RU" sz="1600" dirty="0">
                <a:solidFill>
                  <a:schemeClr val="bg1"/>
                </a:solidFill>
              </a:rPr>
              <a:t>его площадь вычисляют по формуле</a:t>
            </a:r>
            <a:r>
              <a:rPr lang="ru-RU" sz="1600" dirty="0" smtClean="0">
                <a:solidFill>
                  <a:schemeClr val="bg1"/>
                </a:solidFill>
              </a:rPr>
              <a:t>:</a:t>
            </a:r>
          </a:p>
          <a:p>
            <a: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chemeClr val="bg1"/>
              </a:buClr>
              <a:buFont typeface="Arial" pitchFamily="34" charset="0"/>
              <a:buChar char="•"/>
            </a:pPr>
            <a:r>
              <a:rPr lang="ru-RU" sz="1600" dirty="0">
                <a:solidFill>
                  <a:schemeClr val="bg1"/>
                </a:solidFill>
              </a:rPr>
              <a:t>Равные фигуры имеют равные площади.</a:t>
            </a:r>
            <a:endParaRPr lang="ru-RU" sz="1600" dirty="0" smtClean="0">
              <a:solidFill>
                <a:schemeClr val="bg1"/>
              </a:solidFill>
            </a:endParaRPr>
          </a:p>
          <a:p>
            <a: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chemeClr val="bg1"/>
              </a:buClr>
              <a:buFont typeface="Arial" pitchFamily="34" charset="0"/>
              <a:buChar char="•"/>
            </a:pPr>
            <a:r>
              <a:rPr lang="ru-RU" sz="1600" dirty="0">
                <a:solidFill>
                  <a:schemeClr val="bg1"/>
                </a:solidFill>
              </a:rPr>
              <a:t>Однако если площади фигур равны, </a:t>
            </a:r>
            <a:r>
              <a:rPr lang="ru-RU" sz="1600" dirty="0" smtClean="0">
                <a:solidFill>
                  <a:schemeClr val="bg1"/>
                </a:solidFill>
              </a:rPr>
              <a:t/>
            </a:r>
            <a:br>
              <a:rPr lang="ru-RU" sz="1600" dirty="0" smtClean="0">
                <a:solidFill>
                  <a:schemeClr val="bg1"/>
                </a:solidFill>
              </a:rPr>
            </a:br>
            <a:r>
              <a:rPr lang="ru-RU" sz="1600" dirty="0" smtClean="0">
                <a:solidFill>
                  <a:schemeClr val="bg1"/>
                </a:solidFill>
              </a:rPr>
              <a:t>то </a:t>
            </a:r>
            <a:r>
              <a:rPr lang="ru-RU" sz="1600" dirty="0">
                <a:solidFill>
                  <a:schemeClr val="bg1"/>
                </a:solidFill>
              </a:rPr>
              <a:t>не обязательно будут равными сами фигуры. </a:t>
            </a:r>
            <a:endParaRPr lang="ru-RU" sz="1600" dirty="0" smtClean="0">
              <a:solidFill>
                <a:schemeClr val="bg1"/>
              </a:solidFill>
            </a:endParaRPr>
          </a:p>
          <a:p>
            <a: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chemeClr val="bg1"/>
              </a:buClr>
              <a:buFont typeface="Arial" pitchFamily="34" charset="0"/>
              <a:buChar char="•"/>
            </a:pPr>
            <a:r>
              <a:rPr lang="ru-RU" sz="1600" dirty="0">
                <a:solidFill>
                  <a:schemeClr val="bg1"/>
                </a:solidFill>
              </a:rPr>
              <a:t>Площадь фигуры равна сумме площадей фигур, </a:t>
            </a:r>
            <a:r>
              <a:rPr lang="ru-RU" sz="1600" dirty="0" smtClean="0">
                <a:solidFill>
                  <a:schemeClr val="bg1"/>
                </a:solidFill>
              </a:rPr>
              <a:t/>
            </a:r>
            <a:br>
              <a:rPr lang="ru-RU" sz="1600" dirty="0" smtClean="0">
                <a:solidFill>
                  <a:schemeClr val="bg1"/>
                </a:solidFill>
              </a:rPr>
            </a:br>
            <a:r>
              <a:rPr lang="ru-RU" sz="1600" dirty="0" smtClean="0">
                <a:solidFill>
                  <a:schemeClr val="bg1"/>
                </a:solidFill>
              </a:rPr>
              <a:t>из </a:t>
            </a:r>
            <a:r>
              <a:rPr lang="ru-RU" sz="1600" dirty="0">
                <a:solidFill>
                  <a:schemeClr val="bg1"/>
                </a:solidFill>
              </a:rPr>
              <a:t>которых она состоит.</a:t>
            </a:r>
            <a:endParaRPr lang="ru-RU" sz="1600" dirty="0" smtClean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58775" y="361950"/>
            <a:ext cx="842645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2400" dirty="0" smtClean="0">
                <a:solidFill>
                  <a:srgbClr val="FFC000"/>
                </a:solidFill>
                <a:latin typeface="+mj-lt"/>
              </a:rPr>
              <a:t>Итоги урока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Прямоугольник 23"/>
              <p:cNvSpPr/>
              <p:nvPr/>
            </p:nvSpPr>
            <p:spPr>
              <a:xfrm>
                <a:off x="7445179" y="1767077"/>
                <a:ext cx="1340046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𝑆</m:t>
                      </m:r>
                      <m:r>
                        <a:rPr lang="en-US" sz="2800" b="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b="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𝑎𝑏</m:t>
                      </m:r>
                    </m:oMath>
                  </m:oMathPara>
                </a14:m>
                <a:endParaRPr lang="ru-RU" sz="2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4" name="Прямоугольник 2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45179" y="1767077"/>
                <a:ext cx="1340046" cy="52322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Прямоугольник 24"/>
          <p:cNvSpPr/>
          <p:nvPr/>
        </p:nvSpPr>
        <p:spPr>
          <a:xfrm>
            <a:off x="7445178" y="1741114"/>
            <a:ext cx="1340047" cy="549183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Прямоугольник 25"/>
              <p:cNvSpPr/>
              <p:nvPr/>
            </p:nvSpPr>
            <p:spPr>
              <a:xfrm>
                <a:off x="7471083" y="2533696"/>
                <a:ext cx="1314141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𝑆</m:t>
                      </m:r>
                      <m:r>
                        <a:rPr lang="en-US" sz="2800" b="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8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i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ru-RU" sz="28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ru-RU" sz="2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6" name="Прямоугольник 2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71083" y="2533696"/>
                <a:ext cx="1314141" cy="52322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Прямоугольник 26"/>
          <p:cNvSpPr/>
          <p:nvPr/>
        </p:nvSpPr>
        <p:spPr>
          <a:xfrm>
            <a:off x="7471083" y="2507733"/>
            <a:ext cx="1314142" cy="549183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8707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3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695"/>
                            </p:stCondLst>
                            <p:childTnLst>
                              <p:par>
                                <p:cTn id="1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3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890"/>
                            </p:stCondLst>
                            <p:childTnLst>
                              <p:par>
                                <p:cTn id="3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 animBg="1"/>
      <p:bldP spid="26" grpId="0"/>
      <p:bldP spid="2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92227" y="-900"/>
            <a:ext cx="9233538" cy="514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6213475" y="365071"/>
            <a:ext cx="2571750" cy="439457"/>
          </a:xfrm>
          <a:prstGeom prst="wedgeRoundRectCallout">
            <a:avLst>
              <a:gd name="adj1" fmla="val -38785"/>
              <a:gd name="adj2" fmla="val 127783"/>
              <a:gd name="adj3" fmla="val 16667"/>
            </a:avLst>
          </a:prstGeom>
          <a:solidFill>
            <a:schemeClr val="bg1"/>
          </a:solidFill>
          <a:ln>
            <a:solidFill>
              <a:srgbClr val="762E9A"/>
            </a:solidFill>
          </a:ln>
        </p:spPr>
        <p:txBody>
          <a:bodyPr wrap="square" lIns="180000" tIns="90000" rIns="180000" bIns="90000" rtlCol="0">
            <a:spAutoFit/>
          </a:bodyPr>
          <a:lstStyle/>
          <a:p>
            <a:pPr algn="ctr"/>
            <a:r>
              <a:rPr lang="ru-RU" sz="1400" dirty="0"/>
              <a:t>Так показывай скорее</a:t>
            </a:r>
            <a:r>
              <a:rPr lang="ru-RU" sz="1400" dirty="0" smtClean="0"/>
              <a:t>!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358775" y="365071"/>
            <a:ext cx="2492933" cy="1154546"/>
          </a:xfrm>
          <a:prstGeom prst="wedgeRoundRectCallout">
            <a:avLst>
              <a:gd name="adj1" fmla="val 60727"/>
              <a:gd name="adj2" fmla="val 39455"/>
              <a:gd name="adj3" fmla="val 16667"/>
            </a:avLst>
          </a:prstGeom>
          <a:solidFill>
            <a:schemeClr val="bg1"/>
          </a:solidFill>
          <a:ln>
            <a:solidFill>
              <a:srgbClr val="762E9A"/>
            </a:solidFill>
          </a:ln>
        </p:spPr>
        <p:txBody>
          <a:bodyPr wrap="square" lIns="180000" tIns="90000" rIns="180000" bIns="90000" rtlCol="0">
            <a:spAutoFit/>
          </a:bodyPr>
          <a:lstStyle/>
          <a:p>
            <a:pPr algn="ctr"/>
            <a:r>
              <a:rPr lang="ru-RU" sz="1400" dirty="0" smtClean="0"/>
              <a:t>Прямоугольной. </a:t>
            </a:r>
          </a:p>
          <a:p>
            <a:pPr algn="ctr"/>
            <a:r>
              <a:rPr lang="ru-RU" sz="1400" dirty="0" smtClean="0"/>
              <a:t>У </a:t>
            </a:r>
            <a:r>
              <a:rPr lang="ru-RU" sz="1400" dirty="0"/>
              <a:t>меня, кстати, </a:t>
            </a:r>
            <a:r>
              <a:rPr lang="ru-RU" sz="1400" dirty="0" smtClean="0"/>
              <a:t/>
            </a:r>
            <a:br>
              <a:rPr lang="ru-RU" sz="1400" dirty="0" smtClean="0"/>
            </a:br>
            <a:r>
              <a:rPr lang="ru-RU" sz="1400" dirty="0" smtClean="0"/>
              <a:t>есть </a:t>
            </a:r>
            <a:r>
              <a:rPr lang="ru-RU" sz="1400" dirty="0"/>
              <a:t>схема моей комнаты с размерами.</a:t>
            </a:r>
          </a:p>
        </p:txBody>
      </p:sp>
      <p:pic>
        <p:nvPicPr>
          <p:cNvPr id="27" name="Рисунок 2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54397" y="1305793"/>
            <a:ext cx="1643554" cy="2184751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5086922" y="1323377"/>
            <a:ext cx="1708712" cy="216716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916238" y="3253008"/>
            <a:ext cx="2208000" cy="1337059"/>
          </a:xfrm>
          <a:prstGeom prst="rect">
            <a:avLst/>
          </a:prstGeom>
          <a:scene3d>
            <a:camera prst="isometricOffAxis1Top"/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1004754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-900"/>
            <a:ext cx="9144000" cy="5144400"/>
          </a:xfrm>
          <a:prstGeom prst="rect">
            <a:avLst/>
          </a:prstGeom>
          <a:solidFill>
            <a:srgbClr val="854B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6400" y="769924"/>
            <a:ext cx="5826666" cy="36000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7561463" y="1780019"/>
            <a:ext cx="1221308" cy="439457"/>
          </a:xfrm>
          <a:prstGeom prst="wedgeRoundRectCallout">
            <a:avLst>
              <a:gd name="adj1" fmla="val 18315"/>
              <a:gd name="adj2" fmla="val 108834"/>
              <a:gd name="adj3" fmla="val 16667"/>
            </a:avLst>
          </a:prstGeom>
          <a:solidFill>
            <a:schemeClr val="bg1"/>
          </a:solidFill>
          <a:ln>
            <a:solidFill>
              <a:srgbClr val="762E9A"/>
            </a:solidFill>
          </a:ln>
        </p:spPr>
        <p:txBody>
          <a:bodyPr wrap="square" lIns="180000" tIns="90000" rIns="180000" bIns="90000" rtlCol="0">
            <a:spAutoFit/>
          </a:bodyPr>
          <a:lstStyle/>
          <a:p>
            <a:pPr algn="ctr"/>
            <a:r>
              <a:rPr lang="ru-RU" sz="1400" dirty="0"/>
              <a:t>Так, </a:t>
            </a:r>
            <a:r>
              <a:rPr lang="ru-RU" sz="1400" dirty="0" smtClean="0"/>
              <a:t>так…</a:t>
            </a:r>
            <a:endParaRPr lang="ru-RU" sz="14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994746" y="2476802"/>
            <a:ext cx="1792968" cy="4155267"/>
          </a:xfrm>
          <a:prstGeom prst="rect">
            <a:avLst/>
          </a:prstGeom>
        </p:spPr>
      </p:pic>
      <p:sp>
        <p:nvSpPr>
          <p:cNvPr id="7" name="Полилиния 6"/>
          <p:cNvSpPr/>
          <p:nvPr/>
        </p:nvSpPr>
        <p:spPr>
          <a:xfrm>
            <a:off x="2107383" y="1521355"/>
            <a:ext cx="4838700" cy="571500"/>
          </a:xfrm>
          <a:custGeom>
            <a:avLst/>
            <a:gdLst>
              <a:gd name="connsiteX0" fmla="*/ 0 w 4986338"/>
              <a:gd name="connsiteY0" fmla="*/ 614363 h 619125"/>
              <a:gd name="connsiteX1" fmla="*/ 762000 w 4986338"/>
              <a:gd name="connsiteY1" fmla="*/ 4763 h 619125"/>
              <a:gd name="connsiteX2" fmla="*/ 4986338 w 4986338"/>
              <a:gd name="connsiteY2" fmla="*/ 0 h 619125"/>
              <a:gd name="connsiteX3" fmla="*/ 4210050 w 4986338"/>
              <a:gd name="connsiteY3" fmla="*/ 619125 h 619125"/>
              <a:gd name="connsiteX4" fmla="*/ 0 w 4986338"/>
              <a:gd name="connsiteY4" fmla="*/ 614363 h 619125"/>
              <a:gd name="connsiteX0" fmla="*/ 0 w 4986338"/>
              <a:gd name="connsiteY0" fmla="*/ 614363 h 619125"/>
              <a:gd name="connsiteX1" fmla="*/ 647700 w 4986338"/>
              <a:gd name="connsiteY1" fmla="*/ 47625 h 619125"/>
              <a:gd name="connsiteX2" fmla="*/ 4986338 w 4986338"/>
              <a:gd name="connsiteY2" fmla="*/ 0 h 619125"/>
              <a:gd name="connsiteX3" fmla="*/ 4210050 w 4986338"/>
              <a:gd name="connsiteY3" fmla="*/ 619125 h 619125"/>
              <a:gd name="connsiteX4" fmla="*/ 0 w 4986338"/>
              <a:gd name="connsiteY4" fmla="*/ 614363 h 619125"/>
              <a:gd name="connsiteX0" fmla="*/ 0 w 4838700"/>
              <a:gd name="connsiteY0" fmla="*/ 566738 h 571500"/>
              <a:gd name="connsiteX1" fmla="*/ 647700 w 4838700"/>
              <a:gd name="connsiteY1" fmla="*/ 0 h 571500"/>
              <a:gd name="connsiteX2" fmla="*/ 4838700 w 4838700"/>
              <a:gd name="connsiteY2" fmla="*/ 0 h 571500"/>
              <a:gd name="connsiteX3" fmla="*/ 4210050 w 4838700"/>
              <a:gd name="connsiteY3" fmla="*/ 571500 h 571500"/>
              <a:gd name="connsiteX4" fmla="*/ 0 w 4838700"/>
              <a:gd name="connsiteY4" fmla="*/ 566738 h 571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38700" h="571500">
                <a:moveTo>
                  <a:pt x="0" y="566738"/>
                </a:moveTo>
                <a:lnTo>
                  <a:pt x="647700" y="0"/>
                </a:lnTo>
                <a:lnTo>
                  <a:pt x="4838700" y="0"/>
                </a:lnTo>
                <a:lnTo>
                  <a:pt x="4210050" y="571500"/>
                </a:lnTo>
                <a:lnTo>
                  <a:pt x="0" y="566738"/>
                </a:lnTo>
                <a:close/>
              </a:path>
            </a:pathLst>
          </a:custGeom>
          <a:solidFill>
            <a:srgbClr val="FFC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олилиния 11"/>
          <p:cNvSpPr/>
          <p:nvPr/>
        </p:nvSpPr>
        <p:spPr>
          <a:xfrm>
            <a:off x="2116987" y="3223261"/>
            <a:ext cx="4838701" cy="571500"/>
          </a:xfrm>
          <a:custGeom>
            <a:avLst/>
            <a:gdLst>
              <a:gd name="connsiteX0" fmla="*/ 0 w 4986338"/>
              <a:gd name="connsiteY0" fmla="*/ 614363 h 619125"/>
              <a:gd name="connsiteX1" fmla="*/ 762000 w 4986338"/>
              <a:gd name="connsiteY1" fmla="*/ 4763 h 619125"/>
              <a:gd name="connsiteX2" fmla="*/ 4986338 w 4986338"/>
              <a:gd name="connsiteY2" fmla="*/ 0 h 619125"/>
              <a:gd name="connsiteX3" fmla="*/ 4210050 w 4986338"/>
              <a:gd name="connsiteY3" fmla="*/ 619125 h 619125"/>
              <a:gd name="connsiteX4" fmla="*/ 0 w 4986338"/>
              <a:gd name="connsiteY4" fmla="*/ 614363 h 619125"/>
              <a:gd name="connsiteX0" fmla="*/ 0 w 4986338"/>
              <a:gd name="connsiteY0" fmla="*/ 614363 h 619125"/>
              <a:gd name="connsiteX1" fmla="*/ 647700 w 4986338"/>
              <a:gd name="connsiteY1" fmla="*/ 47626 h 619125"/>
              <a:gd name="connsiteX2" fmla="*/ 4986338 w 4986338"/>
              <a:gd name="connsiteY2" fmla="*/ 0 h 619125"/>
              <a:gd name="connsiteX3" fmla="*/ 4210050 w 4986338"/>
              <a:gd name="connsiteY3" fmla="*/ 619125 h 619125"/>
              <a:gd name="connsiteX4" fmla="*/ 0 w 4986338"/>
              <a:gd name="connsiteY4" fmla="*/ 614363 h 619125"/>
              <a:gd name="connsiteX0" fmla="*/ 0 w 4838701"/>
              <a:gd name="connsiteY0" fmla="*/ 566738 h 571500"/>
              <a:gd name="connsiteX1" fmla="*/ 647700 w 4838701"/>
              <a:gd name="connsiteY1" fmla="*/ 1 h 571500"/>
              <a:gd name="connsiteX2" fmla="*/ 4838701 w 4838701"/>
              <a:gd name="connsiteY2" fmla="*/ 0 h 571500"/>
              <a:gd name="connsiteX3" fmla="*/ 4210050 w 4838701"/>
              <a:gd name="connsiteY3" fmla="*/ 571500 h 571500"/>
              <a:gd name="connsiteX4" fmla="*/ 0 w 4838701"/>
              <a:gd name="connsiteY4" fmla="*/ 566738 h 571500"/>
              <a:gd name="connsiteX0" fmla="*/ 0 w 4838701"/>
              <a:gd name="connsiteY0" fmla="*/ 566738 h 571500"/>
              <a:gd name="connsiteX1" fmla="*/ 647700 w 4838701"/>
              <a:gd name="connsiteY1" fmla="*/ 1 h 571500"/>
              <a:gd name="connsiteX2" fmla="*/ 4838701 w 4838701"/>
              <a:gd name="connsiteY2" fmla="*/ 0 h 571500"/>
              <a:gd name="connsiteX3" fmla="*/ 4195763 w 4838701"/>
              <a:gd name="connsiteY3" fmla="*/ 571500 h 571500"/>
              <a:gd name="connsiteX4" fmla="*/ 0 w 4838701"/>
              <a:gd name="connsiteY4" fmla="*/ 566738 h 571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38701" h="571500">
                <a:moveTo>
                  <a:pt x="0" y="566738"/>
                </a:moveTo>
                <a:lnTo>
                  <a:pt x="647700" y="1"/>
                </a:lnTo>
                <a:lnTo>
                  <a:pt x="4838701" y="0"/>
                </a:lnTo>
                <a:lnTo>
                  <a:pt x="4195763" y="571500"/>
                </a:lnTo>
                <a:lnTo>
                  <a:pt x="0" y="566738"/>
                </a:lnTo>
                <a:close/>
              </a:path>
            </a:pathLst>
          </a:custGeom>
          <a:solidFill>
            <a:srgbClr val="9865B1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2780105" y="1518513"/>
            <a:ext cx="4176000" cy="1699258"/>
          </a:xfrm>
          <a:prstGeom prst="rect">
            <a:avLst/>
          </a:prstGeom>
          <a:solidFill>
            <a:schemeClr val="accent5">
              <a:lumMod val="40000"/>
              <a:lumOff val="6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2115702" y="2091454"/>
            <a:ext cx="4201972" cy="1699258"/>
          </a:xfrm>
          <a:prstGeom prst="rect">
            <a:avLst/>
          </a:prstGeom>
          <a:solidFill>
            <a:schemeClr val="accent5">
              <a:lumMod val="40000"/>
              <a:lumOff val="6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олилиния 8"/>
          <p:cNvSpPr/>
          <p:nvPr/>
        </p:nvSpPr>
        <p:spPr>
          <a:xfrm>
            <a:off x="2114547" y="1509717"/>
            <a:ext cx="657224" cy="2286000"/>
          </a:xfrm>
          <a:custGeom>
            <a:avLst/>
            <a:gdLst>
              <a:gd name="connsiteX0" fmla="*/ 4762 w 776287"/>
              <a:gd name="connsiteY0" fmla="*/ 619125 h 2314575"/>
              <a:gd name="connsiteX1" fmla="*/ 776287 w 776287"/>
              <a:gd name="connsiteY1" fmla="*/ 0 h 2314575"/>
              <a:gd name="connsiteX2" fmla="*/ 762000 w 776287"/>
              <a:gd name="connsiteY2" fmla="*/ 1704975 h 2314575"/>
              <a:gd name="connsiteX3" fmla="*/ 0 w 776287"/>
              <a:gd name="connsiteY3" fmla="*/ 2314575 h 2314575"/>
              <a:gd name="connsiteX4" fmla="*/ 4762 w 776287"/>
              <a:gd name="connsiteY4" fmla="*/ 619125 h 2314575"/>
              <a:gd name="connsiteX0" fmla="*/ 4762 w 762000"/>
              <a:gd name="connsiteY0" fmla="*/ 576262 h 2271712"/>
              <a:gd name="connsiteX1" fmla="*/ 657224 w 762000"/>
              <a:gd name="connsiteY1" fmla="*/ 0 h 2271712"/>
              <a:gd name="connsiteX2" fmla="*/ 762000 w 762000"/>
              <a:gd name="connsiteY2" fmla="*/ 1662112 h 2271712"/>
              <a:gd name="connsiteX3" fmla="*/ 0 w 762000"/>
              <a:gd name="connsiteY3" fmla="*/ 2271712 h 2271712"/>
              <a:gd name="connsiteX4" fmla="*/ 4762 w 762000"/>
              <a:gd name="connsiteY4" fmla="*/ 576262 h 2271712"/>
              <a:gd name="connsiteX0" fmla="*/ 4762 w 657224"/>
              <a:gd name="connsiteY0" fmla="*/ 576262 h 2271712"/>
              <a:gd name="connsiteX1" fmla="*/ 657224 w 657224"/>
              <a:gd name="connsiteY1" fmla="*/ 0 h 2271712"/>
              <a:gd name="connsiteX2" fmla="*/ 647700 w 657224"/>
              <a:gd name="connsiteY2" fmla="*/ 1719262 h 2271712"/>
              <a:gd name="connsiteX3" fmla="*/ 0 w 657224"/>
              <a:gd name="connsiteY3" fmla="*/ 2271712 h 2271712"/>
              <a:gd name="connsiteX4" fmla="*/ 4762 w 657224"/>
              <a:gd name="connsiteY4" fmla="*/ 576262 h 2271712"/>
              <a:gd name="connsiteX0" fmla="*/ 4762 w 657224"/>
              <a:gd name="connsiteY0" fmla="*/ 576262 h 2286000"/>
              <a:gd name="connsiteX1" fmla="*/ 657224 w 657224"/>
              <a:gd name="connsiteY1" fmla="*/ 0 h 2286000"/>
              <a:gd name="connsiteX2" fmla="*/ 647700 w 657224"/>
              <a:gd name="connsiteY2" fmla="*/ 1719262 h 2286000"/>
              <a:gd name="connsiteX3" fmla="*/ 0 w 657224"/>
              <a:gd name="connsiteY3" fmla="*/ 2286000 h 2286000"/>
              <a:gd name="connsiteX4" fmla="*/ 4762 w 657224"/>
              <a:gd name="connsiteY4" fmla="*/ 576262 h 228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57224" h="2286000">
                <a:moveTo>
                  <a:pt x="4762" y="576262"/>
                </a:moveTo>
                <a:lnTo>
                  <a:pt x="657224" y="0"/>
                </a:lnTo>
                <a:cubicBezTo>
                  <a:pt x="654049" y="573087"/>
                  <a:pt x="650875" y="1146175"/>
                  <a:pt x="647700" y="1719262"/>
                </a:cubicBezTo>
                <a:lnTo>
                  <a:pt x="0" y="2286000"/>
                </a:lnTo>
                <a:cubicBezTo>
                  <a:pt x="1587" y="1720850"/>
                  <a:pt x="3175" y="1141412"/>
                  <a:pt x="4762" y="576262"/>
                </a:cubicBezTo>
                <a:close/>
              </a:path>
            </a:pathLst>
          </a:custGeom>
          <a:solidFill>
            <a:schemeClr val="accent6">
              <a:lumMod val="40000"/>
              <a:lumOff val="6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олилиния 16"/>
          <p:cNvSpPr/>
          <p:nvPr/>
        </p:nvSpPr>
        <p:spPr>
          <a:xfrm>
            <a:off x="6321445" y="1519246"/>
            <a:ext cx="638634" cy="2266950"/>
          </a:xfrm>
          <a:custGeom>
            <a:avLst/>
            <a:gdLst>
              <a:gd name="connsiteX0" fmla="*/ 4762 w 776287"/>
              <a:gd name="connsiteY0" fmla="*/ 619125 h 2314575"/>
              <a:gd name="connsiteX1" fmla="*/ 776287 w 776287"/>
              <a:gd name="connsiteY1" fmla="*/ 0 h 2314575"/>
              <a:gd name="connsiteX2" fmla="*/ 762000 w 776287"/>
              <a:gd name="connsiteY2" fmla="*/ 1704975 h 2314575"/>
              <a:gd name="connsiteX3" fmla="*/ 0 w 776287"/>
              <a:gd name="connsiteY3" fmla="*/ 2314575 h 2314575"/>
              <a:gd name="connsiteX4" fmla="*/ 4762 w 776287"/>
              <a:gd name="connsiteY4" fmla="*/ 619125 h 2314575"/>
              <a:gd name="connsiteX0" fmla="*/ 4762 w 762000"/>
              <a:gd name="connsiteY0" fmla="*/ 557212 h 2252662"/>
              <a:gd name="connsiteX1" fmla="*/ 628650 w 762000"/>
              <a:gd name="connsiteY1" fmla="*/ 0 h 2252662"/>
              <a:gd name="connsiteX2" fmla="*/ 762000 w 762000"/>
              <a:gd name="connsiteY2" fmla="*/ 1643062 h 2252662"/>
              <a:gd name="connsiteX3" fmla="*/ 0 w 762000"/>
              <a:gd name="connsiteY3" fmla="*/ 2252662 h 2252662"/>
              <a:gd name="connsiteX4" fmla="*/ 4762 w 762000"/>
              <a:gd name="connsiteY4" fmla="*/ 557212 h 2252662"/>
              <a:gd name="connsiteX0" fmla="*/ 4762 w 633413"/>
              <a:gd name="connsiteY0" fmla="*/ 557212 h 2252662"/>
              <a:gd name="connsiteX1" fmla="*/ 628650 w 633413"/>
              <a:gd name="connsiteY1" fmla="*/ 0 h 2252662"/>
              <a:gd name="connsiteX2" fmla="*/ 633413 w 633413"/>
              <a:gd name="connsiteY2" fmla="*/ 1700212 h 2252662"/>
              <a:gd name="connsiteX3" fmla="*/ 0 w 633413"/>
              <a:gd name="connsiteY3" fmla="*/ 2252662 h 2252662"/>
              <a:gd name="connsiteX4" fmla="*/ 4762 w 633413"/>
              <a:gd name="connsiteY4" fmla="*/ 557212 h 2252662"/>
              <a:gd name="connsiteX0" fmla="*/ 9524 w 638175"/>
              <a:gd name="connsiteY0" fmla="*/ 557212 h 2266950"/>
              <a:gd name="connsiteX1" fmla="*/ 633412 w 638175"/>
              <a:gd name="connsiteY1" fmla="*/ 0 h 2266950"/>
              <a:gd name="connsiteX2" fmla="*/ 638175 w 638175"/>
              <a:gd name="connsiteY2" fmla="*/ 1700212 h 2266950"/>
              <a:gd name="connsiteX3" fmla="*/ 0 w 638175"/>
              <a:gd name="connsiteY3" fmla="*/ 2266950 h 2266950"/>
              <a:gd name="connsiteX4" fmla="*/ 9524 w 638175"/>
              <a:gd name="connsiteY4" fmla="*/ 557212 h 2266950"/>
              <a:gd name="connsiteX0" fmla="*/ 458 w 638634"/>
              <a:gd name="connsiteY0" fmla="*/ 566737 h 2266950"/>
              <a:gd name="connsiteX1" fmla="*/ 633871 w 638634"/>
              <a:gd name="connsiteY1" fmla="*/ 0 h 2266950"/>
              <a:gd name="connsiteX2" fmla="*/ 638634 w 638634"/>
              <a:gd name="connsiteY2" fmla="*/ 1700212 h 2266950"/>
              <a:gd name="connsiteX3" fmla="*/ 459 w 638634"/>
              <a:gd name="connsiteY3" fmla="*/ 2266950 h 2266950"/>
              <a:gd name="connsiteX4" fmla="*/ 458 w 638634"/>
              <a:gd name="connsiteY4" fmla="*/ 566737 h 2266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8634" h="2266950">
                <a:moveTo>
                  <a:pt x="458" y="566737"/>
                </a:moveTo>
                <a:lnTo>
                  <a:pt x="633871" y="0"/>
                </a:lnTo>
                <a:cubicBezTo>
                  <a:pt x="635459" y="566737"/>
                  <a:pt x="637046" y="1133475"/>
                  <a:pt x="638634" y="1700212"/>
                </a:cubicBezTo>
                <a:lnTo>
                  <a:pt x="459" y="2266950"/>
                </a:lnTo>
                <a:cubicBezTo>
                  <a:pt x="2046" y="1701800"/>
                  <a:pt x="-1129" y="1131887"/>
                  <a:pt x="458" y="566737"/>
                </a:cubicBezTo>
                <a:close/>
              </a:path>
            </a:pathLst>
          </a:custGeom>
          <a:solidFill>
            <a:schemeClr val="accent6">
              <a:lumMod val="40000"/>
              <a:lumOff val="6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551" y="2394436"/>
            <a:ext cx="1792968" cy="432000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358775" y="867035"/>
            <a:ext cx="3080294" cy="1154546"/>
          </a:xfrm>
          <a:prstGeom prst="wedgeRoundRectCallout">
            <a:avLst>
              <a:gd name="adj1" fmla="val -16468"/>
              <a:gd name="adj2" fmla="val 76034"/>
              <a:gd name="adj3" fmla="val 16667"/>
            </a:avLst>
          </a:prstGeom>
          <a:solidFill>
            <a:schemeClr val="bg1"/>
          </a:solidFill>
          <a:ln>
            <a:solidFill>
              <a:srgbClr val="762E9A"/>
            </a:solidFill>
          </a:ln>
        </p:spPr>
        <p:txBody>
          <a:bodyPr wrap="square" lIns="180000" tIns="90000" rIns="180000" bIns="90000" rtlCol="0">
            <a:spAutoFit/>
          </a:bodyPr>
          <a:lstStyle/>
          <a:p>
            <a:pPr algn="ctr"/>
            <a:r>
              <a:rPr lang="ru-RU" sz="1400" dirty="0"/>
              <a:t>Хорошо! </a:t>
            </a:r>
            <a:endParaRPr lang="ru-RU" sz="1400" dirty="0" smtClean="0"/>
          </a:p>
          <a:p>
            <a:pPr algn="ctr"/>
            <a:r>
              <a:rPr lang="ru-RU" sz="1400" dirty="0" smtClean="0"/>
              <a:t>С </a:t>
            </a:r>
            <a:r>
              <a:rPr lang="ru-RU" sz="1400" dirty="0"/>
              <a:t>размерами мы разобрались. </a:t>
            </a:r>
            <a:endParaRPr lang="ru-RU" sz="1400" dirty="0" smtClean="0"/>
          </a:p>
          <a:p>
            <a:pPr algn="ctr"/>
            <a:r>
              <a:rPr lang="ru-RU" sz="1400" dirty="0" smtClean="0"/>
              <a:t>А </a:t>
            </a:r>
            <a:r>
              <a:rPr lang="ru-RU" sz="1400" dirty="0"/>
              <a:t>дальше как? </a:t>
            </a:r>
            <a:endParaRPr lang="ru-RU" sz="1400" dirty="0" smtClean="0"/>
          </a:p>
          <a:p>
            <a:pPr algn="ctr"/>
            <a:r>
              <a:rPr lang="ru-RU" sz="1400" dirty="0" smtClean="0"/>
              <a:t>Как </a:t>
            </a:r>
            <a:r>
              <a:rPr lang="ru-RU" sz="1400" dirty="0"/>
              <a:t>нам это поможет?</a:t>
            </a:r>
          </a:p>
        </p:txBody>
      </p:sp>
    </p:spTree>
    <p:extLst>
      <p:ext uri="{BB962C8B-B14F-4D97-AF65-F5344CB8AC3E}">
        <p14:creationId xmlns:p14="http://schemas.microsoft.com/office/powerpoint/2010/main" val="692657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7" grpId="0" animBg="1"/>
      <p:bldP spid="7" grpId="1" animBg="1"/>
      <p:bldP spid="12" grpId="0" animBg="1"/>
      <p:bldP spid="12" grpId="1" animBg="1"/>
      <p:bldP spid="8" grpId="0" animBg="1"/>
      <p:bldP spid="8" grpId="1" animBg="1"/>
      <p:bldP spid="16" grpId="0" animBg="1"/>
      <p:bldP spid="16" grpId="1" animBg="1"/>
      <p:bldP spid="9" grpId="0" animBg="1"/>
      <p:bldP spid="17" grpId="0" animBg="1"/>
      <p:bldP spid="1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-900"/>
            <a:ext cx="9144000" cy="5144400"/>
          </a:xfrm>
          <a:prstGeom prst="rect">
            <a:avLst/>
          </a:prstGeom>
          <a:solidFill>
            <a:srgbClr val="854B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6400" y="769924"/>
            <a:ext cx="5826666" cy="3600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551" y="2394436"/>
            <a:ext cx="1792968" cy="43200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6615725" y="905866"/>
            <a:ext cx="2171989" cy="1154546"/>
          </a:xfrm>
          <a:prstGeom prst="wedgeRoundRectCallout">
            <a:avLst>
              <a:gd name="adj1" fmla="val 13637"/>
              <a:gd name="adj2" fmla="val 75234"/>
              <a:gd name="adj3" fmla="val 16667"/>
            </a:avLst>
          </a:prstGeom>
          <a:solidFill>
            <a:schemeClr val="bg1"/>
          </a:solidFill>
          <a:ln>
            <a:solidFill>
              <a:srgbClr val="762E9A"/>
            </a:solidFill>
          </a:ln>
        </p:spPr>
        <p:txBody>
          <a:bodyPr wrap="square" lIns="180000" tIns="90000" rIns="180000" bIns="90000" rtlCol="0">
            <a:spAutoFit/>
          </a:bodyPr>
          <a:lstStyle/>
          <a:p>
            <a:pPr algn="ctr"/>
            <a:r>
              <a:rPr lang="ru-RU" sz="1400" dirty="0"/>
              <a:t>Нам понадобятся </a:t>
            </a:r>
            <a:r>
              <a:rPr lang="ru-RU" sz="1400" dirty="0" smtClean="0"/>
              <a:t/>
            </a:r>
            <a:br>
              <a:rPr lang="ru-RU" sz="1400" dirty="0" smtClean="0"/>
            </a:br>
            <a:r>
              <a:rPr lang="ru-RU" sz="1400" dirty="0" smtClean="0"/>
              <a:t>знания </a:t>
            </a:r>
            <a:r>
              <a:rPr lang="ru-RU" sz="1400" dirty="0"/>
              <a:t>о </a:t>
            </a:r>
            <a:r>
              <a:rPr lang="ru-RU" sz="1400" dirty="0" smtClean="0"/>
              <a:t>площади. </a:t>
            </a:r>
          </a:p>
          <a:p>
            <a:pPr algn="ctr"/>
            <a:r>
              <a:rPr lang="ru-RU" sz="1400" dirty="0" smtClean="0"/>
              <a:t>Но </a:t>
            </a:r>
            <a:r>
              <a:rPr lang="ru-RU" sz="1400" dirty="0"/>
              <a:t>что-то я немного </a:t>
            </a:r>
            <a:r>
              <a:rPr lang="ru-RU" sz="1400" dirty="0" smtClean="0"/>
              <a:t>запутался.</a:t>
            </a:r>
            <a:endParaRPr lang="ru-RU" sz="14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994746" y="2476802"/>
            <a:ext cx="1792968" cy="4155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3591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-900"/>
            <a:ext cx="9144000" cy="5144400"/>
          </a:xfrm>
          <a:prstGeom prst="rect">
            <a:avLst/>
          </a:prstGeom>
          <a:solidFill>
            <a:srgbClr val="854B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6400" y="769924"/>
            <a:ext cx="5826666" cy="36000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5329383" y="720137"/>
            <a:ext cx="3458332" cy="1154546"/>
          </a:xfrm>
          <a:prstGeom prst="wedgeRoundRectCallout">
            <a:avLst>
              <a:gd name="adj1" fmla="val 26479"/>
              <a:gd name="adj2" fmla="val 81634"/>
              <a:gd name="adj3" fmla="val 16667"/>
            </a:avLst>
          </a:prstGeom>
          <a:solidFill>
            <a:schemeClr val="bg1"/>
          </a:solidFill>
          <a:ln>
            <a:solidFill>
              <a:srgbClr val="762E9A"/>
            </a:solidFill>
          </a:ln>
        </p:spPr>
        <p:txBody>
          <a:bodyPr wrap="square" lIns="180000" tIns="90000" rIns="180000" bIns="90000" rtlCol="0">
            <a:spAutoFit/>
          </a:bodyPr>
          <a:lstStyle/>
          <a:p>
            <a:pPr algn="ctr"/>
            <a:r>
              <a:rPr lang="ru-RU" sz="1400" dirty="0"/>
              <a:t>У тебя ведь на одной стене есть окно квадратной формы и дверь прямоугольной формы. </a:t>
            </a:r>
            <a:endParaRPr lang="ru-RU" sz="1400" dirty="0" smtClean="0"/>
          </a:p>
          <a:p>
            <a:pPr algn="ctr"/>
            <a:r>
              <a:rPr lang="ru-RU" sz="1400" dirty="0" smtClean="0"/>
              <a:t>Их </a:t>
            </a:r>
            <a:r>
              <a:rPr lang="ru-RU" sz="1400" dirty="0"/>
              <a:t>же не нужно </a:t>
            </a:r>
            <a:r>
              <a:rPr lang="ru-RU" sz="1400" dirty="0" smtClean="0"/>
              <a:t>оклеивать </a:t>
            </a:r>
            <a:r>
              <a:rPr lang="ru-RU" sz="1400" dirty="0"/>
              <a:t>обоями.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994746" y="2476802"/>
            <a:ext cx="1792968" cy="4155267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2121758" y="2095500"/>
            <a:ext cx="4212367" cy="1699258"/>
          </a:xfrm>
          <a:prstGeom prst="rect">
            <a:avLst/>
          </a:prstGeom>
          <a:solidFill>
            <a:schemeClr val="accent5">
              <a:lumMod val="40000"/>
              <a:lumOff val="6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3180357" y="2541651"/>
            <a:ext cx="1260000" cy="1260000"/>
          </a:xfrm>
          <a:prstGeom prst="rect">
            <a:avLst/>
          </a:prstGeom>
          <a:pattFill prst="ltUpDiag">
            <a:fgClr>
              <a:srgbClr val="762E9A"/>
            </a:fgClr>
            <a:bgClr>
              <a:srgbClr val="FFFFFF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5123050" y="2532759"/>
            <a:ext cx="619200" cy="1268892"/>
          </a:xfrm>
          <a:prstGeom prst="rect">
            <a:avLst/>
          </a:prstGeom>
          <a:pattFill prst="ltUpDiag">
            <a:fgClr>
              <a:srgbClr val="762E9A"/>
            </a:fgClr>
            <a:bgClr>
              <a:srgbClr val="FFFFFF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551" y="2394436"/>
            <a:ext cx="1792968" cy="43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436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 animBg="1"/>
      <p:bldP spid="7" grpId="0" animBg="1"/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wallpaperscraft.com/image/shape_square_multi-colored_85571_1280x72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99" y="-900"/>
            <a:ext cx="9145599" cy="514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7827" y="1995854"/>
            <a:ext cx="2880000" cy="288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3" name="TextBox 22"/>
          <p:cNvSpPr txBox="1"/>
          <p:nvPr/>
        </p:nvSpPr>
        <p:spPr>
          <a:xfrm>
            <a:off x="358775" y="361950"/>
            <a:ext cx="3003262" cy="1154546"/>
          </a:xfrm>
          <a:prstGeom prst="wedgeRoundRectCallout">
            <a:avLst>
              <a:gd name="adj1" fmla="val -26680"/>
              <a:gd name="adj2" fmla="val 80587"/>
              <a:gd name="adj3" fmla="val 16667"/>
            </a:avLst>
          </a:prstGeom>
          <a:solidFill>
            <a:schemeClr val="bg1"/>
          </a:solidFill>
          <a:ln>
            <a:solidFill>
              <a:srgbClr val="762E9A"/>
            </a:solidFill>
          </a:ln>
        </p:spPr>
        <p:txBody>
          <a:bodyPr wrap="square" lIns="180000" tIns="90000" rIns="180000" bIns="90000" rtlCol="0">
            <a:spAutoFit/>
          </a:bodyPr>
          <a:lstStyle/>
          <a:p>
            <a:pPr algn="ctr"/>
            <a:r>
              <a:rPr lang="ru-RU" sz="1400" dirty="0" smtClean="0"/>
              <a:t>Прежде </a:t>
            </a:r>
            <a:r>
              <a:rPr lang="ru-RU" sz="1400" dirty="0"/>
              <a:t>чем я вам расскажу </a:t>
            </a:r>
            <a:r>
              <a:rPr lang="ru-RU" sz="1400" dirty="0" smtClean="0"/>
              <a:t/>
            </a:r>
            <a:br>
              <a:rPr lang="ru-RU" sz="1400" dirty="0" smtClean="0"/>
            </a:br>
            <a:r>
              <a:rPr lang="ru-RU" sz="1400" dirty="0"/>
              <a:t>о площади, давайте немного разомнёмся и выполним устные задания.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42526" y="1801812"/>
            <a:ext cx="1242699" cy="288000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213475" y="2014249"/>
            <a:ext cx="1195312" cy="28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172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BJ">
      <a:majorFont>
        <a:latin typeface="Merriweather"/>
        <a:ea typeface=""/>
        <a:cs typeface=""/>
      </a:majorFont>
      <a:minorFont>
        <a:latin typeface="Roboto"/>
        <a:ea typeface=""/>
        <a:cs typeface="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5249</TotalTime>
  <Words>744</Words>
  <Application>Microsoft Office PowerPoint</Application>
  <PresentationFormat>Экран (16:9)</PresentationFormat>
  <Paragraphs>223</Paragraphs>
  <Slides>42</Slides>
  <Notes>41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42</vt:i4>
      </vt:variant>
    </vt:vector>
  </HeadingPairs>
  <TitlesOfParts>
    <vt:vector size="48" baseType="lpstr">
      <vt:lpstr>Merriweather</vt:lpstr>
      <vt:lpstr>Arial</vt:lpstr>
      <vt:lpstr>Cambria Math</vt:lpstr>
      <vt:lpstr>Calibri</vt:lpstr>
      <vt:lpstr>Roboto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MSI</cp:lastModifiedBy>
  <cp:revision>905</cp:revision>
  <dcterms:created xsi:type="dcterms:W3CDTF">2017-06-06T14:34:21Z</dcterms:created>
  <dcterms:modified xsi:type="dcterms:W3CDTF">2025-01-17T12:45:01Z</dcterms:modified>
</cp:coreProperties>
</file>