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2"/>
  </p:notesMasterIdLst>
  <p:sldIdLst>
    <p:sldId id="256" r:id="rId2"/>
    <p:sldId id="378" r:id="rId3"/>
    <p:sldId id="379" r:id="rId4"/>
    <p:sldId id="393" r:id="rId5"/>
    <p:sldId id="408" r:id="rId6"/>
    <p:sldId id="409" r:id="rId7"/>
    <p:sldId id="422" r:id="rId8"/>
    <p:sldId id="423" r:id="rId9"/>
    <p:sldId id="424" r:id="rId10"/>
    <p:sldId id="425" r:id="rId11"/>
    <p:sldId id="426" r:id="rId12"/>
    <p:sldId id="427" r:id="rId13"/>
    <p:sldId id="353" r:id="rId14"/>
    <p:sldId id="354" r:id="rId15"/>
    <p:sldId id="386" r:id="rId16"/>
    <p:sldId id="387" r:id="rId17"/>
    <p:sldId id="388" r:id="rId18"/>
    <p:sldId id="390" r:id="rId19"/>
    <p:sldId id="410" r:id="rId20"/>
    <p:sldId id="411" r:id="rId21"/>
    <p:sldId id="382" r:id="rId22"/>
    <p:sldId id="389" r:id="rId23"/>
    <p:sldId id="428" r:id="rId24"/>
    <p:sldId id="429" r:id="rId25"/>
    <p:sldId id="265" r:id="rId26"/>
    <p:sldId id="367" r:id="rId27"/>
    <p:sldId id="395" r:id="rId28"/>
    <p:sldId id="368" r:id="rId29"/>
    <p:sldId id="430" r:id="rId30"/>
    <p:sldId id="431" r:id="rId31"/>
    <p:sldId id="432" r:id="rId32"/>
    <p:sldId id="306" r:id="rId33"/>
    <p:sldId id="355" r:id="rId34"/>
    <p:sldId id="412" r:id="rId35"/>
    <p:sldId id="356" r:id="rId36"/>
    <p:sldId id="413" r:id="rId37"/>
    <p:sldId id="398" r:id="rId38"/>
    <p:sldId id="369" r:id="rId39"/>
    <p:sldId id="397" r:id="rId40"/>
    <p:sldId id="399" r:id="rId41"/>
    <p:sldId id="433" r:id="rId42"/>
    <p:sldId id="434" r:id="rId43"/>
    <p:sldId id="435" r:id="rId44"/>
    <p:sldId id="436" r:id="rId45"/>
    <p:sldId id="414" r:id="rId46"/>
    <p:sldId id="415" r:id="rId47"/>
    <p:sldId id="437" r:id="rId48"/>
    <p:sldId id="416" r:id="rId49"/>
    <p:sldId id="438" r:id="rId50"/>
    <p:sldId id="439" r:id="rId51"/>
    <p:sldId id="440" r:id="rId52"/>
    <p:sldId id="441" r:id="rId53"/>
    <p:sldId id="442" r:id="rId54"/>
    <p:sldId id="443" r:id="rId55"/>
    <p:sldId id="444" r:id="rId56"/>
    <p:sldId id="445" r:id="rId57"/>
    <p:sldId id="343" r:id="rId58"/>
    <p:sldId id="404" r:id="rId59"/>
    <p:sldId id="446" r:id="rId60"/>
    <p:sldId id="447" r:id="rId61"/>
  </p:sldIdLst>
  <p:sldSz cx="9144000" cy="5143500" type="screen16x9"/>
  <p:notesSz cx="6858000" cy="9144000"/>
  <p:embeddedFontLst>
    <p:embeddedFont>
      <p:font typeface="Merriweather" panose="020B0604020202020204" charset="-52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Georgia" panose="02040502050405020303" pitchFamily="18" charset="0"/>
      <p:regular r:id="rId72"/>
      <p:bold r:id="rId73"/>
      <p:italic r:id="rId74"/>
      <p:boldItalic r:id="rId75"/>
    </p:embeddedFont>
    <p:embeddedFont>
      <p:font typeface="Roboto" panose="020B0604020202020204" charset="0"/>
      <p:regular r:id="rId76"/>
      <p:bold r:id="rId77"/>
      <p:italic r:id="rId78"/>
      <p:boldItalic r:id="rId79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14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E9A"/>
    <a:srgbClr val="9F9C82"/>
    <a:srgbClr val="9865B1"/>
    <a:srgbClr val="FFFFFF"/>
    <a:srgbClr val="854B19"/>
    <a:srgbClr val="E7E6E6"/>
    <a:srgbClr val="F2F2F2"/>
    <a:srgbClr val="FACE47"/>
    <a:srgbClr val="0F77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14"/>
        <p:guide pos="2993"/>
        <p:guide pos="2767"/>
        <p:guide pos="2069"/>
        <p:guide pos="3692"/>
        <p:guide pos="1837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18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3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4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34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11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38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369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59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8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78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8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131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091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42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4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8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97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94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95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493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71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223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261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506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341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395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319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23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66362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40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117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5257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1757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7695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8627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908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426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861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275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4277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1711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0826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4029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7313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130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2780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957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1672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854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630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040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15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01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11" Type="http://schemas.openxmlformats.org/officeDocument/2006/relationships/image" Target="../media/image37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55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56.png"/><Relationship Id="rId10" Type="http://schemas.openxmlformats.org/officeDocument/2006/relationships/image" Target="../media/image51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1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9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5.png"/><Relationship Id="rId5" Type="http://schemas.openxmlformats.org/officeDocument/2006/relationships/image" Target="../media/image62.png"/><Relationship Id="rId10" Type="http://schemas.openxmlformats.org/officeDocument/2006/relationships/image" Target="../media/image44.png"/><Relationship Id="rId9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5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6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Relationship Id="rId1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68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66.png"/><Relationship Id="rId5" Type="http://schemas.openxmlformats.org/officeDocument/2006/relationships/image" Target="../media/image69.png"/><Relationship Id="rId10" Type="http://schemas.openxmlformats.org/officeDocument/2006/relationships/image" Target="../media/image65.png"/><Relationship Id="rId9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700.png"/><Relationship Id="rId3" Type="http://schemas.openxmlformats.org/officeDocument/2006/relationships/image" Target="../media/image29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9.png"/><Relationship Id="rId3" Type="http://schemas.openxmlformats.org/officeDocument/2006/relationships/image" Target="../media/image57.png"/><Relationship Id="rId7" Type="http://schemas.openxmlformats.org/officeDocument/2006/relationships/image" Target="../media/image76.png"/><Relationship Id="rId12" Type="http://schemas.openxmlformats.org/officeDocument/2006/relationships/image" Target="../media/image88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7.png"/><Relationship Id="rId5" Type="http://schemas.openxmlformats.org/officeDocument/2006/relationships/image" Target="../media/image7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9" Type="http://schemas.openxmlformats.org/officeDocument/2006/relationships/image" Target="../media/image78.png"/><Relationship Id="rId1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9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11" Type="http://schemas.openxmlformats.org/officeDocument/2006/relationships/image" Target="../media/image27.png"/><Relationship Id="rId5" Type="http://schemas.openxmlformats.org/officeDocument/2006/relationships/image" Target="../media/image98.png"/><Relationship Id="rId10" Type="http://schemas.openxmlformats.org/officeDocument/2006/relationships/image" Target="../media/image26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1.png"/><Relationship Id="rId5" Type="http://schemas.openxmlformats.org/officeDocument/2006/relationships/image" Target="../media/image116.png"/><Relationship Id="rId10" Type="http://schemas.openxmlformats.org/officeDocument/2006/relationships/image" Target="../media/image120.png"/><Relationship Id="rId4" Type="http://schemas.openxmlformats.org/officeDocument/2006/relationships/image" Target="../media/image108.png"/><Relationship Id="rId9" Type="http://schemas.openxmlformats.org/officeDocument/2006/relationships/image" Target="../media/image11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1834895"/>
            <a:ext cx="5407269" cy="1477328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+mj-lt"/>
              </a:rPr>
              <a:t>Прямоугольный </a:t>
            </a:r>
            <a:r>
              <a:rPr lang="ru-RU" sz="3200" dirty="0">
                <a:solidFill>
                  <a:schemeClr val="bg1"/>
                </a:solidFill>
                <a:latin typeface="+mj-lt"/>
              </a:rPr>
              <a:t>параллелепипед. Пирамида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381624" y="365071"/>
            <a:ext cx="3403601" cy="677820"/>
          </a:xfrm>
          <a:prstGeom prst="wedgeRoundRectCallout">
            <a:avLst>
              <a:gd name="adj1" fmla="val -23031"/>
              <a:gd name="adj2" fmla="val 8404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Ведь </a:t>
            </a:r>
            <a:r>
              <a:rPr lang="ru-RU" sz="1400" dirty="0"/>
              <a:t>комната – это тоже пример прямоугольного </a:t>
            </a:r>
            <a:r>
              <a:rPr lang="ru-RU" sz="1400" dirty="0" smtClean="0"/>
              <a:t>параллелепипеда.</a:t>
            </a:r>
            <a:endParaRPr lang="ru-RU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58775" y="365071"/>
            <a:ext cx="2492933" cy="2346362"/>
          </a:xfrm>
          <a:prstGeom prst="wedgeRoundRectCallout">
            <a:avLst>
              <a:gd name="adj1" fmla="val 64171"/>
              <a:gd name="adj2" fmla="val -724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Но в кроссворде же было написано,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это название геометрического тела,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ты мне тут предметы всякие перечисляешь. </a:t>
            </a:r>
            <a:endParaRPr lang="ru-RU" sz="1400" dirty="0" smtClean="0"/>
          </a:p>
          <a:p>
            <a:pPr algn="ctr"/>
            <a:r>
              <a:rPr lang="ru-RU" sz="1400" dirty="0" smtClean="0"/>
              <a:t>Они </a:t>
            </a:r>
            <a:r>
              <a:rPr lang="ru-RU" sz="1400" dirty="0"/>
              <a:t>же не геометрические тела.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9826" y="3413756"/>
            <a:ext cx="1778943" cy="1080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740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://home24.uz/image/data/technika/haier/holodilnik/CFE633CSE-xolodilni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6" y="2188843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7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pic>
        <p:nvPicPr>
          <p:cNvPr id="1026" name="Picture 2" descr="http://vseikonki.ucoz.ru/Food/konfet/B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28" y="2326609"/>
            <a:ext cx="17496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usiki-kolechki.ru/files/products/15-09/102321_ori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CFE"/>
              </a:clrFrom>
              <a:clrTo>
                <a:srgbClr val="F1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74" y="1048126"/>
            <a:ext cx="10756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886" y="595465"/>
            <a:ext cx="150876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82227"/>
            <a:ext cx="1800000" cy="1800000"/>
          </a:xfrm>
          <a:prstGeom prst="rect">
            <a:avLst/>
          </a:prstGeom>
        </p:spPr>
      </p:pic>
      <p:sp>
        <p:nvSpPr>
          <p:cNvPr id="421" name="Полилиния 420"/>
          <p:cNvSpPr/>
          <p:nvPr/>
        </p:nvSpPr>
        <p:spPr>
          <a:xfrm>
            <a:off x="3143250" y="508000"/>
            <a:ext cx="1273175" cy="1009650"/>
          </a:xfrm>
          <a:custGeom>
            <a:avLst/>
            <a:gdLst>
              <a:gd name="connsiteX0" fmla="*/ 0 w 1273175"/>
              <a:gd name="connsiteY0" fmla="*/ 1009650 h 1009650"/>
              <a:gd name="connsiteX1" fmla="*/ 15875 w 1273175"/>
              <a:gd name="connsiteY1" fmla="*/ 44450 h 1009650"/>
              <a:gd name="connsiteX2" fmla="*/ 133350 w 1273175"/>
              <a:gd name="connsiteY2" fmla="*/ 0 h 1009650"/>
              <a:gd name="connsiteX3" fmla="*/ 1177925 w 1273175"/>
              <a:gd name="connsiteY3" fmla="*/ 3175 h 1009650"/>
              <a:gd name="connsiteX4" fmla="*/ 1273175 w 1273175"/>
              <a:gd name="connsiteY4" fmla="*/ 50800 h 1009650"/>
              <a:gd name="connsiteX5" fmla="*/ 1273175 w 1273175"/>
              <a:gd name="connsiteY5" fmla="*/ 1009650 h 1009650"/>
              <a:gd name="connsiteX6" fmla="*/ 0 w 1273175"/>
              <a:gd name="connsiteY6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3175" h="1009650">
                <a:moveTo>
                  <a:pt x="0" y="1009650"/>
                </a:moveTo>
                <a:lnTo>
                  <a:pt x="15875" y="44450"/>
                </a:lnTo>
                <a:lnTo>
                  <a:pt x="133350" y="0"/>
                </a:lnTo>
                <a:lnTo>
                  <a:pt x="1177925" y="3175"/>
                </a:lnTo>
                <a:lnTo>
                  <a:pt x="1273175" y="50800"/>
                </a:lnTo>
                <a:lnTo>
                  <a:pt x="1273175" y="1009650"/>
                </a:lnTo>
                <a:lnTo>
                  <a:pt x="0" y="10096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14" y="248120"/>
            <a:ext cx="1272834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40" y="1512732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" y="-287268"/>
            <a:ext cx="2880000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6" y="3649519"/>
            <a:ext cx="1800000" cy="11320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5" y="3394802"/>
            <a:ext cx="1440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51" y="1954802"/>
            <a:ext cx="1440000" cy="1440000"/>
          </a:xfrm>
          <a:prstGeom prst="rect">
            <a:avLst/>
          </a:prstGeom>
        </p:spPr>
      </p:pic>
      <p:sp>
        <p:nvSpPr>
          <p:cNvPr id="422" name="Полилиния 421"/>
          <p:cNvSpPr/>
          <p:nvPr/>
        </p:nvSpPr>
        <p:spPr>
          <a:xfrm>
            <a:off x="4895850" y="368300"/>
            <a:ext cx="933450" cy="1574800"/>
          </a:xfrm>
          <a:custGeom>
            <a:avLst/>
            <a:gdLst>
              <a:gd name="connsiteX0" fmla="*/ 0 w 933450"/>
              <a:gd name="connsiteY0" fmla="*/ 1365250 h 1574800"/>
              <a:gd name="connsiteX1" fmla="*/ 3175 w 933450"/>
              <a:gd name="connsiteY1" fmla="*/ 6350 h 1574800"/>
              <a:gd name="connsiteX2" fmla="*/ 749300 w 933450"/>
              <a:gd name="connsiteY2" fmla="*/ 0 h 1574800"/>
              <a:gd name="connsiteX3" fmla="*/ 933450 w 933450"/>
              <a:gd name="connsiteY3" fmla="*/ 44450 h 1574800"/>
              <a:gd name="connsiteX4" fmla="*/ 920750 w 933450"/>
              <a:gd name="connsiteY4" fmla="*/ 1489075 h 1574800"/>
              <a:gd name="connsiteX5" fmla="*/ 139700 w 933450"/>
              <a:gd name="connsiteY5" fmla="*/ 1574800 h 1574800"/>
              <a:gd name="connsiteX6" fmla="*/ 0 w 933450"/>
              <a:gd name="connsiteY6" fmla="*/ 136525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1574800">
                <a:moveTo>
                  <a:pt x="0" y="1365250"/>
                </a:moveTo>
                <a:cubicBezTo>
                  <a:pt x="1058" y="912283"/>
                  <a:pt x="2117" y="459317"/>
                  <a:pt x="3175" y="6350"/>
                </a:cubicBezTo>
                <a:lnTo>
                  <a:pt x="749300" y="0"/>
                </a:lnTo>
                <a:lnTo>
                  <a:pt x="933450" y="44450"/>
                </a:lnTo>
                <a:lnTo>
                  <a:pt x="920750" y="1489075"/>
                </a:lnTo>
                <a:lnTo>
                  <a:pt x="139700" y="1574800"/>
                </a:lnTo>
                <a:lnTo>
                  <a:pt x="0" y="13652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4" name="Группа 123"/>
          <p:cNvGrpSpPr/>
          <p:nvPr/>
        </p:nvGrpSpPr>
        <p:grpSpPr>
          <a:xfrm>
            <a:off x="3140313" y="505252"/>
            <a:ext cx="1279287" cy="1014437"/>
            <a:chOff x="363537" y="1107257"/>
            <a:chExt cx="1279287" cy="1014437"/>
          </a:xfrm>
        </p:grpSpPr>
        <p:cxnSp>
          <p:nvCxnSpPr>
            <p:cNvPr id="125" name="Прямая соединительная линия 124"/>
            <p:cNvCxnSpPr/>
            <p:nvPr/>
          </p:nvCxnSpPr>
          <p:spPr>
            <a:xfrm>
              <a:off x="489394" y="1112645"/>
              <a:ext cx="1049476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374208" y="1162052"/>
              <a:ext cx="1265581" cy="476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504703" y="2004796"/>
              <a:ext cx="1034167" cy="59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363537" y="2120189"/>
              <a:ext cx="1279287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 flipV="1">
              <a:off x="374208" y="1107884"/>
              <a:ext cx="131391" cy="541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1531073" y="1117407"/>
              <a:ext cx="111751" cy="4941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H="1" flipV="1">
              <a:off x="1531073" y="2004796"/>
              <a:ext cx="96156" cy="10390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371370" y="2006890"/>
              <a:ext cx="139139" cy="10528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flipH="1" flipV="1">
              <a:off x="502545" y="1107884"/>
              <a:ext cx="5217" cy="89750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flipV="1">
              <a:off x="373856" y="1154647"/>
              <a:ext cx="7040" cy="9670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flipH="1" flipV="1">
              <a:off x="1635026" y="1166964"/>
              <a:ext cx="1" cy="95322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V="1">
              <a:off x="1538870" y="1107257"/>
              <a:ext cx="0" cy="898129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3" name="Полилиния 422"/>
          <p:cNvSpPr/>
          <p:nvPr/>
        </p:nvSpPr>
        <p:spPr>
          <a:xfrm>
            <a:off x="6238170" y="765175"/>
            <a:ext cx="1245305" cy="1171575"/>
          </a:xfrm>
          <a:custGeom>
            <a:avLst/>
            <a:gdLst>
              <a:gd name="connsiteX0" fmla="*/ 7055 w 1245305"/>
              <a:gd name="connsiteY0" fmla="*/ 92075 h 1171575"/>
              <a:gd name="connsiteX1" fmla="*/ 1042105 w 1245305"/>
              <a:gd name="connsiteY1" fmla="*/ 0 h 1171575"/>
              <a:gd name="connsiteX2" fmla="*/ 1245305 w 1245305"/>
              <a:gd name="connsiteY2" fmla="*/ 82550 h 1171575"/>
              <a:gd name="connsiteX3" fmla="*/ 1235780 w 1245305"/>
              <a:gd name="connsiteY3" fmla="*/ 996950 h 1171575"/>
              <a:gd name="connsiteX4" fmla="*/ 153105 w 1245305"/>
              <a:gd name="connsiteY4" fmla="*/ 1171575 h 1171575"/>
              <a:gd name="connsiteX5" fmla="*/ 705 w 1245305"/>
              <a:gd name="connsiteY5" fmla="*/ 1009650 h 1171575"/>
              <a:gd name="connsiteX6" fmla="*/ 7055 w 1245305"/>
              <a:gd name="connsiteY6" fmla="*/ 920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5305" h="1171575">
                <a:moveTo>
                  <a:pt x="7055" y="92075"/>
                </a:moveTo>
                <a:lnTo>
                  <a:pt x="1042105" y="0"/>
                </a:lnTo>
                <a:lnTo>
                  <a:pt x="1245305" y="82550"/>
                </a:lnTo>
                <a:lnTo>
                  <a:pt x="1235780" y="996950"/>
                </a:lnTo>
                <a:lnTo>
                  <a:pt x="153105" y="1171575"/>
                </a:lnTo>
                <a:lnTo>
                  <a:pt x="705" y="1009650"/>
                </a:lnTo>
                <a:cubicBezTo>
                  <a:pt x="-353" y="703792"/>
                  <a:pt x="-1412" y="397933"/>
                  <a:pt x="7055" y="92075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0" name="Группа 149"/>
          <p:cNvGrpSpPr/>
          <p:nvPr/>
        </p:nvGrpSpPr>
        <p:grpSpPr>
          <a:xfrm flipH="1">
            <a:off x="4887500" y="363680"/>
            <a:ext cx="944975" cy="1578128"/>
            <a:chOff x="849547" y="1097466"/>
            <a:chExt cx="944975" cy="1578128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>
              <a:off x="1040047" y="1100837"/>
              <a:ext cx="754475" cy="874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855608" y="1146754"/>
              <a:ext cx="804165" cy="2838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>
              <a:off x="1035487" y="2450090"/>
              <a:ext cx="752479" cy="1665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866817" y="2584017"/>
              <a:ext cx="778291" cy="9125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 flipV="1">
              <a:off x="849547" y="1098912"/>
              <a:ext cx="200024" cy="476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 flipV="1">
              <a:off x="1647251" y="1112405"/>
              <a:ext cx="147271" cy="686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flipV="1">
              <a:off x="1647251" y="2466741"/>
              <a:ext cx="141183" cy="20807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flipV="1">
              <a:off x="869302" y="2427955"/>
              <a:ext cx="185755" cy="15606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flipH="1" flipV="1">
              <a:off x="1037931" y="1097466"/>
              <a:ext cx="5917" cy="135321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H="1" flipV="1">
              <a:off x="855608" y="1144017"/>
              <a:ext cx="11209" cy="144000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flipV="1">
              <a:off x="1651995" y="1177517"/>
              <a:ext cx="4804" cy="149807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V="1">
              <a:off x="1787966" y="1112405"/>
              <a:ext cx="469" cy="135433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4" name="Полилиния 423"/>
          <p:cNvSpPr/>
          <p:nvPr/>
        </p:nvSpPr>
        <p:spPr>
          <a:xfrm>
            <a:off x="7851775" y="1168400"/>
            <a:ext cx="936625" cy="739775"/>
          </a:xfrm>
          <a:custGeom>
            <a:avLst/>
            <a:gdLst>
              <a:gd name="connsiteX0" fmla="*/ 6350 w 936625"/>
              <a:gd name="connsiteY0" fmla="*/ 568325 h 739775"/>
              <a:gd name="connsiteX1" fmla="*/ 0 w 936625"/>
              <a:gd name="connsiteY1" fmla="*/ 219075 h 739775"/>
              <a:gd name="connsiteX2" fmla="*/ 441325 w 936625"/>
              <a:gd name="connsiteY2" fmla="*/ 0 h 739775"/>
              <a:gd name="connsiteX3" fmla="*/ 936625 w 936625"/>
              <a:gd name="connsiteY3" fmla="*/ 152400 h 739775"/>
              <a:gd name="connsiteX4" fmla="*/ 936625 w 936625"/>
              <a:gd name="connsiteY4" fmla="*/ 530225 h 739775"/>
              <a:gd name="connsiteX5" fmla="*/ 511175 w 936625"/>
              <a:gd name="connsiteY5" fmla="*/ 739775 h 739775"/>
              <a:gd name="connsiteX6" fmla="*/ 6350 w 936625"/>
              <a:gd name="connsiteY6" fmla="*/ 568325 h 73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6625" h="739775">
                <a:moveTo>
                  <a:pt x="6350" y="568325"/>
                </a:moveTo>
                <a:lnTo>
                  <a:pt x="0" y="219075"/>
                </a:lnTo>
                <a:lnTo>
                  <a:pt x="441325" y="0"/>
                </a:lnTo>
                <a:lnTo>
                  <a:pt x="936625" y="152400"/>
                </a:lnTo>
                <a:lnTo>
                  <a:pt x="936625" y="530225"/>
                </a:lnTo>
                <a:lnTo>
                  <a:pt x="511175" y="739775"/>
                </a:lnTo>
                <a:lnTo>
                  <a:pt x="6350" y="56832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7" name="Группа 186"/>
          <p:cNvGrpSpPr/>
          <p:nvPr/>
        </p:nvGrpSpPr>
        <p:grpSpPr>
          <a:xfrm flipH="1">
            <a:off x="6237248" y="765886"/>
            <a:ext cx="1249355" cy="1175141"/>
            <a:chOff x="849547" y="1064290"/>
            <a:chExt cx="1249355" cy="1175141"/>
          </a:xfrm>
        </p:grpSpPr>
        <p:cxnSp>
          <p:nvCxnSpPr>
            <p:cNvPr id="188" name="Прямая соединительная линия 187"/>
            <p:cNvCxnSpPr/>
            <p:nvPr/>
          </p:nvCxnSpPr>
          <p:spPr>
            <a:xfrm>
              <a:off x="1055057" y="1064350"/>
              <a:ext cx="1042218" cy="9130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>
              <a:off x="855607" y="1146754"/>
              <a:ext cx="1085778" cy="12419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>
              <a:off x="1040890" y="1905764"/>
              <a:ext cx="1058012" cy="16478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861213" y="2049912"/>
              <a:ext cx="1097778" cy="18951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 flipV="1">
              <a:off x="849547" y="1064290"/>
              <a:ext cx="205510" cy="8224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V="1">
              <a:off x="1941385" y="1151481"/>
              <a:ext cx="157517" cy="11946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flipV="1">
              <a:off x="1941385" y="2065547"/>
              <a:ext cx="157516" cy="17388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flipV="1">
              <a:off x="865619" y="1899807"/>
              <a:ext cx="178228" cy="15010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flipV="1">
              <a:off x="1037931" y="1064350"/>
              <a:ext cx="17126" cy="84534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flipH="1" flipV="1">
              <a:off x="855608" y="1144017"/>
              <a:ext cx="7052" cy="90589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/>
            <p:cNvCxnSpPr/>
            <p:nvPr/>
          </p:nvCxnSpPr>
          <p:spPr>
            <a:xfrm flipH="1" flipV="1">
              <a:off x="1946188" y="1260226"/>
              <a:ext cx="0" cy="97920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я соединительная линия 198"/>
            <p:cNvCxnSpPr/>
            <p:nvPr/>
          </p:nvCxnSpPr>
          <p:spPr>
            <a:xfrm flipH="1" flipV="1">
              <a:off x="2096457" y="1151481"/>
              <a:ext cx="1" cy="91912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Группа 218"/>
          <p:cNvGrpSpPr/>
          <p:nvPr/>
        </p:nvGrpSpPr>
        <p:grpSpPr>
          <a:xfrm>
            <a:off x="7846465" y="1161966"/>
            <a:ext cx="941249" cy="749997"/>
            <a:chOff x="330395" y="1017792"/>
            <a:chExt cx="941249" cy="749997"/>
          </a:xfrm>
        </p:grpSpPr>
        <p:cxnSp>
          <p:nvCxnSpPr>
            <p:cNvPr id="220" name="Прямая соединительная линия 219"/>
            <p:cNvCxnSpPr/>
            <p:nvPr/>
          </p:nvCxnSpPr>
          <p:spPr>
            <a:xfrm>
              <a:off x="771422" y="1024972"/>
              <a:ext cx="497734" cy="15289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332530" y="1238294"/>
              <a:ext cx="513947" cy="1440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>
              <a:off x="775020" y="1463186"/>
              <a:ext cx="490566" cy="8882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>
              <a:off x="334911" y="1588781"/>
              <a:ext cx="511566" cy="17900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flipV="1">
              <a:off x="330395" y="1021983"/>
              <a:ext cx="449984" cy="21513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flipH="1" flipV="1">
              <a:off x="840261" y="1382318"/>
              <a:ext cx="6216" cy="38547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>
            <a:xfrm flipV="1">
              <a:off x="846477" y="1558459"/>
              <a:ext cx="425167" cy="20933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 flipV="1">
              <a:off x="338483" y="1457229"/>
              <a:ext cx="436537" cy="13155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/>
            <p:cNvCxnSpPr/>
            <p:nvPr/>
          </p:nvCxnSpPr>
          <p:spPr>
            <a:xfrm flipV="1">
              <a:off x="775020" y="1017792"/>
              <a:ext cx="1789" cy="44932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flipH="1" flipV="1">
              <a:off x="332530" y="1232189"/>
              <a:ext cx="11906" cy="36195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flipV="1">
              <a:off x="840260" y="1177864"/>
              <a:ext cx="428895" cy="204454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flipV="1">
              <a:off x="1269156" y="1168464"/>
              <a:ext cx="2488" cy="38999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5" name="Полилиния 424"/>
          <p:cNvSpPr/>
          <p:nvPr/>
        </p:nvSpPr>
        <p:spPr>
          <a:xfrm>
            <a:off x="6092825" y="2343150"/>
            <a:ext cx="482600" cy="835025"/>
          </a:xfrm>
          <a:custGeom>
            <a:avLst/>
            <a:gdLst>
              <a:gd name="connsiteX0" fmla="*/ 3175 w 482600"/>
              <a:gd name="connsiteY0" fmla="*/ 765175 h 835025"/>
              <a:gd name="connsiteX1" fmla="*/ 0 w 482600"/>
              <a:gd name="connsiteY1" fmla="*/ 41275 h 835025"/>
              <a:gd name="connsiteX2" fmla="*/ 292100 w 482600"/>
              <a:gd name="connsiteY2" fmla="*/ 0 h 835025"/>
              <a:gd name="connsiteX3" fmla="*/ 482600 w 482600"/>
              <a:gd name="connsiteY3" fmla="*/ 44450 h 835025"/>
              <a:gd name="connsiteX4" fmla="*/ 479425 w 482600"/>
              <a:gd name="connsiteY4" fmla="*/ 781050 h 835025"/>
              <a:gd name="connsiteX5" fmla="*/ 282575 w 482600"/>
              <a:gd name="connsiteY5" fmla="*/ 835025 h 835025"/>
              <a:gd name="connsiteX6" fmla="*/ 3175 w 482600"/>
              <a:gd name="connsiteY6" fmla="*/ 765175 h 8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600" h="835025">
                <a:moveTo>
                  <a:pt x="3175" y="765175"/>
                </a:moveTo>
                <a:cubicBezTo>
                  <a:pt x="2117" y="523875"/>
                  <a:pt x="1058" y="282575"/>
                  <a:pt x="0" y="41275"/>
                </a:cubicBezTo>
                <a:lnTo>
                  <a:pt x="292100" y="0"/>
                </a:lnTo>
                <a:lnTo>
                  <a:pt x="482600" y="44450"/>
                </a:lnTo>
                <a:cubicBezTo>
                  <a:pt x="481542" y="289983"/>
                  <a:pt x="480483" y="535517"/>
                  <a:pt x="479425" y="781050"/>
                </a:cubicBezTo>
                <a:lnTo>
                  <a:pt x="282575" y="835025"/>
                </a:lnTo>
                <a:lnTo>
                  <a:pt x="3175" y="76517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0" name="Группа 259"/>
          <p:cNvGrpSpPr/>
          <p:nvPr/>
        </p:nvGrpSpPr>
        <p:grpSpPr>
          <a:xfrm>
            <a:off x="6087249" y="2338703"/>
            <a:ext cx="494582" cy="840266"/>
            <a:chOff x="374208" y="1110554"/>
            <a:chExt cx="494582" cy="840266"/>
          </a:xfrm>
        </p:grpSpPr>
        <p:cxnSp>
          <p:nvCxnSpPr>
            <p:cNvPr id="261" name="Прямая соединительная линия 260"/>
            <p:cNvCxnSpPr/>
            <p:nvPr/>
          </p:nvCxnSpPr>
          <p:spPr>
            <a:xfrm>
              <a:off x="667721" y="1110554"/>
              <a:ext cx="201069" cy="5492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Прямая соединительная линия 261"/>
            <p:cNvCxnSpPr/>
            <p:nvPr/>
          </p:nvCxnSpPr>
          <p:spPr>
            <a:xfrm>
              <a:off x="374208" y="1162052"/>
              <a:ext cx="218579" cy="4894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>
              <a:off x="597316" y="1830785"/>
              <a:ext cx="261115" cy="6390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>
              <a:off x="382959" y="1886527"/>
              <a:ext cx="287820" cy="6387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flipV="1">
              <a:off x="374208" y="1112620"/>
              <a:ext cx="304026" cy="4943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 flipV="1">
              <a:off x="592787" y="1161635"/>
              <a:ext cx="276003" cy="48577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 flipV="1">
              <a:off x="672125" y="1890673"/>
              <a:ext cx="196665" cy="582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 flipV="1">
              <a:off x="376052" y="1829421"/>
              <a:ext cx="226913" cy="3674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 flipV="1">
              <a:off x="592787" y="1203006"/>
              <a:ext cx="2467" cy="63603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 flipV="1">
              <a:off x="380896" y="1154648"/>
              <a:ext cx="0" cy="74140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единительная линия 270"/>
            <p:cNvCxnSpPr/>
            <p:nvPr/>
          </p:nvCxnSpPr>
          <p:spPr>
            <a:xfrm flipH="1" flipV="1">
              <a:off x="670779" y="1115717"/>
              <a:ext cx="2693" cy="83510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Прямая соединительная линия 271"/>
            <p:cNvCxnSpPr/>
            <p:nvPr/>
          </p:nvCxnSpPr>
          <p:spPr>
            <a:xfrm flipV="1">
              <a:off x="858431" y="1162052"/>
              <a:ext cx="1426" cy="73399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7" name="Полилиния 426"/>
          <p:cNvSpPr/>
          <p:nvPr/>
        </p:nvSpPr>
        <p:spPr>
          <a:xfrm>
            <a:off x="2597150" y="3641725"/>
            <a:ext cx="1797050" cy="1143000"/>
          </a:xfrm>
          <a:custGeom>
            <a:avLst/>
            <a:gdLst>
              <a:gd name="connsiteX0" fmla="*/ 0 w 1797050"/>
              <a:gd name="connsiteY0" fmla="*/ 984250 h 1143000"/>
              <a:gd name="connsiteX1" fmla="*/ 3175 w 1797050"/>
              <a:gd name="connsiteY1" fmla="*/ 95250 h 1143000"/>
              <a:gd name="connsiteX2" fmla="*/ 463550 w 1797050"/>
              <a:gd name="connsiteY2" fmla="*/ 0 h 1143000"/>
              <a:gd name="connsiteX3" fmla="*/ 1787525 w 1797050"/>
              <a:gd name="connsiteY3" fmla="*/ 38100 h 1143000"/>
              <a:gd name="connsiteX4" fmla="*/ 1797050 w 1797050"/>
              <a:gd name="connsiteY4" fmla="*/ 809625 h 1143000"/>
              <a:gd name="connsiteX5" fmla="*/ 1600200 w 1797050"/>
              <a:gd name="connsiteY5" fmla="*/ 1143000 h 1143000"/>
              <a:gd name="connsiteX6" fmla="*/ 0 w 1797050"/>
              <a:gd name="connsiteY6" fmla="*/ 98425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7050" h="1143000">
                <a:moveTo>
                  <a:pt x="0" y="984250"/>
                </a:moveTo>
                <a:cubicBezTo>
                  <a:pt x="1058" y="687917"/>
                  <a:pt x="2117" y="391583"/>
                  <a:pt x="3175" y="95250"/>
                </a:cubicBezTo>
                <a:lnTo>
                  <a:pt x="463550" y="0"/>
                </a:lnTo>
                <a:lnTo>
                  <a:pt x="1787525" y="38100"/>
                </a:lnTo>
                <a:lnTo>
                  <a:pt x="1797050" y="809625"/>
                </a:lnTo>
                <a:lnTo>
                  <a:pt x="1600200" y="1143000"/>
                </a:lnTo>
                <a:lnTo>
                  <a:pt x="0" y="9842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7" name="Группа 296"/>
          <p:cNvGrpSpPr/>
          <p:nvPr/>
        </p:nvGrpSpPr>
        <p:grpSpPr>
          <a:xfrm>
            <a:off x="2595563" y="3640395"/>
            <a:ext cx="1808442" cy="1141155"/>
            <a:chOff x="374208" y="1059780"/>
            <a:chExt cx="1808442" cy="1141155"/>
          </a:xfrm>
        </p:grpSpPr>
        <p:cxnSp>
          <p:nvCxnSpPr>
            <p:cNvPr id="298" name="Прямая соединительная линия 297"/>
            <p:cNvCxnSpPr/>
            <p:nvPr/>
          </p:nvCxnSpPr>
          <p:spPr>
            <a:xfrm>
              <a:off x="821296" y="1065812"/>
              <a:ext cx="1349305" cy="3378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Прямая соединительная линия 298"/>
            <p:cNvCxnSpPr/>
            <p:nvPr/>
          </p:nvCxnSpPr>
          <p:spPr>
            <a:xfrm>
              <a:off x="374208" y="1162052"/>
              <a:ext cx="1614487" cy="3875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Прямая соединительная линия 299"/>
            <p:cNvCxnSpPr/>
            <p:nvPr/>
          </p:nvCxnSpPr>
          <p:spPr>
            <a:xfrm>
              <a:off x="848870" y="1753260"/>
              <a:ext cx="1333780" cy="120397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Прямая соединительная линия 300"/>
            <p:cNvCxnSpPr/>
            <p:nvPr/>
          </p:nvCxnSpPr>
          <p:spPr>
            <a:xfrm>
              <a:off x="374208" y="2038853"/>
              <a:ext cx="1596257" cy="1620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Прямая соединительная линия 301"/>
            <p:cNvCxnSpPr/>
            <p:nvPr/>
          </p:nvCxnSpPr>
          <p:spPr>
            <a:xfrm flipV="1">
              <a:off x="374208" y="1059780"/>
              <a:ext cx="472269" cy="10227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Прямая соединительная линия 302"/>
            <p:cNvCxnSpPr/>
            <p:nvPr/>
          </p:nvCxnSpPr>
          <p:spPr>
            <a:xfrm flipV="1">
              <a:off x="1988214" y="1096417"/>
              <a:ext cx="176037" cy="10259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Прямая соединительная линия 303"/>
            <p:cNvCxnSpPr/>
            <p:nvPr/>
          </p:nvCxnSpPr>
          <p:spPr>
            <a:xfrm flipV="1">
              <a:off x="1977153" y="1873657"/>
              <a:ext cx="193448" cy="32727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Прямая соединительная линия 304"/>
            <p:cNvCxnSpPr/>
            <p:nvPr/>
          </p:nvCxnSpPr>
          <p:spPr>
            <a:xfrm flipV="1">
              <a:off x="379185" y="1750085"/>
              <a:ext cx="479210" cy="29058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/>
            <p:nvPr/>
          </p:nvCxnSpPr>
          <p:spPr>
            <a:xfrm flipH="1" flipV="1">
              <a:off x="843521" y="1059782"/>
              <a:ext cx="2174" cy="69030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/>
            <p:nvPr/>
          </p:nvCxnSpPr>
          <p:spPr>
            <a:xfrm flipV="1">
              <a:off x="380896" y="1154648"/>
              <a:ext cx="0" cy="89071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/>
            <p:nvPr/>
          </p:nvCxnSpPr>
          <p:spPr>
            <a:xfrm flipV="1">
              <a:off x="1977153" y="1202104"/>
              <a:ext cx="11061" cy="9988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Прямая соединительная линия 308"/>
            <p:cNvCxnSpPr/>
            <p:nvPr/>
          </p:nvCxnSpPr>
          <p:spPr>
            <a:xfrm flipH="1" flipV="1">
              <a:off x="2164251" y="1096417"/>
              <a:ext cx="6350" cy="77724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8" name="Полилиния 427"/>
          <p:cNvSpPr/>
          <p:nvPr/>
        </p:nvSpPr>
        <p:spPr>
          <a:xfrm>
            <a:off x="4791075" y="2419350"/>
            <a:ext cx="919163" cy="2386013"/>
          </a:xfrm>
          <a:custGeom>
            <a:avLst/>
            <a:gdLst>
              <a:gd name="connsiteX0" fmla="*/ 0 w 919163"/>
              <a:gd name="connsiteY0" fmla="*/ 2262188 h 2386013"/>
              <a:gd name="connsiteX1" fmla="*/ 9525 w 919163"/>
              <a:gd name="connsiteY1" fmla="*/ 171450 h 2386013"/>
              <a:gd name="connsiteX2" fmla="*/ 228600 w 919163"/>
              <a:gd name="connsiteY2" fmla="*/ 0 h 2386013"/>
              <a:gd name="connsiteX3" fmla="*/ 904875 w 919163"/>
              <a:gd name="connsiteY3" fmla="*/ 66675 h 2386013"/>
              <a:gd name="connsiteX4" fmla="*/ 919163 w 919163"/>
              <a:gd name="connsiteY4" fmla="*/ 2338388 h 2386013"/>
              <a:gd name="connsiteX5" fmla="*/ 219075 w 919163"/>
              <a:gd name="connsiteY5" fmla="*/ 2386013 h 2386013"/>
              <a:gd name="connsiteX6" fmla="*/ 0 w 919163"/>
              <a:gd name="connsiteY6" fmla="*/ 2262188 h 238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9163" h="2386013">
                <a:moveTo>
                  <a:pt x="0" y="2262188"/>
                </a:moveTo>
                <a:lnTo>
                  <a:pt x="9525" y="171450"/>
                </a:lnTo>
                <a:lnTo>
                  <a:pt x="228600" y="0"/>
                </a:lnTo>
                <a:lnTo>
                  <a:pt x="904875" y="66675"/>
                </a:lnTo>
                <a:cubicBezTo>
                  <a:pt x="909638" y="823913"/>
                  <a:pt x="914400" y="1581150"/>
                  <a:pt x="919163" y="2338388"/>
                </a:cubicBezTo>
                <a:lnTo>
                  <a:pt x="219075" y="2386013"/>
                </a:lnTo>
                <a:lnTo>
                  <a:pt x="0" y="22621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2" name="Группа 331"/>
          <p:cNvGrpSpPr/>
          <p:nvPr/>
        </p:nvGrpSpPr>
        <p:grpSpPr>
          <a:xfrm flipH="1">
            <a:off x="4791075" y="2414073"/>
            <a:ext cx="928768" cy="2396052"/>
            <a:chOff x="827287" y="1080384"/>
            <a:chExt cx="928768" cy="2396052"/>
          </a:xfrm>
        </p:grpSpPr>
        <p:cxnSp>
          <p:nvCxnSpPr>
            <p:cNvPr id="333" name="Прямая соединительная линия 332"/>
            <p:cNvCxnSpPr/>
            <p:nvPr/>
          </p:nvCxnSpPr>
          <p:spPr>
            <a:xfrm flipV="1">
              <a:off x="1043731" y="1252992"/>
              <a:ext cx="707561" cy="118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>
              <a:off x="857670" y="1151692"/>
              <a:ext cx="194429" cy="1131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>
              <a:off x="1041863" y="3292287"/>
              <a:ext cx="709429" cy="5556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>
              <a:off x="827287" y="3420450"/>
              <a:ext cx="714455" cy="5598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 flipV="1">
              <a:off x="849547" y="1087866"/>
              <a:ext cx="681152" cy="586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>
              <a:off x="1526503" y="1092007"/>
              <a:ext cx="222133" cy="16120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 flipV="1">
              <a:off x="1547916" y="3347849"/>
              <a:ext cx="208139" cy="12858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flipV="1">
              <a:off x="836618" y="3283582"/>
              <a:ext cx="211595" cy="12856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flipV="1">
              <a:off x="1048213" y="1253211"/>
              <a:ext cx="3886" cy="203907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flipV="1">
              <a:off x="832130" y="1144017"/>
              <a:ext cx="23478" cy="228003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 flipH="1" flipV="1">
              <a:off x="1528881" y="1080384"/>
              <a:ext cx="3336" cy="239605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 flipH="1" flipV="1">
              <a:off x="1745420" y="1253211"/>
              <a:ext cx="5872" cy="210416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6" name="Полилиния 425"/>
          <p:cNvSpPr/>
          <p:nvPr/>
        </p:nvSpPr>
        <p:spPr>
          <a:xfrm>
            <a:off x="6191250" y="3429000"/>
            <a:ext cx="701675" cy="1346200"/>
          </a:xfrm>
          <a:custGeom>
            <a:avLst/>
            <a:gdLst>
              <a:gd name="connsiteX0" fmla="*/ 0 w 701675"/>
              <a:gd name="connsiteY0" fmla="*/ 1333500 h 1346200"/>
              <a:gd name="connsiteX1" fmla="*/ 3175 w 701675"/>
              <a:gd name="connsiteY1" fmla="*/ 117475 h 1346200"/>
              <a:gd name="connsiteX2" fmla="*/ 219075 w 701675"/>
              <a:gd name="connsiteY2" fmla="*/ 0 h 1346200"/>
              <a:gd name="connsiteX3" fmla="*/ 685800 w 701675"/>
              <a:gd name="connsiteY3" fmla="*/ 9525 h 1346200"/>
              <a:gd name="connsiteX4" fmla="*/ 701675 w 701675"/>
              <a:gd name="connsiteY4" fmla="*/ 1025525 h 1346200"/>
              <a:gd name="connsiteX5" fmla="*/ 555625 w 701675"/>
              <a:gd name="connsiteY5" fmla="*/ 1346200 h 1346200"/>
              <a:gd name="connsiteX6" fmla="*/ 0 w 701675"/>
              <a:gd name="connsiteY6" fmla="*/ 13335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675" h="1346200">
                <a:moveTo>
                  <a:pt x="0" y="1333500"/>
                </a:moveTo>
                <a:cubicBezTo>
                  <a:pt x="1058" y="928158"/>
                  <a:pt x="2117" y="522817"/>
                  <a:pt x="3175" y="117475"/>
                </a:cubicBezTo>
                <a:lnTo>
                  <a:pt x="219075" y="0"/>
                </a:lnTo>
                <a:lnTo>
                  <a:pt x="685800" y="9525"/>
                </a:lnTo>
                <a:lnTo>
                  <a:pt x="701675" y="1025525"/>
                </a:lnTo>
                <a:lnTo>
                  <a:pt x="555625" y="1346200"/>
                </a:lnTo>
                <a:lnTo>
                  <a:pt x="0" y="13335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5" name="Группа 364"/>
          <p:cNvGrpSpPr/>
          <p:nvPr/>
        </p:nvGrpSpPr>
        <p:grpSpPr>
          <a:xfrm>
            <a:off x="6191250" y="3427269"/>
            <a:ext cx="701470" cy="1341130"/>
            <a:chOff x="373381" y="1036079"/>
            <a:chExt cx="701470" cy="1341130"/>
          </a:xfrm>
        </p:grpSpPr>
        <p:cxnSp>
          <p:nvCxnSpPr>
            <p:cNvPr id="366" name="Прямая соединительная линия 365"/>
            <p:cNvCxnSpPr/>
            <p:nvPr/>
          </p:nvCxnSpPr>
          <p:spPr>
            <a:xfrm>
              <a:off x="573406" y="1038861"/>
              <a:ext cx="479160" cy="935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Прямая соединительная линия 366"/>
            <p:cNvCxnSpPr/>
            <p:nvPr/>
          </p:nvCxnSpPr>
          <p:spPr>
            <a:xfrm>
              <a:off x="374208" y="1162052"/>
              <a:ext cx="559748" cy="2416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Прямая соединительная линия 367"/>
            <p:cNvCxnSpPr/>
            <p:nvPr/>
          </p:nvCxnSpPr>
          <p:spPr>
            <a:xfrm flipV="1">
              <a:off x="573388" y="2070037"/>
              <a:ext cx="501463" cy="829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>
              <a:off x="373381" y="2371310"/>
              <a:ext cx="560697" cy="58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flipV="1">
              <a:off x="374208" y="1038861"/>
              <a:ext cx="218579" cy="12319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flipV="1">
              <a:off x="930947" y="1047505"/>
              <a:ext cx="124311" cy="13871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Прямая соединительная линия 371"/>
            <p:cNvCxnSpPr/>
            <p:nvPr/>
          </p:nvCxnSpPr>
          <p:spPr>
            <a:xfrm flipV="1">
              <a:off x="933956" y="2063082"/>
              <a:ext cx="140895" cy="31117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Прямая соединительная линия 372"/>
            <p:cNvCxnSpPr/>
            <p:nvPr/>
          </p:nvCxnSpPr>
          <p:spPr>
            <a:xfrm flipV="1">
              <a:off x="377552" y="2092687"/>
              <a:ext cx="199344" cy="27726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Прямая соединительная линия 373"/>
            <p:cNvCxnSpPr/>
            <p:nvPr/>
          </p:nvCxnSpPr>
          <p:spPr>
            <a:xfrm flipV="1">
              <a:off x="580094" y="1036079"/>
              <a:ext cx="5987" cy="106326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flipV="1">
              <a:off x="374208" y="1154649"/>
              <a:ext cx="6688" cy="120830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H="1" flipV="1">
              <a:off x="1052566" y="1038861"/>
              <a:ext cx="22285" cy="103117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 flipV="1">
              <a:off x="921411" y="1178312"/>
              <a:ext cx="9536" cy="119299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" name="Полилиния 429"/>
          <p:cNvSpPr/>
          <p:nvPr/>
        </p:nvSpPr>
        <p:spPr>
          <a:xfrm>
            <a:off x="3762375" y="1905000"/>
            <a:ext cx="623888" cy="504825"/>
          </a:xfrm>
          <a:custGeom>
            <a:avLst/>
            <a:gdLst>
              <a:gd name="connsiteX0" fmla="*/ 0 w 623888"/>
              <a:gd name="connsiteY0" fmla="*/ 304800 h 504825"/>
              <a:gd name="connsiteX1" fmla="*/ 0 w 623888"/>
              <a:gd name="connsiteY1" fmla="*/ 185738 h 504825"/>
              <a:gd name="connsiteX2" fmla="*/ 381000 w 623888"/>
              <a:gd name="connsiteY2" fmla="*/ 0 h 504825"/>
              <a:gd name="connsiteX3" fmla="*/ 614363 w 623888"/>
              <a:gd name="connsiteY3" fmla="*/ 152400 h 504825"/>
              <a:gd name="connsiteX4" fmla="*/ 623888 w 623888"/>
              <a:gd name="connsiteY4" fmla="*/ 261938 h 504825"/>
              <a:gd name="connsiteX5" fmla="*/ 233363 w 623888"/>
              <a:gd name="connsiteY5" fmla="*/ 504825 h 504825"/>
              <a:gd name="connsiteX6" fmla="*/ 0 w 623888"/>
              <a:gd name="connsiteY6" fmla="*/ 3048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888" h="504825">
                <a:moveTo>
                  <a:pt x="0" y="304800"/>
                </a:moveTo>
                <a:lnTo>
                  <a:pt x="0" y="185738"/>
                </a:lnTo>
                <a:lnTo>
                  <a:pt x="381000" y="0"/>
                </a:lnTo>
                <a:lnTo>
                  <a:pt x="614363" y="152400"/>
                </a:lnTo>
                <a:lnTo>
                  <a:pt x="623888" y="261938"/>
                </a:lnTo>
                <a:lnTo>
                  <a:pt x="233363" y="504825"/>
                </a:lnTo>
                <a:lnTo>
                  <a:pt x="0" y="3048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8" name="Группа 397"/>
          <p:cNvGrpSpPr/>
          <p:nvPr/>
        </p:nvGrpSpPr>
        <p:grpSpPr>
          <a:xfrm>
            <a:off x="3754680" y="1906991"/>
            <a:ext cx="637933" cy="504582"/>
            <a:chOff x="374208" y="976310"/>
            <a:chExt cx="637933" cy="503616"/>
          </a:xfrm>
        </p:grpSpPr>
        <p:cxnSp>
          <p:nvCxnSpPr>
            <p:cNvPr id="399" name="Прямая соединительная линия 398"/>
            <p:cNvCxnSpPr/>
            <p:nvPr/>
          </p:nvCxnSpPr>
          <p:spPr>
            <a:xfrm>
              <a:off x="765715" y="977481"/>
              <a:ext cx="234242" cy="15470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/>
            <p:nvPr/>
          </p:nvCxnSpPr>
          <p:spPr>
            <a:xfrm>
              <a:off x="374208" y="1162052"/>
              <a:ext cx="236295" cy="19335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/>
            <p:cNvCxnSpPr/>
            <p:nvPr/>
          </p:nvCxnSpPr>
          <p:spPr>
            <a:xfrm>
              <a:off x="751058" y="1102522"/>
              <a:ext cx="257499" cy="13500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/>
            <p:cNvCxnSpPr/>
            <p:nvPr/>
          </p:nvCxnSpPr>
          <p:spPr>
            <a:xfrm>
              <a:off x="382751" y="1276971"/>
              <a:ext cx="234355" cy="20295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/>
            <p:cNvCxnSpPr/>
            <p:nvPr/>
          </p:nvCxnSpPr>
          <p:spPr>
            <a:xfrm flipV="1">
              <a:off x="374208" y="976310"/>
              <a:ext cx="403682" cy="18574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/>
            <p:cNvCxnSpPr/>
            <p:nvPr/>
          </p:nvCxnSpPr>
          <p:spPr>
            <a:xfrm flipV="1">
              <a:off x="617106" y="1129251"/>
              <a:ext cx="382843" cy="21654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/>
            <p:cNvCxnSpPr/>
            <p:nvPr/>
          </p:nvCxnSpPr>
          <p:spPr>
            <a:xfrm flipV="1">
              <a:off x="617106" y="1224394"/>
              <a:ext cx="395035" cy="2550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/>
            <p:cNvCxnSpPr/>
            <p:nvPr/>
          </p:nvCxnSpPr>
          <p:spPr>
            <a:xfrm flipV="1">
              <a:off x="376083" y="1099711"/>
              <a:ext cx="370627" cy="19092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 flipV="1">
              <a:off x="758828" y="979048"/>
              <a:ext cx="284" cy="12124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Прямая соединительная линия 407"/>
            <p:cNvCxnSpPr/>
            <p:nvPr/>
          </p:nvCxnSpPr>
          <p:spPr>
            <a:xfrm flipH="1" flipV="1">
              <a:off x="380896" y="1154649"/>
              <a:ext cx="2063" cy="13399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Прямая соединительная линия 408"/>
            <p:cNvCxnSpPr/>
            <p:nvPr/>
          </p:nvCxnSpPr>
          <p:spPr>
            <a:xfrm flipH="1" flipV="1">
              <a:off x="610503" y="1345795"/>
              <a:ext cx="5619" cy="1341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/>
            <p:cNvCxnSpPr/>
            <p:nvPr/>
          </p:nvCxnSpPr>
          <p:spPr>
            <a:xfrm flipH="1" flipV="1">
              <a:off x="999949" y="1133356"/>
              <a:ext cx="5668" cy="9632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9" name="Полилиния 428"/>
          <p:cNvSpPr/>
          <p:nvPr/>
        </p:nvSpPr>
        <p:spPr>
          <a:xfrm>
            <a:off x="2305050" y="2571750"/>
            <a:ext cx="1390650" cy="819150"/>
          </a:xfrm>
          <a:custGeom>
            <a:avLst/>
            <a:gdLst>
              <a:gd name="connsiteX0" fmla="*/ 0 w 1390650"/>
              <a:gd name="connsiteY0" fmla="*/ 442913 h 819150"/>
              <a:gd name="connsiteX1" fmla="*/ 0 w 1390650"/>
              <a:gd name="connsiteY1" fmla="*/ 371475 h 819150"/>
              <a:gd name="connsiteX2" fmla="*/ 304800 w 1390650"/>
              <a:gd name="connsiteY2" fmla="*/ 0 h 819150"/>
              <a:gd name="connsiteX3" fmla="*/ 1390650 w 1390650"/>
              <a:gd name="connsiteY3" fmla="*/ 352425 h 819150"/>
              <a:gd name="connsiteX4" fmla="*/ 1171575 w 1390650"/>
              <a:gd name="connsiteY4" fmla="*/ 819150 h 819150"/>
              <a:gd name="connsiteX5" fmla="*/ 0 w 1390650"/>
              <a:gd name="connsiteY5" fmla="*/ 442913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50" h="819150">
                <a:moveTo>
                  <a:pt x="0" y="442913"/>
                </a:moveTo>
                <a:lnTo>
                  <a:pt x="0" y="371475"/>
                </a:lnTo>
                <a:lnTo>
                  <a:pt x="304800" y="0"/>
                </a:lnTo>
                <a:lnTo>
                  <a:pt x="1390650" y="352425"/>
                </a:lnTo>
                <a:lnTo>
                  <a:pt x="1171575" y="819150"/>
                </a:lnTo>
                <a:lnTo>
                  <a:pt x="0" y="44291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2" name="Группа 431"/>
          <p:cNvGrpSpPr/>
          <p:nvPr/>
        </p:nvGrpSpPr>
        <p:grpSpPr>
          <a:xfrm>
            <a:off x="2306474" y="2577924"/>
            <a:ext cx="1389059" cy="819410"/>
            <a:chOff x="374208" y="793762"/>
            <a:chExt cx="1389059" cy="817841"/>
          </a:xfrm>
        </p:grpSpPr>
        <p:cxnSp>
          <p:nvCxnSpPr>
            <p:cNvPr id="433" name="Прямая соединительная линия 432"/>
            <p:cNvCxnSpPr/>
            <p:nvPr/>
          </p:nvCxnSpPr>
          <p:spPr>
            <a:xfrm>
              <a:off x="679692" y="793762"/>
              <a:ext cx="1081089" cy="33491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/>
            <p:cNvCxnSpPr/>
            <p:nvPr/>
          </p:nvCxnSpPr>
          <p:spPr>
            <a:xfrm>
              <a:off x="374208" y="1162052"/>
              <a:ext cx="1153966" cy="37045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Прямая соединительная линия 434"/>
            <p:cNvCxnSpPr/>
            <p:nvPr/>
          </p:nvCxnSpPr>
          <p:spPr>
            <a:xfrm flipH="1">
              <a:off x="410884" y="848261"/>
              <a:ext cx="288140" cy="32436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380072" y="1223886"/>
              <a:ext cx="1163801" cy="3816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Прямая соединительная линия 436"/>
            <p:cNvCxnSpPr/>
            <p:nvPr/>
          </p:nvCxnSpPr>
          <p:spPr>
            <a:xfrm flipV="1">
              <a:off x="374208" y="798647"/>
              <a:ext cx="311755" cy="36340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Прямая соединительная линия 437"/>
            <p:cNvCxnSpPr/>
            <p:nvPr/>
          </p:nvCxnSpPr>
          <p:spPr>
            <a:xfrm flipV="1">
              <a:off x="1528175" y="1154650"/>
              <a:ext cx="167500" cy="3730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Прямая соединительная линия 438"/>
            <p:cNvCxnSpPr/>
            <p:nvPr/>
          </p:nvCxnSpPr>
          <p:spPr>
            <a:xfrm flipV="1">
              <a:off x="1539597" y="1135528"/>
              <a:ext cx="223670" cy="47607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Прямая соединительная линия 439"/>
            <p:cNvCxnSpPr/>
            <p:nvPr/>
          </p:nvCxnSpPr>
          <p:spPr>
            <a:xfrm>
              <a:off x="697386" y="851676"/>
              <a:ext cx="1004137" cy="30718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 flipH="1" flipV="1">
              <a:off x="690288" y="800316"/>
              <a:ext cx="20788" cy="4264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Прямая соединительная линия 441"/>
            <p:cNvCxnSpPr/>
            <p:nvPr/>
          </p:nvCxnSpPr>
          <p:spPr>
            <a:xfrm flipH="1" flipV="1">
              <a:off x="380897" y="1154650"/>
              <a:ext cx="1412" cy="7976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Прямая соединительная линия 442"/>
            <p:cNvCxnSpPr/>
            <p:nvPr/>
          </p:nvCxnSpPr>
          <p:spPr>
            <a:xfrm flipH="1" flipV="1">
              <a:off x="1526536" y="1532288"/>
              <a:ext cx="13061" cy="776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V="1">
              <a:off x="1691523" y="1137390"/>
              <a:ext cx="49153" cy="1950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Полилиния 419"/>
          <p:cNvSpPr/>
          <p:nvPr/>
        </p:nvSpPr>
        <p:spPr>
          <a:xfrm>
            <a:off x="374650" y="371475"/>
            <a:ext cx="2406650" cy="1739900"/>
          </a:xfrm>
          <a:custGeom>
            <a:avLst/>
            <a:gdLst>
              <a:gd name="connsiteX0" fmla="*/ 0 w 2406650"/>
              <a:gd name="connsiteY0" fmla="*/ 1736725 h 1739900"/>
              <a:gd name="connsiteX1" fmla="*/ 9525 w 2406650"/>
              <a:gd name="connsiteY1" fmla="*/ 793750 h 1739900"/>
              <a:gd name="connsiteX2" fmla="*/ 200025 w 2406650"/>
              <a:gd name="connsiteY2" fmla="*/ 650875 h 1739900"/>
              <a:gd name="connsiteX3" fmla="*/ 720725 w 2406650"/>
              <a:gd name="connsiteY3" fmla="*/ 660400 h 1739900"/>
              <a:gd name="connsiteX4" fmla="*/ 723900 w 2406650"/>
              <a:gd name="connsiteY4" fmla="*/ 177800 h 1739900"/>
              <a:gd name="connsiteX5" fmla="*/ 962025 w 2406650"/>
              <a:gd name="connsiteY5" fmla="*/ 0 h 1739900"/>
              <a:gd name="connsiteX6" fmla="*/ 2222500 w 2406650"/>
              <a:gd name="connsiteY6" fmla="*/ 0 h 1739900"/>
              <a:gd name="connsiteX7" fmla="*/ 2209800 w 2406650"/>
              <a:gd name="connsiteY7" fmla="*/ 793750 h 1739900"/>
              <a:gd name="connsiteX8" fmla="*/ 2400300 w 2406650"/>
              <a:gd name="connsiteY8" fmla="*/ 803275 h 1739900"/>
              <a:gd name="connsiteX9" fmla="*/ 2406650 w 2406650"/>
              <a:gd name="connsiteY9" fmla="*/ 1463675 h 1739900"/>
              <a:gd name="connsiteX10" fmla="*/ 2286000 w 2406650"/>
              <a:gd name="connsiteY10" fmla="*/ 1600200 h 1739900"/>
              <a:gd name="connsiteX11" fmla="*/ 1600200 w 2406650"/>
              <a:gd name="connsiteY11" fmla="*/ 1600200 h 1739900"/>
              <a:gd name="connsiteX12" fmla="*/ 1597025 w 2406650"/>
              <a:gd name="connsiteY12" fmla="*/ 1470025 h 1739900"/>
              <a:gd name="connsiteX13" fmla="*/ 1089025 w 2406650"/>
              <a:gd name="connsiteY13" fmla="*/ 1466850 h 1739900"/>
              <a:gd name="connsiteX14" fmla="*/ 1089025 w 2406650"/>
              <a:gd name="connsiteY14" fmla="*/ 1581150 h 1739900"/>
              <a:gd name="connsiteX15" fmla="*/ 942975 w 2406650"/>
              <a:gd name="connsiteY15" fmla="*/ 1739900 h 1739900"/>
              <a:gd name="connsiteX16" fmla="*/ 0 w 2406650"/>
              <a:gd name="connsiteY16" fmla="*/ 1736725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6650" h="1739900">
                <a:moveTo>
                  <a:pt x="0" y="1736725"/>
                </a:moveTo>
                <a:lnTo>
                  <a:pt x="9525" y="793750"/>
                </a:lnTo>
                <a:lnTo>
                  <a:pt x="200025" y="650875"/>
                </a:lnTo>
                <a:lnTo>
                  <a:pt x="720725" y="660400"/>
                </a:lnTo>
                <a:cubicBezTo>
                  <a:pt x="721783" y="499533"/>
                  <a:pt x="722842" y="338667"/>
                  <a:pt x="723900" y="177800"/>
                </a:cubicBezTo>
                <a:lnTo>
                  <a:pt x="962025" y="0"/>
                </a:lnTo>
                <a:lnTo>
                  <a:pt x="2222500" y="0"/>
                </a:lnTo>
                <a:lnTo>
                  <a:pt x="2209800" y="793750"/>
                </a:lnTo>
                <a:lnTo>
                  <a:pt x="2400300" y="803275"/>
                </a:lnTo>
                <a:cubicBezTo>
                  <a:pt x="2402417" y="1023408"/>
                  <a:pt x="2404533" y="1243542"/>
                  <a:pt x="2406650" y="1463675"/>
                </a:cubicBezTo>
                <a:lnTo>
                  <a:pt x="2286000" y="1600200"/>
                </a:lnTo>
                <a:lnTo>
                  <a:pt x="1600200" y="1600200"/>
                </a:lnTo>
                <a:cubicBezTo>
                  <a:pt x="1599142" y="1556808"/>
                  <a:pt x="1598083" y="1513417"/>
                  <a:pt x="1597025" y="1470025"/>
                </a:cubicBezTo>
                <a:lnTo>
                  <a:pt x="1089025" y="1466850"/>
                </a:lnTo>
                <a:lnTo>
                  <a:pt x="1089025" y="1581150"/>
                </a:lnTo>
                <a:lnTo>
                  <a:pt x="942975" y="1739900"/>
                </a:lnTo>
                <a:lnTo>
                  <a:pt x="0" y="173672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363537" y="1023938"/>
            <a:ext cx="1100932" cy="1097756"/>
            <a:chOff x="363537" y="1023938"/>
            <a:chExt cx="1100932" cy="109775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54831" y="1028701"/>
              <a:ext cx="909638" cy="714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74208" y="1162052"/>
              <a:ext cx="930717" cy="2381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554831" y="1947659"/>
              <a:ext cx="909638" cy="714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363537" y="2112169"/>
              <a:ext cx="950913" cy="16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374208" y="1023938"/>
              <a:ext cx="192530" cy="13811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1291784" y="1038225"/>
              <a:ext cx="170304" cy="14884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1312069" y="1950244"/>
              <a:ext cx="145256" cy="16192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V="1">
              <a:off x="371370" y="1943100"/>
              <a:ext cx="195368" cy="16907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554831" y="1023938"/>
              <a:ext cx="11907" cy="91787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373856" y="1154647"/>
              <a:ext cx="7040" cy="9670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 flipV="1">
              <a:off x="1303554" y="1185864"/>
              <a:ext cx="8515" cy="92868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1460718" y="1031081"/>
              <a:ext cx="1370" cy="92154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Группа 70"/>
          <p:cNvGrpSpPr/>
          <p:nvPr/>
        </p:nvGrpSpPr>
        <p:grpSpPr>
          <a:xfrm>
            <a:off x="1087979" y="364331"/>
            <a:ext cx="1507584" cy="1488282"/>
            <a:chOff x="371266" y="967965"/>
            <a:chExt cx="1507584" cy="148828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>
              <a:off x="619835" y="970080"/>
              <a:ext cx="1259015" cy="1217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374208" y="1162052"/>
              <a:ext cx="1285567" cy="130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625515" y="2215925"/>
              <a:ext cx="1248572" cy="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371266" y="2444340"/>
              <a:ext cx="1278984" cy="205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374208" y="967965"/>
              <a:ext cx="252104" cy="19408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1647251" y="979872"/>
              <a:ext cx="226836" cy="20123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V="1">
              <a:off x="1647251" y="2225265"/>
              <a:ext cx="212549" cy="22264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V="1">
              <a:off x="376526" y="2214925"/>
              <a:ext cx="254942" cy="2250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 flipV="1">
              <a:off x="628693" y="970079"/>
              <a:ext cx="7604" cy="125022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373900" y="1154648"/>
              <a:ext cx="6996" cy="130159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V="1">
              <a:off x="1643106" y="1177516"/>
              <a:ext cx="10518" cy="127634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V="1">
              <a:off x="1864562" y="976167"/>
              <a:ext cx="9525" cy="125624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964780" y="1154648"/>
            <a:ext cx="816520" cy="824061"/>
            <a:chOff x="374208" y="1045198"/>
            <a:chExt cx="816520" cy="824061"/>
          </a:xfrm>
        </p:grpSpPr>
        <p:cxnSp>
          <p:nvCxnSpPr>
            <p:cNvPr id="98" name="Прямая соединительная линия 97"/>
            <p:cNvCxnSpPr/>
            <p:nvPr/>
          </p:nvCxnSpPr>
          <p:spPr>
            <a:xfrm>
              <a:off x="526134" y="1054887"/>
              <a:ext cx="664594" cy="961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374208" y="1162052"/>
              <a:ext cx="695076" cy="1199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510062" y="1726546"/>
              <a:ext cx="672830" cy="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375483" y="1861053"/>
              <a:ext cx="688361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 flipV="1">
              <a:off x="374208" y="1052602"/>
              <a:ext cx="149545" cy="10945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V="1">
              <a:off x="1064211" y="1061937"/>
              <a:ext cx="123459" cy="10755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flipV="1">
              <a:off x="1060627" y="1731256"/>
              <a:ext cx="121022" cy="13491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V="1">
              <a:off x="376052" y="1723736"/>
              <a:ext cx="136937" cy="14243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V="1">
              <a:off x="513846" y="1045198"/>
              <a:ext cx="4934" cy="684389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flipV="1">
              <a:off x="380896" y="1154648"/>
              <a:ext cx="0" cy="71151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flipV="1">
              <a:off x="1063844" y="1169497"/>
              <a:ext cx="1" cy="69976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flipV="1">
              <a:off x="1182892" y="1053707"/>
              <a:ext cx="0" cy="687074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TextBox 475"/>
          <p:cNvSpPr txBox="1"/>
          <p:nvPr/>
        </p:nvSpPr>
        <p:spPr>
          <a:xfrm>
            <a:off x="5387849" y="1372146"/>
            <a:ext cx="3403601" cy="916183"/>
          </a:xfrm>
          <a:prstGeom prst="wedgeRoundRectCallout">
            <a:avLst>
              <a:gd name="adj1" fmla="val 15775"/>
              <a:gd name="adj2" fmla="val 679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Все эти предметы напоминают геометрическое тело – </a:t>
            </a:r>
            <a:r>
              <a:rPr lang="ru-RU" sz="1400" dirty="0">
                <a:solidFill>
                  <a:srgbClr val="762E9A"/>
                </a:solidFill>
              </a:rPr>
              <a:t>прямоугольный параллелепипед</a:t>
            </a:r>
            <a:r>
              <a:rPr lang="ru-RU" sz="1400" dirty="0"/>
              <a:t>.</a:t>
            </a:r>
          </a:p>
        </p:txBody>
      </p:sp>
      <p:sp>
        <p:nvSpPr>
          <p:cNvPr id="477" name="TextBox 476"/>
          <p:cNvSpPr txBox="1"/>
          <p:nvPr/>
        </p:nvSpPr>
        <p:spPr>
          <a:xfrm>
            <a:off x="368846" y="683292"/>
            <a:ext cx="3092198" cy="1392909"/>
          </a:xfrm>
          <a:prstGeom prst="wedgeRoundRectCallout">
            <a:avLst>
              <a:gd name="adj1" fmla="val -11108"/>
              <a:gd name="adj2" fmla="val 679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Забавно! </a:t>
            </a:r>
            <a:endParaRPr lang="ru-RU" sz="1400" dirty="0" smtClean="0"/>
          </a:p>
          <a:p>
            <a:pPr algn="ctr"/>
            <a:r>
              <a:rPr lang="ru-RU" sz="1400" dirty="0" smtClean="0"/>
              <a:t>Они </a:t>
            </a:r>
            <a:r>
              <a:rPr lang="ru-RU" sz="1400" dirty="0"/>
              <a:t>и впрямь похожи формой.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расскажи мне про этот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па-</a:t>
            </a:r>
            <a:r>
              <a:rPr lang="ru-RU" sz="1400" dirty="0" err="1" smtClean="0"/>
              <a:t>ра</a:t>
            </a:r>
            <a:r>
              <a:rPr lang="ru-RU" sz="1400" dirty="0" smtClean="0"/>
              <a:t>-</a:t>
            </a:r>
            <a:r>
              <a:rPr lang="ru-RU" sz="1400" dirty="0" err="1" smtClean="0"/>
              <a:t>лле</a:t>
            </a:r>
            <a:r>
              <a:rPr lang="ru-RU" sz="1400" dirty="0" smtClean="0"/>
              <a:t>-</a:t>
            </a:r>
            <a:r>
              <a:rPr lang="ru-RU" sz="1400" dirty="0" err="1" smtClean="0"/>
              <a:t>ле</a:t>
            </a:r>
            <a:r>
              <a:rPr lang="ru-RU" sz="1400" dirty="0" smtClean="0"/>
              <a:t>-пи-</a:t>
            </a:r>
            <a:r>
              <a:rPr lang="ru-RU" sz="1400" dirty="0" err="1" smtClean="0"/>
              <a:t>пед</a:t>
            </a:r>
            <a:r>
              <a:rPr lang="ru-RU" sz="1400" dirty="0" smtClean="0"/>
              <a:t> </a:t>
            </a:r>
            <a:r>
              <a:rPr lang="ru-RU" sz="1400" dirty="0"/>
              <a:t>поподробнее.</a:t>
            </a:r>
          </a:p>
        </p:txBody>
      </p:sp>
    </p:spTree>
    <p:extLst>
      <p:ext uri="{BB962C8B-B14F-4D97-AF65-F5344CB8AC3E}">
        <p14:creationId xmlns:p14="http://schemas.microsoft.com/office/powerpoint/2010/main" val="13215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/>
      <p:bldP spid="422" grpId="0" animBg="1"/>
      <p:bldP spid="423" grpId="0" animBg="1"/>
      <p:bldP spid="424" grpId="0" animBg="1"/>
      <p:bldP spid="425" grpId="0" animBg="1"/>
      <p:bldP spid="427" grpId="0" animBg="1"/>
      <p:bldP spid="428" grpId="0" animBg="1"/>
      <p:bldP spid="426" grpId="0" animBg="1"/>
      <p:bldP spid="430" grpId="0" animBg="1"/>
      <p:bldP spid="429" grpId="0" animBg="1"/>
      <p:bldP spid="420" grpId="0" animBg="1"/>
      <p:bldP spid="476" grpId="0" animBg="1"/>
      <p:bldP spid="4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2" descr="http://home24.uz/image/data/technika/haier/holodilnik/CFE633CSE-xolodilni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6" y="2188843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7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pic>
        <p:nvPicPr>
          <p:cNvPr id="1026" name="Picture 2" descr="http://vseikonki.ucoz.ru/Food/konfet/B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28" y="2326609"/>
            <a:ext cx="17496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usiki-kolechki.ru/files/products/15-09/102321_orig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1FCFE"/>
              </a:clrFrom>
              <a:clrTo>
                <a:srgbClr val="F1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74" y="1048126"/>
            <a:ext cx="10756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886" y="595465"/>
            <a:ext cx="150876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82227"/>
            <a:ext cx="1800000" cy="1800000"/>
          </a:xfrm>
          <a:prstGeom prst="rect">
            <a:avLst/>
          </a:prstGeom>
        </p:spPr>
      </p:pic>
      <p:sp>
        <p:nvSpPr>
          <p:cNvPr id="421" name="Полилиния 420"/>
          <p:cNvSpPr/>
          <p:nvPr/>
        </p:nvSpPr>
        <p:spPr>
          <a:xfrm>
            <a:off x="3143250" y="508000"/>
            <a:ext cx="1273175" cy="1009650"/>
          </a:xfrm>
          <a:custGeom>
            <a:avLst/>
            <a:gdLst>
              <a:gd name="connsiteX0" fmla="*/ 0 w 1273175"/>
              <a:gd name="connsiteY0" fmla="*/ 1009650 h 1009650"/>
              <a:gd name="connsiteX1" fmla="*/ 15875 w 1273175"/>
              <a:gd name="connsiteY1" fmla="*/ 44450 h 1009650"/>
              <a:gd name="connsiteX2" fmla="*/ 133350 w 1273175"/>
              <a:gd name="connsiteY2" fmla="*/ 0 h 1009650"/>
              <a:gd name="connsiteX3" fmla="*/ 1177925 w 1273175"/>
              <a:gd name="connsiteY3" fmla="*/ 3175 h 1009650"/>
              <a:gd name="connsiteX4" fmla="*/ 1273175 w 1273175"/>
              <a:gd name="connsiteY4" fmla="*/ 50800 h 1009650"/>
              <a:gd name="connsiteX5" fmla="*/ 1273175 w 1273175"/>
              <a:gd name="connsiteY5" fmla="*/ 1009650 h 1009650"/>
              <a:gd name="connsiteX6" fmla="*/ 0 w 1273175"/>
              <a:gd name="connsiteY6" fmla="*/ 100965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3175" h="1009650">
                <a:moveTo>
                  <a:pt x="0" y="1009650"/>
                </a:moveTo>
                <a:lnTo>
                  <a:pt x="15875" y="44450"/>
                </a:lnTo>
                <a:lnTo>
                  <a:pt x="133350" y="0"/>
                </a:lnTo>
                <a:lnTo>
                  <a:pt x="1177925" y="3175"/>
                </a:lnTo>
                <a:lnTo>
                  <a:pt x="1273175" y="50800"/>
                </a:lnTo>
                <a:lnTo>
                  <a:pt x="1273175" y="1009650"/>
                </a:lnTo>
                <a:lnTo>
                  <a:pt x="0" y="10096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14" y="248120"/>
            <a:ext cx="1272834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40" y="1512732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" y="-287268"/>
            <a:ext cx="2880000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6" y="3649519"/>
            <a:ext cx="1800000" cy="11320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5" y="3394802"/>
            <a:ext cx="1440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51" y="1954802"/>
            <a:ext cx="1440000" cy="1440000"/>
          </a:xfrm>
          <a:prstGeom prst="rect">
            <a:avLst/>
          </a:prstGeom>
        </p:spPr>
      </p:pic>
      <p:sp>
        <p:nvSpPr>
          <p:cNvPr id="422" name="Полилиния 421"/>
          <p:cNvSpPr/>
          <p:nvPr/>
        </p:nvSpPr>
        <p:spPr>
          <a:xfrm>
            <a:off x="4895850" y="368300"/>
            <a:ext cx="933450" cy="1574800"/>
          </a:xfrm>
          <a:custGeom>
            <a:avLst/>
            <a:gdLst>
              <a:gd name="connsiteX0" fmla="*/ 0 w 933450"/>
              <a:gd name="connsiteY0" fmla="*/ 1365250 h 1574800"/>
              <a:gd name="connsiteX1" fmla="*/ 3175 w 933450"/>
              <a:gd name="connsiteY1" fmla="*/ 6350 h 1574800"/>
              <a:gd name="connsiteX2" fmla="*/ 749300 w 933450"/>
              <a:gd name="connsiteY2" fmla="*/ 0 h 1574800"/>
              <a:gd name="connsiteX3" fmla="*/ 933450 w 933450"/>
              <a:gd name="connsiteY3" fmla="*/ 44450 h 1574800"/>
              <a:gd name="connsiteX4" fmla="*/ 920750 w 933450"/>
              <a:gd name="connsiteY4" fmla="*/ 1489075 h 1574800"/>
              <a:gd name="connsiteX5" fmla="*/ 139700 w 933450"/>
              <a:gd name="connsiteY5" fmla="*/ 1574800 h 1574800"/>
              <a:gd name="connsiteX6" fmla="*/ 0 w 933450"/>
              <a:gd name="connsiteY6" fmla="*/ 136525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3450" h="1574800">
                <a:moveTo>
                  <a:pt x="0" y="1365250"/>
                </a:moveTo>
                <a:cubicBezTo>
                  <a:pt x="1058" y="912283"/>
                  <a:pt x="2117" y="459317"/>
                  <a:pt x="3175" y="6350"/>
                </a:cubicBezTo>
                <a:lnTo>
                  <a:pt x="749300" y="0"/>
                </a:lnTo>
                <a:lnTo>
                  <a:pt x="933450" y="44450"/>
                </a:lnTo>
                <a:lnTo>
                  <a:pt x="920750" y="1489075"/>
                </a:lnTo>
                <a:lnTo>
                  <a:pt x="139700" y="1574800"/>
                </a:lnTo>
                <a:lnTo>
                  <a:pt x="0" y="13652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4" name="Группа 123"/>
          <p:cNvGrpSpPr/>
          <p:nvPr/>
        </p:nvGrpSpPr>
        <p:grpSpPr>
          <a:xfrm>
            <a:off x="3140313" y="505252"/>
            <a:ext cx="1279287" cy="1014437"/>
            <a:chOff x="363537" y="1107257"/>
            <a:chExt cx="1279287" cy="1014437"/>
          </a:xfrm>
        </p:grpSpPr>
        <p:cxnSp>
          <p:nvCxnSpPr>
            <p:cNvPr id="125" name="Прямая соединительная линия 124"/>
            <p:cNvCxnSpPr/>
            <p:nvPr/>
          </p:nvCxnSpPr>
          <p:spPr>
            <a:xfrm>
              <a:off x="489394" y="1112645"/>
              <a:ext cx="1049476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/>
            <p:cNvCxnSpPr/>
            <p:nvPr/>
          </p:nvCxnSpPr>
          <p:spPr>
            <a:xfrm>
              <a:off x="374208" y="1162052"/>
              <a:ext cx="1265581" cy="476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/>
            <p:nvPr/>
          </p:nvCxnSpPr>
          <p:spPr>
            <a:xfrm>
              <a:off x="504703" y="2004796"/>
              <a:ext cx="1034167" cy="59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/>
            <p:nvPr/>
          </p:nvCxnSpPr>
          <p:spPr>
            <a:xfrm>
              <a:off x="363537" y="2120189"/>
              <a:ext cx="1279287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Прямая соединительная линия 128"/>
            <p:cNvCxnSpPr/>
            <p:nvPr/>
          </p:nvCxnSpPr>
          <p:spPr>
            <a:xfrm flipV="1">
              <a:off x="374208" y="1107884"/>
              <a:ext cx="131391" cy="541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>
              <a:off x="1531073" y="1117407"/>
              <a:ext cx="111751" cy="4941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flipH="1" flipV="1">
              <a:off x="1531073" y="2004796"/>
              <a:ext cx="96156" cy="10390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flipV="1">
              <a:off x="371370" y="2006890"/>
              <a:ext cx="139139" cy="10528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 flipH="1" flipV="1">
              <a:off x="502545" y="1107884"/>
              <a:ext cx="5217" cy="89750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 flipV="1">
              <a:off x="373856" y="1154647"/>
              <a:ext cx="7040" cy="9670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flipH="1" flipV="1">
              <a:off x="1635026" y="1166964"/>
              <a:ext cx="1" cy="95322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flipV="1">
              <a:off x="1538870" y="1107257"/>
              <a:ext cx="0" cy="898129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3" name="Полилиния 422"/>
          <p:cNvSpPr/>
          <p:nvPr/>
        </p:nvSpPr>
        <p:spPr>
          <a:xfrm>
            <a:off x="6238170" y="765175"/>
            <a:ext cx="1245305" cy="1171575"/>
          </a:xfrm>
          <a:custGeom>
            <a:avLst/>
            <a:gdLst>
              <a:gd name="connsiteX0" fmla="*/ 7055 w 1245305"/>
              <a:gd name="connsiteY0" fmla="*/ 92075 h 1171575"/>
              <a:gd name="connsiteX1" fmla="*/ 1042105 w 1245305"/>
              <a:gd name="connsiteY1" fmla="*/ 0 h 1171575"/>
              <a:gd name="connsiteX2" fmla="*/ 1245305 w 1245305"/>
              <a:gd name="connsiteY2" fmla="*/ 82550 h 1171575"/>
              <a:gd name="connsiteX3" fmla="*/ 1235780 w 1245305"/>
              <a:gd name="connsiteY3" fmla="*/ 996950 h 1171575"/>
              <a:gd name="connsiteX4" fmla="*/ 153105 w 1245305"/>
              <a:gd name="connsiteY4" fmla="*/ 1171575 h 1171575"/>
              <a:gd name="connsiteX5" fmla="*/ 705 w 1245305"/>
              <a:gd name="connsiteY5" fmla="*/ 1009650 h 1171575"/>
              <a:gd name="connsiteX6" fmla="*/ 7055 w 1245305"/>
              <a:gd name="connsiteY6" fmla="*/ 920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5305" h="1171575">
                <a:moveTo>
                  <a:pt x="7055" y="92075"/>
                </a:moveTo>
                <a:lnTo>
                  <a:pt x="1042105" y="0"/>
                </a:lnTo>
                <a:lnTo>
                  <a:pt x="1245305" y="82550"/>
                </a:lnTo>
                <a:lnTo>
                  <a:pt x="1235780" y="996950"/>
                </a:lnTo>
                <a:lnTo>
                  <a:pt x="153105" y="1171575"/>
                </a:lnTo>
                <a:lnTo>
                  <a:pt x="705" y="1009650"/>
                </a:lnTo>
                <a:cubicBezTo>
                  <a:pt x="-353" y="703792"/>
                  <a:pt x="-1412" y="397933"/>
                  <a:pt x="7055" y="92075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0" name="Группа 149"/>
          <p:cNvGrpSpPr/>
          <p:nvPr/>
        </p:nvGrpSpPr>
        <p:grpSpPr>
          <a:xfrm flipH="1">
            <a:off x="4887500" y="363680"/>
            <a:ext cx="944975" cy="1578128"/>
            <a:chOff x="849547" y="1097466"/>
            <a:chExt cx="944975" cy="1578128"/>
          </a:xfrm>
        </p:grpSpPr>
        <p:cxnSp>
          <p:nvCxnSpPr>
            <p:cNvPr id="151" name="Прямая соединительная линия 150"/>
            <p:cNvCxnSpPr/>
            <p:nvPr/>
          </p:nvCxnSpPr>
          <p:spPr>
            <a:xfrm>
              <a:off x="1040047" y="1100837"/>
              <a:ext cx="754475" cy="874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>
              <a:off x="855608" y="1146754"/>
              <a:ext cx="804165" cy="2838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/>
            <p:cNvCxnSpPr/>
            <p:nvPr/>
          </p:nvCxnSpPr>
          <p:spPr>
            <a:xfrm>
              <a:off x="1035487" y="2450090"/>
              <a:ext cx="752479" cy="1665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866817" y="2584017"/>
              <a:ext cx="778291" cy="9125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 flipV="1">
              <a:off x="849547" y="1098912"/>
              <a:ext cx="200024" cy="476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 flipV="1">
              <a:off x="1647251" y="1112405"/>
              <a:ext cx="147271" cy="686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flipV="1">
              <a:off x="1647251" y="2466741"/>
              <a:ext cx="141183" cy="20807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Прямая соединительная линия 157"/>
            <p:cNvCxnSpPr/>
            <p:nvPr/>
          </p:nvCxnSpPr>
          <p:spPr>
            <a:xfrm flipV="1">
              <a:off x="869302" y="2427955"/>
              <a:ext cx="185755" cy="15606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/>
            <p:cNvCxnSpPr/>
            <p:nvPr/>
          </p:nvCxnSpPr>
          <p:spPr>
            <a:xfrm flipH="1" flipV="1">
              <a:off x="1037931" y="1097466"/>
              <a:ext cx="5917" cy="135321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flipH="1" flipV="1">
              <a:off x="855608" y="1144017"/>
              <a:ext cx="11209" cy="144000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flipV="1">
              <a:off x="1651995" y="1177517"/>
              <a:ext cx="4804" cy="149807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flipV="1">
              <a:off x="1787966" y="1112405"/>
              <a:ext cx="469" cy="135433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4" name="Полилиния 423"/>
          <p:cNvSpPr/>
          <p:nvPr/>
        </p:nvSpPr>
        <p:spPr>
          <a:xfrm>
            <a:off x="7851775" y="1168400"/>
            <a:ext cx="936625" cy="739775"/>
          </a:xfrm>
          <a:custGeom>
            <a:avLst/>
            <a:gdLst>
              <a:gd name="connsiteX0" fmla="*/ 6350 w 936625"/>
              <a:gd name="connsiteY0" fmla="*/ 568325 h 739775"/>
              <a:gd name="connsiteX1" fmla="*/ 0 w 936625"/>
              <a:gd name="connsiteY1" fmla="*/ 219075 h 739775"/>
              <a:gd name="connsiteX2" fmla="*/ 441325 w 936625"/>
              <a:gd name="connsiteY2" fmla="*/ 0 h 739775"/>
              <a:gd name="connsiteX3" fmla="*/ 936625 w 936625"/>
              <a:gd name="connsiteY3" fmla="*/ 152400 h 739775"/>
              <a:gd name="connsiteX4" fmla="*/ 936625 w 936625"/>
              <a:gd name="connsiteY4" fmla="*/ 530225 h 739775"/>
              <a:gd name="connsiteX5" fmla="*/ 511175 w 936625"/>
              <a:gd name="connsiteY5" fmla="*/ 739775 h 739775"/>
              <a:gd name="connsiteX6" fmla="*/ 6350 w 936625"/>
              <a:gd name="connsiteY6" fmla="*/ 568325 h 73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6625" h="739775">
                <a:moveTo>
                  <a:pt x="6350" y="568325"/>
                </a:moveTo>
                <a:lnTo>
                  <a:pt x="0" y="219075"/>
                </a:lnTo>
                <a:lnTo>
                  <a:pt x="441325" y="0"/>
                </a:lnTo>
                <a:lnTo>
                  <a:pt x="936625" y="152400"/>
                </a:lnTo>
                <a:lnTo>
                  <a:pt x="936625" y="530225"/>
                </a:lnTo>
                <a:lnTo>
                  <a:pt x="511175" y="739775"/>
                </a:lnTo>
                <a:lnTo>
                  <a:pt x="6350" y="56832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7" name="Группа 186"/>
          <p:cNvGrpSpPr/>
          <p:nvPr/>
        </p:nvGrpSpPr>
        <p:grpSpPr>
          <a:xfrm flipH="1">
            <a:off x="6237248" y="765886"/>
            <a:ext cx="1249355" cy="1175141"/>
            <a:chOff x="849547" y="1064290"/>
            <a:chExt cx="1249355" cy="1175141"/>
          </a:xfrm>
        </p:grpSpPr>
        <p:cxnSp>
          <p:nvCxnSpPr>
            <p:cNvPr id="188" name="Прямая соединительная линия 187"/>
            <p:cNvCxnSpPr/>
            <p:nvPr/>
          </p:nvCxnSpPr>
          <p:spPr>
            <a:xfrm>
              <a:off x="1055057" y="1064350"/>
              <a:ext cx="1042218" cy="9130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Прямая соединительная линия 188"/>
            <p:cNvCxnSpPr/>
            <p:nvPr/>
          </p:nvCxnSpPr>
          <p:spPr>
            <a:xfrm>
              <a:off x="855607" y="1146754"/>
              <a:ext cx="1085778" cy="12419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Прямая соединительная линия 189"/>
            <p:cNvCxnSpPr/>
            <p:nvPr/>
          </p:nvCxnSpPr>
          <p:spPr>
            <a:xfrm>
              <a:off x="1040890" y="1905764"/>
              <a:ext cx="1058012" cy="16478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Прямая соединительная линия 190"/>
            <p:cNvCxnSpPr/>
            <p:nvPr/>
          </p:nvCxnSpPr>
          <p:spPr>
            <a:xfrm>
              <a:off x="861213" y="2049912"/>
              <a:ext cx="1097778" cy="18951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/>
            <p:cNvCxnSpPr/>
            <p:nvPr/>
          </p:nvCxnSpPr>
          <p:spPr>
            <a:xfrm flipV="1">
              <a:off x="849547" y="1064290"/>
              <a:ext cx="205510" cy="8224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Прямая соединительная линия 192"/>
            <p:cNvCxnSpPr/>
            <p:nvPr/>
          </p:nvCxnSpPr>
          <p:spPr>
            <a:xfrm flipV="1">
              <a:off x="1941385" y="1151481"/>
              <a:ext cx="157517" cy="11946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Прямая соединительная линия 193"/>
            <p:cNvCxnSpPr/>
            <p:nvPr/>
          </p:nvCxnSpPr>
          <p:spPr>
            <a:xfrm flipV="1">
              <a:off x="1941385" y="2065547"/>
              <a:ext cx="157516" cy="17388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Прямая соединительная линия 194"/>
            <p:cNvCxnSpPr/>
            <p:nvPr/>
          </p:nvCxnSpPr>
          <p:spPr>
            <a:xfrm flipV="1">
              <a:off x="865619" y="1899807"/>
              <a:ext cx="178228" cy="15010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Прямая соединительная линия 195"/>
            <p:cNvCxnSpPr/>
            <p:nvPr/>
          </p:nvCxnSpPr>
          <p:spPr>
            <a:xfrm flipV="1">
              <a:off x="1037931" y="1064350"/>
              <a:ext cx="17126" cy="84534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Прямая соединительная линия 196"/>
            <p:cNvCxnSpPr/>
            <p:nvPr/>
          </p:nvCxnSpPr>
          <p:spPr>
            <a:xfrm flipH="1" flipV="1">
              <a:off x="855608" y="1144017"/>
              <a:ext cx="7052" cy="90589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Прямая соединительная линия 197"/>
            <p:cNvCxnSpPr/>
            <p:nvPr/>
          </p:nvCxnSpPr>
          <p:spPr>
            <a:xfrm flipH="1" flipV="1">
              <a:off x="1946188" y="1260226"/>
              <a:ext cx="0" cy="97920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Прямая соединительная линия 198"/>
            <p:cNvCxnSpPr/>
            <p:nvPr/>
          </p:nvCxnSpPr>
          <p:spPr>
            <a:xfrm flipH="1" flipV="1">
              <a:off x="2096457" y="1151481"/>
              <a:ext cx="1" cy="91912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9" name="Группа 218"/>
          <p:cNvGrpSpPr/>
          <p:nvPr/>
        </p:nvGrpSpPr>
        <p:grpSpPr>
          <a:xfrm>
            <a:off x="7846465" y="1161966"/>
            <a:ext cx="941249" cy="749997"/>
            <a:chOff x="330395" y="1017792"/>
            <a:chExt cx="941249" cy="749997"/>
          </a:xfrm>
        </p:grpSpPr>
        <p:cxnSp>
          <p:nvCxnSpPr>
            <p:cNvPr id="220" name="Прямая соединительная линия 219"/>
            <p:cNvCxnSpPr/>
            <p:nvPr/>
          </p:nvCxnSpPr>
          <p:spPr>
            <a:xfrm>
              <a:off x="771422" y="1024972"/>
              <a:ext cx="497734" cy="15289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Прямая соединительная линия 220"/>
            <p:cNvCxnSpPr/>
            <p:nvPr/>
          </p:nvCxnSpPr>
          <p:spPr>
            <a:xfrm>
              <a:off x="332530" y="1238294"/>
              <a:ext cx="513947" cy="1440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Прямая соединительная линия 221"/>
            <p:cNvCxnSpPr/>
            <p:nvPr/>
          </p:nvCxnSpPr>
          <p:spPr>
            <a:xfrm>
              <a:off x="775020" y="1463186"/>
              <a:ext cx="490566" cy="8882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/>
            <p:cNvCxnSpPr/>
            <p:nvPr/>
          </p:nvCxnSpPr>
          <p:spPr>
            <a:xfrm>
              <a:off x="334911" y="1588781"/>
              <a:ext cx="511566" cy="17900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Прямая соединительная линия 223"/>
            <p:cNvCxnSpPr/>
            <p:nvPr/>
          </p:nvCxnSpPr>
          <p:spPr>
            <a:xfrm flipV="1">
              <a:off x="330395" y="1021983"/>
              <a:ext cx="449984" cy="21513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 flipH="1" flipV="1">
              <a:off x="840261" y="1382318"/>
              <a:ext cx="6216" cy="38547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Прямая соединительная линия 225"/>
            <p:cNvCxnSpPr/>
            <p:nvPr/>
          </p:nvCxnSpPr>
          <p:spPr>
            <a:xfrm flipV="1">
              <a:off x="846477" y="1558459"/>
              <a:ext cx="425167" cy="20933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/>
            <p:cNvCxnSpPr/>
            <p:nvPr/>
          </p:nvCxnSpPr>
          <p:spPr>
            <a:xfrm flipV="1">
              <a:off x="338483" y="1457229"/>
              <a:ext cx="436537" cy="13155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Прямая соединительная линия 227"/>
            <p:cNvCxnSpPr/>
            <p:nvPr/>
          </p:nvCxnSpPr>
          <p:spPr>
            <a:xfrm flipV="1">
              <a:off x="775020" y="1017792"/>
              <a:ext cx="1789" cy="44932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 flipH="1" flipV="1">
              <a:off x="332530" y="1232189"/>
              <a:ext cx="11906" cy="36195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Прямая соединительная линия 229"/>
            <p:cNvCxnSpPr/>
            <p:nvPr/>
          </p:nvCxnSpPr>
          <p:spPr>
            <a:xfrm flipV="1">
              <a:off x="840260" y="1177864"/>
              <a:ext cx="428895" cy="204454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 flipV="1">
              <a:off x="1269156" y="1168464"/>
              <a:ext cx="2488" cy="38999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5" name="Полилиния 424"/>
          <p:cNvSpPr/>
          <p:nvPr/>
        </p:nvSpPr>
        <p:spPr>
          <a:xfrm>
            <a:off x="6092825" y="2343150"/>
            <a:ext cx="482600" cy="835025"/>
          </a:xfrm>
          <a:custGeom>
            <a:avLst/>
            <a:gdLst>
              <a:gd name="connsiteX0" fmla="*/ 3175 w 482600"/>
              <a:gd name="connsiteY0" fmla="*/ 765175 h 835025"/>
              <a:gd name="connsiteX1" fmla="*/ 0 w 482600"/>
              <a:gd name="connsiteY1" fmla="*/ 41275 h 835025"/>
              <a:gd name="connsiteX2" fmla="*/ 292100 w 482600"/>
              <a:gd name="connsiteY2" fmla="*/ 0 h 835025"/>
              <a:gd name="connsiteX3" fmla="*/ 482600 w 482600"/>
              <a:gd name="connsiteY3" fmla="*/ 44450 h 835025"/>
              <a:gd name="connsiteX4" fmla="*/ 479425 w 482600"/>
              <a:gd name="connsiteY4" fmla="*/ 781050 h 835025"/>
              <a:gd name="connsiteX5" fmla="*/ 282575 w 482600"/>
              <a:gd name="connsiteY5" fmla="*/ 835025 h 835025"/>
              <a:gd name="connsiteX6" fmla="*/ 3175 w 482600"/>
              <a:gd name="connsiteY6" fmla="*/ 765175 h 835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600" h="835025">
                <a:moveTo>
                  <a:pt x="3175" y="765175"/>
                </a:moveTo>
                <a:cubicBezTo>
                  <a:pt x="2117" y="523875"/>
                  <a:pt x="1058" y="282575"/>
                  <a:pt x="0" y="41275"/>
                </a:cubicBezTo>
                <a:lnTo>
                  <a:pt x="292100" y="0"/>
                </a:lnTo>
                <a:lnTo>
                  <a:pt x="482600" y="44450"/>
                </a:lnTo>
                <a:cubicBezTo>
                  <a:pt x="481542" y="289983"/>
                  <a:pt x="480483" y="535517"/>
                  <a:pt x="479425" y="781050"/>
                </a:cubicBezTo>
                <a:lnTo>
                  <a:pt x="282575" y="835025"/>
                </a:lnTo>
                <a:lnTo>
                  <a:pt x="3175" y="76517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0" name="Группа 259"/>
          <p:cNvGrpSpPr/>
          <p:nvPr/>
        </p:nvGrpSpPr>
        <p:grpSpPr>
          <a:xfrm>
            <a:off x="6087249" y="2338703"/>
            <a:ext cx="494582" cy="840266"/>
            <a:chOff x="374208" y="1110554"/>
            <a:chExt cx="494582" cy="840266"/>
          </a:xfrm>
        </p:grpSpPr>
        <p:cxnSp>
          <p:nvCxnSpPr>
            <p:cNvPr id="261" name="Прямая соединительная линия 260"/>
            <p:cNvCxnSpPr/>
            <p:nvPr/>
          </p:nvCxnSpPr>
          <p:spPr>
            <a:xfrm>
              <a:off x="667721" y="1110554"/>
              <a:ext cx="201069" cy="5492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Прямая соединительная линия 261"/>
            <p:cNvCxnSpPr/>
            <p:nvPr/>
          </p:nvCxnSpPr>
          <p:spPr>
            <a:xfrm>
              <a:off x="374208" y="1162052"/>
              <a:ext cx="218579" cy="4894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Прямая соединительная линия 262"/>
            <p:cNvCxnSpPr/>
            <p:nvPr/>
          </p:nvCxnSpPr>
          <p:spPr>
            <a:xfrm>
              <a:off x="597316" y="1830785"/>
              <a:ext cx="261115" cy="6390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Прямая соединительная линия 263"/>
            <p:cNvCxnSpPr/>
            <p:nvPr/>
          </p:nvCxnSpPr>
          <p:spPr>
            <a:xfrm>
              <a:off x="382959" y="1886527"/>
              <a:ext cx="287820" cy="6387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Прямая соединительная линия 264"/>
            <p:cNvCxnSpPr/>
            <p:nvPr/>
          </p:nvCxnSpPr>
          <p:spPr>
            <a:xfrm flipV="1">
              <a:off x="374208" y="1112620"/>
              <a:ext cx="304026" cy="4943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Прямая соединительная линия 265"/>
            <p:cNvCxnSpPr/>
            <p:nvPr/>
          </p:nvCxnSpPr>
          <p:spPr>
            <a:xfrm flipV="1">
              <a:off x="592787" y="1161635"/>
              <a:ext cx="276003" cy="48577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Прямая соединительная линия 266"/>
            <p:cNvCxnSpPr/>
            <p:nvPr/>
          </p:nvCxnSpPr>
          <p:spPr>
            <a:xfrm flipV="1">
              <a:off x="672125" y="1890673"/>
              <a:ext cx="196665" cy="582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Прямая соединительная линия 267"/>
            <p:cNvCxnSpPr/>
            <p:nvPr/>
          </p:nvCxnSpPr>
          <p:spPr>
            <a:xfrm flipV="1">
              <a:off x="376052" y="1829421"/>
              <a:ext cx="226913" cy="3674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Прямая соединительная линия 268"/>
            <p:cNvCxnSpPr/>
            <p:nvPr/>
          </p:nvCxnSpPr>
          <p:spPr>
            <a:xfrm flipV="1">
              <a:off x="592787" y="1203006"/>
              <a:ext cx="2467" cy="63603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Прямая соединительная линия 269"/>
            <p:cNvCxnSpPr/>
            <p:nvPr/>
          </p:nvCxnSpPr>
          <p:spPr>
            <a:xfrm flipV="1">
              <a:off x="380896" y="1154648"/>
              <a:ext cx="0" cy="74140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Прямая соединительная линия 270"/>
            <p:cNvCxnSpPr/>
            <p:nvPr/>
          </p:nvCxnSpPr>
          <p:spPr>
            <a:xfrm flipH="1" flipV="1">
              <a:off x="670779" y="1115717"/>
              <a:ext cx="2693" cy="83510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Прямая соединительная линия 271"/>
            <p:cNvCxnSpPr/>
            <p:nvPr/>
          </p:nvCxnSpPr>
          <p:spPr>
            <a:xfrm flipV="1">
              <a:off x="858431" y="1162052"/>
              <a:ext cx="1426" cy="73399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7" name="Полилиния 426"/>
          <p:cNvSpPr/>
          <p:nvPr/>
        </p:nvSpPr>
        <p:spPr>
          <a:xfrm>
            <a:off x="2597150" y="3641725"/>
            <a:ext cx="1797050" cy="1143000"/>
          </a:xfrm>
          <a:custGeom>
            <a:avLst/>
            <a:gdLst>
              <a:gd name="connsiteX0" fmla="*/ 0 w 1797050"/>
              <a:gd name="connsiteY0" fmla="*/ 984250 h 1143000"/>
              <a:gd name="connsiteX1" fmla="*/ 3175 w 1797050"/>
              <a:gd name="connsiteY1" fmla="*/ 95250 h 1143000"/>
              <a:gd name="connsiteX2" fmla="*/ 463550 w 1797050"/>
              <a:gd name="connsiteY2" fmla="*/ 0 h 1143000"/>
              <a:gd name="connsiteX3" fmla="*/ 1787525 w 1797050"/>
              <a:gd name="connsiteY3" fmla="*/ 38100 h 1143000"/>
              <a:gd name="connsiteX4" fmla="*/ 1797050 w 1797050"/>
              <a:gd name="connsiteY4" fmla="*/ 809625 h 1143000"/>
              <a:gd name="connsiteX5" fmla="*/ 1600200 w 1797050"/>
              <a:gd name="connsiteY5" fmla="*/ 1143000 h 1143000"/>
              <a:gd name="connsiteX6" fmla="*/ 0 w 1797050"/>
              <a:gd name="connsiteY6" fmla="*/ 98425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7050" h="1143000">
                <a:moveTo>
                  <a:pt x="0" y="984250"/>
                </a:moveTo>
                <a:cubicBezTo>
                  <a:pt x="1058" y="687917"/>
                  <a:pt x="2117" y="391583"/>
                  <a:pt x="3175" y="95250"/>
                </a:cubicBezTo>
                <a:lnTo>
                  <a:pt x="463550" y="0"/>
                </a:lnTo>
                <a:lnTo>
                  <a:pt x="1787525" y="38100"/>
                </a:lnTo>
                <a:lnTo>
                  <a:pt x="1797050" y="809625"/>
                </a:lnTo>
                <a:lnTo>
                  <a:pt x="1600200" y="1143000"/>
                </a:lnTo>
                <a:lnTo>
                  <a:pt x="0" y="98425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7" name="Группа 296"/>
          <p:cNvGrpSpPr/>
          <p:nvPr/>
        </p:nvGrpSpPr>
        <p:grpSpPr>
          <a:xfrm>
            <a:off x="2595563" y="3640395"/>
            <a:ext cx="1808442" cy="1141155"/>
            <a:chOff x="374208" y="1059780"/>
            <a:chExt cx="1808442" cy="1141155"/>
          </a:xfrm>
        </p:grpSpPr>
        <p:cxnSp>
          <p:nvCxnSpPr>
            <p:cNvPr id="298" name="Прямая соединительная линия 297"/>
            <p:cNvCxnSpPr/>
            <p:nvPr/>
          </p:nvCxnSpPr>
          <p:spPr>
            <a:xfrm>
              <a:off x="821296" y="1065812"/>
              <a:ext cx="1349305" cy="3378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Прямая соединительная линия 298"/>
            <p:cNvCxnSpPr/>
            <p:nvPr/>
          </p:nvCxnSpPr>
          <p:spPr>
            <a:xfrm>
              <a:off x="374208" y="1162052"/>
              <a:ext cx="1614487" cy="3875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Прямая соединительная линия 299"/>
            <p:cNvCxnSpPr/>
            <p:nvPr/>
          </p:nvCxnSpPr>
          <p:spPr>
            <a:xfrm>
              <a:off x="848870" y="1753260"/>
              <a:ext cx="1333780" cy="120397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Прямая соединительная линия 300"/>
            <p:cNvCxnSpPr/>
            <p:nvPr/>
          </p:nvCxnSpPr>
          <p:spPr>
            <a:xfrm>
              <a:off x="374208" y="2038853"/>
              <a:ext cx="1596257" cy="1620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Прямая соединительная линия 301"/>
            <p:cNvCxnSpPr/>
            <p:nvPr/>
          </p:nvCxnSpPr>
          <p:spPr>
            <a:xfrm flipV="1">
              <a:off x="374208" y="1059780"/>
              <a:ext cx="472269" cy="10227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Прямая соединительная линия 302"/>
            <p:cNvCxnSpPr/>
            <p:nvPr/>
          </p:nvCxnSpPr>
          <p:spPr>
            <a:xfrm flipV="1">
              <a:off x="1988214" y="1096417"/>
              <a:ext cx="176037" cy="10259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Прямая соединительная линия 303"/>
            <p:cNvCxnSpPr/>
            <p:nvPr/>
          </p:nvCxnSpPr>
          <p:spPr>
            <a:xfrm flipV="1">
              <a:off x="1977153" y="1873657"/>
              <a:ext cx="193448" cy="32727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Прямая соединительная линия 304"/>
            <p:cNvCxnSpPr/>
            <p:nvPr/>
          </p:nvCxnSpPr>
          <p:spPr>
            <a:xfrm flipV="1">
              <a:off x="379185" y="1750085"/>
              <a:ext cx="479210" cy="29058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Прямая соединительная линия 305"/>
            <p:cNvCxnSpPr/>
            <p:nvPr/>
          </p:nvCxnSpPr>
          <p:spPr>
            <a:xfrm flipH="1" flipV="1">
              <a:off x="843521" y="1059782"/>
              <a:ext cx="2174" cy="69030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Прямая соединительная линия 306"/>
            <p:cNvCxnSpPr/>
            <p:nvPr/>
          </p:nvCxnSpPr>
          <p:spPr>
            <a:xfrm flipV="1">
              <a:off x="380896" y="1154648"/>
              <a:ext cx="0" cy="89071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Прямая соединительная линия 307"/>
            <p:cNvCxnSpPr/>
            <p:nvPr/>
          </p:nvCxnSpPr>
          <p:spPr>
            <a:xfrm flipV="1">
              <a:off x="1977153" y="1202104"/>
              <a:ext cx="11061" cy="9988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Прямая соединительная линия 308"/>
            <p:cNvCxnSpPr/>
            <p:nvPr/>
          </p:nvCxnSpPr>
          <p:spPr>
            <a:xfrm flipH="1" flipV="1">
              <a:off x="2164251" y="1096417"/>
              <a:ext cx="6350" cy="77724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8" name="Полилиния 427"/>
          <p:cNvSpPr/>
          <p:nvPr/>
        </p:nvSpPr>
        <p:spPr>
          <a:xfrm>
            <a:off x="4791075" y="2419350"/>
            <a:ext cx="919163" cy="2386013"/>
          </a:xfrm>
          <a:custGeom>
            <a:avLst/>
            <a:gdLst>
              <a:gd name="connsiteX0" fmla="*/ 0 w 919163"/>
              <a:gd name="connsiteY0" fmla="*/ 2262188 h 2386013"/>
              <a:gd name="connsiteX1" fmla="*/ 9525 w 919163"/>
              <a:gd name="connsiteY1" fmla="*/ 171450 h 2386013"/>
              <a:gd name="connsiteX2" fmla="*/ 228600 w 919163"/>
              <a:gd name="connsiteY2" fmla="*/ 0 h 2386013"/>
              <a:gd name="connsiteX3" fmla="*/ 904875 w 919163"/>
              <a:gd name="connsiteY3" fmla="*/ 66675 h 2386013"/>
              <a:gd name="connsiteX4" fmla="*/ 919163 w 919163"/>
              <a:gd name="connsiteY4" fmla="*/ 2338388 h 2386013"/>
              <a:gd name="connsiteX5" fmla="*/ 219075 w 919163"/>
              <a:gd name="connsiteY5" fmla="*/ 2386013 h 2386013"/>
              <a:gd name="connsiteX6" fmla="*/ 0 w 919163"/>
              <a:gd name="connsiteY6" fmla="*/ 2262188 h 2386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9163" h="2386013">
                <a:moveTo>
                  <a:pt x="0" y="2262188"/>
                </a:moveTo>
                <a:lnTo>
                  <a:pt x="9525" y="171450"/>
                </a:lnTo>
                <a:lnTo>
                  <a:pt x="228600" y="0"/>
                </a:lnTo>
                <a:lnTo>
                  <a:pt x="904875" y="66675"/>
                </a:lnTo>
                <a:cubicBezTo>
                  <a:pt x="909638" y="823913"/>
                  <a:pt x="914400" y="1581150"/>
                  <a:pt x="919163" y="2338388"/>
                </a:cubicBezTo>
                <a:lnTo>
                  <a:pt x="219075" y="2386013"/>
                </a:lnTo>
                <a:lnTo>
                  <a:pt x="0" y="226218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32" name="Группа 331"/>
          <p:cNvGrpSpPr/>
          <p:nvPr/>
        </p:nvGrpSpPr>
        <p:grpSpPr>
          <a:xfrm flipH="1">
            <a:off x="4791075" y="2414073"/>
            <a:ext cx="928768" cy="2396052"/>
            <a:chOff x="827287" y="1080384"/>
            <a:chExt cx="928768" cy="2396052"/>
          </a:xfrm>
        </p:grpSpPr>
        <p:cxnSp>
          <p:nvCxnSpPr>
            <p:cNvPr id="333" name="Прямая соединительная линия 332"/>
            <p:cNvCxnSpPr/>
            <p:nvPr/>
          </p:nvCxnSpPr>
          <p:spPr>
            <a:xfrm flipV="1">
              <a:off x="1043731" y="1252992"/>
              <a:ext cx="707561" cy="118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Прямая соединительная линия 333"/>
            <p:cNvCxnSpPr/>
            <p:nvPr/>
          </p:nvCxnSpPr>
          <p:spPr>
            <a:xfrm>
              <a:off x="857670" y="1151692"/>
              <a:ext cx="194429" cy="1131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Прямая соединительная линия 334"/>
            <p:cNvCxnSpPr/>
            <p:nvPr/>
          </p:nvCxnSpPr>
          <p:spPr>
            <a:xfrm>
              <a:off x="1041863" y="3292287"/>
              <a:ext cx="709429" cy="5556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Прямая соединительная линия 335"/>
            <p:cNvCxnSpPr/>
            <p:nvPr/>
          </p:nvCxnSpPr>
          <p:spPr>
            <a:xfrm>
              <a:off x="827287" y="3420450"/>
              <a:ext cx="714455" cy="5598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Прямая соединительная линия 336"/>
            <p:cNvCxnSpPr/>
            <p:nvPr/>
          </p:nvCxnSpPr>
          <p:spPr>
            <a:xfrm flipV="1">
              <a:off x="849547" y="1087866"/>
              <a:ext cx="681152" cy="586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Прямая соединительная линия 337"/>
            <p:cNvCxnSpPr/>
            <p:nvPr/>
          </p:nvCxnSpPr>
          <p:spPr>
            <a:xfrm>
              <a:off x="1526503" y="1092007"/>
              <a:ext cx="222133" cy="16120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Прямая соединительная линия 338"/>
            <p:cNvCxnSpPr/>
            <p:nvPr/>
          </p:nvCxnSpPr>
          <p:spPr>
            <a:xfrm flipV="1">
              <a:off x="1547916" y="3347849"/>
              <a:ext cx="208139" cy="12858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Прямая соединительная линия 339"/>
            <p:cNvCxnSpPr/>
            <p:nvPr/>
          </p:nvCxnSpPr>
          <p:spPr>
            <a:xfrm flipV="1">
              <a:off x="836618" y="3283582"/>
              <a:ext cx="211595" cy="12856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Прямая соединительная линия 340"/>
            <p:cNvCxnSpPr/>
            <p:nvPr/>
          </p:nvCxnSpPr>
          <p:spPr>
            <a:xfrm flipV="1">
              <a:off x="1048213" y="1253211"/>
              <a:ext cx="3886" cy="203907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Прямая соединительная линия 341"/>
            <p:cNvCxnSpPr/>
            <p:nvPr/>
          </p:nvCxnSpPr>
          <p:spPr>
            <a:xfrm flipV="1">
              <a:off x="832130" y="1144017"/>
              <a:ext cx="23478" cy="228003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Прямая соединительная линия 342"/>
            <p:cNvCxnSpPr/>
            <p:nvPr/>
          </p:nvCxnSpPr>
          <p:spPr>
            <a:xfrm flipH="1" flipV="1">
              <a:off x="1528881" y="1080384"/>
              <a:ext cx="3336" cy="239605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Прямая соединительная линия 343"/>
            <p:cNvCxnSpPr/>
            <p:nvPr/>
          </p:nvCxnSpPr>
          <p:spPr>
            <a:xfrm flipH="1" flipV="1">
              <a:off x="1745420" y="1253211"/>
              <a:ext cx="5872" cy="210416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6" name="Полилиния 425"/>
          <p:cNvSpPr/>
          <p:nvPr/>
        </p:nvSpPr>
        <p:spPr>
          <a:xfrm>
            <a:off x="6191250" y="3429000"/>
            <a:ext cx="701675" cy="1346200"/>
          </a:xfrm>
          <a:custGeom>
            <a:avLst/>
            <a:gdLst>
              <a:gd name="connsiteX0" fmla="*/ 0 w 701675"/>
              <a:gd name="connsiteY0" fmla="*/ 1333500 h 1346200"/>
              <a:gd name="connsiteX1" fmla="*/ 3175 w 701675"/>
              <a:gd name="connsiteY1" fmla="*/ 117475 h 1346200"/>
              <a:gd name="connsiteX2" fmla="*/ 219075 w 701675"/>
              <a:gd name="connsiteY2" fmla="*/ 0 h 1346200"/>
              <a:gd name="connsiteX3" fmla="*/ 685800 w 701675"/>
              <a:gd name="connsiteY3" fmla="*/ 9525 h 1346200"/>
              <a:gd name="connsiteX4" fmla="*/ 701675 w 701675"/>
              <a:gd name="connsiteY4" fmla="*/ 1025525 h 1346200"/>
              <a:gd name="connsiteX5" fmla="*/ 555625 w 701675"/>
              <a:gd name="connsiteY5" fmla="*/ 1346200 h 1346200"/>
              <a:gd name="connsiteX6" fmla="*/ 0 w 701675"/>
              <a:gd name="connsiteY6" fmla="*/ 1333500 h 13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1675" h="1346200">
                <a:moveTo>
                  <a:pt x="0" y="1333500"/>
                </a:moveTo>
                <a:cubicBezTo>
                  <a:pt x="1058" y="928158"/>
                  <a:pt x="2117" y="522817"/>
                  <a:pt x="3175" y="117475"/>
                </a:cubicBezTo>
                <a:lnTo>
                  <a:pt x="219075" y="0"/>
                </a:lnTo>
                <a:lnTo>
                  <a:pt x="685800" y="9525"/>
                </a:lnTo>
                <a:lnTo>
                  <a:pt x="701675" y="1025525"/>
                </a:lnTo>
                <a:lnTo>
                  <a:pt x="555625" y="1346200"/>
                </a:lnTo>
                <a:lnTo>
                  <a:pt x="0" y="13335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65" name="Группа 364"/>
          <p:cNvGrpSpPr/>
          <p:nvPr/>
        </p:nvGrpSpPr>
        <p:grpSpPr>
          <a:xfrm>
            <a:off x="6191250" y="3427269"/>
            <a:ext cx="701470" cy="1341130"/>
            <a:chOff x="373381" y="1036079"/>
            <a:chExt cx="701470" cy="1341130"/>
          </a:xfrm>
        </p:grpSpPr>
        <p:cxnSp>
          <p:nvCxnSpPr>
            <p:cNvPr id="366" name="Прямая соединительная линия 365"/>
            <p:cNvCxnSpPr/>
            <p:nvPr/>
          </p:nvCxnSpPr>
          <p:spPr>
            <a:xfrm>
              <a:off x="573406" y="1038861"/>
              <a:ext cx="479160" cy="935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Прямая соединительная линия 366"/>
            <p:cNvCxnSpPr/>
            <p:nvPr/>
          </p:nvCxnSpPr>
          <p:spPr>
            <a:xfrm>
              <a:off x="374208" y="1162052"/>
              <a:ext cx="559748" cy="2416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Прямая соединительная линия 367"/>
            <p:cNvCxnSpPr/>
            <p:nvPr/>
          </p:nvCxnSpPr>
          <p:spPr>
            <a:xfrm flipV="1">
              <a:off x="573388" y="2070037"/>
              <a:ext cx="501463" cy="829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Прямая соединительная линия 368"/>
            <p:cNvCxnSpPr/>
            <p:nvPr/>
          </p:nvCxnSpPr>
          <p:spPr>
            <a:xfrm>
              <a:off x="373381" y="2371310"/>
              <a:ext cx="560697" cy="58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Прямая соединительная линия 369"/>
            <p:cNvCxnSpPr/>
            <p:nvPr/>
          </p:nvCxnSpPr>
          <p:spPr>
            <a:xfrm flipV="1">
              <a:off x="374208" y="1038861"/>
              <a:ext cx="218579" cy="12319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Прямая соединительная линия 370"/>
            <p:cNvCxnSpPr/>
            <p:nvPr/>
          </p:nvCxnSpPr>
          <p:spPr>
            <a:xfrm flipV="1">
              <a:off x="930947" y="1047505"/>
              <a:ext cx="124311" cy="13871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Прямая соединительная линия 371"/>
            <p:cNvCxnSpPr/>
            <p:nvPr/>
          </p:nvCxnSpPr>
          <p:spPr>
            <a:xfrm flipV="1">
              <a:off x="933956" y="2063082"/>
              <a:ext cx="140895" cy="31117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Прямая соединительная линия 372"/>
            <p:cNvCxnSpPr/>
            <p:nvPr/>
          </p:nvCxnSpPr>
          <p:spPr>
            <a:xfrm flipV="1">
              <a:off x="377552" y="2092687"/>
              <a:ext cx="199344" cy="27726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Прямая соединительная линия 373"/>
            <p:cNvCxnSpPr/>
            <p:nvPr/>
          </p:nvCxnSpPr>
          <p:spPr>
            <a:xfrm flipV="1">
              <a:off x="580094" y="1036079"/>
              <a:ext cx="5987" cy="106326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Прямая соединительная линия 374"/>
            <p:cNvCxnSpPr/>
            <p:nvPr/>
          </p:nvCxnSpPr>
          <p:spPr>
            <a:xfrm flipV="1">
              <a:off x="374208" y="1154649"/>
              <a:ext cx="6688" cy="120830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Прямая соединительная линия 375"/>
            <p:cNvCxnSpPr/>
            <p:nvPr/>
          </p:nvCxnSpPr>
          <p:spPr>
            <a:xfrm flipH="1" flipV="1">
              <a:off x="1052566" y="1038861"/>
              <a:ext cx="22285" cy="103117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Прямая соединительная линия 376"/>
            <p:cNvCxnSpPr/>
            <p:nvPr/>
          </p:nvCxnSpPr>
          <p:spPr>
            <a:xfrm flipV="1">
              <a:off x="921411" y="1178312"/>
              <a:ext cx="9536" cy="119299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0" name="Полилиния 429"/>
          <p:cNvSpPr/>
          <p:nvPr/>
        </p:nvSpPr>
        <p:spPr>
          <a:xfrm>
            <a:off x="3762375" y="1905000"/>
            <a:ext cx="623888" cy="504825"/>
          </a:xfrm>
          <a:custGeom>
            <a:avLst/>
            <a:gdLst>
              <a:gd name="connsiteX0" fmla="*/ 0 w 623888"/>
              <a:gd name="connsiteY0" fmla="*/ 304800 h 504825"/>
              <a:gd name="connsiteX1" fmla="*/ 0 w 623888"/>
              <a:gd name="connsiteY1" fmla="*/ 185738 h 504825"/>
              <a:gd name="connsiteX2" fmla="*/ 381000 w 623888"/>
              <a:gd name="connsiteY2" fmla="*/ 0 h 504825"/>
              <a:gd name="connsiteX3" fmla="*/ 614363 w 623888"/>
              <a:gd name="connsiteY3" fmla="*/ 152400 h 504825"/>
              <a:gd name="connsiteX4" fmla="*/ 623888 w 623888"/>
              <a:gd name="connsiteY4" fmla="*/ 261938 h 504825"/>
              <a:gd name="connsiteX5" fmla="*/ 233363 w 623888"/>
              <a:gd name="connsiteY5" fmla="*/ 504825 h 504825"/>
              <a:gd name="connsiteX6" fmla="*/ 0 w 623888"/>
              <a:gd name="connsiteY6" fmla="*/ 30480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3888" h="504825">
                <a:moveTo>
                  <a:pt x="0" y="304800"/>
                </a:moveTo>
                <a:lnTo>
                  <a:pt x="0" y="185738"/>
                </a:lnTo>
                <a:lnTo>
                  <a:pt x="381000" y="0"/>
                </a:lnTo>
                <a:lnTo>
                  <a:pt x="614363" y="152400"/>
                </a:lnTo>
                <a:lnTo>
                  <a:pt x="623888" y="261938"/>
                </a:lnTo>
                <a:lnTo>
                  <a:pt x="233363" y="504825"/>
                </a:lnTo>
                <a:lnTo>
                  <a:pt x="0" y="30480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8" name="Группа 397"/>
          <p:cNvGrpSpPr/>
          <p:nvPr/>
        </p:nvGrpSpPr>
        <p:grpSpPr>
          <a:xfrm>
            <a:off x="3754680" y="1906991"/>
            <a:ext cx="637933" cy="504582"/>
            <a:chOff x="374208" y="976310"/>
            <a:chExt cx="637933" cy="503616"/>
          </a:xfrm>
        </p:grpSpPr>
        <p:cxnSp>
          <p:nvCxnSpPr>
            <p:cNvPr id="399" name="Прямая соединительная линия 398"/>
            <p:cNvCxnSpPr/>
            <p:nvPr/>
          </p:nvCxnSpPr>
          <p:spPr>
            <a:xfrm>
              <a:off x="765715" y="977481"/>
              <a:ext cx="234242" cy="15470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Прямая соединительная линия 399"/>
            <p:cNvCxnSpPr/>
            <p:nvPr/>
          </p:nvCxnSpPr>
          <p:spPr>
            <a:xfrm>
              <a:off x="374208" y="1162052"/>
              <a:ext cx="236295" cy="19335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Прямая соединительная линия 400"/>
            <p:cNvCxnSpPr/>
            <p:nvPr/>
          </p:nvCxnSpPr>
          <p:spPr>
            <a:xfrm>
              <a:off x="751058" y="1102522"/>
              <a:ext cx="257499" cy="13500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Прямая соединительная линия 401"/>
            <p:cNvCxnSpPr/>
            <p:nvPr/>
          </p:nvCxnSpPr>
          <p:spPr>
            <a:xfrm>
              <a:off x="382751" y="1276971"/>
              <a:ext cx="234355" cy="20295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Прямая соединительная линия 402"/>
            <p:cNvCxnSpPr/>
            <p:nvPr/>
          </p:nvCxnSpPr>
          <p:spPr>
            <a:xfrm flipV="1">
              <a:off x="374208" y="976310"/>
              <a:ext cx="403682" cy="18574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Прямая соединительная линия 403"/>
            <p:cNvCxnSpPr/>
            <p:nvPr/>
          </p:nvCxnSpPr>
          <p:spPr>
            <a:xfrm flipV="1">
              <a:off x="617106" y="1129251"/>
              <a:ext cx="382843" cy="216545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Прямая соединительная линия 404"/>
            <p:cNvCxnSpPr/>
            <p:nvPr/>
          </p:nvCxnSpPr>
          <p:spPr>
            <a:xfrm flipV="1">
              <a:off x="617106" y="1224394"/>
              <a:ext cx="395035" cy="255024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Прямая соединительная линия 405"/>
            <p:cNvCxnSpPr/>
            <p:nvPr/>
          </p:nvCxnSpPr>
          <p:spPr>
            <a:xfrm flipV="1">
              <a:off x="376083" y="1099711"/>
              <a:ext cx="370627" cy="19092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Прямая соединительная линия 406"/>
            <p:cNvCxnSpPr/>
            <p:nvPr/>
          </p:nvCxnSpPr>
          <p:spPr>
            <a:xfrm flipV="1">
              <a:off x="758828" y="979048"/>
              <a:ext cx="284" cy="121241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Прямая соединительная линия 407"/>
            <p:cNvCxnSpPr/>
            <p:nvPr/>
          </p:nvCxnSpPr>
          <p:spPr>
            <a:xfrm flipH="1" flipV="1">
              <a:off x="380896" y="1154649"/>
              <a:ext cx="2063" cy="13399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Прямая соединительная линия 408"/>
            <p:cNvCxnSpPr/>
            <p:nvPr/>
          </p:nvCxnSpPr>
          <p:spPr>
            <a:xfrm flipH="1" flipV="1">
              <a:off x="610503" y="1345795"/>
              <a:ext cx="5619" cy="1341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Прямая соединительная линия 409"/>
            <p:cNvCxnSpPr/>
            <p:nvPr/>
          </p:nvCxnSpPr>
          <p:spPr>
            <a:xfrm flipH="1" flipV="1">
              <a:off x="999949" y="1133356"/>
              <a:ext cx="5668" cy="9632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9" name="Полилиния 428"/>
          <p:cNvSpPr/>
          <p:nvPr/>
        </p:nvSpPr>
        <p:spPr>
          <a:xfrm>
            <a:off x="2305050" y="2571750"/>
            <a:ext cx="1390650" cy="819150"/>
          </a:xfrm>
          <a:custGeom>
            <a:avLst/>
            <a:gdLst>
              <a:gd name="connsiteX0" fmla="*/ 0 w 1390650"/>
              <a:gd name="connsiteY0" fmla="*/ 442913 h 819150"/>
              <a:gd name="connsiteX1" fmla="*/ 0 w 1390650"/>
              <a:gd name="connsiteY1" fmla="*/ 371475 h 819150"/>
              <a:gd name="connsiteX2" fmla="*/ 304800 w 1390650"/>
              <a:gd name="connsiteY2" fmla="*/ 0 h 819150"/>
              <a:gd name="connsiteX3" fmla="*/ 1390650 w 1390650"/>
              <a:gd name="connsiteY3" fmla="*/ 352425 h 819150"/>
              <a:gd name="connsiteX4" fmla="*/ 1171575 w 1390650"/>
              <a:gd name="connsiteY4" fmla="*/ 819150 h 819150"/>
              <a:gd name="connsiteX5" fmla="*/ 0 w 1390650"/>
              <a:gd name="connsiteY5" fmla="*/ 442913 h 8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50" h="819150">
                <a:moveTo>
                  <a:pt x="0" y="442913"/>
                </a:moveTo>
                <a:lnTo>
                  <a:pt x="0" y="371475"/>
                </a:lnTo>
                <a:lnTo>
                  <a:pt x="304800" y="0"/>
                </a:lnTo>
                <a:lnTo>
                  <a:pt x="1390650" y="352425"/>
                </a:lnTo>
                <a:lnTo>
                  <a:pt x="1171575" y="819150"/>
                </a:lnTo>
                <a:lnTo>
                  <a:pt x="0" y="44291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32" name="Группа 431"/>
          <p:cNvGrpSpPr/>
          <p:nvPr/>
        </p:nvGrpSpPr>
        <p:grpSpPr>
          <a:xfrm>
            <a:off x="2306474" y="2577924"/>
            <a:ext cx="1389059" cy="819410"/>
            <a:chOff x="374208" y="793762"/>
            <a:chExt cx="1389059" cy="817841"/>
          </a:xfrm>
        </p:grpSpPr>
        <p:cxnSp>
          <p:nvCxnSpPr>
            <p:cNvPr id="433" name="Прямая соединительная линия 432"/>
            <p:cNvCxnSpPr/>
            <p:nvPr/>
          </p:nvCxnSpPr>
          <p:spPr>
            <a:xfrm>
              <a:off x="679692" y="793762"/>
              <a:ext cx="1081089" cy="334916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Прямая соединительная линия 433"/>
            <p:cNvCxnSpPr/>
            <p:nvPr/>
          </p:nvCxnSpPr>
          <p:spPr>
            <a:xfrm>
              <a:off x="374208" y="1162052"/>
              <a:ext cx="1153966" cy="370450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Прямая соединительная линия 434"/>
            <p:cNvCxnSpPr/>
            <p:nvPr/>
          </p:nvCxnSpPr>
          <p:spPr>
            <a:xfrm flipH="1">
              <a:off x="410884" y="848261"/>
              <a:ext cx="288140" cy="32436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Прямая соединительная линия 435"/>
            <p:cNvCxnSpPr/>
            <p:nvPr/>
          </p:nvCxnSpPr>
          <p:spPr>
            <a:xfrm>
              <a:off x="380072" y="1223886"/>
              <a:ext cx="1163801" cy="38169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Прямая соединительная линия 436"/>
            <p:cNvCxnSpPr/>
            <p:nvPr/>
          </p:nvCxnSpPr>
          <p:spPr>
            <a:xfrm flipV="1">
              <a:off x="374208" y="798647"/>
              <a:ext cx="311755" cy="363407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Прямая соединительная линия 437"/>
            <p:cNvCxnSpPr/>
            <p:nvPr/>
          </p:nvCxnSpPr>
          <p:spPr>
            <a:xfrm flipV="1">
              <a:off x="1528175" y="1154650"/>
              <a:ext cx="167500" cy="373031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Прямая соединительная линия 438"/>
            <p:cNvCxnSpPr/>
            <p:nvPr/>
          </p:nvCxnSpPr>
          <p:spPr>
            <a:xfrm flipV="1">
              <a:off x="1539597" y="1135528"/>
              <a:ext cx="223670" cy="47607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Прямая соединительная линия 439"/>
            <p:cNvCxnSpPr/>
            <p:nvPr/>
          </p:nvCxnSpPr>
          <p:spPr>
            <a:xfrm>
              <a:off x="697386" y="851676"/>
              <a:ext cx="1004137" cy="307186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Прямая соединительная линия 440"/>
            <p:cNvCxnSpPr/>
            <p:nvPr/>
          </p:nvCxnSpPr>
          <p:spPr>
            <a:xfrm flipH="1" flipV="1">
              <a:off x="690288" y="800316"/>
              <a:ext cx="20788" cy="42648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Прямая соединительная линия 441"/>
            <p:cNvCxnSpPr/>
            <p:nvPr/>
          </p:nvCxnSpPr>
          <p:spPr>
            <a:xfrm flipH="1" flipV="1">
              <a:off x="380897" y="1154650"/>
              <a:ext cx="1412" cy="7976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Прямая соединительная линия 442"/>
            <p:cNvCxnSpPr/>
            <p:nvPr/>
          </p:nvCxnSpPr>
          <p:spPr>
            <a:xfrm flipH="1" flipV="1">
              <a:off x="1526536" y="1532288"/>
              <a:ext cx="13061" cy="776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Прямая соединительная линия 443"/>
            <p:cNvCxnSpPr/>
            <p:nvPr/>
          </p:nvCxnSpPr>
          <p:spPr>
            <a:xfrm flipV="1">
              <a:off x="1691523" y="1137390"/>
              <a:ext cx="49153" cy="19505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Полилиния 419"/>
          <p:cNvSpPr/>
          <p:nvPr/>
        </p:nvSpPr>
        <p:spPr>
          <a:xfrm>
            <a:off x="374650" y="371475"/>
            <a:ext cx="2406650" cy="1739900"/>
          </a:xfrm>
          <a:custGeom>
            <a:avLst/>
            <a:gdLst>
              <a:gd name="connsiteX0" fmla="*/ 0 w 2406650"/>
              <a:gd name="connsiteY0" fmla="*/ 1736725 h 1739900"/>
              <a:gd name="connsiteX1" fmla="*/ 9525 w 2406650"/>
              <a:gd name="connsiteY1" fmla="*/ 793750 h 1739900"/>
              <a:gd name="connsiteX2" fmla="*/ 200025 w 2406650"/>
              <a:gd name="connsiteY2" fmla="*/ 650875 h 1739900"/>
              <a:gd name="connsiteX3" fmla="*/ 720725 w 2406650"/>
              <a:gd name="connsiteY3" fmla="*/ 660400 h 1739900"/>
              <a:gd name="connsiteX4" fmla="*/ 723900 w 2406650"/>
              <a:gd name="connsiteY4" fmla="*/ 177800 h 1739900"/>
              <a:gd name="connsiteX5" fmla="*/ 962025 w 2406650"/>
              <a:gd name="connsiteY5" fmla="*/ 0 h 1739900"/>
              <a:gd name="connsiteX6" fmla="*/ 2222500 w 2406650"/>
              <a:gd name="connsiteY6" fmla="*/ 0 h 1739900"/>
              <a:gd name="connsiteX7" fmla="*/ 2209800 w 2406650"/>
              <a:gd name="connsiteY7" fmla="*/ 793750 h 1739900"/>
              <a:gd name="connsiteX8" fmla="*/ 2400300 w 2406650"/>
              <a:gd name="connsiteY8" fmla="*/ 803275 h 1739900"/>
              <a:gd name="connsiteX9" fmla="*/ 2406650 w 2406650"/>
              <a:gd name="connsiteY9" fmla="*/ 1463675 h 1739900"/>
              <a:gd name="connsiteX10" fmla="*/ 2286000 w 2406650"/>
              <a:gd name="connsiteY10" fmla="*/ 1600200 h 1739900"/>
              <a:gd name="connsiteX11" fmla="*/ 1600200 w 2406650"/>
              <a:gd name="connsiteY11" fmla="*/ 1600200 h 1739900"/>
              <a:gd name="connsiteX12" fmla="*/ 1597025 w 2406650"/>
              <a:gd name="connsiteY12" fmla="*/ 1470025 h 1739900"/>
              <a:gd name="connsiteX13" fmla="*/ 1089025 w 2406650"/>
              <a:gd name="connsiteY13" fmla="*/ 1466850 h 1739900"/>
              <a:gd name="connsiteX14" fmla="*/ 1089025 w 2406650"/>
              <a:gd name="connsiteY14" fmla="*/ 1581150 h 1739900"/>
              <a:gd name="connsiteX15" fmla="*/ 942975 w 2406650"/>
              <a:gd name="connsiteY15" fmla="*/ 1739900 h 1739900"/>
              <a:gd name="connsiteX16" fmla="*/ 0 w 2406650"/>
              <a:gd name="connsiteY16" fmla="*/ 1736725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06650" h="1739900">
                <a:moveTo>
                  <a:pt x="0" y="1736725"/>
                </a:moveTo>
                <a:lnTo>
                  <a:pt x="9525" y="793750"/>
                </a:lnTo>
                <a:lnTo>
                  <a:pt x="200025" y="650875"/>
                </a:lnTo>
                <a:lnTo>
                  <a:pt x="720725" y="660400"/>
                </a:lnTo>
                <a:cubicBezTo>
                  <a:pt x="721783" y="499533"/>
                  <a:pt x="722842" y="338667"/>
                  <a:pt x="723900" y="177800"/>
                </a:cubicBezTo>
                <a:lnTo>
                  <a:pt x="962025" y="0"/>
                </a:lnTo>
                <a:lnTo>
                  <a:pt x="2222500" y="0"/>
                </a:lnTo>
                <a:lnTo>
                  <a:pt x="2209800" y="793750"/>
                </a:lnTo>
                <a:lnTo>
                  <a:pt x="2400300" y="803275"/>
                </a:lnTo>
                <a:cubicBezTo>
                  <a:pt x="2402417" y="1023408"/>
                  <a:pt x="2404533" y="1243542"/>
                  <a:pt x="2406650" y="1463675"/>
                </a:cubicBezTo>
                <a:lnTo>
                  <a:pt x="2286000" y="1600200"/>
                </a:lnTo>
                <a:lnTo>
                  <a:pt x="1600200" y="1600200"/>
                </a:lnTo>
                <a:cubicBezTo>
                  <a:pt x="1599142" y="1556808"/>
                  <a:pt x="1598083" y="1513417"/>
                  <a:pt x="1597025" y="1470025"/>
                </a:cubicBezTo>
                <a:lnTo>
                  <a:pt x="1089025" y="1466850"/>
                </a:lnTo>
                <a:lnTo>
                  <a:pt x="1089025" y="1581150"/>
                </a:lnTo>
                <a:lnTo>
                  <a:pt x="942975" y="1739900"/>
                </a:lnTo>
                <a:lnTo>
                  <a:pt x="0" y="1736725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363537" y="1023938"/>
            <a:ext cx="1100932" cy="1097756"/>
            <a:chOff x="363537" y="1023938"/>
            <a:chExt cx="1100932" cy="1097756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>
              <a:off x="554831" y="1028701"/>
              <a:ext cx="909638" cy="714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74208" y="1162052"/>
              <a:ext cx="930717" cy="2381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554831" y="1947659"/>
              <a:ext cx="909638" cy="7143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V="1">
              <a:off x="363537" y="2112169"/>
              <a:ext cx="950913" cy="167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374208" y="1023938"/>
              <a:ext cx="192530" cy="13811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1291784" y="1038225"/>
              <a:ext cx="170304" cy="14884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1312069" y="1950244"/>
              <a:ext cx="145256" cy="161925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V="1">
              <a:off x="371370" y="1943100"/>
              <a:ext cx="195368" cy="16907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554831" y="1023938"/>
              <a:ext cx="11907" cy="91787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V="1">
              <a:off x="373856" y="1154647"/>
              <a:ext cx="7040" cy="967047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/>
            <p:cNvCxnSpPr/>
            <p:nvPr/>
          </p:nvCxnSpPr>
          <p:spPr>
            <a:xfrm flipH="1" flipV="1">
              <a:off x="1303554" y="1185864"/>
              <a:ext cx="8515" cy="928686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 flipV="1">
              <a:off x="1460718" y="1031081"/>
              <a:ext cx="1370" cy="921543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Группа 70"/>
          <p:cNvGrpSpPr/>
          <p:nvPr/>
        </p:nvGrpSpPr>
        <p:grpSpPr>
          <a:xfrm>
            <a:off x="1087979" y="364331"/>
            <a:ext cx="1507584" cy="1488282"/>
            <a:chOff x="371266" y="967965"/>
            <a:chExt cx="1507584" cy="148828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>
              <a:off x="619835" y="970080"/>
              <a:ext cx="1259015" cy="12173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>
              <a:off x="374208" y="1162052"/>
              <a:ext cx="1285567" cy="1308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/>
            <p:cNvCxnSpPr/>
            <p:nvPr/>
          </p:nvCxnSpPr>
          <p:spPr>
            <a:xfrm>
              <a:off x="625515" y="2215925"/>
              <a:ext cx="1248572" cy="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Прямая соединительная линия 74"/>
            <p:cNvCxnSpPr/>
            <p:nvPr/>
          </p:nvCxnSpPr>
          <p:spPr>
            <a:xfrm flipV="1">
              <a:off x="371266" y="2444340"/>
              <a:ext cx="1278984" cy="205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 flipV="1">
              <a:off x="374208" y="967965"/>
              <a:ext cx="252104" cy="19408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/>
            <p:cNvCxnSpPr/>
            <p:nvPr/>
          </p:nvCxnSpPr>
          <p:spPr>
            <a:xfrm flipV="1">
              <a:off x="1647251" y="979872"/>
              <a:ext cx="226836" cy="20123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/>
            <p:cNvCxnSpPr/>
            <p:nvPr/>
          </p:nvCxnSpPr>
          <p:spPr>
            <a:xfrm flipV="1">
              <a:off x="1647251" y="2225265"/>
              <a:ext cx="212549" cy="222648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 flipV="1">
              <a:off x="376526" y="2214925"/>
              <a:ext cx="254942" cy="225042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Прямая соединительная линия 79"/>
            <p:cNvCxnSpPr/>
            <p:nvPr/>
          </p:nvCxnSpPr>
          <p:spPr>
            <a:xfrm flipH="1" flipV="1">
              <a:off x="628693" y="970079"/>
              <a:ext cx="7604" cy="125022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 flipV="1">
              <a:off x="373900" y="1154648"/>
              <a:ext cx="6996" cy="130159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flipV="1">
              <a:off x="1643106" y="1177516"/>
              <a:ext cx="10518" cy="1276349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flipV="1">
              <a:off x="1864562" y="976167"/>
              <a:ext cx="9525" cy="125624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Группа 96"/>
          <p:cNvGrpSpPr/>
          <p:nvPr/>
        </p:nvGrpSpPr>
        <p:grpSpPr>
          <a:xfrm>
            <a:off x="1964780" y="1154648"/>
            <a:ext cx="816520" cy="824061"/>
            <a:chOff x="374208" y="1045198"/>
            <a:chExt cx="816520" cy="824061"/>
          </a:xfrm>
        </p:grpSpPr>
        <p:cxnSp>
          <p:nvCxnSpPr>
            <p:cNvPr id="98" name="Прямая соединительная линия 97"/>
            <p:cNvCxnSpPr/>
            <p:nvPr/>
          </p:nvCxnSpPr>
          <p:spPr>
            <a:xfrm>
              <a:off x="526134" y="1054887"/>
              <a:ext cx="664594" cy="961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374208" y="1162052"/>
              <a:ext cx="695076" cy="11992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>
              <a:off x="510062" y="1726546"/>
              <a:ext cx="672830" cy="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Прямая соединительная линия 100"/>
            <p:cNvCxnSpPr/>
            <p:nvPr/>
          </p:nvCxnSpPr>
          <p:spPr>
            <a:xfrm>
              <a:off x="375483" y="1861053"/>
              <a:ext cx="688361" cy="0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Прямая соединительная линия 101"/>
            <p:cNvCxnSpPr/>
            <p:nvPr/>
          </p:nvCxnSpPr>
          <p:spPr>
            <a:xfrm flipV="1">
              <a:off x="374208" y="1052602"/>
              <a:ext cx="149545" cy="10945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/>
            <p:cNvCxnSpPr/>
            <p:nvPr/>
          </p:nvCxnSpPr>
          <p:spPr>
            <a:xfrm flipV="1">
              <a:off x="1064211" y="1061937"/>
              <a:ext cx="123459" cy="107559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/>
            <p:cNvCxnSpPr/>
            <p:nvPr/>
          </p:nvCxnSpPr>
          <p:spPr>
            <a:xfrm flipV="1">
              <a:off x="1060627" y="1731256"/>
              <a:ext cx="121022" cy="134911"/>
            </a:xfrm>
            <a:prstGeom prst="line">
              <a:avLst/>
            </a:prstGeom>
            <a:ln w="19050">
              <a:solidFill>
                <a:srgbClr val="762E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/>
            <p:nvPr/>
          </p:nvCxnSpPr>
          <p:spPr>
            <a:xfrm flipV="1">
              <a:off x="376052" y="1723736"/>
              <a:ext cx="136937" cy="142430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/>
            <p:cNvCxnSpPr/>
            <p:nvPr/>
          </p:nvCxnSpPr>
          <p:spPr>
            <a:xfrm flipV="1">
              <a:off x="513846" y="1045198"/>
              <a:ext cx="4934" cy="684389"/>
            </a:xfrm>
            <a:prstGeom prst="line">
              <a:avLst/>
            </a:prstGeom>
            <a:ln w="19050">
              <a:solidFill>
                <a:srgbClr val="762E9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/>
            <p:cNvCxnSpPr/>
            <p:nvPr/>
          </p:nvCxnSpPr>
          <p:spPr>
            <a:xfrm flipV="1">
              <a:off x="380896" y="1154648"/>
              <a:ext cx="0" cy="711518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/>
            <p:nvPr/>
          </p:nvCxnSpPr>
          <p:spPr>
            <a:xfrm flipV="1">
              <a:off x="1063844" y="1169497"/>
              <a:ext cx="1" cy="699762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/>
            <p:cNvCxnSpPr/>
            <p:nvPr/>
          </p:nvCxnSpPr>
          <p:spPr>
            <a:xfrm flipV="1">
              <a:off x="1182892" y="1053707"/>
              <a:ext cx="0" cy="687074"/>
            </a:xfrm>
            <a:prstGeom prst="line">
              <a:avLst/>
            </a:prstGeom>
            <a:ln w="19050">
              <a:solidFill>
                <a:srgbClr val="762E9A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6" name="TextBox 475"/>
          <p:cNvSpPr txBox="1"/>
          <p:nvPr/>
        </p:nvSpPr>
        <p:spPr>
          <a:xfrm>
            <a:off x="6146514" y="845229"/>
            <a:ext cx="2608318" cy="1154546"/>
          </a:xfrm>
          <a:prstGeom prst="wedgeRoundRectCallout">
            <a:avLst>
              <a:gd name="adj1" fmla="val 18962"/>
              <a:gd name="adj2" fmla="val 743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Ты знаешь, лучше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обратиться </a:t>
            </a:r>
            <a:r>
              <a:rPr lang="ru-RU" sz="1400" dirty="0"/>
              <a:t>к </a:t>
            </a:r>
            <a:r>
              <a:rPr lang="ru-RU" sz="1400" dirty="0" err="1" smtClean="0"/>
              <a:t>Электроше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Я </a:t>
            </a:r>
            <a:r>
              <a:rPr lang="ru-RU" sz="1400" dirty="0"/>
              <a:t>думаю, он больше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сможет </a:t>
            </a:r>
            <a:r>
              <a:rPr lang="ru-RU" sz="1400" dirty="0"/>
              <a:t>рассказать.</a:t>
            </a:r>
          </a:p>
        </p:txBody>
      </p:sp>
    </p:spTree>
    <p:extLst>
      <p:ext uri="{BB962C8B-B14F-4D97-AF65-F5344CB8AC3E}">
        <p14:creationId xmlns:p14="http://schemas.microsoft.com/office/powerpoint/2010/main" val="23826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dwallpaperbackgrounds.net/wp-content/uploads/2016/08/3D-Shapes-Wallpaper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4" y="361950"/>
            <a:ext cx="3455843" cy="1154546"/>
          </a:xfrm>
          <a:prstGeom prst="wedgeRoundRectCallout">
            <a:avLst>
              <a:gd name="adj1" fmla="val -26680"/>
              <a:gd name="adj2" fmla="val 8058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о прямоугольном параллелепипеде, давайте немного разомнёмся и выполним устные задания.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060328" y="1454048"/>
            <a:ext cx="1387601" cy="439457"/>
          </a:xfrm>
          <a:prstGeom prst="wedgeRoundRectCallout">
            <a:avLst>
              <a:gd name="adj1" fmla="val 10826"/>
              <a:gd name="adj2" fmla="val 8881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9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8895" y="2158430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94626" y="766370"/>
                <a:ext cx="4966424" cy="548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400" dirty="0" smtClean="0">
                    <a:solidFill>
                      <a:schemeClr val="bg1"/>
                    </a:solidFill>
                  </a:rPr>
                  <a:t>Заполните таблицу значений площади прямоугольника при указанных значениях длин его сторон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400" dirty="0" smtClean="0">
                    <a:solidFill>
                      <a:schemeClr val="bg1"/>
                    </a:solidFill>
                  </a:rPr>
                  <a:t> и </a:t>
                </a:r>
                <a14:m>
                  <m:oMath xmlns:m="http://schemas.openxmlformats.org/officeDocument/2006/math">
                    <m:r>
                      <a:rPr lang="en-US" sz="16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ru-RU" sz="1400" dirty="0" smtClean="0">
                    <a:solidFill>
                      <a:schemeClr val="bg1"/>
                    </a:solidFill>
                  </a:rPr>
                  <a:t>.</a:t>
                </a:r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26" y="766370"/>
                <a:ext cx="4966424" cy="548355"/>
              </a:xfrm>
              <a:prstGeom prst="rect">
                <a:avLst/>
              </a:prstGeom>
              <a:blipFill>
                <a:blip r:embed="rId6"/>
                <a:stretch>
                  <a:fillRect l="-369" t="-2222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522022"/>
                  </p:ext>
                </p:extLst>
              </p:nvPr>
            </p:nvGraphicFramePr>
            <p:xfrm>
              <a:off x="970101" y="1485753"/>
              <a:ext cx="4890948" cy="219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0316">
                      <a:extLst>
                        <a:ext uri="{9D8B030D-6E8A-4147-A177-3AD203B41FA5}">
                          <a16:colId xmlns:a16="http://schemas.microsoft.com/office/drawing/2014/main" val="1223560884"/>
                        </a:ext>
                      </a:extLst>
                    </a:gridCol>
                    <a:gridCol w="1630316">
                      <a:extLst>
                        <a:ext uri="{9D8B030D-6E8A-4147-A177-3AD203B41FA5}">
                          <a16:colId xmlns:a16="http://schemas.microsoft.com/office/drawing/2014/main" val="3243032073"/>
                        </a:ext>
                      </a:extLst>
                    </a:gridCol>
                    <a:gridCol w="1630316">
                      <a:extLst>
                        <a:ext uri="{9D8B030D-6E8A-4147-A177-3AD203B41FA5}">
                          <a16:colId xmlns:a16="http://schemas.microsoft.com/office/drawing/2014/main" val="1033935911"/>
                        </a:ext>
                      </a:extLst>
                    </a:gridCol>
                  </a:tblGrid>
                  <a:tr h="54980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Сторона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oMath>
                          </a14:m>
                          <a:endParaRPr lang="ru-RU" sz="1200" b="1" dirty="0"/>
                        </a:p>
                      </a:txBody>
                      <a:tcPr anchor="ctr" anchorCtr="1">
                        <a:solidFill>
                          <a:srgbClr val="762E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Сторона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oMath>
                          </a14:m>
                          <a:endParaRPr lang="ru-RU" b="1" dirty="0"/>
                        </a:p>
                      </a:txBody>
                      <a:tcPr anchor="ctr" anchorCtr="1">
                        <a:solidFill>
                          <a:srgbClr val="762E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dirty="0" smtClean="0"/>
                            <a:t>Площадь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dirty="0" smtClean="0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oMath>
                          </a14:m>
                          <a:endParaRPr lang="ru-RU" b="1" dirty="0"/>
                        </a:p>
                      </a:txBody>
                      <a:tcPr anchor="ctr" anchorCtr="1">
                        <a:solidFill>
                          <a:srgbClr val="762E9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48738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38833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710706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710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Таблица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2522022"/>
                  </p:ext>
                </p:extLst>
              </p:nvPr>
            </p:nvGraphicFramePr>
            <p:xfrm>
              <a:off x="970101" y="1485753"/>
              <a:ext cx="4890948" cy="219921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0316">
                      <a:extLst>
                        <a:ext uri="{9D8B030D-6E8A-4147-A177-3AD203B41FA5}">
                          <a16:colId xmlns:a16="http://schemas.microsoft.com/office/drawing/2014/main" val="1223560884"/>
                        </a:ext>
                      </a:extLst>
                    </a:gridCol>
                    <a:gridCol w="1630316">
                      <a:extLst>
                        <a:ext uri="{9D8B030D-6E8A-4147-A177-3AD203B41FA5}">
                          <a16:colId xmlns:a16="http://schemas.microsoft.com/office/drawing/2014/main" val="3243032073"/>
                        </a:ext>
                      </a:extLst>
                    </a:gridCol>
                    <a:gridCol w="1630316">
                      <a:extLst>
                        <a:ext uri="{9D8B030D-6E8A-4147-A177-3AD203B41FA5}">
                          <a16:colId xmlns:a16="http://schemas.microsoft.com/office/drawing/2014/main" val="1033935911"/>
                        </a:ext>
                      </a:extLst>
                    </a:gridCol>
                  </a:tblGrid>
                  <a:tr h="5498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blipFill>
                          <a:blip r:embed="rId7"/>
                          <a:stretch>
                            <a:fillRect l="-373" t="-1099" r="-201119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blipFill>
                          <a:blip r:embed="rId7"/>
                          <a:stretch>
                            <a:fillRect l="-100749" t="-1099" r="-10187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 anchorCtr="1">
                        <a:blipFill>
                          <a:blip r:embed="rId7"/>
                          <a:stretch>
                            <a:fillRect l="-200000" t="-1099" r="-1493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6848738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69388330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6710706"/>
                      </a:ext>
                    </a:extLst>
                  </a:tr>
                  <a:tr h="549804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 dirty="0"/>
                        </a:p>
                      </a:txBody>
                      <a:tcPr>
                        <a:solidFill>
                          <a:schemeClr val="bg1">
                            <a:alpha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37101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1288672" y="2088084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72" y="2088084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Прямоугольник 33"/>
          <p:cNvSpPr/>
          <p:nvPr/>
        </p:nvSpPr>
        <p:spPr>
          <a:xfrm>
            <a:off x="1685592" y="2088084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1642084" y="4253237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2084" y="4253237"/>
                <a:ext cx="360000" cy="43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2599930" y="3855997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46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930" y="3855997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Прямоугольник 52"/>
          <p:cNvSpPr/>
          <p:nvPr/>
        </p:nvSpPr>
        <p:spPr>
          <a:xfrm>
            <a:off x="3323936" y="4200463"/>
            <a:ext cx="729236" cy="432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714625" y="3982234"/>
                <a:ext cx="486101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25" y="3982234"/>
                <a:ext cx="486101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2915326" y="2088084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326" y="2088084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Прямоугольник 59"/>
          <p:cNvSpPr/>
          <p:nvPr/>
        </p:nvSpPr>
        <p:spPr>
          <a:xfrm>
            <a:off x="3312246" y="2088084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4346433" y="2637648"/>
                <a:ext cx="51293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33" y="2637648"/>
                <a:ext cx="51293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Прямоугольник 61"/>
          <p:cNvSpPr/>
          <p:nvPr/>
        </p:nvSpPr>
        <p:spPr>
          <a:xfrm>
            <a:off x="4896283" y="2637648"/>
            <a:ext cx="82102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2915326" y="2637648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5326" y="2637648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Прямоугольник 63"/>
          <p:cNvSpPr/>
          <p:nvPr/>
        </p:nvSpPr>
        <p:spPr>
          <a:xfrm>
            <a:off x="3312246" y="2637648"/>
            <a:ext cx="740926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1288672" y="317349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672" y="3173497"/>
                <a:ext cx="36000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Прямоугольник 65"/>
          <p:cNvSpPr/>
          <p:nvPr/>
        </p:nvSpPr>
        <p:spPr>
          <a:xfrm>
            <a:off x="1685592" y="3173497"/>
            <a:ext cx="60067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4462419" y="3173497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2419" y="3173497"/>
                <a:ext cx="360000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Прямоугольник 67"/>
          <p:cNvSpPr/>
          <p:nvPr/>
        </p:nvSpPr>
        <p:spPr>
          <a:xfrm>
            <a:off x="4859339" y="3173497"/>
            <a:ext cx="774848" cy="43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88" indent="-1588"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дм</a:t>
            </a:r>
            <a:r>
              <a:rPr lang="ru-RU" sz="2400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281782" y="3855997"/>
            <a:ext cx="640464" cy="432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5289276" y="4271849"/>
            <a:ext cx="640464" cy="4320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6.17284E-7 L 0.40191 -0.36543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87" y="-18272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037 L 0.17517 -0.4080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021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83951E-6 L -0.03975 -0.31574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" y="-15802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33333E-6 L -0.28438 -0.2367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19" y="-1185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33333E-6 L 0.03316 -0.1290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9" y="-645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21476 -0.2098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" grpId="0"/>
      <p:bldP spid="27" grpId="0" animBg="1"/>
      <p:bldP spid="34" grpId="0" animBg="1"/>
      <p:bldP spid="50" grpId="0" animBg="1"/>
      <p:bldP spid="50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4959927" y="361950"/>
            <a:ext cx="3825298" cy="1154546"/>
          </a:xfrm>
          <a:prstGeom prst="wedgeRoundRectCallout">
            <a:avLst>
              <a:gd name="adj1" fmla="val 24940"/>
              <a:gd name="adj2" fmla="val 7923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62E9A"/>
                </a:solidFill>
              </a:rPr>
              <a:t>Прямоугольный параллелепипед </a:t>
            </a:r>
            <a:r>
              <a:rPr lang="ru-RU" sz="1400" dirty="0" smtClean="0"/>
              <a:t>– </a:t>
            </a:r>
            <a:r>
              <a:rPr lang="ru-RU" sz="1400" dirty="0"/>
              <a:t>это такая объёмная фигура, </a:t>
            </a:r>
            <a:r>
              <a:rPr lang="ru-RU" sz="1400" dirty="0" smtClean="0"/>
              <a:t>а </a:t>
            </a:r>
            <a:r>
              <a:rPr lang="ru-RU" sz="1400" dirty="0"/>
              <a:t>точнее,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это </a:t>
            </a:r>
            <a:r>
              <a:rPr lang="ru-RU" sz="1400" dirty="0"/>
              <a:t>геометрическое тело, которое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состоит </a:t>
            </a:r>
            <a:r>
              <a:rPr lang="ru-RU" sz="1400" dirty="0"/>
              <a:t>из шести прямоугольников.</a:t>
            </a:r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30661"/>
              </p:ext>
            </p:extLst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1058132" y="997527"/>
            <a:ext cx="2811903" cy="3168073"/>
            <a:chOff x="858127" y="2541231"/>
            <a:chExt cx="1981590" cy="2443942"/>
          </a:xfrm>
        </p:grpSpPr>
        <p:sp>
          <p:nvSpPr>
            <p:cNvPr id="15" name="Куб 14"/>
            <p:cNvSpPr/>
            <p:nvPr/>
          </p:nvSpPr>
          <p:spPr>
            <a:xfrm>
              <a:off x="858128" y="2541231"/>
              <a:ext cx="1981588" cy="2443942"/>
            </a:xfrm>
            <a:prstGeom prst="cube">
              <a:avLst/>
            </a:prstGeom>
            <a:noFill/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358129" y="2541231"/>
              <a:ext cx="0" cy="189162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1349156" y="4432857"/>
              <a:ext cx="1490561" cy="0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858127" y="4432857"/>
              <a:ext cx="491029" cy="5523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5218545" y="361950"/>
            <a:ext cx="3566680" cy="1392909"/>
          </a:xfrm>
          <a:prstGeom prst="wedgeRoundRectCallout">
            <a:avLst>
              <a:gd name="adj1" fmla="val 18700"/>
              <a:gd name="adj2" fmla="val 6725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Да, бывают и непрямоугольные </a:t>
            </a:r>
            <a:r>
              <a:rPr lang="ru-RU" sz="1400" dirty="0" smtClean="0"/>
              <a:t>параллелепипеды, но </a:t>
            </a:r>
            <a:r>
              <a:rPr lang="ru-RU" sz="1400" dirty="0"/>
              <a:t>мы с ними познакомимся в старших классах.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сейчас мы поговорим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</a:t>
            </a:r>
            <a:r>
              <a:rPr lang="ru-RU" sz="1400" dirty="0"/>
              <a:t>прямоугольном </a:t>
            </a:r>
            <a:r>
              <a:rPr lang="ru-RU" sz="1400" dirty="0" smtClean="0"/>
              <a:t>параллелепипеде.</a:t>
            </a:r>
            <a:endParaRPr lang="ru-RU" sz="1400" dirty="0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73599" y="361950"/>
            <a:ext cx="3607274" cy="1154546"/>
          </a:xfrm>
          <a:prstGeom prst="wedgeRoundRectCallout">
            <a:avLst>
              <a:gd name="adj1" fmla="val -22078"/>
              <a:gd name="adj2" fmla="val 6975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ты сказал «прямоугольный» </a:t>
            </a:r>
            <a:r>
              <a:rPr lang="ru-RU" sz="1400" dirty="0" smtClean="0"/>
              <a:t>параллелепипед.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что, бывают ещё и другие параллелепипеды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538" y="2142836"/>
            <a:ext cx="2576512" cy="263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Box 71"/>
          <p:cNvSpPr txBox="1"/>
          <p:nvPr/>
        </p:nvSpPr>
        <p:spPr>
          <a:xfrm>
            <a:off x="4751388" y="361950"/>
            <a:ext cx="4033836" cy="1154546"/>
          </a:xfrm>
          <a:prstGeom prst="wedgeRoundRectCallout">
            <a:avLst>
              <a:gd name="adj1" fmla="val 28598"/>
              <a:gd name="adj2" fmla="val 796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 </a:t>
            </a:r>
            <a:r>
              <a:rPr lang="ru-RU" sz="1400" dirty="0"/>
              <a:t>первом рисунке представлена модель прямоугольного параллелепипеда,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на втором – его математическое представление – изображение.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2931851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8" name="Куб 7"/>
          <p:cNvSpPr/>
          <p:nvPr/>
        </p:nvSpPr>
        <p:spPr>
          <a:xfrm>
            <a:off x="731192" y="637308"/>
            <a:ext cx="1744153" cy="2456873"/>
          </a:xfrm>
          <a:prstGeom prst="cube">
            <a:avLst>
              <a:gd name="adj" fmla="val 20234"/>
            </a:avLst>
          </a:prstGeom>
          <a:solidFill>
            <a:srgbClr val="9865B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2495342" y="2050465"/>
            <a:ext cx="1744155" cy="2456873"/>
            <a:chOff x="5399431" y="267494"/>
            <a:chExt cx="2223212" cy="3628420"/>
          </a:xfrm>
        </p:grpSpPr>
        <p:sp>
          <p:nvSpPr>
            <p:cNvPr id="10" name="Куб 9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19055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835568" y="267494"/>
              <a:ext cx="0" cy="311981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859108" y="3387311"/>
              <a:ext cx="176353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5399431" y="3387311"/>
              <a:ext cx="436137" cy="50860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9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0777" y="1901551"/>
            <a:ext cx="1242698" cy="287999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725143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Куб 8"/>
          <p:cNvSpPr/>
          <p:nvPr/>
        </p:nvSpPr>
        <p:spPr>
          <a:xfrm>
            <a:off x="731192" y="637308"/>
            <a:ext cx="1744153" cy="2456873"/>
          </a:xfrm>
          <a:prstGeom prst="cube">
            <a:avLst>
              <a:gd name="adj" fmla="val 20234"/>
            </a:avLst>
          </a:prstGeom>
          <a:solidFill>
            <a:srgbClr val="9865B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2495342" y="2050465"/>
            <a:ext cx="1744155" cy="2456873"/>
            <a:chOff x="5399431" y="267494"/>
            <a:chExt cx="2223212" cy="3628420"/>
          </a:xfrm>
        </p:grpSpPr>
        <p:sp>
          <p:nvSpPr>
            <p:cNvPr id="11" name="Куб 1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19055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835568" y="267494"/>
              <a:ext cx="0" cy="311981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859108" y="3387311"/>
              <a:ext cx="176353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399431" y="3387311"/>
              <a:ext cx="436137" cy="508603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4751388" y="361950"/>
            <a:ext cx="3105588" cy="1154546"/>
          </a:xfrm>
          <a:prstGeom prst="wedgeRoundRectCallout">
            <a:avLst>
              <a:gd name="adj1" fmla="val -18646"/>
              <a:gd name="adj2" fmla="val 7360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У </a:t>
            </a:r>
            <a:r>
              <a:rPr lang="ru-RU" sz="1400" dirty="0"/>
              <a:t>прямоугольного параллелепипеда тоже есть свои элементы, как и у других геометрических фигур?</a:t>
            </a:r>
          </a:p>
        </p:txBody>
      </p:sp>
    </p:spTree>
    <p:extLst>
      <p:ext uri="{BB962C8B-B14F-4D97-AF65-F5344CB8AC3E}">
        <p14:creationId xmlns:p14="http://schemas.microsoft.com/office/powerpoint/2010/main" val="35557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861050" y="361950"/>
                <a:ext cx="2924175" cy="943992"/>
              </a:xfrm>
              <a:prstGeom prst="wedgeRoundRectCallout">
                <a:avLst>
                  <a:gd name="adj1" fmla="val 19152"/>
                  <a:gd name="adj2" fmla="val 10208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Рассмотрим </a:t>
                </a:r>
                <a:r>
                  <a:rPr lang="ru-RU" sz="1400" dirty="0"/>
                  <a:t>прямоугольный параллелепипед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𝐴𝐵𝐶𝐷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361950"/>
                <a:ext cx="2924175" cy="943992"/>
              </a:xfrm>
              <a:prstGeom prst="wedgeRoundRectCallout">
                <a:avLst>
                  <a:gd name="adj1" fmla="val 19152"/>
                  <a:gd name="adj2" fmla="val 102089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897430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8" name="Группа 17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19" name="Куб 18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832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1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775" y="365071"/>
            <a:ext cx="2557463" cy="677820"/>
          </a:xfrm>
          <a:prstGeom prst="wedgeRoundRectCallout">
            <a:avLst>
              <a:gd name="adj1" fmla="val 48513"/>
              <a:gd name="adj2" fmla="val 10170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разве бывают такие длиннющие слова</a:t>
            </a:r>
            <a:r>
              <a:rPr lang="ru-RU" sz="1400" dirty="0" smtClean="0"/>
              <a:t>?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1050" y="365071"/>
            <a:ext cx="1731627" cy="439457"/>
          </a:xfrm>
          <a:prstGeom prst="wedgeRoundRectCallout">
            <a:avLst>
              <a:gd name="adj1" fmla="val -38395"/>
              <a:gd name="adj2" fmla="val 14603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случилось?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9826" y="3413756"/>
            <a:ext cx="1778943" cy="1080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01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5861050" y="878839"/>
                <a:ext cx="2924176" cy="705629"/>
              </a:xfrm>
              <a:prstGeom prst="wedgeRoundRectCallout">
                <a:avLst>
                  <a:gd name="adj1" fmla="val 19845"/>
                  <a:gd name="adj2" fmla="val 8784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У любого прямоугольного параллелепипеда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вершин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050" y="878839"/>
                <a:ext cx="2924176" cy="705629"/>
              </a:xfrm>
              <a:prstGeom prst="wedgeRoundRectCallout">
                <a:avLst>
                  <a:gd name="adj1" fmla="val 19845"/>
                  <a:gd name="adj2" fmla="val 87843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074254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7" name="Группа 36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38" name="Куб 37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Овал 1"/>
          <p:cNvSpPr/>
          <p:nvPr/>
        </p:nvSpPr>
        <p:spPr>
          <a:xfrm>
            <a:off x="1034464" y="4119421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1741043" y="3422075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3833083" y="3417459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3144977" y="4114800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1039083" y="1648690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1745662" y="951344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/>
          <p:cNvSpPr/>
          <p:nvPr/>
        </p:nvSpPr>
        <p:spPr>
          <a:xfrm>
            <a:off x="3837702" y="946728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3149596" y="1644069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516108" y="374025"/>
                <a:ext cx="3269117" cy="1420718"/>
              </a:xfrm>
              <a:prstGeom prst="wedgeRoundRectCallout">
                <a:avLst>
                  <a:gd name="adj1" fmla="val 22306"/>
                  <a:gd name="adj2" fmla="val 62357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Поверхность прямоугольного параллелепипеда состоит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из </a:t>
                </a:r>
                <a14:m>
                  <m:oMath xmlns:m="http://schemas.openxmlformats.org/officeDocument/2006/math">
                    <m:r>
                      <a:rPr lang="ru-RU" sz="1600" b="1" i="1" dirty="0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ru-RU" sz="1400" b="1" dirty="0" smtClean="0"/>
                  <a:t> </a:t>
                </a:r>
                <a:r>
                  <a:rPr lang="ru-RU" sz="1400" b="1" dirty="0"/>
                  <a:t>прямоугольников</a:t>
                </a:r>
                <a:r>
                  <a:rPr lang="ru-RU" sz="1400" dirty="0"/>
                  <a:t>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Эти </a:t>
                </a:r>
                <a:r>
                  <a:rPr lang="ru-RU" sz="1400" dirty="0"/>
                  <a:t>прямоугольники 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гранями</a:t>
                </a:r>
                <a:r>
                  <a:rPr lang="ru-RU" sz="1400" dirty="0"/>
                  <a:t> </a:t>
                </a:r>
                <a:r>
                  <a:rPr lang="ru-RU" sz="1400" dirty="0" smtClean="0"/>
                  <a:t>параллелепипеда.</a:t>
                </a:r>
                <a:endParaRPr lang="ru-RU" sz="1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108" y="374025"/>
                <a:ext cx="3269117" cy="1420718"/>
              </a:xfrm>
              <a:prstGeom prst="wedgeRoundRectCallout">
                <a:avLst>
                  <a:gd name="adj1" fmla="val 22306"/>
                  <a:gd name="adj2" fmla="val 62357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725026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4" name="Полилиния 33"/>
          <p:cNvSpPr/>
          <p:nvPr/>
        </p:nvSpPr>
        <p:spPr>
          <a:xfrm>
            <a:off x="1071563" y="981074"/>
            <a:ext cx="2805112" cy="695325"/>
          </a:xfrm>
          <a:custGeom>
            <a:avLst/>
            <a:gdLst>
              <a:gd name="connsiteX0" fmla="*/ 0 w 2805112"/>
              <a:gd name="connsiteY0" fmla="*/ 690562 h 695325"/>
              <a:gd name="connsiteX1" fmla="*/ 700087 w 2805112"/>
              <a:gd name="connsiteY1" fmla="*/ 0 h 695325"/>
              <a:gd name="connsiteX2" fmla="*/ 2805112 w 2805112"/>
              <a:gd name="connsiteY2" fmla="*/ 4762 h 695325"/>
              <a:gd name="connsiteX3" fmla="*/ 2109787 w 2805112"/>
              <a:gd name="connsiteY3" fmla="*/ 695325 h 695325"/>
              <a:gd name="connsiteX4" fmla="*/ 0 w 2805112"/>
              <a:gd name="connsiteY4" fmla="*/ 690562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695325">
                <a:moveTo>
                  <a:pt x="0" y="690562"/>
                </a:moveTo>
                <a:lnTo>
                  <a:pt x="700087" y="0"/>
                </a:lnTo>
                <a:lnTo>
                  <a:pt x="2805112" y="4762"/>
                </a:lnTo>
                <a:lnTo>
                  <a:pt x="2109787" y="695325"/>
                </a:lnTo>
                <a:lnTo>
                  <a:pt x="0" y="690562"/>
                </a:lnTo>
                <a:close/>
              </a:path>
            </a:pathLst>
          </a:custGeom>
          <a:solidFill>
            <a:srgbClr val="9865B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олилиния 30"/>
          <p:cNvSpPr/>
          <p:nvPr/>
        </p:nvSpPr>
        <p:spPr>
          <a:xfrm>
            <a:off x="1072941" y="3461031"/>
            <a:ext cx="2805112" cy="695325"/>
          </a:xfrm>
          <a:custGeom>
            <a:avLst/>
            <a:gdLst>
              <a:gd name="connsiteX0" fmla="*/ 0 w 2805112"/>
              <a:gd name="connsiteY0" fmla="*/ 690562 h 695325"/>
              <a:gd name="connsiteX1" fmla="*/ 700087 w 2805112"/>
              <a:gd name="connsiteY1" fmla="*/ 0 h 695325"/>
              <a:gd name="connsiteX2" fmla="*/ 2805112 w 2805112"/>
              <a:gd name="connsiteY2" fmla="*/ 4762 h 695325"/>
              <a:gd name="connsiteX3" fmla="*/ 2109787 w 2805112"/>
              <a:gd name="connsiteY3" fmla="*/ 695325 h 695325"/>
              <a:gd name="connsiteX4" fmla="*/ 0 w 2805112"/>
              <a:gd name="connsiteY4" fmla="*/ 690562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695325">
                <a:moveTo>
                  <a:pt x="0" y="690562"/>
                </a:moveTo>
                <a:lnTo>
                  <a:pt x="700087" y="0"/>
                </a:lnTo>
                <a:lnTo>
                  <a:pt x="2805112" y="4762"/>
                </a:lnTo>
                <a:lnTo>
                  <a:pt x="2109787" y="695325"/>
                </a:lnTo>
                <a:lnTo>
                  <a:pt x="0" y="690562"/>
                </a:lnTo>
                <a:close/>
              </a:path>
            </a:pathLst>
          </a:cu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1071563" y="985838"/>
            <a:ext cx="2805112" cy="695325"/>
          </a:xfrm>
          <a:custGeom>
            <a:avLst/>
            <a:gdLst>
              <a:gd name="connsiteX0" fmla="*/ 0 w 2805112"/>
              <a:gd name="connsiteY0" fmla="*/ 690562 h 695325"/>
              <a:gd name="connsiteX1" fmla="*/ 700087 w 2805112"/>
              <a:gd name="connsiteY1" fmla="*/ 0 h 695325"/>
              <a:gd name="connsiteX2" fmla="*/ 2805112 w 2805112"/>
              <a:gd name="connsiteY2" fmla="*/ 4762 h 695325"/>
              <a:gd name="connsiteX3" fmla="*/ 2109787 w 2805112"/>
              <a:gd name="connsiteY3" fmla="*/ 695325 h 695325"/>
              <a:gd name="connsiteX4" fmla="*/ 0 w 2805112"/>
              <a:gd name="connsiteY4" fmla="*/ 690562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5112" h="695325">
                <a:moveTo>
                  <a:pt x="0" y="690562"/>
                </a:moveTo>
                <a:lnTo>
                  <a:pt x="700087" y="0"/>
                </a:lnTo>
                <a:lnTo>
                  <a:pt x="2805112" y="4762"/>
                </a:lnTo>
                <a:lnTo>
                  <a:pt x="2109787" y="695325"/>
                </a:lnTo>
                <a:lnTo>
                  <a:pt x="0" y="690562"/>
                </a:lnTo>
                <a:close/>
              </a:path>
            </a:pathLst>
          </a:custGeom>
          <a:solidFill>
            <a:srgbClr val="9865B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11" name="Куб 1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926948" y="1179611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основание</a:t>
            </a:r>
            <a:endParaRPr lang="ru-RU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925505" y="3654078"/>
            <a:ext cx="1091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основание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672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3.88889E-6 0.482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1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4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4" grpId="0" animBg="1"/>
      <p:bldP spid="31" grpId="0" animBg="1"/>
      <p:bldP spid="2" grpId="0" animBg="1"/>
      <p:bldP spid="2" grpId="1" animBg="1"/>
      <p:bldP spid="3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09554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6" name="Прямоугольник 75"/>
          <p:cNvSpPr/>
          <p:nvPr/>
        </p:nvSpPr>
        <p:spPr>
          <a:xfrm>
            <a:off x="1778674" y="991269"/>
            <a:ext cx="2084400" cy="2462400"/>
          </a:xfrm>
          <a:prstGeom prst="rect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1085659" y="1693956"/>
            <a:ext cx="2084400" cy="24624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62" name="Куб 61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Прямоугольник 70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1" name="Прямоугольник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Прямоугольник 1"/>
          <p:cNvSpPr/>
          <p:nvPr/>
        </p:nvSpPr>
        <p:spPr>
          <a:xfrm>
            <a:off x="1082178" y="1686814"/>
            <a:ext cx="2084400" cy="2462400"/>
          </a:xfrm>
          <a:prstGeom prst="rect">
            <a:avLst/>
          </a:prstGeom>
          <a:solidFill>
            <a:srgbClr val="92D05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0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95062E-6 L 0.075 -0.135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675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 animBg="1"/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664702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1" name="Полилиния 20"/>
          <p:cNvSpPr/>
          <p:nvPr/>
        </p:nvSpPr>
        <p:spPr>
          <a:xfrm>
            <a:off x="3168056" y="988291"/>
            <a:ext cx="729673" cy="3186545"/>
          </a:xfrm>
          <a:custGeom>
            <a:avLst/>
            <a:gdLst>
              <a:gd name="connsiteX0" fmla="*/ 9237 w 729673"/>
              <a:gd name="connsiteY0" fmla="*/ 692727 h 3186545"/>
              <a:gd name="connsiteX1" fmla="*/ 711200 w 729673"/>
              <a:gd name="connsiteY1" fmla="*/ 0 h 3186545"/>
              <a:gd name="connsiteX2" fmla="*/ 729673 w 729673"/>
              <a:gd name="connsiteY2" fmla="*/ 2475345 h 3186545"/>
              <a:gd name="connsiteX3" fmla="*/ 0 w 729673"/>
              <a:gd name="connsiteY3" fmla="*/ 3186545 h 3186545"/>
              <a:gd name="connsiteX4" fmla="*/ 9237 w 729673"/>
              <a:gd name="connsiteY4" fmla="*/ 692727 h 318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673" h="3186545">
                <a:moveTo>
                  <a:pt x="9237" y="692727"/>
                </a:moveTo>
                <a:lnTo>
                  <a:pt x="711200" y="0"/>
                </a:lnTo>
                <a:lnTo>
                  <a:pt x="729673" y="2475345"/>
                </a:lnTo>
                <a:lnTo>
                  <a:pt x="0" y="3186545"/>
                </a:lnTo>
                <a:lnTo>
                  <a:pt x="9237" y="692727"/>
                </a:lnTo>
                <a:close/>
              </a:path>
            </a:pathLst>
          </a:custGeom>
          <a:solidFill>
            <a:srgbClr val="9F9C8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лилиния 2"/>
          <p:cNvSpPr/>
          <p:nvPr/>
        </p:nvSpPr>
        <p:spPr>
          <a:xfrm>
            <a:off x="1052945" y="979055"/>
            <a:ext cx="729673" cy="3186545"/>
          </a:xfrm>
          <a:custGeom>
            <a:avLst/>
            <a:gdLst>
              <a:gd name="connsiteX0" fmla="*/ 9237 w 729673"/>
              <a:gd name="connsiteY0" fmla="*/ 692727 h 3186545"/>
              <a:gd name="connsiteX1" fmla="*/ 711200 w 729673"/>
              <a:gd name="connsiteY1" fmla="*/ 0 h 3186545"/>
              <a:gd name="connsiteX2" fmla="*/ 729673 w 729673"/>
              <a:gd name="connsiteY2" fmla="*/ 2475345 h 3186545"/>
              <a:gd name="connsiteX3" fmla="*/ 0 w 729673"/>
              <a:gd name="connsiteY3" fmla="*/ 3186545 h 3186545"/>
              <a:gd name="connsiteX4" fmla="*/ 9237 w 729673"/>
              <a:gd name="connsiteY4" fmla="*/ 692727 h 318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673" h="3186545">
                <a:moveTo>
                  <a:pt x="9237" y="692727"/>
                </a:moveTo>
                <a:lnTo>
                  <a:pt x="711200" y="0"/>
                </a:lnTo>
                <a:lnTo>
                  <a:pt x="729673" y="2475345"/>
                </a:lnTo>
                <a:lnTo>
                  <a:pt x="0" y="3186545"/>
                </a:lnTo>
                <a:lnTo>
                  <a:pt x="9237" y="692727"/>
                </a:lnTo>
                <a:close/>
              </a:path>
            </a:pathLst>
          </a:custGeom>
          <a:solidFill>
            <a:srgbClr val="C0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1" name="Группа 60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62" name="Куб 61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3" name="Прямая соединительная линия 62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Прямоугольник 70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1" name="Прямоугольник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16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614290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21" y="2917446"/>
            <a:ext cx="1704193" cy="18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0" y="361950"/>
            <a:ext cx="1704193" cy="18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76" y="1817898"/>
            <a:ext cx="1704193" cy="1800000"/>
          </a:xfrm>
          <a:prstGeom prst="rect">
            <a:avLst/>
          </a:prstGeom>
        </p:spPr>
      </p:pic>
      <p:pic>
        <p:nvPicPr>
          <p:cNvPr id="55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4751388" y="374025"/>
            <a:ext cx="4033837" cy="1392909"/>
          </a:xfrm>
          <a:prstGeom prst="wedgeRoundRectCallout">
            <a:avLst>
              <a:gd name="adj1" fmla="val 25283"/>
              <a:gd name="adj2" fmla="val 6235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Грани</a:t>
            </a:r>
            <a:r>
              <a:rPr lang="ru-RU" sz="1400" dirty="0"/>
              <a:t>, расположенные напротив друг друга, не имеют общих вершин. </a:t>
            </a:r>
            <a:endParaRPr lang="ru-RU" sz="1400" dirty="0" smtClean="0"/>
          </a:p>
          <a:p>
            <a:pPr algn="ctr"/>
            <a:r>
              <a:rPr lang="ru-RU" sz="1400" dirty="0" smtClean="0"/>
              <a:t>Такие </a:t>
            </a:r>
            <a:r>
              <a:rPr lang="ru-RU" sz="1400" dirty="0"/>
              <a:t>грани называют </a:t>
            </a:r>
            <a:r>
              <a:rPr lang="ru-RU" sz="1400" dirty="0">
                <a:solidFill>
                  <a:srgbClr val="762E9A"/>
                </a:solidFill>
              </a:rPr>
              <a:t>противолежащими</a:t>
            </a:r>
            <a:r>
              <a:rPr lang="ru-RU" sz="1400" dirty="0"/>
              <a:t>, или вы можете ещё услышать </a:t>
            </a:r>
            <a:r>
              <a:rPr lang="ru-RU" sz="1400" dirty="0">
                <a:solidFill>
                  <a:srgbClr val="762E9A"/>
                </a:solidFill>
              </a:rPr>
              <a:t>противоположными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568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890311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321" y="2917446"/>
            <a:ext cx="1704193" cy="1800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76" y="1817898"/>
            <a:ext cx="1704193" cy="1800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40" y="361950"/>
            <a:ext cx="1704193" cy="18000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4754846" y="293873"/>
            <a:ext cx="4030379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754846" y="1079779"/>
            <a:ext cx="40303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Противолежащие грани прямоугольного параллелепипеда </a:t>
            </a:r>
            <a:r>
              <a:rPr lang="ru-RU" sz="1800" dirty="0" smtClean="0">
                <a:solidFill>
                  <a:schemeClr val="bg1"/>
                </a:solidFill>
              </a:rPr>
              <a:t>равны.</a:t>
            </a: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387447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21" y="2917446"/>
            <a:ext cx="1704193" cy="18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0" y="361950"/>
            <a:ext cx="1704193" cy="18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76" y="1817898"/>
            <a:ext cx="1704193" cy="18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8144" y="1901552"/>
            <a:ext cx="1195311" cy="2879998"/>
          </a:xfrm>
          <a:prstGeom prst="rect">
            <a:avLst/>
          </a:prstGeom>
        </p:spPr>
      </p:pic>
      <p:pic>
        <p:nvPicPr>
          <p:cNvPr id="2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751389" y="374025"/>
            <a:ext cx="2342138" cy="916183"/>
          </a:xfrm>
          <a:prstGeom prst="wedgeRoundRectCallout">
            <a:avLst>
              <a:gd name="adj1" fmla="val -5082"/>
              <a:gd name="adj2" fmla="val 9159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То есть в нашем параллелепипеде три пары равных граней?</a:t>
            </a:r>
          </a:p>
        </p:txBody>
      </p:sp>
    </p:spTree>
    <p:extLst>
      <p:ext uri="{BB962C8B-B14F-4D97-AF65-F5344CB8AC3E}">
        <p14:creationId xmlns:p14="http://schemas.microsoft.com/office/powerpoint/2010/main" val="2078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30071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321" y="2917446"/>
            <a:ext cx="1704193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0" y="361950"/>
            <a:ext cx="1704193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76" y="1817898"/>
            <a:ext cx="1704193" cy="180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8144" y="1901552"/>
            <a:ext cx="1195311" cy="2879998"/>
          </a:xfrm>
          <a:prstGeom prst="rect">
            <a:avLst/>
          </a:prstGeom>
        </p:spPr>
      </p:pic>
      <p:pic>
        <p:nvPicPr>
          <p:cNvPr id="1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861049" y="374025"/>
            <a:ext cx="2924175" cy="1154546"/>
          </a:xfrm>
          <a:prstGeom prst="wedgeRoundRectCallout">
            <a:avLst>
              <a:gd name="adj1" fmla="val 18608"/>
              <a:gd name="adj2" fmla="val 8279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Правильно! </a:t>
            </a:r>
            <a:endParaRPr lang="ru-RU" sz="1400" dirty="0" smtClean="0"/>
          </a:p>
          <a:p>
            <a:pPr algn="ctr"/>
            <a:r>
              <a:rPr lang="ru-RU" sz="1400" dirty="0" smtClean="0"/>
              <a:t>У </a:t>
            </a:r>
            <a:r>
              <a:rPr lang="ru-RU" sz="1400" dirty="0"/>
              <a:t>прямоугольного параллелепипеда три пары равных </a:t>
            </a:r>
            <a:r>
              <a:rPr lang="ru-RU" sz="1400" dirty="0" smtClean="0"/>
              <a:t>граней.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562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62679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Стороны граней 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рёбрами</a:t>
                </a:r>
                <a:r>
                  <a:rPr lang="ru-RU" sz="1400" dirty="0"/>
                  <a:t> прямоугольного параллелепипеда.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Всего </a:t>
                </a:r>
                <a:r>
                  <a:rPr lang="ru-RU" sz="1400" dirty="0"/>
                  <a:t>прямоугольный параллелепипед имеет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рёбер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Прямая соединительная линия 75"/>
          <p:cNvCxnSpPr/>
          <p:nvPr/>
        </p:nvCxnSpPr>
        <p:spPr>
          <a:xfrm rot="5400000" flipV="1">
            <a:off x="2808035" y="-69099"/>
            <a:ext cx="0" cy="212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43" name="Куб 42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Прямая соединительная линия 2"/>
          <p:cNvCxnSpPr/>
          <p:nvPr/>
        </p:nvCxnSpPr>
        <p:spPr>
          <a:xfrm rot="5400000" flipV="1">
            <a:off x="2113333" y="3094356"/>
            <a:ext cx="0" cy="212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V="1">
            <a:off x="2114007" y="3094355"/>
            <a:ext cx="0" cy="212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 flipV="1">
            <a:off x="2125706" y="613812"/>
            <a:ext cx="0" cy="212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3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85 L 0.0033 -0.4839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4.07407E-6 L 0.07465 -0.1330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23457E-6 L 0.00243 0.4774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23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56" name="Прямая соединительная линия 55"/>
          <p:cNvCxnSpPr/>
          <p:nvPr/>
        </p:nvCxnSpPr>
        <p:spPr>
          <a:xfrm flipV="1">
            <a:off x="1070685" y="1671958"/>
            <a:ext cx="0" cy="248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43" name="Куб 42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Стороны граней 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рёбрами</a:t>
                </a:r>
                <a:r>
                  <a:rPr lang="ru-RU" sz="1400" dirty="0"/>
                  <a:t> прямоугольного параллелепипеда.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Всего </a:t>
                </a:r>
                <a:r>
                  <a:rPr lang="ru-RU" sz="1400" dirty="0"/>
                  <a:t>прямоугольный параллелепипед имеет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рёбер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/>
          <p:cNvCxnSpPr/>
          <p:nvPr/>
        </p:nvCxnSpPr>
        <p:spPr>
          <a:xfrm flipV="1">
            <a:off x="1070685" y="1671958"/>
            <a:ext cx="0" cy="248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1769438" y="997345"/>
            <a:ext cx="0" cy="248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860799" y="1005703"/>
            <a:ext cx="0" cy="248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4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3457E-7 L 0.07552 -0.130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-60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9.87654E-7 L 0.22864 -0.00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0494E-6 L -0.07482 0.128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2" y="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280727" y="365071"/>
            <a:ext cx="2504498" cy="677820"/>
          </a:xfrm>
          <a:prstGeom prst="wedgeRoundRectCallout">
            <a:avLst>
              <a:gd name="adj1" fmla="val -33945"/>
              <a:gd name="adj2" fmla="val 9528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за слово ты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можешь разгадать?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775" y="365071"/>
            <a:ext cx="2925763" cy="916183"/>
          </a:xfrm>
          <a:prstGeom prst="wedgeRoundRectCallout">
            <a:avLst>
              <a:gd name="adj1" fmla="val 39718"/>
              <a:gd name="adj2" fmla="val 7272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Нам задали разгадать математический </a:t>
            </a:r>
            <a:r>
              <a:rPr lang="ru-RU" sz="1400" dirty="0" smtClean="0"/>
              <a:t>кроссворд.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я застрял на одном слове.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69826" y="3413756"/>
            <a:ext cx="1778943" cy="1080000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600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 flipV="1">
            <a:off x="1070685" y="3453669"/>
            <a:ext cx="698753" cy="702289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Группа 41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43" name="Куб 42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Стороны граней называют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рёбрами</a:t>
                </a:r>
                <a:r>
                  <a:rPr lang="ru-RU" sz="1400" dirty="0"/>
                  <a:t> прямоугольного параллелепипеда.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Всего </a:t>
                </a:r>
                <a:r>
                  <a:rPr lang="ru-RU" sz="1400" dirty="0"/>
                  <a:t>прямоугольный параллелепипед имеет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>
                    <a:solidFill>
                      <a:srgbClr val="762E9A"/>
                    </a:solidFill>
                  </a:rPr>
                  <a:t> </a:t>
                </a:r>
                <a:r>
                  <a:rPr lang="ru-RU" sz="1400" dirty="0">
                    <a:solidFill>
                      <a:srgbClr val="762E9A"/>
                    </a:solidFill>
                  </a:rPr>
                  <a:t>рёбер</a:t>
                </a:r>
                <a:r>
                  <a:rPr lang="ru-RU" sz="1400" dirty="0"/>
                  <a:t>.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195" y="374025"/>
                <a:ext cx="3816029" cy="1182355"/>
              </a:xfrm>
              <a:prstGeom prst="wedgeRoundRectCallout">
                <a:avLst>
                  <a:gd name="adj1" fmla="val 18608"/>
                  <a:gd name="adj2" fmla="val 82793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Прямая соединительная линия 32"/>
          <p:cNvCxnSpPr/>
          <p:nvPr/>
        </p:nvCxnSpPr>
        <p:spPr>
          <a:xfrm flipV="1">
            <a:off x="1061449" y="988109"/>
            <a:ext cx="698753" cy="702146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3168073" y="1005703"/>
            <a:ext cx="683490" cy="684552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1070685" y="3453669"/>
            <a:ext cx="698753" cy="702289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4.81481E-6 L -0.00087 -0.481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4.81481E-6 L 0.22969 -0.000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23457E-7 L 0.00209 0.475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2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Таблица 40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751389" y="374025"/>
                <a:ext cx="3625993" cy="1237973"/>
              </a:xfrm>
              <a:prstGeom prst="wedgeRoundRectCallout">
                <a:avLst>
                  <a:gd name="adj1" fmla="val -21384"/>
                  <a:gd name="adj2" fmla="val 69148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У </a:t>
                </a:r>
                <a:r>
                  <a:rPr lang="ru-RU" sz="1400" dirty="0"/>
                  <a:t>прямоугольного </a:t>
                </a:r>
                <a:r>
                  <a:rPr lang="ru-RU" sz="1400" dirty="0" smtClean="0"/>
                  <a:t>параллелепипеда: </a:t>
                </a:r>
                <a:endParaRPr lang="ru-RU" sz="1600" i="1" dirty="0" smtClean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вершин, </a:t>
                </a:r>
                <a:endParaRPr lang="ru-RU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граней и </a:t>
                </a:r>
                <a:endParaRPr lang="ru-RU" sz="1400" dirty="0" smtClean="0"/>
              </a:p>
              <a:p>
                <a:pPr algn="ctr"/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рёбер?</a:t>
                </a: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389" y="374025"/>
                <a:ext cx="3625993" cy="1237973"/>
              </a:xfrm>
              <a:prstGeom prst="wedgeRoundRectCallout">
                <a:avLst>
                  <a:gd name="adj1" fmla="val -21384"/>
                  <a:gd name="adj2" fmla="val 6914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0777" y="1901551"/>
            <a:ext cx="1242698" cy="287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05" y="3165121"/>
            <a:ext cx="1363354" cy="14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705" y="519517"/>
            <a:ext cx="1363354" cy="1440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5141" y="3170969"/>
            <a:ext cx="1363354" cy="14400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5905" y="519517"/>
            <a:ext cx="1363354" cy="1440000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5322" y="1725121"/>
            <a:ext cx="136335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5347855" y="361950"/>
            <a:ext cx="3437370" cy="916183"/>
          </a:xfrm>
          <a:prstGeom prst="wedgeRoundRectCallout">
            <a:avLst>
              <a:gd name="adj1" fmla="val 24027"/>
              <a:gd name="adj2" fmla="val 10544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Именно </a:t>
            </a:r>
            <a:r>
              <a:rPr lang="ru-RU" sz="1400" dirty="0" smtClean="0"/>
              <a:t>так! </a:t>
            </a:r>
          </a:p>
          <a:p>
            <a:pPr algn="ctr"/>
            <a:r>
              <a:rPr lang="ru-RU" sz="1400" dirty="0" smtClean="0"/>
              <a:t>Это </a:t>
            </a:r>
            <a:r>
              <a:rPr lang="ru-RU" sz="1400" dirty="0"/>
              <a:t>и есть </a:t>
            </a:r>
            <a:r>
              <a:rPr lang="ru-RU" sz="1400" dirty="0">
                <a:solidFill>
                  <a:srgbClr val="762E9A"/>
                </a:solidFill>
              </a:rPr>
              <a:t>основные элементы</a:t>
            </a:r>
            <a:r>
              <a:rPr lang="ru-RU" sz="1400" dirty="0"/>
              <a:t> прямоугольного </a:t>
            </a:r>
            <a:r>
              <a:rPr lang="ru-RU" sz="1400" dirty="0" smtClean="0"/>
              <a:t>параллелепипеда.</a:t>
            </a:r>
            <a:endParaRPr lang="ru-RU" sz="1400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0777" y="1901551"/>
            <a:ext cx="1242698" cy="287999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705" y="3165121"/>
            <a:ext cx="1363354" cy="144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705" y="519517"/>
            <a:ext cx="1363354" cy="144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5141" y="3170969"/>
            <a:ext cx="1363354" cy="144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905" y="519517"/>
            <a:ext cx="1363354" cy="144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5322" y="1725121"/>
            <a:ext cx="1363354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751388" y="361950"/>
            <a:ext cx="4033837" cy="1392909"/>
          </a:xfrm>
          <a:prstGeom prst="wedgeRoundRectCallout">
            <a:avLst>
              <a:gd name="adj1" fmla="val 26546"/>
              <a:gd name="adj2" fmla="val 6432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Такие рёбра называют </a:t>
            </a:r>
            <a:r>
              <a:rPr lang="ru-RU" sz="1400" dirty="0">
                <a:solidFill>
                  <a:srgbClr val="762E9A"/>
                </a:solidFill>
              </a:rPr>
              <a:t>длиной</a:t>
            </a:r>
            <a:r>
              <a:rPr lang="ru-RU" sz="1400" dirty="0"/>
              <a:t>, </a:t>
            </a:r>
            <a:r>
              <a:rPr lang="ru-RU" sz="1400" dirty="0">
                <a:solidFill>
                  <a:srgbClr val="762E9A"/>
                </a:solidFill>
              </a:rPr>
              <a:t>шириной</a:t>
            </a:r>
            <a:r>
              <a:rPr lang="ru-RU" sz="1400" dirty="0"/>
              <a:t> и </a:t>
            </a:r>
            <a:r>
              <a:rPr lang="ru-RU" sz="1400" dirty="0">
                <a:solidFill>
                  <a:srgbClr val="762E9A"/>
                </a:solidFill>
              </a:rPr>
              <a:t>высотой</a:t>
            </a:r>
            <a:r>
              <a:rPr lang="ru-RU" sz="1400" dirty="0"/>
              <a:t> прямоугольного параллелепипеда. </a:t>
            </a:r>
            <a:endParaRPr lang="ru-RU" sz="1400" dirty="0" smtClean="0"/>
          </a:p>
          <a:p>
            <a:pPr algn="ctr"/>
            <a:r>
              <a:rPr lang="ru-RU" sz="1400" dirty="0" smtClean="0"/>
              <a:t>Вместе </a:t>
            </a:r>
            <a:r>
              <a:rPr lang="ru-RU" sz="1400" dirty="0"/>
              <a:t>их называют </a:t>
            </a:r>
            <a:r>
              <a:rPr lang="ru-RU" sz="1400" dirty="0">
                <a:solidFill>
                  <a:srgbClr val="762E9A"/>
                </a:solidFill>
              </a:rPr>
              <a:t>измерениями</a:t>
            </a:r>
            <a:r>
              <a:rPr lang="ru-RU" sz="1400" dirty="0"/>
              <a:t> параллелепипеда.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1070685" y="3453669"/>
            <a:ext cx="698753" cy="702289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Группа 38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40" name="Куб 39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Прямая соединительная линия 58"/>
          <p:cNvCxnSpPr/>
          <p:nvPr/>
        </p:nvCxnSpPr>
        <p:spPr>
          <a:xfrm rot="5400000" flipV="1">
            <a:off x="2114007" y="3094355"/>
            <a:ext cx="0" cy="212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1070685" y="1671958"/>
            <a:ext cx="0" cy="2484000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99628" y="4129101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длина</a:t>
            </a:r>
            <a:endParaRPr lang="ru-RU" sz="1400" dirty="0"/>
          </a:p>
        </p:txBody>
      </p:sp>
      <p:sp>
        <p:nvSpPr>
          <p:cNvPr id="62" name="TextBox 61"/>
          <p:cNvSpPr txBox="1"/>
          <p:nvPr/>
        </p:nvSpPr>
        <p:spPr>
          <a:xfrm rot="18894703">
            <a:off x="927541" y="3512639"/>
            <a:ext cx="84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ширина</a:t>
            </a:r>
            <a:endParaRPr lang="ru-RU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696185" y="2104483"/>
            <a:ext cx="436081" cy="160082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sz="1400" dirty="0" smtClean="0"/>
              <a:t>высота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9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3" grpId="0"/>
      <p:bldP spid="62" grpId="0"/>
      <p:bldP spid="6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Таблица 37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5334446" y="786821"/>
            <a:ext cx="3450779" cy="916183"/>
          </a:xfrm>
          <a:prstGeom prst="wedgeRoundRectCallout">
            <a:avLst>
              <a:gd name="adj1" fmla="val 25208"/>
              <a:gd name="adj2" fmla="val 7138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все три измерения равны,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то </a:t>
            </a:r>
            <a:r>
              <a:rPr lang="ru-RU" sz="1400" dirty="0"/>
              <a:t>такой прямоугольный параллелепипед называют </a:t>
            </a:r>
            <a:r>
              <a:rPr lang="ru-RU" sz="1400" dirty="0">
                <a:solidFill>
                  <a:srgbClr val="762E9A"/>
                </a:solidFill>
              </a:rPr>
              <a:t>кубом</a:t>
            </a:r>
            <a:r>
              <a:rPr lang="ru-RU" sz="1400" dirty="0"/>
              <a:t>.</a:t>
            </a:r>
          </a:p>
        </p:txBody>
      </p:sp>
      <p:grpSp>
        <p:nvGrpSpPr>
          <p:cNvPr id="40" name="Группа 39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41" name="Куб 4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4" name="Прямоугольник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Прямоугольник 56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7" name="Прямоугольник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Прямоугольник 57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8" name="Прямоугольник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Группа 59"/>
          <p:cNvGrpSpPr/>
          <p:nvPr/>
        </p:nvGrpSpPr>
        <p:grpSpPr>
          <a:xfrm>
            <a:off x="1068328" y="1339274"/>
            <a:ext cx="2797094" cy="2821702"/>
            <a:chOff x="5399431" y="267494"/>
            <a:chExt cx="2223212" cy="3628420"/>
          </a:xfrm>
        </p:grpSpPr>
        <p:sp>
          <p:nvSpPr>
            <p:cNvPr id="61" name="Куб 6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960367" y="267494"/>
              <a:ext cx="0" cy="271673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>
              <a:off x="5953026" y="2984231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flipH="1">
              <a:off x="5399431" y="2988547"/>
              <a:ext cx="553595" cy="90736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21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2" grpId="0"/>
      <p:bldP spid="57" grpId="0"/>
      <p:bldP spid="58" grpId="0"/>
      <p:bldP spid="59" grpId="0"/>
      <p:bldP spid="65" grpId="0"/>
      <p:bldP spid="66" grpId="0"/>
      <p:bldP spid="67" grpId="0"/>
      <p:bldP spid="6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40582" y="500496"/>
                <a:ext cx="2744643" cy="1210164"/>
              </a:xfrm>
              <a:prstGeom prst="wedgeRoundRectCallout">
                <a:avLst>
                  <a:gd name="adj1" fmla="val 16122"/>
                  <a:gd name="adj2" fmla="val 6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Поверхность </a:t>
                </a:r>
                <a:r>
                  <a:rPr lang="ru-RU" sz="1400" dirty="0"/>
                  <a:t>куба состоит из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равных квадратов. </a:t>
                </a:r>
                <a:endParaRPr lang="ru-RU" sz="1400" dirty="0" smtClean="0"/>
              </a:p>
              <a:p>
                <a:pPr algn="ctr"/>
                <a:r>
                  <a:rPr lang="ru-RU" sz="1400" dirty="0" smtClean="0"/>
                  <a:t>Кроме </a:t>
                </a:r>
                <a:r>
                  <a:rPr lang="ru-RU" sz="1400" dirty="0"/>
                  <a:t>того, все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рёбер куба также равны.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582" y="500496"/>
                <a:ext cx="2744643" cy="1210164"/>
              </a:xfrm>
              <a:prstGeom prst="wedgeRoundRectCallout">
                <a:avLst>
                  <a:gd name="adj1" fmla="val 16122"/>
                  <a:gd name="adj2" fmla="val 69096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Группа 38"/>
          <p:cNvGrpSpPr/>
          <p:nvPr/>
        </p:nvGrpSpPr>
        <p:grpSpPr>
          <a:xfrm>
            <a:off x="1068328" y="1339274"/>
            <a:ext cx="2797094" cy="2821702"/>
            <a:chOff x="5399431" y="267494"/>
            <a:chExt cx="2223212" cy="3628420"/>
          </a:xfrm>
        </p:grpSpPr>
        <p:sp>
          <p:nvSpPr>
            <p:cNvPr id="40" name="Куб 39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/>
            <p:nvPr/>
          </p:nvCxnSpPr>
          <p:spPr>
            <a:xfrm>
              <a:off x="5960367" y="267494"/>
              <a:ext cx="0" cy="271673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>
              <a:off x="5953026" y="2984231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>
              <a:off x="5399431" y="2988547"/>
              <a:ext cx="553595" cy="907367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3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200073" y="371189"/>
            <a:ext cx="3585152" cy="1392909"/>
          </a:xfrm>
          <a:prstGeom prst="wedgeRoundRectCallout">
            <a:avLst>
              <a:gd name="adj1" fmla="val 16122"/>
              <a:gd name="adj2" fmla="val 6909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Тела имеют разные свойства. </a:t>
            </a:r>
            <a:endParaRPr lang="ru-RU" sz="1400" dirty="0" smtClean="0"/>
          </a:p>
          <a:p>
            <a:pPr algn="ctr"/>
            <a:r>
              <a:rPr lang="ru-RU" sz="1400" dirty="0" smtClean="0"/>
              <a:t>Одним </a:t>
            </a:r>
            <a:r>
              <a:rPr lang="ru-RU" sz="1400" dirty="0"/>
              <a:t>из свойств является масса, которую находят с помощью весов.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вот другим свойством тел является </a:t>
            </a:r>
            <a:r>
              <a:rPr lang="ru-RU" sz="1400" dirty="0">
                <a:solidFill>
                  <a:srgbClr val="762E9A"/>
                </a:solidFill>
              </a:rPr>
              <a:t>площадь поверхности</a:t>
            </a:r>
            <a:r>
              <a:rPr lang="ru-RU" sz="1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5" y="-481222"/>
            <a:ext cx="4198178" cy="2880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48144" y="1901552"/>
            <a:ext cx="1195311" cy="287999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623127" y="2599989"/>
            <a:ext cx="2074162" cy="677820"/>
          </a:xfrm>
          <a:prstGeom prst="wedgeRoundRectCallout">
            <a:avLst>
              <a:gd name="adj1" fmla="val 66612"/>
              <a:gd name="adj2" fmla="val -788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Это как площадь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прямоугольнике</a:t>
            </a:r>
            <a:r>
              <a:rPr lang="ru-RU" sz="1400" dirty="0" smtClean="0"/>
              <a:t>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384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956929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3" name="Группа 32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34" name="Куб 33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5" name="Прямая соединительная линия 34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4" name="Прямоугольник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566531" y="343481"/>
                <a:ext cx="4218694" cy="1659082"/>
              </a:xfrm>
              <a:prstGeom prst="wedgeRoundRectCallout">
                <a:avLst>
                  <a:gd name="adj1" fmla="val -1330"/>
                  <a:gd name="adj2" fmla="val 6569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>
                    <a:solidFill>
                      <a:srgbClr val="762E9A"/>
                    </a:solidFill>
                  </a:rPr>
                  <a:t>Прямоугольный </a:t>
                </a:r>
                <a:r>
                  <a:rPr lang="ru-RU" sz="1400" dirty="0">
                    <a:solidFill>
                      <a:srgbClr val="762E9A"/>
                    </a:solidFill>
                  </a:rPr>
                  <a:t>параллелепипед </a:t>
                </a:r>
                <a:r>
                  <a:rPr lang="ru-RU" sz="1400" dirty="0"/>
                  <a:t>– это объёмная фигура, а </a:t>
                </a:r>
                <a:r>
                  <a:rPr lang="ru-RU" sz="1400" dirty="0" smtClean="0"/>
                  <a:t>так </a:t>
                </a:r>
                <a:r>
                  <a:rPr lang="ru-RU" sz="1400" dirty="0"/>
                  <a:t>как прямоугольный параллелепипед имеет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граней-прямоугольников, </a:t>
                </a:r>
                <a:r>
                  <a:rPr lang="ru-RU" sz="1400" dirty="0"/>
                  <a:t>то площадь поверхности прямоугольного параллелепипеда будет равна сумме площадей его шести </a:t>
                </a:r>
                <a:r>
                  <a:rPr lang="ru-RU" sz="1400" dirty="0" smtClean="0"/>
                  <a:t>граней.</a:t>
                </a:r>
                <a:endParaRPr lang="ru-RU" sz="1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6531" y="343481"/>
                <a:ext cx="4218694" cy="1659082"/>
              </a:xfrm>
              <a:prstGeom prst="wedgeRoundRectCallout">
                <a:avLst>
                  <a:gd name="adj1" fmla="val -1330"/>
                  <a:gd name="adj2" fmla="val 65699"/>
                  <a:gd name="adj3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26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4848" y="293873"/>
            <a:ext cx="40303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54848" y="1079779"/>
            <a:ext cx="40303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rgbClr val="FFC000"/>
                </a:solidFill>
              </a:rPr>
              <a:t>Площадью поверхности параллелепипеда </a:t>
            </a:r>
            <a:r>
              <a:rPr lang="ru-RU" sz="1800" dirty="0">
                <a:solidFill>
                  <a:schemeClr val="bg1"/>
                </a:solidFill>
              </a:rPr>
              <a:t>называют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сумму </a:t>
            </a:r>
            <a:r>
              <a:rPr lang="ru-RU" sz="1800" dirty="0">
                <a:solidFill>
                  <a:schemeClr val="bg1"/>
                </a:solidFill>
              </a:rPr>
              <a:t>площадей всех его </a:t>
            </a:r>
            <a:r>
              <a:rPr lang="ru-RU" sz="1800" dirty="0" smtClean="0">
                <a:solidFill>
                  <a:schemeClr val="bg1"/>
                </a:solidFill>
              </a:rPr>
              <a:t>граней.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4748926" y="4283541"/>
                <a:ext cx="38573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пов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𝑏𝑐</m:t>
                      </m:r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926" y="4283541"/>
                <a:ext cx="3857338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54848" y="2155752"/>
                <a:ext cx="4030377" cy="19863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Если измерения нашего прямоугольного параллелепипеда обозначить таким образом: 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– его длина,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– </a:t>
                </a:r>
                <a:r>
                  <a:rPr lang="ru-RU" sz="1800" dirty="0">
                    <a:solidFill>
                      <a:schemeClr val="bg1"/>
                    </a:solidFill>
                  </a:rPr>
                  <a:t>ширина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и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– высота, то площадь его поверхности можно вычислить следующим образом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: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48" y="2155752"/>
                <a:ext cx="4030377" cy="1986313"/>
              </a:xfrm>
              <a:prstGeom prst="rect">
                <a:avLst/>
              </a:prstGeom>
              <a:blipFill>
                <a:blip r:embed="rId6"/>
                <a:stretch>
                  <a:fillRect l="-3631" t="-3692" b="-646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/>
          <p:cNvSpPr/>
          <p:nvPr/>
        </p:nvSpPr>
        <p:spPr>
          <a:xfrm>
            <a:off x="4748925" y="4257578"/>
            <a:ext cx="3776239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969379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1072942" y="988291"/>
            <a:ext cx="2797094" cy="3168065"/>
            <a:chOff x="5399431" y="267494"/>
            <a:chExt cx="2223212" cy="3628420"/>
          </a:xfrm>
        </p:grpSpPr>
        <p:sp>
          <p:nvSpPr>
            <p:cNvPr id="22" name="Куб 21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3" name="Прямая соединительная линия 22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629632"/>
                <a:ext cx="456985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629632"/>
                <a:ext cx="456151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672372"/>
                <a:ext cx="451919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Прямоугольник 32"/>
              <p:cNvSpPr/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Прямоугольник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668027"/>
                <a:ext cx="436145" cy="33855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731933" y="2739539"/>
                <a:ext cx="3593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33" y="2739539"/>
                <a:ext cx="35939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2033666" y="3787024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66" y="3787024"/>
                <a:ext cx="38504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>
                <a:off x="1191876" y="3435680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876" y="3435680"/>
                <a:ext cx="38504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56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7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8" grpId="0" animBg="1"/>
      <p:bldP spid="34" grpId="0"/>
      <p:bldP spid="20" grpId="0"/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4754848" y="293873"/>
            <a:ext cx="403037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4754848" y="1079779"/>
                <a:ext cx="4030377" cy="14086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Если прямоугольный параллелепипед является кубом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с </a:t>
                </a:r>
                <a:r>
                  <a:rPr lang="ru-RU" sz="1800" dirty="0">
                    <a:solidFill>
                      <a:schemeClr val="bg1"/>
                    </a:solidFill>
                  </a:rPr>
                  <a:t>длиной ребра равной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,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то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площадь его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поверхности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en-US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можно </a:t>
                </a:r>
                <a:r>
                  <a:rPr lang="ru-RU" sz="1800" dirty="0">
                    <a:solidFill>
                      <a:schemeClr val="bg1"/>
                    </a:solidFill>
                  </a:rPr>
                  <a:t>записать так: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48" y="1079779"/>
                <a:ext cx="4030377" cy="1408655"/>
              </a:xfrm>
              <a:prstGeom prst="rect">
                <a:avLst/>
              </a:prstGeom>
              <a:blipFill>
                <a:blip r:embed="rId5"/>
                <a:stretch>
                  <a:fillRect l="-3631" t="-5195" b="-95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9" name="Таблица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651221"/>
              </p:ext>
            </p:extLst>
          </p:nvPr>
        </p:nvGraphicFramePr>
        <p:xfrm>
          <a:off x="360214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4" y="4111086"/>
                <a:ext cx="36779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4866" y="3160385"/>
                <a:ext cx="37612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159" y="3160385"/>
                <a:ext cx="366832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2209" y="4113912"/>
                <a:ext cx="384657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Группа 53"/>
          <p:cNvGrpSpPr/>
          <p:nvPr/>
        </p:nvGrpSpPr>
        <p:grpSpPr>
          <a:xfrm>
            <a:off x="1068328" y="1339274"/>
            <a:ext cx="2797094" cy="2821702"/>
            <a:chOff x="5399431" y="267494"/>
            <a:chExt cx="2223212" cy="3628420"/>
          </a:xfrm>
        </p:grpSpPr>
        <p:sp>
          <p:nvSpPr>
            <p:cNvPr id="55" name="Куб 54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единительная линия 55"/>
            <p:cNvCxnSpPr/>
            <p:nvPr/>
          </p:nvCxnSpPr>
          <p:spPr>
            <a:xfrm>
              <a:off x="5960367" y="267494"/>
              <a:ext cx="0" cy="271673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5953026" y="2984231"/>
              <a:ext cx="16696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5399431" y="2988547"/>
              <a:ext cx="553595" cy="90736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Прямоугольник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681" y="1980152"/>
                <a:ext cx="456985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Прямоугольник 59"/>
              <p:cNvSpPr/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Прямоугольник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4" y="1980152"/>
                <a:ext cx="456151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Прямоугольник 60"/>
              <p:cNvSpPr/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Прямоугольник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190" y="1022892"/>
                <a:ext cx="451919" cy="33855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551" y="1018547"/>
                <a:ext cx="436145" cy="33855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4748926" y="2814961"/>
                <a:ext cx="193142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пов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</m:t>
                      </m:r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3" name="Прямоугольник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926" y="2814961"/>
                <a:ext cx="1931426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Прямоугольник 63"/>
          <p:cNvSpPr/>
          <p:nvPr/>
        </p:nvSpPr>
        <p:spPr>
          <a:xfrm>
            <a:off x="4748925" y="2788998"/>
            <a:ext cx="1931427" cy="54918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731933" y="2739539"/>
                <a:ext cx="3850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33" y="2739539"/>
                <a:ext cx="385041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2033666" y="3787024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66" y="3787024"/>
                <a:ext cx="38504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1191876" y="3435680"/>
                <a:ext cx="3850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600" b="1" dirty="0"/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876" y="3435680"/>
                <a:ext cx="38504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45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9" grpId="0"/>
      <p:bldP spid="60" grpId="0"/>
      <p:bldP spid="61" grpId="0"/>
      <p:bldP spid="62" grpId="0"/>
      <p:bldP spid="63" grpId="0"/>
      <p:bldP spid="64" grpId="0" animBg="1"/>
      <p:bldP spid="65" grpId="0"/>
      <p:bldP spid="66" grpId="0"/>
      <p:bldP spid="6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52" y="771300"/>
            <a:ext cx="5929810" cy="3599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85974" y="3865367"/>
            <a:ext cx="4127501" cy="916183"/>
          </a:xfrm>
          <a:prstGeom prst="wedgeRoundRectCallout">
            <a:avLst>
              <a:gd name="adj1" fmla="val -55181"/>
              <a:gd name="adj2" fmla="val -51999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Представляешь, это какое-то геометрическое тело, название которого состоит из четырнадцати </a:t>
            </a:r>
            <a:r>
              <a:rPr lang="ru-RU" sz="1400" dirty="0" smtClean="0"/>
              <a:t>букв.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926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4" y="1368713"/>
            <a:ext cx="2652281" cy="677820"/>
          </a:xfrm>
          <a:prstGeom prst="wedgeRoundRectCallout">
            <a:avLst>
              <a:gd name="adj1" fmla="val -19869"/>
              <a:gd name="adj2" fmla="val 834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Давайте </a:t>
            </a:r>
            <a:r>
              <a:rPr lang="ru-RU" sz="1400" dirty="0"/>
              <a:t>проведём небольшой эксперимент.</a:t>
            </a:r>
          </a:p>
        </p:txBody>
      </p:sp>
      <p:pic>
        <p:nvPicPr>
          <p:cNvPr id="5122" name="Picture 2" descr="http://pngimg.com/uploads/box/box_PNG1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388" y="1153842"/>
            <a:ext cx="334883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3430" y="1281203"/>
            <a:ext cx="662880" cy="7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1324" y="627559"/>
            <a:ext cx="662880" cy="7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9818" y="1124028"/>
            <a:ext cx="662880" cy="72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31731" y="1996630"/>
            <a:ext cx="662880" cy="720000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5454870" y="1815468"/>
            <a:ext cx="0" cy="138955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663171" y="2510243"/>
            <a:ext cx="0" cy="152359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785225" y="1670679"/>
            <a:ext cx="0" cy="143273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591881" y="1161103"/>
            <a:ext cx="0" cy="1432739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2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810750"/>
            <a:ext cx="4058954" cy="35208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04" y="1901553"/>
            <a:ext cx="1195311" cy="287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40332" y="694459"/>
            <a:ext cx="2652281" cy="677820"/>
          </a:xfrm>
          <a:prstGeom prst="wedgeRoundRectCallout">
            <a:avLst>
              <a:gd name="adj1" fmla="val -716"/>
              <a:gd name="adj2" fmla="val 9570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что за странную фигуру мы получили?</a:t>
            </a:r>
          </a:p>
        </p:txBody>
      </p:sp>
    </p:spTree>
    <p:extLst>
      <p:ext uri="{BB962C8B-B14F-4D97-AF65-F5344CB8AC3E}">
        <p14:creationId xmlns:p14="http://schemas.microsoft.com/office/powerpoint/2010/main" val="4139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04" y="1901553"/>
            <a:ext cx="1195311" cy="287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775" y="371190"/>
            <a:ext cx="4490315" cy="1154546"/>
          </a:xfrm>
          <a:prstGeom prst="wedgeRoundRectCallout">
            <a:avLst>
              <a:gd name="adj1" fmla="val -29308"/>
              <a:gd name="adj2" fmla="val 9170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Фигуру, которая у нас получилась, называют </a:t>
            </a:r>
            <a:r>
              <a:rPr lang="ru-RU" sz="1400" dirty="0">
                <a:solidFill>
                  <a:srgbClr val="762E9A"/>
                </a:solidFill>
              </a:rPr>
              <a:t>развёрткой</a:t>
            </a:r>
            <a:r>
              <a:rPr lang="ru-RU" sz="1400" dirty="0"/>
              <a:t> прямоугольного параллелепипеда. </a:t>
            </a:r>
            <a:endParaRPr lang="ru-RU" sz="1400" dirty="0" smtClean="0"/>
          </a:p>
          <a:p>
            <a:pPr algn="ctr"/>
            <a:r>
              <a:rPr lang="ru-RU" sz="1400" dirty="0" smtClean="0"/>
              <a:t>С </a:t>
            </a:r>
            <a:r>
              <a:rPr lang="ru-RU" sz="1400" dirty="0"/>
              <a:t>помощью развёртки можно изготовить модель прямоугольного </a:t>
            </a:r>
            <a:r>
              <a:rPr lang="ru-RU" sz="1400" dirty="0" smtClean="0"/>
              <a:t>параллелепипеда.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810750"/>
            <a:ext cx="4058954" cy="35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775" y="906897"/>
            <a:ext cx="3511261" cy="916183"/>
          </a:xfrm>
          <a:prstGeom prst="wedgeRoundRectCallout">
            <a:avLst>
              <a:gd name="adj1" fmla="val -22678"/>
              <a:gd name="adj2" fmla="val 8930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вы думаете, вот такая развёртка какому геометрическому телу принадлежит?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92613" y="906897"/>
            <a:ext cx="4392612" cy="329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4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8775" y="906897"/>
            <a:ext cx="3945370" cy="677820"/>
          </a:xfrm>
          <a:prstGeom prst="wedgeRoundRectCallout">
            <a:avLst>
              <a:gd name="adj1" fmla="val 23909"/>
              <a:gd name="adj2" fmla="val 8249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это же развёртка куба! </a:t>
            </a:r>
            <a:endParaRPr lang="ru-RU" sz="1400" dirty="0" smtClean="0"/>
          </a:p>
          <a:p>
            <a:pPr algn="ctr"/>
            <a:r>
              <a:rPr lang="ru-RU" sz="1400" dirty="0" smtClean="0"/>
              <a:t>Она </a:t>
            </a:r>
            <a:r>
              <a:rPr lang="ru-RU" sz="1400" dirty="0"/>
              <a:t>состоит из шести равных </a:t>
            </a:r>
            <a:r>
              <a:rPr lang="ru-RU" sz="1400" dirty="0" smtClean="0"/>
              <a:t>квадратов.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92613" y="906897"/>
            <a:ext cx="4392612" cy="3294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38" y="1901551"/>
            <a:ext cx="1242698" cy="28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7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754"/>
            <a:ext cx="2520000" cy="25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8775" y="1387186"/>
            <a:ext cx="1793298" cy="677820"/>
          </a:xfrm>
          <a:prstGeom prst="wedgeRoundRectCallout">
            <a:avLst>
              <a:gd name="adj1" fmla="val 1247"/>
              <a:gd name="adj2" fmla="val 770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вы видите на </a:t>
            </a:r>
            <a:r>
              <a:rPr lang="ru-RU" sz="1400" dirty="0" smtClean="0"/>
              <a:t>картинке?</a:t>
            </a:r>
            <a:endParaRPr 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88000" y="361950"/>
            <a:ext cx="3197225" cy="1154546"/>
          </a:xfrm>
          <a:prstGeom prst="wedgeRoundRectCallout">
            <a:avLst>
              <a:gd name="adj1" fmla="val 11069"/>
              <a:gd name="adj2" fmla="val 818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это же одно из семи чудес света – египетские </a:t>
            </a:r>
            <a:r>
              <a:rPr lang="ru-RU" sz="1400" dirty="0" smtClean="0"/>
              <a:t>пирамиды!</a:t>
            </a:r>
          </a:p>
          <a:p>
            <a:pPr algn="ctr"/>
            <a:r>
              <a:rPr lang="ru-RU" sz="1400" dirty="0" smtClean="0"/>
              <a:t>Нам </a:t>
            </a:r>
            <a:r>
              <a:rPr lang="ru-RU" sz="1400" dirty="0"/>
              <a:t>про них рассказывали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 </a:t>
            </a:r>
            <a:r>
              <a:rPr lang="ru-RU" sz="1400" dirty="0"/>
              <a:t>уроках </a:t>
            </a:r>
            <a:r>
              <a:rPr lang="ru-RU" sz="1400" dirty="0" smtClean="0"/>
              <a:t>истории.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319000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Многогранники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307" y="1006857"/>
            <a:ext cx="1285714" cy="1485714"/>
          </a:xfrm>
          <a:prstGeom prst="rect">
            <a:avLst/>
          </a:prstGeom>
        </p:spPr>
      </p:pic>
      <p:pic>
        <p:nvPicPr>
          <p:cNvPr id="1026" name="Picture 2" descr="C:\Users\Root\AppData\Local\Temp\SNAGHTML2631c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57" y="1035339"/>
            <a:ext cx="1476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ot\AppData\Local\Temp\SNAGHTML27566f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31" y="1006857"/>
            <a:ext cx="12763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43" y="2611620"/>
            <a:ext cx="1835122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2053" y="2611620"/>
            <a:ext cx="1833444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03653" y="3768186"/>
            <a:ext cx="107365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7413" y="3701550"/>
            <a:ext cx="1061694" cy="10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98474" y="685223"/>
            <a:ext cx="3686752" cy="916183"/>
          </a:xfrm>
          <a:prstGeom prst="wedgeRoundRectCallout">
            <a:avLst>
              <a:gd name="adj1" fmla="val 23094"/>
              <a:gd name="adj2" fmla="val 8789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Многогранники</a:t>
            </a:r>
            <a:r>
              <a:rPr lang="ru-RU" sz="1400" dirty="0"/>
              <a:t> – это геометрические тела, поверхность которых состоит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из </a:t>
            </a:r>
            <a:r>
              <a:rPr lang="ru-RU" sz="1400" dirty="0"/>
              <a:t>многоугольников.</a:t>
            </a:r>
          </a:p>
        </p:txBody>
      </p:sp>
    </p:spTree>
    <p:extLst>
      <p:ext uri="{BB962C8B-B14F-4D97-AF65-F5344CB8AC3E}">
        <p14:creationId xmlns:p14="http://schemas.microsoft.com/office/powerpoint/2010/main" val="684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Многогранники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307" y="1006857"/>
            <a:ext cx="1285714" cy="1485714"/>
          </a:xfrm>
          <a:prstGeom prst="rect">
            <a:avLst/>
          </a:prstGeom>
        </p:spPr>
      </p:pic>
      <p:pic>
        <p:nvPicPr>
          <p:cNvPr id="1026" name="Picture 2" descr="C:\Users\Root\AppData\Local\Temp\SNAGHTML2631c5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57" y="1035339"/>
            <a:ext cx="14763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oot\AppData\Local\Temp\SNAGHTML27566f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331" y="1006857"/>
            <a:ext cx="127635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43" y="2611620"/>
            <a:ext cx="1835122" cy="14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2053" y="2611620"/>
            <a:ext cx="1833444" cy="144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03653" y="3768186"/>
            <a:ext cx="1073650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7413" y="3701550"/>
            <a:ext cx="1061694" cy="1080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63854" y="722169"/>
            <a:ext cx="2421371" cy="677820"/>
          </a:xfrm>
          <a:prstGeom prst="wedgeRoundRectCallout">
            <a:avLst>
              <a:gd name="adj1" fmla="val 2495"/>
              <a:gd name="adj2" fmla="val 10833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а расскажи нам про пирамиды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578764" y="1026968"/>
            <a:ext cx="3206461" cy="677820"/>
          </a:xfrm>
          <a:prstGeom prst="wedgeRoundRectCallout">
            <a:avLst>
              <a:gd name="adj1" fmla="val 24940"/>
              <a:gd name="adj2" fmla="val 7923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Поверхность пирамиды </a:t>
            </a:r>
            <a:r>
              <a:rPr lang="ru-RU" sz="1400" dirty="0"/>
              <a:t>состоит из боковых граней и основания. </a:t>
            </a:r>
            <a:endParaRPr lang="ru-RU" sz="1400" dirty="0" smtClean="0"/>
          </a:p>
        </p:txBody>
      </p:sp>
      <p:pic>
        <p:nvPicPr>
          <p:cNvPr id="1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84340"/>
              </p:ext>
            </p:extLst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2" name="Полилиния 41"/>
          <p:cNvSpPr/>
          <p:nvPr/>
        </p:nvSpPr>
        <p:spPr>
          <a:xfrm>
            <a:off x="1062182" y="3112655"/>
            <a:ext cx="2798618" cy="1043709"/>
          </a:xfrm>
          <a:custGeom>
            <a:avLst/>
            <a:gdLst>
              <a:gd name="connsiteX0" fmla="*/ 0 w 2798618"/>
              <a:gd name="connsiteY0" fmla="*/ 341745 h 1043709"/>
              <a:gd name="connsiteX1" fmla="*/ 2798618 w 2798618"/>
              <a:gd name="connsiteY1" fmla="*/ 0 h 1043709"/>
              <a:gd name="connsiteX2" fmla="*/ 2115127 w 2798618"/>
              <a:gd name="connsiteY2" fmla="*/ 1043709 h 1043709"/>
              <a:gd name="connsiteX3" fmla="*/ 0 w 2798618"/>
              <a:gd name="connsiteY3" fmla="*/ 341745 h 1043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98618" h="1043709">
                <a:moveTo>
                  <a:pt x="0" y="341745"/>
                </a:moveTo>
                <a:lnTo>
                  <a:pt x="2798618" y="0"/>
                </a:lnTo>
                <a:lnTo>
                  <a:pt x="2115127" y="1043709"/>
                </a:lnTo>
                <a:lnTo>
                  <a:pt x="0" y="341745"/>
                </a:lnTo>
                <a:close/>
              </a:path>
            </a:pathLst>
          </a:custGeom>
          <a:solidFill>
            <a:srgbClr val="C0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062182" y="997527"/>
            <a:ext cx="2789382" cy="2438400"/>
          </a:xfrm>
          <a:custGeom>
            <a:avLst/>
            <a:gdLst>
              <a:gd name="connsiteX0" fmla="*/ 0 w 2789382"/>
              <a:gd name="connsiteY0" fmla="*/ 2438400 h 2438400"/>
              <a:gd name="connsiteX1" fmla="*/ 1394691 w 2789382"/>
              <a:gd name="connsiteY1" fmla="*/ 0 h 2438400"/>
              <a:gd name="connsiteX2" fmla="*/ 2789382 w 2789382"/>
              <a:gd name="connsiteY2" fmla="*/ 2105891 h 2438400"/>
              <a:gd name="connsiteX3" fmla="*/ 0 w 2789382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9382" h="2438400">
                <a:moveTo>
                  <a:pt x="0" y="2438400"/>
                </a:moveTo>
                <a:lnTo>
                  <a:pt x="1394691" y="0"/>
                </a:lnTo>
                <a:lnTo>
                  <a:pt x="2789382" y="2105891"/>
                </a:lnTo>
                <a:lnTo>
                  <a:pt x="0" y="2438400"/>
                </a:lnTo>
                <a:close/>
              </a:path>
            </a:pathLst>
          </a:cu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Группа 37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Полилиния 39"/>
          <p:cNvSpPr/>
          <p:nvPr/>
        </p:nvSpPr>
        <p:spPr>
          <a:xfrm>
            <a:off x="1080655" y="988291"/>
            <a:ext cx="2068945" cy="3149600"/>
          </a:xfrm>
          <a:custGeom>
            <a:avLst/>
            <a:gdLst>
              <a:gd name="connsiteX0" fmla="*/ 0 w 2068945"/>
              <a:gd name="connsiteY0" fmla="*/ 2466109 h 3149600"/>
              <a:gd name="connsiteX1" fmla="*/ 1376218 w 2068945"/>
              <a:gd name="connsiteY1" fmla="*/ 0 h 3149600"/>
              <a:gd name="connsiteX2" fmla="*/ 2068945 w 2068945"/>
              <a:gd name="connsiteY2" fmla="*/ 3149600 h 3149600"/>
              <a:gd name="connsiteX3" fmla="*/ 0 w 2068945"/>
              <a:gd name="connsiteY3" fmla="*/ 2466109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8945" h="3149600">
                <a:moveTo>
                  <a:pt x="0" y="2466109"/>
                </a:moveTo>
                <a:lnTo>
                  <a:pt x="1376218" y="0"/>
                </a:lnTo>
                <a:lnTo>
                  <a:pt x="2068945" y="3149600"/>
                </a:lnTo>
                <a:lnTo>
                  <a:pt x="0" y="2466109"/>
                </a:lnTo>
                <a:close/>
              </a:path>
            </a:pathLst>
          </a:custGeom>
          <a:solidFill>
            <a:srgbClr val="FFC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2466109" y="997527"/>
            <a:ext cx="1403927" cy="3158837"/>
          </a:xfrm>
          <a:custGeom>
            <a:avLst/>
            <a:gdLst>
              <a:gd name="connsiteX0" fmla="*/ 683491 w 1403927"/>
              <a:gd name="connsiteY0" fmla="*/ 3158837 h 3158837"/>
              <a:gd name="connsiteX1" fmla="*/ 0 w 1403927"/>
              <a:gd name="connsiteY1" fmla="*/ 0 h 3158837"/>
              <a:gd name="connsiteX2" fmla="*/ 1403927 w 1403927"/>
              <a:gd name="connsiteY2" fmla="*/ 2115128 h 3158837"/>
              <a:gd name="connsiteX3" fmla="*/ 683491 w 1403927"/>
              <a:gd name="connsiteY3" fmla="*/ 3158837 h 31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3927" h="3158837">
                <a:moveTo>
                  <a:pt x="683491" y="3158837"/>
                </a:moveTo>
                <a:lnTo>
                  <a:pt x="0" y="0"/>
                </a:lnTo>
                <a:lnTo>
                  <a:pt x="1403927" y="2115128"/>
                </a:lnTo>
                <a:lnTo>
                  <a:pt x="683491" y="3158837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2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51388" y="361950"/>
            <a:ext cx="4033837" cy="1392909"/>
          </a:xfrm>
          <a:prstGeom prst="wedgeRoundRectCallout">
            <a:avLst>
              <a:gd name="adj1" fmla="val 27001"/>
              <a:gd name="adj2" fmla="val 6265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smtClean="0"/>
              <a:t>Боковые грани пирамиды </a:t>
            </a:r>
            <a:br>
              <a:rPr lang="ru-RU" sz="1400" smtClean="0"/>
            </a:br>
            <a:r>
              <a:rPr lang="ru-RU" sz="1400" smtClean="0"/>
              <a:t>всегда являются треугольниками, имеющими общую вершину. </a:t>
            </a:r>
          </a:p>
          <a:p>
            <a:pPr algn="ctr"/>
            <a:r>
              <a:rPr lang="ru-RU" sz="1400" smtClean="0"/>
              <a:t>Эту общую вершину боковых граней называют </a:t>
            </a:r>
            <a:r>
              <a:rPr lang="ru-RU" sz="1400" smtClean="0">
                <a:solidFill>
                  <a:srgbClr val="762E9A"/>
                </a:solidFill>
              </a:rPr>
              <a:t>вершиной</a:t>
            </a:r>
            <a:r>
              <a:rPr lang="ru-RU" sz="1400" smtClean="0"/>
              <a:t> пирамиды. </a:t>
            </a:r>
            <a:endParaRPr lang="ru-RU" sz="1400" dirty="0" smtClean="0"/>
          </a:p>
        </p:txBody>
      </p:sp>
      <p:pic>
        <p:nvPicPr>
          <p:cNvPr id="1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Овал 13"/>
          <p:cNvSpPr/>
          <p:nvPr/>
        </p:nvSpPr>
        <p:spPr>
          <a:xfrm>
            <a:off x="2429157" y="951347"/>
            <a:ext cx="72000" cy="72000"/>
          </a:xfrm>
          <a:prstGeom prst="ellipse">
            <a:avLst/>
          </a:prstGeom>
          <a:solidFill>
            <a:srgbClr val="9865B1"/>
          </a:solidFill>
          <a:ln>
            <a:solidFill>
              <a:srgbClr val="9865B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52" y="771300"/>
            <a:ext cx="5929810" cy="3599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92174" y="3865367"/>
            <a:ext cx="3071993" cy="916183"/>
          </a:xfrm>
          <a:prstGeom prst="wedgeRoundRectCallout">
            <a:avLst>
              <a:gd name="adj1" fmla="val -60928"/>
              <a:gd name="adj2" fmla="val -4876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ещё в этом слове есть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три </a:t>
            </a:r>
            <a:r>
              <a:rPr lang="ru-RU" sz="1400" dirty="0"/>
              <a:t>буквы </a:t>
            </a:r>
            <a:r>
              <a:rPr lang="ru-RU" sz="1400" dirty="0" smtClean="0">
                <a:solidFill>
                  <a:srgbClr val="762E9A"/>
                </a:solidFill>
              </a:rPr>
              <a:t>Л</a:t>
            </a:r>
            <a:r>
              <a:rPr lang="ru-RU" sz="1400" dirty="0" smtClean="0"/>
              <a:t> </a:t>
            </a:r>
            <a:r>
              <a:rPr lang="ru-RU" sz="1400" dirty="0"/>
              <a:t>и три буквы </a:t>
            </a:r>
            <a:r>
              <a:rPr lang="ru-RU" sz="1400" dirty="0" smtClean="0">
                <a:solidFill>
                  <a:srgbClr val="762E9A"/>
                </a:solidFill>
              </a:rPr>
              <a:t>П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Да </a:t>
            </a:r>
            <a:r>
              <a:rPr lang="ru-RU" sz="1400" dirty="0"/>
              <a:t>разве бывают такие слова?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9725" y="1150369"/>
            <a:ext cx="3187989" cy="916183"/>
          </a:xfrm>
          <a:prstGeom prst="wedgeRoundRectCallout">
            <a:avLst>
              <a:gd name="adj1" fmla="val 21643"/>
              <a:gd name="adj2" fmla="val 8128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Мне кажется, я догадался! </a:t>
            </a:r>
            <a:endParaRPr lang="ru-RU" sz="1400" dirty="0" smtClean="0"/>
          </a:p>
          <a:p>
            <a:pPr algn="ctr"/>
            <a:r>
              <a:rPr lang="ru-RU" sz="1400" dirty="0" smtClean="0"/>
              <a:t>Попробуй </a:t>
            </a:r>
            <a:r>
              <a:rPr lang="ru-RU" sz="1400" dirty="0"/>
              <a:t>записать в кроссворд слово </a:t>
            </a:r>
            <a:r>
              <a:rPr lang="ru-RU" sz="1400" dirty="0">
                <a:solidFill>
                  <a:srgbClr val="762E9A"/>
                </a:solidFill>
              </a:rPr>
              <a:t>«параллелепипед»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35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068291" y="962311"/>
            <a:ext cx="2716934" cy="677820"/>
          </a:xfrm>
          <a:prstGeom prst="wedgeRoundRectCallout">
            <a:avLst>
              <a:gd name="adj1" fmla="val 24621"/>
              <a:gd name="adj2" fmla="val 7083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Стороны </a:t>
            </a:r>
            <a:r>
              <a:rPr lang="ru-RU" sz="1400" dirty="0"/>
              <a:t>граней называют </a:t>
            </a:r>
            <a:r>
              <a:rPr lang="ru-RU" sz="1400" dirty="0">
                <a:solidFill>
                  <a:srgbClr val="762E9A"/>
                </a:solidFill>
              </a:rPr>
              <a:t>рёбрами</a:t>
            </a:r>
            <a:r>
              <a:rPr lang="ru-RU" sz="1400" dirty="0"/>
              <a:t> пирамиды. </a:t>
            </a:r>
            <a:endParaRPr lang="ru-RU" sz="1400" dirty="0" smtClean="0"/>
          </a:p>
        </p:txBody>
      </p:sp>
      <p:pic>
        <p:nvPicPr>
          <p:cNvPr id="12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/>
          <p:cNvCxnSpPr/>
          <p:nvPr/>
        </p:nvCxnSpPr>
        <p:spPr>
          <a:xfrm>
            <a:off x="1062182" y="3453822"/>
            <a:ext cx="2115127" cy="701964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3177309" y="3112077"/>
            <a:ext cx="692732" cy="1043709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062182" y="3112077"/>
            <a:ext cx="2807859" cy="341745"/>
          </a:xfrm>
          <a:prstGeom prst="line">
            <a:avLst/>
          </a:prstGeom>
          <a:ln w="28575">
            <a:solidFill>
              <a:srgbClr val="762E9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1062182" y="987713"/>
            <a:ext cx="1402494" cy="2466109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 flipV="1">
            <a:off x="2464676" y="987713"/>
            <a:ext cx="692732" cy="3168073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2464676" y="987713"/>
            <a:ext cx="1405365" cy="2124364"/>
          </a:xfrm>
          <a:prstGeom prst="line">
            <a:avLst/>
          </a:prstGeom>
          <a:ln w="28575">
            <a:solidFill>
              <a:srgbClr val="762E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7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2129" y="1901550"/>
            <a:ext cx="1242699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61164" y="361950"/>
            <a:ext cx="4324062" cy="1392909"/>
          </a:xfrm>
          <a:prstGeom prst="wedgeRoundRectCallout">
            <a:avLst>
              <a:gd name="adj1" fmla="val 697"/>
              <a:gd name="adj2" fmla="val 6950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ты сказал, что пирамида состоит из боковых граней и основания и что все боковые грани — всегда треугольники.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что, в основании пирамиды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может </a:t>
            </a:r>
            <a:r>
              <a:rPr lang="ru-RU" sz="1400" dirty="0"/>
              <a:t>лежать не треугольник?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val="644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2129" y="1901550"/>
            <a:ext cx="1242699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13474" y="361950"/>
            <a:ext cx="2571751" cy="1154546"/>
          </a:xfrm>
          <a:prstGeom prst="wedgeRoundRectCallout">
            <a:avLst>
              <a:gd name="adj1" fmla="val 15543"/>
              <a:gd name="adj2" fmla="val 7430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Хороший вопрос! </a:t>
            </a:r>
            <a:endParaRPr lang="ru-RU" sz="1400" dirty="0" smtClean="0"/>
          </a:p>
          <a:p>
            <a:pPr algn="ctr"/>
            <a:r>
              <a:rPr lang="ru-RU" sz="1400" dirty="0" smtClean="0"/>
              <a:t>В </a:t>
            </a:r>
            <a:r>
              <a:rPr lang="ru-RU" sz="1400" dirty="0"/>
              <a:t>основании пирамиды может лежать любой </a:t>
            </a:r>
            <a:r>
              <a:rPr lang="ru-RU" sz="1400" dirty="0" smtClean="0"/>
              <a:t>многоугольник.</a:t>
            </a:r>
          </a:p>
        </p:txBody>
      </p:sp>
    </p:spTree>
    <p:extLst>
      <p:ext uri="{BB962C8B-B14F-4D97-AF65-F5344CB8AC3E}">
        <p14:creationId xmlns:p14="http://schemas.microsoft.com/office/powerpoint/2010/main" val="363056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676934" y="563772"/>
            <a:ext cx="1854056" cy="1791854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2129" y="1901550"/>
            <a:ext cx="1242699" cy="28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65242" y="361950"/>
            <a:ext cx="4019984" cy="1392909"/>
          </a:xfrm>
          <a:prstGeom prst="wedgeRoundRectCallout">
            <a:avLst>
              <a:gd name="adj1" fmla="val 15543"/>
              <a:gd name="adj2" fmla="val 7430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 </a:t>
            </a:r>
            <a:r>
              <a:rPr lang="ru-RU" sz="1400" dirty="0"/>
              <a:t>зависимости от того, какой многоугольник лежит в основании,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все </a:t>
            </a:r>
            <a:r>
              <a:rPr lang="ru-RU" sz="1400" dirty="0"/>
              <a:t>пирамиды можно разделить </a:t>
            </a:r>
            <a:endParaRPr lang="ru-RU" sz="1400" dirty="0" smtClean="0"/>
          </a:p>
          <a:p>
            <a:pPr algn="ctr"/>
            <a:r>
              <a:rPr lang="ru-RU" sz="1400" dirty="0" smtClean="0"/>
              <a:t>на </a:t>
            </a:r>
            <a:r>
              <a:rPr lang="ru-RU" sz="1400" dirty="0"/>
              <a:t>треугольные, четырёхугольные, пятиугольные и так далее.</a:t>
            </a:r>
            <a:endParaRPr lang="ru-RU" sz="1400" dirty="0" smtClean="0"/>
          </a:p>
        </p:txBody>
      </p:sp>
      <p:grpSp>
        <p:nvGrpSpPr>
          <p:cNvPr id="14" name="Группа 13"/>
          <p:cNvGrpSpPr/>
          <p:nvPr/>
        </p:nvGrpSpPr>
        <p:grpSpPr>
          <a:xfrm>
            <a:off x="1062182" y="988291"/>
            <a:ext cx="2807859" cy="3168073"/>
            <a:chOff x="1062182" y="988291"/>
            <a:chExt cx="2807859" cy="3168073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Группа 9"/>
          <p:cNvGrpSpPr/>
          <p:nvPr/>
        </p:nvGrpSpPr>
        <p:grpSpPr>
          <a:xfrm>
            <a:off x="2523297" y="671137"/>
            <a:ext cx="1854056" cy="1803911"/>
            <a:chOff x="2523297" y="671137"/>
            <a:chExt cx="1854056" cy="1803911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2523297" y="2078019"/>
              <a:ext cx="1396638" cy="397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3919935" y="1884729"/>
              <a:ext cx="457418" cy="590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2523297" y="1807465"/>
              <a:ext cx="933773" cy="2705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523297" y="683194"/>
              <a:ext cx="926080" cy="1394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 flipV="1">
              <a:off x="3449377" y="683194"/>
              <a:ext cx="457418" cy="17918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3449377" y="683194"/>
              <a:ext cx="927976" cy="1201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3447990" y="1807465"/>
              <a:ext cx="903077" cy="7556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3447990" y="671137"/>
              <a:ext cx="9080" cy="11346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1322305" y="2680496"/>
            <a:ext cx="2069399" cy="1803911"/>
            <a:chOff x="1322305" y="2680496"/>
            <a:chExt cx="2069399" cy="1803911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1537648" y="4087378"/>
              <a:ext cx="1396638" cy="397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934286" y="3894088"/>
              <a:ext cx="457418" cy="590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1323253" y="3466457"/>
              <a:ext cx="214395" cy="62092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1537648" y="2692553"/>
              <a:ext cx="926080" cy="1394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2463728" y="2692553"/>
              <a:ext cx="457418" cy="17918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2463728" y="2692553"/>
              <a:ext cx="927976" cy="1201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2462341" y="3408186"/>
              <a:ext cx="903077" cy="48420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 flipV="1">
              <a:off x="2462341" y="2680496"/>
              <a:ext cx="1387" cy="7372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1322305" y="3403520"/>
              <a:ext cx="1128283" cy="6293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1322305" y="2700370"/>
              <a:ext cx="1140036" cy="766087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961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369450" y="278550"/>
          <a:ext cx="4213224" cy="458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5110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28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pSp>
        <p:nvGrpSpPr>
          <p:cNvPr id="38" name="Группа 37"/>
          <p:cNvGrpSpPr/>
          <p:nvPr/>
        </p:nvGrpSpPr>
        <p:grpSpPr>
          <a:xfrm>
            <a:off x="676934" y="563772"/>
            <a:ext cx="1854056" cy="1791854"/>
            <a:chOff x="1062182" y="988291"/>
            <a:chExt cx="2807859" cy="31680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90836" y="361950"/>
            <a:ext cx="3594390" cy="916183"/>
          </a:xfrm>
          <a:prstGeom prst="wedgeRoundRectCallout">
            <a:avLst>
              <a:gd name="adj1" fmla="val 22481"/>
              <a:gd name="adj2" fmla="val 8741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пирамиды разрезать по рёбрам боковых граней, то получим фигуры, которые являются их </a:t>
            </a:r>
            <a:r>
              <a:rPr lang="ru-RU" sz="1400" dirty="0">
                <a:solidFill>
                  <a:srgbClr val="762E9A"/>
                </a:solidFill>
              </a:rPr>
              <a:t>развёртками</a:t>
            </a:r>
            <a:r>
              <a:rPr lang="ru-RU" sz="1400" dirty="0"/>
              <a:t>.</a:t>
            </a:r>
            <a:endParaRPr lang="ru-RU" sz="1400" dirty="0" smtClean="0"/>
          </a:p>
        </p:txBody>
      </p:sp>
      <p:grpSp>
        <p:nvGrpSpPr>
          <p:cNvPr id="10" name="Группа 9"/>
          <p:cNvGrpSpPr/>
          <p:nvPr/>
        </p:nvGrpSpPr>
        <p:grpSpPr>
          <a:xfrm>
            <a:off x="2523297" y="671137"/>
            <a:ext cx="1854056" cy="1803911"/>
            <a:chOff x="2523297" y="671137"/>
            <a:chExt cx="1854056" cy="1803911"/>
          </a:xfrm>
        </p:grpSpPr>
        <p:cxnSp>
          <p:nvCxnSpPr>
            <p:cNvPr id="27" name="Прямая соединительная линия 26"/>
            <p:cNvCxnSpPr/>
            <p:nvPr/>
          </p:nvCxnSpPr>
          <p:spPr>
            <a:xfrm>
              <a:off x="2523297" y="2078019"/>
              <a:ext cx="1396638" cy="397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V="1">
              <a:off x="3919935" y="1884729"/>
              <a:ext cx="457418" cy="590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2523297" y="1807465"/>
              <a:ext cx="933773" cy="27055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2523297" y="683194"/>
              <a:ext cx="926080" cy="1394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 flipV="1">
              <a:off x="3449377" y="683194"/>
              <a:ext cx="457418" cy="17918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3449377" y="683194"/>
              <a:ext cx="927976" cy="1201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3447990" y="1807465"/>
              <a:ext cx="903077" cy="7556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3447990" y="671137"/>
              <a:ext cx="9080" cy="1134630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/>
          <p:cNvGrpSpPr/>
          <p:nvPr/>
        </p:nvGrpSpPr>
        <p:grpSpPr>
          <a:xfrm>
            <a:off x="1322305" y="2680496"/>
            <a:ext cx="2069399" cy="1803911"/>
            <a:chOff x="1322305" y="2680496"/>
            <a:chExt cx="2069399" cy="1803911"/>
          </a:xfrm>
        </p:grpSpPr>
        <p:cxnSp>
          <p:nvCxnSpPr>
            <p:cNvPr id="40" name="Прямая соединительная линия 39"/>
            <p:cNvCxnSpPr/>
            <p:nvPr/>
          </p:nvCxnSpPr>
          <p:spPr>
            <a:xfrm>
              <a:off x="1537648" y="4087378"/>
              <a:ext cx="1396638" cy="39702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2934286" y="3894088"/>
              <a:ext cx="457418" cy="590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H="1" flipV="1">
              <a:off x="1323253" y="3466457"/>
              <a:ext cx="214395" cy="62092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1537648" y="2692553"/>
              <a:ext cx="926080" cy="1394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2463728" y="2692553"/>
              <a:ext cx="457418" cy="17918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 flipV="1">
              <a:off x="2463728" y="2692553"/>
              <a:ext cx="927976" cy="12015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2462341" y="3408186"/>
              <a:ext cx="903077" cy="484204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 flipV="1">
              <a:off x="2462341" y="2680496"/>
              <a:ext cx="1387" cy="737256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1322305" y="3403520"/>
              <a:ext cx="1128283" cy="62937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1322305" y="2700370"/>
              <a:ext cx="1140036" cy="766087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1574" y="61161"/>
            <a:ext cx="662880" cy="720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25630" y="175860"/>
            <a:ext cx="662880" cy="72000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0901" y="2177298"/>
            <a:ext cx="662880" cy="720000"/>
          </a:xfrm>
          <a:prstGeom prst="rect">
            <a:avLst/>
          </a:prstGeom>
        </p:spPr>
      </p:pic>
      <p:grpSp>
        <p:nvGrpSpPr>
          <p:cNvPr id="80" name="Группа 79"/>
          <p:cNvGrpSpPr/>
          <p:nvPr/>
        </p:nvGrpSpPr>
        <p:grpSpPr>
          <a:xfrm>
            <a:off x="670091" y="543355"/>
            <a:ext cx="1905805" cy="1641374"/>
            <a:chOff x="6047002" y="157018"/>
            <a:chExt cx="1564040" cy="1347029"/>
          </a:xfrm>
        </p:grpSpPr>
        <p:cxnSp>
          <p:nvCxnSpPr>
            <p:cNvPr id="53" name="Прямая соединительная линия 52"/>
            <p:cNvCxnSpPr/>
            <p:nvPr/>
          </p:nvCxnSpPr>
          <p:spPr>
            <a:xfrm>
              <a:off x="6443216" y="837361"/>
              <a:ext cx="382798" cy="6461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6444402" y="820041"/>
              <a:ext cx="769198" cy="13091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6826014" y="820041"/>
              <a:ext cx="387586" cy="66345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6047002" y="1485575"/>
              <a:ext cx="1564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H="1" flipV="1">
              <a:off x="6825673" y="166256"/>
              <a:ext cx="785369" cy="13377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6070241" y="157018"/>
              <a:ext cx="755432" cy="13264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Группа 100"/>
          <p:cNvGrpSpPr/>
          <p:nvPr/>
        </p:nvGrpSpPr>
        <p:grpSpPr>
          <a:xfrm>
            <a:off x="2503484" y="703945"/>
            <a:ext cx="1923397" cy="1951543"/>
            <a:chOff x="4816830" y="1089025"/>
            <a:chExt cx="1507770" cy="1529834"/>
          </a:xfrm>
        </p:grpSpPr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5387540" y="1089025"/>
              <a:ext cx="197285" cy="5776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>
              <a:off x="5747540" y="1666694"/>
              <a:ext cx="577060" cy="190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flipH="1" flipV="1">
              <a:off x="5581651" y="1095375"/>
              <a:ext cx="165889" cy="5868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Прямоугольник 83"/>
            <p:cNvSpPr/>
            <p:nvPr/>
          </p:nvSpPr>
          <p:spPr>
            <a:xfrm>
              <a:off x="5387540" y="1666694"/>
              <a:ext cx="360000" cy="360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4" name="Прямая соединительная линия 93"/>
            <p:cNvCxnSpPr/>
            <p:nvPr/>
          </p:nvCxnSpPr>
          <p:spPr>
            <a:xfrm flipV="1">
              <a:off x="5747540" y="1857375"/>
              <a:ext cx="570710" cy="169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 flipV="1">
              <a:off x="4820398" y="1670811"/>
              <a:ext cx="570710" cy="16931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4816830" y="1838072"/>
              <a:ext cx="577060" cy="19068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Прямая соединительная линия 98"/>
            <p:cNvCxnSpPr/>
            <p:nvPr/>
          </p:nvCxnSpPr>
          <p:spPr>
            <a:xfrm>
              <a:off x="5384606" y="2025629"/>
              <a:ext cx="197285" cy="5776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/>
            <p:cNvCxnSpPr/>
            <p:nvPr/>
          </p:nvCxnSpPr>
          <p:spPr>
            <a:xfrm flipH="1">
              <a:off x="5578717" y="2031979"/>
              <a:ext cx="165889" cy="5868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1378738" y="2769839"/>
            <a:ext cx="1860876" cy="1637281"/>
            <a:chOff x="4497062" y="1906019"/>
            <a:chExt cx="1860876" cy="1637281"/>
          </a:xfrm>
        </p:grpSpPr>
        <p:sp>
          <p:nvSpPr>
            <p:cNvPr id="102" name="Правильный пятиугольник 101"/>
            <p:cNvSpPr/>
            <p:nvPr/>
          </p:nvSpPr>
          <p:spPr>
            <a:xfrm>
              <a:off x="4858327" y="2157111"/>
              <a:ext cx="1099128" cy="926302"/>
            </a:xfrm>
            <a:prstGeom prst="pentag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3" name="Прямая соединительная линия 102"/>
            <p:cNvCxnSpPr/>
            <p:nvPr/>
          </p:nvCxnSpPr>
          <p:spPr>
            <a:xfrm flipV="1">
              <a:off x="5407891" y="1906831"/>
              <a:ext cx="621434" cy="25190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Прямая соединительная линия 104"/>
            <p:cNvCxnSpPr>
              <a:stCxn id="102" idx="5"/>
            </p:cNvCxnSpPr>
            <p:nvPr/>
          </p:nvCxnSpPr>
          <p:spPr>
            <a:xfrm flipV="1">
              <a:off x="5957454" y="1906019"/>
              <a:ext cx="71871" cy="6049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/>
            <p:cNvCxnSpPr>
              <a:stCxn id="102" idx="5"/>
            </p:cNvCxnSpPr>
            <p:nvPr/>
          </p:nvCxnSpPr>
          <p:spPr>
            <a:xfrm>
              <a:off x="5957454" y="2510926"/>
              <a:ext cx="400484" cy="4608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/>
            <p:cNvCxnSpPr>
              <a:stCxn id="102" idx="4"/>
            </p:cNvCxnSpPr>
            <p:nvPr/>
          </p:nvCxnSpPr>
          <p:spPr>
            <a:xfrm flipV="1">
              <a:off x="5747540" y="2971800"/>
              <a:ext cx="610398" cy="111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/>
            <p:cNvCxnSpPr>
              <a:endCxn id="102" idx="1"/>
            </p:cNvCxnSpPr>
            <p:nvPr/>
          </p:nvCxnSpPr>
          <p:spPr>
            <a:xfrm flipH="1">
              <a:off x="4858328" y="1968186"/>
              <a:ext cx="24987" cy="5427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/>
            <p:cNvCxnSpPr>
              <a:stCxn id="102" idx="0"/>
            </p:cNvCxnSpPr>
            <p:nvPr/>
          </p:nvCxnSpPr>
          <p:spPr>
            <a:xfrm flipH="1" flipV="1">
              <a:off x="4876709" y="1958597"/>
              <a:ext cx="531182" cy="1985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>
              <a:stCxn id="102" idx="4"/>
            </p:cNvCxnSpPr>
            <p:nvPr/>
          </p:nvCxnSpPr>
          <p:spPr>
            <a:xfrm flipH="1">
              <a:off x="5407891" y="3083411"/>
              <a:ext cx="339649" cy="4598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Прямая соединительная линия 121"/>
            <p:cNvCxnSpPr>
              <a:stCxn id="102" idx="2"/>
            </p:cNvCxnSpPr>
            <p:nvPr/>
          </p:nvCxnSpPr>
          <p:spPr>
            <a:xfrm>
              <a:off x="5068242" y="3083411"/>
              <a:ext cx="339649" cy="4598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Прямая соединительная линия 126"/>
            <p:cNvCxnSpPr>
              <a:stCxn id="102" idx="2"/>
            </p:cNvCxnSpPr>
            <p:nvPr/>
          </p:nvCxnSpPr>
          <p:spPr>
            <a:xfrm flipH="1" flipV="1">
              <a:off x="4497062" y="2905125"/>
              <a:ext cx="571180" cy="1782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/>
            <p:cNvCxnSpPr>
              <a:stCxn id="102" idx="1"/>
            </p:cNvCxnSpPr>
            <p:nvPr/>
          </p:nvCxnSpPr>
          <p:spPr>
            <a:xfrm flipH="1">
              <a:off x="4497062" y="2510926"/>
              <a:ext cx="361266" cy="3941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12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6" y="909934"/>
            <a:ext cx="40338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Есть </a:t>
            </a:r>
            <a:r>
              <a:rPr lang="ru-RU" sz="1400" dirty="0"/>
              <a:t>четыре изображения одного кубика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разных </a:t>
            </a:r>
            <a:r>
              <a:rPr lang="ru-RU" sz="1400" dirty="0" smtClean="0"/>
              <a:t>сторон.</a:t>
            </a:r>
          </a:p>
          <a:p>
            <a:r>
              <a:rPr lang="ru-RU" sz="1400" dirty="0" smtClean="0"/>
              <a:t>Восстановите </a:t>
            </a:r>
            <a:r>
              <a:rPr lang="ru-RU" sz="1400" dirty="0"/>
              <a:t>развёртку данного кубика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по </a:t>
            </a:r>
            <a:r>
              <a:rPr lang="ru-RU" sz="1400" dirty="0"/>
              <a:t>известной её </a:t>
            </a:r>
            <a:r>
              <a:rPr lang="ru-RU" sz="1400" dirty="0" smtClean="0"/>
              <a:t>части.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58774" y="2084776"/>
            <a:ext cx="403383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32730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26000"/>
            <a:ext cx="126555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94" y="1230739"/>
            <a:ext cx="1289647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2357803"/>
            <a:ext cx="126537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829" y="3674786"/>
            <a:ext cx="1108707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188" y="1143099"/>
            <a:ext cx="213458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58774" y="2756029"/>
                <a:ext cx="4033838" cy="20898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из первого изображения видно,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что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расположена над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r>
                  <a:rPr lang="ru-RU" sz="1400" dirty="0" smtClean="0"/>
                  <a:t>Рассматривая </a:t>
                </a:r>
                <a:r>
                  <a:rPr lang="ru-RU" sz="1400" dirty="0"/>
                  <a:t>второе изображение кубика, можно сделать вывод, что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расположена под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r>
                  <a:rPr lang="ru-RU" sz="1400" dirty="0" smtClean="0"/>
                  <a:t>Из </a:t>
                </a:r>
                <a:r>
                  <a:rPr lang="ru-RU" sz="1400" dirty="0"/>
                  <a:t>следующего изображения делаем вывод, что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расположена под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. </a:t>
                </a:r>
              </a:p>
              <a:p>
                <a:r>
                  <a:rPr lang="ru-RU" sz="1400" dirty="0" smtClean="0"/>
                  <a:t>А </a:t>
                </a:r>
                <a:r>
                  <a:rPr lang="ru-RU" sz="1400" dirty="0"/>
                  <a:t>из последнего изображения можем заметить, что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расположена справа от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.</a:t>
                </a: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2756029"/>
                <a:ext cx="4033838" cy="2089803"/>
              </a:xfrm>
              <a:prstGeom prst="rect">
                <a:avLst/>
              </a:prstGeom>
              <a:blipFill>
                <a:blip r:embed="rId9"/>
                <a:stretch>
                  <a:fillRect l="-2719" t="-2624" b="-17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7528411" y="1079852"/>
            <a:ext cx="4267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latin typeface="Georgia" panose="02040502050405020303" pitchFamily="18" charset="0"/>
              </a:rPr>
              <a:t>1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91542" y="1721298"/>
            <a:ext cx="500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smtClean="0">
                <a:latin typeface="Georgia" panose="02040502050405020303" pitchFamily="18" charset="0"/>
              </a:rPr>
              <a:t>2</a:t>
            </a:r>
            <a:endParaRPr lang="ru-RU" i="1" dirty="0">
              <a:latin typeface="Georgia" panose="02040502050405020303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5395" y="2490739"/>
            <a:ext cx="474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smtClean="0">
                <a:latin typeface="Georgia" panose="02040502050405020303" pitchFamily="18" charset="0"/>
              </a:rPr>
              <a:t>6</a:t>
            </a:r>
            <a:endParaRPr lang="ru-RU" sz="1200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" grpId="0"/>
      <p:bldP spid="38" grpId="0"/>
      <p:bldP spid="3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6" y="909934"/>
                <a:ext cx="5502274" cy="11526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/>
                  <a:t>Миша хочет покрасить деревянный брусок </a:t>
                </a:r>
                <a:r>
                  <a:rPr lang="ru-RU" sz="1400" dirty="0" smtClean="0"/>
                  <a:t>в </a:t>
                </a:r>
                <a:r>
                  <a:rPr lang="ru-RU" sz="1400" dirty="0"/>
                  <a:t>форме прямоугольного параллелепипеда. </a:t>
                </a:r>
                <a:endParaRPr lang="ru-RU" sz="1400" dirty="0" smtClean="0"/>
              </a:p>
              <a:p>
                <a:r>
                  <a:rPr lang="ru-RU" sz="1400" dirty="0" smtClean="0"/>
                  <a:t>Сколько </a:t>
                </a:r>
                <a:r>
                  <a:rPr lang="ru-RU" sz="1400" dirty="0"/>
                  <a:t>потребуется краски, если измерения этого бруска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 см,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sz="1400" dirty="0" smtClean="0"/>
                  <a:t> см,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 см </a:t>
                </a:r>
                <a:r>
                  <a:rPr lang="ru-RU" sz="1400" dirty="0"/>
                  <a:t>и известно, </a:t>
                </a:r>
                <a:r>
                  <a:rPr lang="ru-RU" sz="1400" dirty="0" smtClean="0"/>
                  <a:t>что </a:t>
                </a:r>
                <a:r>
                  <a:rPr lang="ru-RU" sz="1400" dirty="0"/>
                  <a:t>для покраски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ru-RU" sz="1400" dirty="0" smtClean="0"/>
                  <a:t> см</a:t>
                </a:r>
                <a:r>
                  <a:rPr lang="ru-RU" sz="1400" baseline="30000" dirty="0" smtClean="0"/>
                  <a:t>2</a:t>
                </a:r>
                <a:r>
                  <a:rPr lang="ru-RU" sz="1400" dirty="0" smtClean="0"/>
                  <a:t> </a:t>
                </a:r>
                <a:r>
                  <a:rPr lang="ru-RU" sz="1400" dirty="0"/>
                  <a:t>поверхности потребуется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 </a:t>
                </a:r>
                <a:r>
                  <a:rPr lang="ru-RU" sz="1400" dirty="0"/>
                  <a:t>грамма краски?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6" y="909934"/>
                <a:ext cx="5502274" cy="1152623"/>
              </a:xfrm>
              <a:prstGeom prst="rect">
                <a:avLst/>
              </a:prstGeom>
              <a:blipFill>
                <a:blip r:embed="rId3"/>
                <a:stretch>
                  <a:fillRect l="-1996" t="-4762" r="-1441" b="-634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2223323"/>
            <a:ext cx="550227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391956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7588" y="866254"/>
            <a:ext cx="1431637" cy="41194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5367" y="2679743"/>
                <a:ext cx="309802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 smtClean="0"/>
                  <a:t>1</a:t>
                </a:r>
                <a:r>
                  <a:rPr lang="ru-RU" sz="1400" b="0" dirty="0" smtClean="0"/>
                  <a:t>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пов</m:t>
                        </m:r>
                      </m:sub>
                    </m:sSub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∙(2∙3+2∙4+3∙4)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679743"/>
                <a:ext cx="3098028" cy="246221"/>
              </a:xfrm>
              <a:prstGeom prst="rect">
                <a:avLst/>
              </a:prstGeom>
              <a:blipFill>
                <a:blip r:embed="rId5"/>
                <a:stretch>
                  <a:fillRect l="-3543" t="-15000" r="-394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726545" y="0"/>
                <a:ext cx="3057183" cy="858624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</p:spPr>
            <p:txBody>
              <a:bodyPr wrap="square" lIns="360000" tIns="288000" rIns="360000" bIns="288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ru-RU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пов</m:t>
                          </m:r>
                        </m:sub>
                      </m:sSub>
                      <m:r>
                        <a:rPr lang="ru-RU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2(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𝑎𝑐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𝑏𝑐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6545" y="0"/>
                <a:ext cx="3057183" cy="8586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63395" y="2679743"/>
                <a:ext cx="234320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∙(6+8+12)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=52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(см</a:t>
                </a:r>
                <a:r>
                  <a:rPr lang="ru-RU" sz="1400" baseline="30000" dirty="0" smtClean="0"/>
                  <a:t>2</a:t>
                </a:r>
                <a:r>
                  <a:rPr lang="ru-RU" sz="1400" dirty="0" smtClean="0"/>
                  <a:t>)</a:t>
                </a:r>
                <a:endParaRPr lang="ru-RU" sz="1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395" y="2679743"/>
                <a:ext cx="2343206" cy="246221"/>
              </a:xfrm>
              <a:prstGeom prst="rect">
                <a:avLst/>
              </a:prstGeom>
              <a:blipFill>
                <a:blip r:embed="rId8"/>
                <a:stretch>
                  <a:fillRect l="-2857" t="-15000" r="-3377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65367" y="2998307"/>
                <a:ext cx="91602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2)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∙52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998307"/>
                <a:ext cx="916020" cy="246221"/>
              </a:xfrm>
              <a:prstGeom prst="rect">
                <a:avLst/>
              </a:prstGeom>
              <a:blipFill>
                <a:blip r:embed="rId9"/>
                <a:stretch>
                  <a:fillRect l="-12000" t="-12500" r="-40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281387" y="2998306"/>
                <a:ext cx="591509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104</m:t>
                    </m:r>
                  </m:oMath>
                </a14:m>
                <a:r>
                  <a:rPr lang="ru-RU" sz="1600" dirty="0" smtClean="0"/>
                  <a:t> </a:t>
                </a:r>
                <a:r>
                  <a:rPr lang="ru-RU" sz="1400" dirty="0" smtClean="0"/>
                  <a:t>(г)</a:t>
                </a:r>
                <a:endParaRPr lang="ru-RU" sz="1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387" y="2998306"/>
                <a:ext cx="591509" cy="246221"/>
              </a:xfrm>
              <a:prstGeom prst="rect">
                <a:avLst/>
              </a:prstGeom>
              <a:blipFill>
                <a:blip r:embed="rId10"/>
                <a:stretch>
                  <a:fillRect l="-11340" t="-12500" r="-16495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Прямая соединительная линия 21"/>
          <p:cNvCxnSpPr/>
          <p:nvPr/>
        </p:nvCxnSpPr>
        <p:spPr>
          <a:xfrm>
            <a:off x="365366" y="3439010"/>
            <a:ext cx="549568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65367" y="3607643"/>
                <a:ext cx="5495683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latin typeface="Cambria Math" panose="02040503050406030204" pitchFamily="18" charset="0"/>
                      </a:rPr>
                      <m:t>104</m:t>
                    </m:r>
                  </m:oMath>
                </a14:m>
                <a:r>
                  <a:rPr lang="ru-RU" sz="1400" dirty="0"/>
                  <a:t> грамма краски потребуется для покраски </a:t>
                </a:r>
                <a:r>
                  <a:rPr lang="ru-RU" sz="1400" dirty="0" smtClean="0"/>
                  <a:t>бруска.</a:t>
                </a:r>
                <a:endParaRPr lang="ru-RU" sz="1400" b="1" dirty="0" smtClean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607643"/>
                <a:ext cx="5495683" cy="240579"/>
              </a:xfrm>
              <a:prstGeom prst="rect">
                <a:avLst/>
              </a:prstGeom>
              <a:blipFill>
                <a:blip r:embed="rId11"/>
                <a:stretch>
                  <a:fillRect l="-1998" t="-1282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83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 animBg="1"/>
      <p:bldP spid="19" grpId="0"/>
      <p:bldP spid="20" grpId="0"/>
      <p:bldP spid="21" grpId="0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4392615" cy="15645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Многогранники</a:t>
            </a:r>
            <a:r>
              <a:rPr lang="ru-RU" sz="1600" dirty="0">
                <a:solidFill>
                  <a:schemeClr val="bg1"/>
                </a:solidFill>
              </a:rPr>
              <a:t> – это геометрические тела, поверхность которых состоит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из </a:t>
            </a:r>
            <a:r>
              <a:rPr lang="ru-RU" sz="1600" dirty="0">
                <a:solidFill>
                  <a:schemeClr val="bg1"/>
                </a:solidFill>
              </a:rPr>
              <a:t>многоугольников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Параллелепипед и пирамида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являются </a:t>
            </a:r>
            <a:r>
              <a:rPr lang="ru-RU" sz="1600" dirty="0">
                <a:solidFill>
                  <a:schemeClr val="bg1"/>
                </a:solidFill>
              </a:rPr>
              <a:t>видами многогранников.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751388" y="1101890"/>
            <a:ext cx="1958109" cy="2170538"/>
            <a:chOff x="5399431" y="267494"/>
            <a:chExt cx="2223212" cy="3628420"/>
          </a:xfrm>
        </p:grpSpPr>
        <p:sp>
          <p:nvSpPr>
            <p:cNvPr id="10" name="Куб 9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/>
            <p:cNvCxnSpPr/>
            <p:nvPr/>
          </p:nvCxnSpPr>
          <p:spPr>
            <a:xfrm>
              <a:off x="5953026" y="267494"/>
              <a:ext cx="0" cy="282362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953026" y="3091119"/>
              <a:ext cx="16696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5399431" y="3091119"/>
              <a:ext cx="553595" cy="80479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6354618" y="2346037"/>
            <a:ext cx="2430607" cy="2435514"/>
            <a:chOff x="1062182" y="988291"/>
            <a:chExt cx="2807859" cy="3168073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5580209" cy="3282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Прямоугольный параллелепипед </a:t>
                </a:r>
                <a:r>
                  <a:rPr lang="ru-RU" sz="1600" dirty="0">
                    <a:solidFill>
                      <a:schemeClr val="bg1"/>
                    </a:solidFill>
                  </a:rPr>
                  <a:t>– это многогранник, поверхность которого состоит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из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прямоугольников.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У прямоугольного параллелепипеда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>
                    <a:solidFill>
                      <a:schemeClr val="bg1"/>
                    </a:solidFill>
                  </a:rPr>
                  <a:t>вершин,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>
                    <a:solidFill>
                      <a:schemeClr val="bg1"/>
                    </a:solidFill>
                  </a:rPr>
                  <a:t>граней и </a:t>
                </a:r>
                <a14:m>
                  <m:oMath xmlns:m="http://schemas.openxmlformats.org/officeDocument/2006/math">
                    <m:r>
                      <a:rPr lang="ru-RU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 рёбер.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Грани прямоугольного параллелепипеда, расположенные напротив друг друга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не имеющие общих вершин, называют 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противолежащими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Противолежащие грани прямоугольного параллелепипеда равны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5580209" cy="3282950"/>
              </a:xfrm>
              <a:prstGeom prst="rect">
                <a:avLst/>
              </a:prstGeom>
              <a:blipFill>
                <a:blip r:embed="rId5"/>
                <a:stretch>
                  <a:fillRect l="-2077" t="-1484" r="-1858" b="-22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304394" y="1185015"/>
            <a:ext cx="2480831" cy="3596534"/>
            <a:chOff x="5399431" y="267493"/>
            <a:chExt cx="2223212" cy="3628421"/>
          </a:xfrm>
        </p:grpSpPr>
        <p:sp>
          <p:nvSpPr>
            <p:cNvPr id="11" name="Куб 1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953026" y="267493"/>
              <a:ext cx="0" cy="3014492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953026" y="3296120"/>
              <a:ext cx="1669617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399431" y="3281985"/>
              <a:ext cx="553595" cy="613929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87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580209" cy="2282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Три ребра прямоугольного параллелепипеда, выходящие из одной вершины, называют </a:t>
            </a:r>
            <a:r>
              <a:rPr lang="ru-RU" sz="1600" dirty="0">
                <a:solidFill>
                  <a:srgbClr val="FFC000"/>
                </a:solidFill>
              </a:rPr>
              <a:t>измерениями</a:t>
            </a:r>
            <a:r>
              <a:rPr lang="ru-RU" sz="1600" dirty="0">
                <a:solidFill>
                  <a:schemeClr val="bg1"/>
                </a:solidFill>
              </a:rPr>
              <a:t> (длиной, шириной и высотой)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Если все три измерения равны, то такой прямоугольный параллелепипед называют </a:t>
            </a:r>
            <a:r>
              <a:rPr lang="ru-RU" sz="1600" dirty="0">
                <a:solidFill>
                  <a:srgbClr val="FFC000"/>
                </a:solidFill>
              </a:rPr>
              <a:t>кубом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Площадью поверхности </a:t>
            </a:r>
            <a:r>
              <a:rPr lang="ru-RU" sz="1600" dirty="0">
                <a:solidFill>
                  <a:schemeClr val="bg1"/>
                </a:solidFill>
              </a:rPr>
              <a:t>параллелепипеда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называют </a:t>
            </a:r>
            <a:r>
              <a:rPr lang="ru-RU" sz="1600" dirty="0">
                <a:solidFill>
                  <a:schemeClr val="bg1"/>
                </a:solidFill>
              </a:rPr>
              <a:t>сумму площадей всех его граней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304394" y="1185017"/>
            <a:ext cx="2480830" cy="2190892"/>
            <a:chOff x="5399431" y="267494"/>
            <a:chExt cx="2223211" cy="3628420"/>
          </a:xfrm>
        </p:grpSpPr>
        <p:sp>
          <p:nvSpPr>
            <p:cNvPr id="11" name="Куб 10"/>
            <p:cNvSpPr/>
            <p:nvPr/>
          </p:nvSpPr>
          <p:spPr>
            <a:xfrm>
              <a:off x="5399431" y="267494"/>
              <a:ext cx="2223211" cy="3628420"/>
            </a:xfrm>
            <a:prstGeom prst="cube">
              <a:avLst>
                <a:gd name="adj" fmla="val 24669"/>
              </a:avLst>
            </a:prstGeom>
            <a:noFill/>
            <a:ln w="1905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5911642" y="267494"/>
              <a:ext cx="0" cy="2742565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903363" y="3029934"/>
              <a:ext cx="170986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399431" y="3029934"/>
              <a:ext cx="512211" cy="865980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503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52" y="771300"/>
            <a:ext cx="5929810" cy="3599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8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8775" y="853790"/>
            <a:ext cx="1911927" cy="1154546"/>
          </a:xfrm>
          <a:prstGeom prst="wedgeRoundRectCallout">
            <a:avLst>
              <a:gd name="adj1" fmla="val 9088"/>
              <a:gd name="adj2" fmla="val 8083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Как ты сказал? </a:t>
            </a:r>
            <a:endParaRPr lang="ru-RU" sz="1400" dirty="0" smtClean="0"/>
          </a:p>
          <a:p>
            <a:pPr algn="ctr"/>
            <a:r>
              <a:rPr lang="ru-RU" sz="1400" dirty="0" smtClean="0"/>
              <a:t>Па-ла-</a:t>
            </a:r>
            <a:r>
              <a:rPr lang="ru-RU" sz="1400" dirty="0" err="1" smtClean="0"/>
              <a:t>лле</a:t>
            </a:r>
            <a:r>
              <a:rPr lang="ru-RU" sz="1400" dirty="0" smtClean="0"/>
              <a:t>-</a:t>
            </a:r>
            <a:r>
              <a:rPr lang="ru-RU" sz="1400" dirty="0" err="1" smtClean="0"/>
              <a:t>ле</a:t>
            </a:r>
            <a:r>
              <a:rPr lang="ru-RU" sz="1400" dirty="0"/>
              <a:t>…, </a:t>
            </a:r>
            <a:endParaRPr lang="ru-RU" sz="1400" dirty="0" smtClean="0"/>
          </a:p>
          <a:p>
            <a:pPr algn="ctr"/>
            <a:r>
              <a:rPr lang="ru-RU" sz="1400" dirty="0" smtClean="0"/>
              <a:t>па-</a:t>
            </a:r>
            <a:r>
              <a:rPr lang="ru-RU" sz="1400" dirty="0" err="1" smtClean="0"/>
              <a:t>ра</a:t>
            </a:r>
            <a:r>
              <a:rPr lang="ru-RU" sz="1400" dirty="0" smtClean="0"/>
              <a:t>-ре-ре</a:t>
            </a:r>
            <a:r>
              <a:rPr lang="ru-RU" sz="1400" dirty="0"/>
              <a:t>…, </a:t>
            </a:r>
            <a:endParaRPr lang="ru-RU" sz="1400" dirty="0" smtClean="0"/>
          </a:p>
          <a:p>
            <a:pPr algn="ctr"/>
            <a:r>
              <a:rPr lang="ru-RU" sz="1400" dirty="0" smtClean="0"/>
              <a:t>па-ла-ре-</a:t>
            </a:r>
            <a:r>
              <a:rPr lang="ru-RU" sz="1400" dirty="0" err="1" smtClean="0"/>
              <a:t>ле</a:t>
            </a:r>
            <a:r>
              <a:rPr lang="ru-RU" sz="1400" dirty="0"/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59943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50227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rgbClr val="FFC000"/>
                </a:solidFill>
              </a:rPr>
              <a:t>Пирамида</a:t>
            </a:r>
            <a:r>
              <a:rPr lang="ru-RU" sz="1600" dirty="0">
                <a:solidFill>
                  <a:schemeClr val="bg1"/>
                </a:solidFill>
              </a:rPr>
              <a:t> – это многогранник,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у </a:t>
            </a:r>
            <a:r>
              <a:rPr lang="ru-RU" sz="1600" dirty="0">
                <a:solidFill>
                  <a:schemeClr val="bg1"/>
                </a:solidFill>
              </a:rPr>
              <a:t>которого все боковые грани — треугольники.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 зависимости от того, какой многоугольник лежит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>
                <a:solidFill>
                  <a:schemeClr val="bg1"/>
                </a:solidFill>
              </a:rPr>
              <a:t>основании, все пирамиды можно разделить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на </a:t>
            </a:r>
            <a:r>
              <a:rPr lang="ru-RU" sz="1600" dirty="0">
                <a:solidFill>
                  <a:schemeClr val="bg1"/>
                </a:solidFill>
              </a:rPr>
              <a:t>треугольные, четырёхугольные, пятиугольные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и </a:t>
            </a:r>
            <a:r>
              <a:rPr lang="ru-RU" sz="1600" dirty="0">
                <a:solidFill>
                  <a:schemeClr val="bg1"/>
                </a:solidFill>
              </a:rPr>
              <a:t>так далее.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6287221" y="1093232"/>
            <a:ext cx="2430607" cy="2435514"/>
            <a:chOff x="1062182" y="988291"/>
            <a:chExt cx="2807859" cy="3168073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21"/>
          <p:cNvGrpSpPr/>
          <p:nvPr/>
        </p:nvGrpSpPr>
        <p:grpSpPr>
          <a:xfrm>
            <a:off x="358773" y="3339588"/>
            <a:ext cx="1854056" cy="1441363"/>
            <a:chOff x="1062182" y="988291"/>
            <a:chExt cx="2807859" cy="3168073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1062182" y="3454400"/>
              <a:ext cx="2115127" cy="701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flipV="1">
              <a:off x="3177309" y="3112655"/>
              <a:ext cx="692732" cy="10437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1062182" y="3112655"/>
              <a:ext cx="2807859" cy="341745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flipV="1">
              <a:off x="1062182" y="988291"/>
              <a:ext cx="1402494" cy="246610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 flipV="1">
              <a:off x="2464676" y="988291"/>
              <a:ext cx="692732" cy="316807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 flipV="1">
              <a:off x="2464676" y="988291"/>
              <a:ext cx="1405365" cy="21243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Группа 28"/>
          <p:cNvGrpSpPr/>
          <p:nvPr/>
        </p:nvGrpSpPr>
        <p:grpSpPr>
          <a:xfrm>
            <a:off x="2594075" y="3339588"/>
            <a:ext cx="1854056" cy="1463318"/>
            <a:chOff x="2523297" y="671137"/>
            <a:chExt cx="1854056" cy="1803911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2523297" y="2078019"/>
              <a:ext cx="1396638" cy="3970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flipV="1">
              <a:off x="3919935" y="1884729"/>
              <a:ext cx="457418" cy="5903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2523297" y="1807465"/>
              <a:ext cx="933773" cy="270554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2523297" y="683194"/>
              <a:ext cx="926080" cy="13948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 flipV="1">
              <a:off x="3449377" y="683194"/>
              <a:ext cx="457418" cy="179185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 flipV="1">
              <a:off x="3449377" y="683194"/>
              <a:ext cx="927976" cy="12015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>
              <a:off x="3447990" y="1807465"/>
              <a:ext cx="903077" cy="75566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 flipV="1">
              <a:off x="3447990" y="671137"/>
              <a:ext cx="9080" cy="1134630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/>
          <p:cNvGrpSpPr/>
          <p:nvPr/>
        </p:nvGrpSpPr>
        <p:grpSpPr>
          <a:xfrm>
            <a:off x="4874303" y="3301841"/>
            <a:ext cx="2069399" cy="1481979"/>
            <a:chOff x="1322305" y="2680496"/>
            <a:chExt cx="2069399" cy="1803911"/>
          </a:xfrm>
        </p:grpSpPr>
        <p:cxnSp>
          <p:nvCxnSpPr>
            <p:cNvPr id="39" name="Прямая соединительная линия 38"/>
            <p:cNvCxnSpPr/>
            <p:nvPr/>
          </p:nvCxnSpPr>
          <p:spPr>
            <a:xfrm>
              <a:off x="1537648" y="4087378"/>
              <a:ext cx="1396638" cy="39702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flipV="1">
              <a:off x="2934286" y="3894088"/>
              <a:ext cx="457418" cy="590319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H="1" flipV="1">
              <a:off x="1323253" y="3466457"/>
              <a:ext cx="214395" cy="620921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1537648" y="2692553"/>
              <a:ext cx="926080" cy="139482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H="1" flipV="1">
              <a:off x="2463728" y="2692553"/>
              <a:ext cx="457418" cy="179185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flipH="1" flipV="1">
              <a:off x="2463728" y="2692553"/>
              <a:ext cx="927976" cy="12015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2462341" y="3408186"/>
              <a:ext cx="903077" cy="484204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 flipV="1">
              <a:off x="2462341" y="2680496"/>
              <a:ext cx="1387" cy="737256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1322305" y="3403520"/>
              <a:ext cx="1128283" cy="62937"/>
            </a:xfrm>
            <a:prstGeom prst="line">
              <a:avLst/>
            </a:prstGeom>
            <a:ln w="1905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1322305" y="2700370"/>
              <a:ext cx="1140036" cy="766087"/>
            </a:xfrm>
            <a:prstGeom prst="line">
              <a:avLst/>
            </a:prstGeom>
            <a:ln w="190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1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52" y="771300"/>
            <a:ext cx="5929810" cy="3599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8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96519" y="4098854"/>
            <a:ext cx="3659043" cy="677820"/>
          </a:xfrm>
          <a:prstGeom prst="wedgeRoundRectCallout">
            <a:avLst>
              <a:gd name="adj1" fmla="val -53009"/>
              <a:gd name="adj2" fmla="val -9086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 что за мудрёное слово-то такое? </a:t>
            </a:r>
            <a:endParaRPr lang="ru-RU" sz="1400" dirty="0" smtClean="0"/>
          </a:p>
          <a:p>
            <a:pPr algn="ctr"/>
            <a:r>
              <a:rPr lang="ru-RU" sz="1400" dirty="0" smtClean="0"/>
              <a:t>Язык </a:t>
            </a:r>
            <a:r>
              <a:rPr lang="ru-RU" sz="1400" dirty="0"/>
              <a:t>поломаешь, пока выговоришь!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0919" y="1323475"/>
            <a:ext cx="4774306" cy="916183"/>
          </a:xfrm>
          <a:prstGeom prst="wedgeRoundRectCallout">
            <a:avLst>
              <a:gd name="adj1" fmla="val 28438"/>
              <a:gd name="adj2" fmla="val 6943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совсем это слово не мудрёное, </a:t>
            </a:r>
            <a:r>
              <a:rPr lang="ru-RU" sz="1400" dirty="0" smtClean="0"/>
              <a:t>а </a:t>
            </a:r>
            <a:r>
              <a:rPr lang="ru-RU" sz="1400" dirty="0"/>
              <a:t>интересное. </a:t>
            </a:r>
            <a:endParaRPr lang="ru-RU" sz="1400" dirty="0" smtClean="0"/>
          </a:p>
          <a:p>
            <a:pPr algn="ctr"/>
            <a:r>
              <a:rPr lang="ru-RU" sz="1400" dirty="0" smtClean="0"/>
              <a:t>С </a:t>
            </a:r>
            <a:r>
              <a:rPr lang="ru-RU" sz="1400" dirty="0"/>
              <a:t>предметами, имеющими форму параллелепипеда, ты встречаешься каждый день.</a:t>
            </a:r>
          </a:p>
        </p:txBody>
      </p:sp>
    </p:spTree>
    <p:extLst>
      <p:ext uri="{BB962C8B-B14F-4D97-AF65-F5344CB8AC3E}">
        <p14:creationId xmlns:p14="http://schemas.microsoft.com/office/powerpoint/2010/main" val="311698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0"/>
            <a:ext cx="9144000" cy="5144400"/>
          </a:xfrm>
          <a:prstGeom prst="rect">
            <a:avLst/>
          </a:prstGeom>
          <a:solidFill>
            <a:srgbClr val="854B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52" y="771300"/>
            <a:ext cx="5929810" cy="3599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7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50339" y="4098854"/>
            <a:ext cx="4869299" cy="677820"/>
          </a:xfrm>
          <a:prstGeom prst="wedgeRoundRectCallout">
            <a:avLst>
              <a:gd name="adj1" fmla="val -53009"/>
              <a:gd name="adj2" fmla="val -9086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встречал я такие </a:t>
            </a:r>
            <a:r>
              <a:rPr lang="ru-RU" sz="1400" dirty="0" smtClean="0"/>
              <a:t>предметы. </a:t>
            </a:r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если бы встречал, то уж точно бы знал это слово.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77891" y="1670519"/>
            <a:ext cx="2107334" cy="439457"/>
          </a:xfrm>
          <a:prstGeom prst="wedgeRoundRectCallout">
            <a:avLst>
              <a:gd name="adj1" fmla="val 19234"/>
              <a:gd name="adj2" fmla="val 9885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Встречал, </a:t>
            </a:r>
            <a:r>
              <a:rPr lang="ru-RU" sz="1400" dirty="0" smtClean="0"/>
              <a:t>встречал!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299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7"/>
            <a:ext cx="1792967" cy="43199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pic>
        <p:nvPicPr>
          <p:cNvPr id="1026" name="Picture 2" descr="http://vseikonki.ucoz.ru/Food/konfet/Bo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28" y="2326609"/>
            <a:ext cx="174966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busiki-kolechki.ru/files/products/15-09/102321_orig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1FCFE"/>
              </a:clrFrom>
              <a:clrTo>
                <a:srgbClr val="F1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274" y="1048126"/>
            <a:ext cx="107568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9886" y="595465"/>
            <a:ext cx="1508760" cy="14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238" y="82227"/>
            <a:ext cx="1800000" cy="18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14" y="248120"/>
            <a:ext cx="1272834" cy="180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40" y="1512732"/>
            <a:ext cx="1080000" cy="108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8" y="-287268"/>
            <a:ext cx="2880000" cy="28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956" y="3649519"/>
            <a:ext cx="1800000" cy="11320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205" y="3394802"/>
            <a:ext cx="1440000" cy="144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51" y="1954802"/>
            <a:ext cx="1440000" cy="1440000"/>
          </a:xfrm>
          <a:prstGeom prst="rect">
            <a:avLst/>
          </a:prstGeom>
        </p:spPr>
      </p:pic>
      <p:pic>
        <p:nvPicPr>
          <p:cNvPr id="19" name="Picture 2" descr="http://home24.uz/image/data/technika/haier/holodilnik/CFE633CSE-xolodilnik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6" y="2178210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5799</TotalTime>
  <Words>1030</Words>
  <Application>Microsoft Office PowerPoint</Application>
  <PresentationFormat>Экран (16:9)</PresentationFormat>
  <Paragraphs>353</Paragraphs>
  <Slides>60</Slides>
  <Notes>59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7" baseType="lpstr">
      <vt:lpstr>Arial</vt:lpstr>
      <vt:lpstr>Merriweather</vt:lpstr>
      <vt:lpstr>Cambria Math</vt:lpstr>
      <vt:lpstr>Calibri</vt:lpstr>
      <vt:lpstr>Georgia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1050</cp:revision>
  <dcterms:created xsi:type="dcterms:W3CDTF">2017-06-06T14:34:21Z</dcterms:created>
  <dcterms:modified xsi:type="dcterms:W3CDTF">2025-01-17T12:46:52Z</dcterms:modified>
</cp:coreProperties>
</file>