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1"/>
  </p:notesMasterIdLst>
  <p:sldIdLst>
    <p:sldId id="256" r:id="rId2"/>
    <p:sldId id="378" r:id="rId3"/>
    <p:sldId id="379" r:id="rId4"/>
    <p:sldId id="448" r:id="rId5"/>
    <p:sldId id="449" r:id="rId6"/>
    <p:sldId id="353" r:id="rId7"/>
    <p:sldId id="354" r:id="rId8"/>
    <p:sldId id="386" r:id="rId9"/>
    <p:sldId id="451" r:id="rId10"/>
    <p:sldId id="452" r:id="rId11"/>
    <p:sldId id="453" r:id="rId12"/>
    <p:sldId id="454" r:id="rId13"/>
    <p:sldId id="455" r:id="rId14"/>
    <p:sldId id="387" r:id="rId15"/>
    <p:sldId id="456" r:id="rId16"/>
    <p:sldId id="457" r:id="rId17"/>
    <p:sldId id="458" r:id="rId18"/>
    <p:sldId id="459" r:id="rId19"/>
    <p:sldId id="460" r:id="rId20"/>
    <p:sldId id="461" r:id="rId21"/>
    <p:sldId id="462" r:id="rId22"/>
    <p:sldId id="463" r:id="rId23"/>
    <p:sldId id="464" r:id="rId24"/>
    <p:sldId id="465" r:id="rId25"/>
    <p:sldId id="466" r:id="rId26"/>
    <p:sldId id="388" r:id="rId27"/>
    <p:sldId id="390" r:id="rId28"/>
    <p:sldId id="410" r:id="rId29"/>
    <p:sldId id="467" r:id="rId30"/>
    <p:sldId id="411" r:id="rId31"/>
    <p:sldId id="382" r:id="rId32"/>
    <p:sldId id="389" r:id="rId33"/>
    <p:sldId id="468" r:id="rId34"/>
    <p:sldId id="469" r:id="rId35"/>
    <p:sldId id="470" r:id="rId36"/>
    <p:sldId id="471" r:id="rId37"/>
    <p:sldId id="444" r:id="rId38"/>
    <p:sldId id="445" r:id="rId39"/>
    <p:sldId id="343" r:id="rId40"/>
  </p:sldIdLst>
  <p:sldSz cx="9144000" cy="5143500" type="screen16x9"/>
  <p:notesSz cx="6858000" cy="9144000"/>
  <p:embeddedFontLst>
    <p:embeddedFont>
      <p:font typeface="Roboto" panose="020B0604020202020204" charset="0"/>
      <p:regular r:id="rId42"/>
      <p:bold r:id="rId43"/>
      <p:italic r:id="rId44"/>
      <p:boldItalic r:id="rId45"/>
    </p:embeddedFont>
    <p:embeddedFont>
      <p:font typeface="Cambria Math" panose="02040503050406030204" pitchFamily="18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Merriweather" panose="020B0604020202020204" charset="-52"/>
      <p:regular r:id="rId51"/>
      <p:bold r:id="rId52"/>
      <p:italic r:id="rId53"/>
      <p:boldItalic r:id="rId54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12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28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2069" userDrawn="1">
          <p15:clr>
            <a:srgbClr val="A4A3A4"/>
          </p15:clr>
        </p15:guide>
        <p15:guide id="8" pos="3692" userDrawn="1">
          <p15:clr>
            <a:srgbClr val="A4A3A4"/>
          </p15:clr>
        </p15:guide>
        <p15:guide id="9" pos="1837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2E9A"/>
    <a:srgbClr val="9F9C82"/>
    <a:srgbClr val="9865B1"/>
    <a:srgbClr val="FFFFFF"/>
    <a:srgbClr val="854B19"/>
    <a:srgbClr val="E7E6E6"/>
    <a:srgbClr val="F2F2F2"/>
    <a:srgbClr val="FACE47"/>
    <a:srgbClr val="0F779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0413" autoAdjust="0"/>
  </p:normalViewPr>
  <p:slideViewPr>
    <p:cSldViewPr snapToGrid="0" showGuides="1">
      <p:cViewPr varScale="1">
        <p:scale>
          <a:sx n="105" d="100"/>
          <a:sy n="105" d="100"/>
        </p:scale>
        <p:origin x="1056" y="67"/>
      </p:cViewPr>
      <p:guideLst>
        <p:guide orient="horz" pos="3012"/>
        <p:guide pos="226"/>
        <p:guide pos="5534"/>
        <p:guide orient="horz" pos="228"/>
        <p:guide pos="2993"/>
        <p:guide pos="2767"/>
        <p:guide pos="2069"/>
        <p:guide pos="3692"/>
        <p:guide pos="1837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74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93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358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561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834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205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848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836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201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663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525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81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5663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18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93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843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489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5117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0382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692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7557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59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9600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4786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3384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9576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3372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5184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0450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5130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2780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125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535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385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426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74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85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4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2.png"/><Relationship Id="rId5" Type="http://schemas.openxmlformats.org/officeDocument/2006/relationships/image" Target="../media/image11.pn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3.png"/><Relationship Id="rId5" Type="http://schemas.openxmlformats.org/officeDocument/2006/relationships/image" Target="../media/image11.png"/><Relationship Id="rId10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13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7.png"/><Relationship Id="rId18" Type="http://schemas.openxmlformats.org/officeDocument/2006/relationships/image" Target="../media/image59.png"/><Relationship Id="rId3" Type="http://schemas.openxmlformats.org/officeDocument/2006/relationships/image" Target="../media/image13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image" Target="../media/image57.png"/><Relationship Id="rId9" Type="http://schemas.openxmlformats.org/officeDocument/2006/relationships/image" Target="../media/image56.png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40.png"/><Relationship Id="rId4" Type="http://schemas.openxmlformats.org/officeDocument/2006/relationships/image" Target="../media/image65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40.png"/><Relationship Id="rId4" Type="http://schemas.openxmlformats.org/officeDocument/2006/relationships/image" Target="../media/image67.png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8.png"/><Relationship Id="rId5" Type="http://schemas.openxmlformats.org/officeDocument/2006/relationships/image" Target="../media/image62.png"/><Relationship Id="rId10" Type="http://schemas.openxmlformats.org/officeDocument/2006/relationships/image" Target="../media/image68.png"/><Relationship Id="rId4" Type="http://schemas.openxmlformats.org/officeDocument/2006/relationships/image" Target="../media/image69.pn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71.png"/><Relationship Id="rId10" Type="http://schemas.openxmlformats.org/officeDocument/2006/relationships/image" Target="../media/image40.png"/><Relationship Id="rId4" Type="http://schemas.openxmlformats.org/officeDocument/2006/relationships/image" Target="../media/image62.pn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3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4" Type="http://schemas.openxmlformats.org/officeDocument/2006/relationships/image" Target="../media/image53.jpeg"/><Relationship Id="rId9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3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88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93.png"/><Relationship Id="rId5" Type="http://schemas.openxmlformats.org/officeDocument/2006/relationships/image" Target="../media/image89.png"/><Relationship Id="rId10" Type="http://schemas.openxmlformats.org/officeDocument/2006/relationships/image" Target="../media/image92.png"/><Relationship Id="rId9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3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93.png"/><Relationship Id="rId5" Type="http://schemas.openxmlformats.org/officeDocument/2006/relationships/image" Target="../media/image60.png"/><Relationship Id="rId10" Type="http://schemas.openxmlformats.org/officeDocument/2006/relationships/image" Target="../media/image92.png"/><Relationship Id="rId4" Type="http://schemas.openxmlformats.org/officeDocument/2006/relationships/image" Target="../media/image14.png"/><Relationship Id="rId9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93.png"/><Relationship Id="rId5" Type="http://schemas.openxmlformats.org/officeDocument/2006/relationships/image" Target="../media/image60.png"/><Relationship Id="rId10" Type="http://schemas.openxmlformats.org/officeDocument/2006/relationships/image" Target="../media/image92.png"/><Relationship Id="rId4" Type="http://schemas.openxmlformats.org/officeDocument/2006/relationships/image" Target="../media/image14.png"/><Relationship Id="rId9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93.png"/><Relationship Id="rId5" Type="http://schemas.openxmlformats.org/officeDocument/2006/relationships/image" Target="../media/image60.png"/><Relationship Id="rId10" Type="http://schemas.openxmlformats.org/officeDocument/2006/relationships/image" Target="../media/image92.png"/><Relationship Id="rId4" Type="http://schemas.openxmlformats.org/officeDocument/2006/relationships/image" Target="../media/image14.png"/><Relationship Id="rId9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41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73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82.png"/><Relationship Id="rId5" Type="http://schemas.openxmlformats.org/officeDocument/2006/relationships/image" Target="../media/image111.png"/><Relationship Id="rId10" Type="http://schemas.openxmlformats.org/officeDocument/2006/relationships/image" Target="../media/image115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" y="1834895"/>
            <a:ext cx="5407269" cy="1477328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+mj-lt"/>
              </a:rPr>
              <a:t>Объём 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прямоугольного параллелепипеда</a:t>
            </a:r>
          </a:p>
        </p:txBody>
      </p:sp>
    </p:spTree>
    <p:extLst>
      <p:ext uri="{BB962C8B-B14F-4D97-AF65-F5344CB8AC3E}">
        <p14:creationId xmlns:p14="http://schemas.microsoft.com/office/powerpoint/2010/main" val="5099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Box 134"/>
          <p:cNvSpPr txBox="1"/>
          <p:nvPr/>
        </p:nvSpPr>
        <p:spPr>
          <a:xfrm>
            <a:off x="4751388" y="371188"/>
            <a:ext cx="4033837" cy="1154546"/>
          </a:xfrm>
          <a:prstGeom prst="wedgeRoundRectCallout">
            <a:avLst>
              <a:gd name="adj1" fmla="val 25635"/>
              <a:gd name="adj2" fmla="val 79409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Кстати, с такой величиной, как </a:t>
            </a:r>
            <a:r>
              <a:rPr lang="ru-RU" sz="1400" dirty="0">
                <a:solidFill>
                  <a:srgbClr val="762E9A"/>
                </a:solidFill>
              </a:rPr>
              <a:t>объём</a:t>
            </a:r>
            <a:r>
              <a:rPr lang="ru-RU" sz="1400" dirty="0"/>
              <a:t>, мы очень часто встречаемся в нашей жизни. </a:t>
            </a:r>
            <a:endParaRPr lang="ru-RU" sz="1400" dirty="0" smtClean="0"/>
          </a:p>
          <a:p>
            <a:pPr algn="ctr"/>
            <a:r>
              <a:rPr lang="ru-RU" sz="1400" dirty="0" smtClean="0"/>
              <a:t>Может</a:t>
            </a:r>
            <a:r>
              <a:rPr lang="ru-RU" sz="1400" dirty="0"/>
              <a:t>, вы сможете привести примеры, когда мы интересуемся объёмом</a:t>
            </a:r>
            <a:r>
              <a:rPr lang="ru-RU" sz="1400" dirty="0" smtClean="0"/>
              <a:t>?</a:t>
            </a:r>
            <a:endParaRPr lang="ru-RU" sz="1400" dirty="0"/>
          </a:p>
        </p:txBody>
      </p:sp>
      <p:pic>
        <p:nvPicPr>
          <p:cNvPr id="66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6726" y="1755749"/>
            <a:ext cx="1242699" cy="28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7675" y="1968186"/>
            <a:ext cx="1195312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96" y="785089"/>
            <a:ext cx="3600000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153" y="361950"/>
            <a:ext cx="559613" cy="10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111" y="4012061"/>
            <a:ext cx="3600000" cy="10565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3" y="2115749"/>
            <a:ext cx="192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https://enki.ua/sites/default/files/styles/node_header_img/public/covers/avtomobilnyy_oplivnyy_bak.jpg?itok=IVLC-vWI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17" y="370419"/>
            <a:ext cx="198034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406" y="1647006"/>
            <a:ext cx="944263" cy="720000"/>
          </a:xfrm>
          <a:prstGeom prst="rect">
            <a:avLst/>
          </a:prstGeom>
        </p:spPr>
      </p:pic>
      <p:pic>
        <p:nvPicPr>
          <p:cNvPr id="2052" name="Picture 4" descr="http://cdn.oblgaz.com/media/pics/79481287_w640_h640_sg1_variant_12.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637" y="2643318"/>
            <a:ext cx="93528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84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Box 134"/>
          <p:cNvSpPr txBox="1"/>
          <p:nvPr/>
        </p:nvSpPr>
        <p:spPr>
          <a:xfrm>
            <a:off x="6213475" y="371188"/>
            <a:ext cx="2571750" cy="916183"/>
          </a:xfrm>
          <a:prstGeom prst="wedgeRoundRectCallout">
            <a:avLst>
              <a:gd name="adj1" fmla="val 16656"/>
              <a:gd name="adj2" fmla="val 94531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А как вы думаете, что нужно знать для того, чтобы измерить объём?</a:t>
            </a:r>
          </a:p>
        </p:txBody>
      </p:sp>
      <p:pic>
        <p:nvPicPr>
          <p:cNvPr id="66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6726" y="1755749"/>
            <a:ext cx="1242699" cy="28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7675" y="1968186"/>
            <a:ext cx="1195312" cy="288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153" y="361950"/>
            <a:ext cx="559613" cy="10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111" y="4012061"/>
            <a:ext cx="3600000" cy="10565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3" y="2115749"/>
            <a:ext cx="192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https://enki.ua/sites/default/files/styles/node_header_img/public/covers/avtomobilnyy_oplivnyy_bak.jpg?itok=IVLC-vWI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17" y="370419"/>
            <a:ext cx="198034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406" y="1647006"/>
            <a:ext cx="944263" cy="720000"/>
          </a:xfrm>
          <a:prstGeom prst="rect">
            <a:avLst/>
          </a:prstGeom>
        </p:spPr>
      </p:pic>
      <p:pic>
        <p:nvPicPr>
          <p:cNvPr id="2052" name="Picture 4" descr="http://cdn.oblgaz.com/media/pics/79481287_w640_h640_sg1_variant_12.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637" y="2643318"/>
            <a:ext cx="93528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79917" y="370419"/>
            <a:ext cx="2257346" cy="916183"/>
          </a:xfrm>
          <a:prstGeom prst="wedgeRoundRectCallout">
            <a:avLst>
              <a:gd name="adj1" fmla="val 19929"/>
              <a:gd name="adj2" fmla="val 91507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Наверное, нужно знать единицу измерения </a:t>
            </a:r>
            <a:r>
              <a:rPr lang="ru-RU" sz="1400" dirty="0" smtClean="0"/>
              <a:t>объёмов.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3177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4007373" y="2998782"/>
            <a:ext cx="432000" cy="432000"/>
          </a:xfrm>
          <a:prstGeom prst="rect">
            <a:avLst/>
          </a:prstGeom>
          <a:solidFill>
            <a:srgbClr val="762E9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7364179" y="1227775"/>
            <a:ext cx="1421046" cy="439457"/>
          </a:xfrm>
          <a:prstGeom prst="wedgeRoundRectCallout">
            <a:avLst>
              <a:gd name="adj1" fmla="val 200"/>
              <a:gd name="adj2" fmla="val 106003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Правильно!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37812" y="306191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812" y="306191"/>
                <a:ext cx="216213" cy="276999"/>
              </a:xfrm>
              <a:prstGeom prst="rect">
                <a:avLst/>
              </a:prstGeom>
              <a:blipFill>
                <a:blip r:embed="rId5"/>
                <a:stretch>
                  <a:fillRect l="-25714" r="-22857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21831" y="306192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831" y="306192"/>
                <a:ext cx="205826" cy="276999"/>
              </a:xfrm>
              <a:prstGeom prst="rect">
                <a:avLst/>
              </a:prstGeom>
              <a:blipFill>
                <a:blip r:embed="rId6"/>
                <a:stretch>
                  <a:fillRect l="-26471" r="-23529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http://www.pngall.com/wp-content/uploads/2016/06/Ruler-PNG-Pic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119" y="553388"/>
            <a:ext cx="3771013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9824" y="640556"/>
            <a:ext cx="36000" cy="648000"/>
          </a:xfrm>
          <a:prstGeom prst="rect">
            <a:avLst/>
          </a:prstGeom>
          <a:solidFill>
            <a:srgbClr val="762E9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417919" y="622568"/>
            <a:ext cx="3528000" cy="0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83382" y="1073887"/>
            <a:ext cx="1874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762E9A"/>
                </a:solidFill>
              </a:rPr>
              <a:t>Единичный отрезок</a:t>
            </a:r>
            <a:endParaRPr lang="ru-RU" sz="1400" dirty="0">
              <a:solidFill>
                <a:srgbClr val="762E9A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9" y="1954783"/>
            <a:ext cx="2880000" cy="2880000"/>
          </a:xfrm>
          <a:prstGeom prst="ellipse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316180" y="1840272"/>
            <a:ext cx="15664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762E9A"/>
                </a:solidFill>
              </a:rPr>
              <a:t>Единичный угол</a:t>
            </a:r>
            <a:endParaRPr lang="ru-RU" sz="1400" dirty="0">
              <a:solidFill>
                <a:srgbClr val="762E9A"/>
              </a:solidFill>
            </a:endParaRPr>
          </a:p>
        </p:txBody>
      </p:sp>
      <p:sp>
        <p:nvSpPr>
          <p:cNvPr id="4" name="Круговая 3"/>
          <p:cNvSpPr/>
          <p:nvPr/>
        </p:nvSpPr>
        <p:spPr>
          <a:xfrm>
            <a:off x="308421" y="1964307"/>
            <a:ext cx="2880000" cy="2880000"/>
          </a:xfrm>
          <a:prstGeom prst="pie">
            <a:avLst>
              <a:gd name="adj1" fmla="val 17856416"/>
              <a:gd name="adj2" fmla="val 17954019"/>
            </a:avLst>
          </a:prstGeom>
          <a:solidFill>
            <a:srgbClr val="762E9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>
            <a:off x="4017081" y="2886782"/>
            <a:ext cx="432000" cy="0"/>
          </a:xfrm>
          <a:prstGeom prst="straightConnector1">
            <a:avLst/>
          </a:prstGeom>
          <a:ln w="19050">
            <a:solidFill>
              <a:srgbClr val="762E9A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rot="5400000">
            <a:off x="3711446" y="3208788"/>
            <a:ext cx="432000" cy="0"/>
          </a:xfrm>
          <a:prstGeom prst="straightConnector1">
            <a:avLst/>
          </a:prstGeom>
          <a:ln w="19050">
            <a:solidFill>
              <a:srgbClr val="762E9A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3276629" y="2491472"/>
            <a:ext cx="18902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762E9A"/>
                </a:solidFill>
              </a:rPr>
              <a:t>Единичный квадрат</a:t>
            </a:r>
            <a:endParaRPr lang="ru-RU" sz="1400" dirty="0">
              <a:solidFill>
                <a:srgbClr val="762E9A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3745" y="2981550"/>
            <a:ext cx="2223086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71" grpId="0" animBg="1"/>
      <p:bldP spid="8" grpId="0"/>
      <p:bldP spid="9" grpId="0"/>
      <p:bldP spid="2" grpId="0" animBg="1"/>
      <p:bldP spid="3" grpId="0"/>
      <p:bldP spid="16" grpId="0"/>
      <p:bldP spid="4" grpId="0" animBg="1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5070764" y="370842"/>
            <a:ext cx="3714462" cy="1154546"/>
          </a:xfrm>
          <a:prstGeom prst="wedgeRoundRectCallout">
            <a:avLst>
              <a:gd name="adj1" fmla="val 24899"/>
              <a:gd name="adj2" fmla="val 78680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За единицу измерения объёма выбирают куб, ребро которого равно единичному отрезку. </a:t>
            </a:r>
            <a:endParaRPr lang="ru-RU" sz="1400" dirty="0" smtClean="0"/>
          </a:p>
          <a:p>
            <a:pPr algn="ctr"/>
            <a:r>
              <a:rPr lang="ru-RU" sz="1400" dirty="0" smtClean="0"/>
              <a:t>Такой </a:t>
            </a:r>
            <a:r>
              <a:rPr lang="ru-RU" sz="1400" dirty="0"/>
              <a:t>куб называют </a:t>
            </a:r>
            <a:r>
              <a:rPr lang="ru-RU" sz="1400" dirty="0">
                <a:solidFill>
                  <a:srgbClr val="762E9A"/>
                </a:solidFill>
              </a:rPr>
              <a:t>единичным</a:t>
            </a:r>
            <a:r>
              <a:rPr lang="ru-RU" sz="1400" dirty="0"/>
              <a:t>.</a:t>
            </a:r>
          </a:p>
        </p:txBody>
      </p:sp>
      <p:sp>
        <p:nvSpPr>
          <p:cNvPr id="4" name="Куб 3"/>
          <p:cNvSpPr/>
          <p:nvPr/>
        </p:nvSpPr>
        <p:spPr>
          <a:xfrm>
            <a:off x="848303" y="1183860"/>
            <a:ext cx="720000" cy="720000"/>
          </a:xfrm>
          <a:prstGeom prst="cube">
            <a:avLst/>
          </a:prstGeom>
          <a:solidFill>
            <a:srgbClr val="762E9A">
              <a:alpha val="5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023790" y="1086655"/>
            <a:ext cx="540000" cy="0"/>
          </a:xfrm>
          <a:prstGeom prst="straightConnector1">
            <a:avLst/>
          </a:prstGeom>
          <a:ln w="19050">
            <a:solidFill>
              <a:srgbClr val="762E9A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Единичный куб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rot="5400000">
            <a:off x="1404740" y="1453860"/>
            <a:ext cx="540000" cy="0"/>
          </a:xfrm>
          <a:prstGeom prst="straightConnector1">
            <a:avLst/>
          </a:prstGeom>
          <a:ln w="19050">
            <a:solidFill>
              <a:srgbClr val="762E9A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84178" y="777462"/>
            <a:ext cx="18742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762E9A"/>
                </a:solidFill>
              </a:rPr>
              <a:t>Единичный отрезок</a:t>
            </a:r>
            <a:endParaRPr lang="ru-RU" sz="1400" dirty="0">
              <a:solidFill>
                <a:srgbClr val="762E9A"/>
              </a:solidFill>
            </a:endParaRPr>
          </a:p>
        </p:txBody>
      </p:sp>
      <p:sp>
        <p:nvSpPr>
          <p:cNvPr id="22" name="Куб 21"/>
          <p:cNvSpPr/>
          <p:nvPr/>
        </p:nvSpPr>
        <p:spPr>
          <a:xfrm>
            <a:off x="4400407" y="2137051"/>
            <a:ext cx="180000" cy="180000"/>
          </a:xfrm>
          <a:prstGeom prst="cub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Куб 22"/>
          <p:cNvSpPr/>
          <p:nvPr/>
        </p:nvSpPr>
        <p:spPr>
          <a:xfrm>
            <a:off x="4409641" y="2649131"/>
            <a:ext cx="360000" cy="360000"/>
          </a:xfrm>
          <a:prstGeom prst="cub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Куб 23"/>
          <p:cNvSpPr/>
          <p:nvPr/>
        </p:nvSpPr>
        <p:spPr>
          <a:xfrm>
            <a:off x="4409643" y="3139451"/>
            <a:ext cx="540000" cy="540000"/>
          </a:xfrm>
          <a:prstGeom prst="cub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8775" y="2019984"/>
                <a:ext cx="4033838" cy="4560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Объём </a:t>
                </a:r>
                <a:r>
                  <a:rPr lang="ru-RU" sz="1400" dirty="0"/>
                  <a:t>куба с ребром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мм </a:t>
                </a:r>
                <a:br>
                  <a:rPr lang="ru-RU" sz="1400" dirty="0" smtClean="0"/>
                </a:br>
                <a:r>
                  <a:rPr lang="ru-RU" sz="1400" dirty="0" smtClean="0"/>
                  <a:t>называют </a:t>
                </a:r>
                <a:r>
                  <a:rPr lang="ru-RU" sz="1400" dirty="0">
                    <a:solidFill>
                      <a:srgbClr val="762E9A"/>
                    </a:solidFill>
                  </a:rPr>
                  <a:t>кубическим миллиметром</a:t>
                </a:r>
                <a:r>
                  <a:rPr lang="ru-RU" sz="1400" dirty="0" smtClean="0"/>
                  <a:t>. </a:t>
                </a:r>
                <a:endParaRPr lang="ru-RU" sz="1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019984"/>
                <a:ext cx="4033838" cy="456022"/>
              </a:xfrm>
              <a:prstGeom prst="rect">
                <a:avLst/>
              </a:prstGeom>
              <a:blipFill>
                <a:blip r:embed="rId5"/>
                <a:stretch>
                  <a:fillRect l="-2719" t="-6667" b="-22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58775" y="2614693"/>
                <a:ext cx="4033838" cy="4560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/>
                  <a:t>Объём куба с ребром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см </a:t>
                </a:r>
                <a:br>
                  <a:rPr lang="ru-RU" sz="1400" dirty="0" smtClean="0"/>
                </a:br>
                <a:r>
                  <a:rPr lang="ru-RU" sz="1400" dirty="0" smtClean="0"/>
                  <a:t>называют </a:t>
                </a:r>
                <a:r>
                  <a:rPr lang="ru-RU" sz="1400" dirty="0">
                    <a:solidFill>
                      <a:srgbClr val="762E9A"/>
                    </a:solidFill>
                  </a:rPr>
                  <a:t>кубическим </a:t>
                </a:r>
                <a:r>
                  <a:rPr lang="ru-RU" sz="1400" dirty="0" smtClean="0">
                    <a:solidFill>
                      <a:srgbClr val="762E9A"/>
                    </a:solidFill>
                  </a:rPr>
                  <a:t>сантиметром</a:t>
                </a:r>
                <a:r>
                  <a:rPr lang="ru-RU" sz="1400" dirty="0"/>
                  <a:t>. 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614693"/>
                <a:ext cx="4033838" cy="456022"/>
              </a:xfrm>
              <a:prstGeom prst="rect">
                <a:avLst/>
              </a:prstGeom>
              <a:blipFill>
                <a:blip r:embed="rId6"/>
                <a:stretch>
                  <a:fillRect l="-2719" t="-6667" b="-22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58774" y="3207006"/>
                <a:ext cx="4033838" cy="4560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/>
                  <a:t>Объём куба с ребром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 err="1" smtClean="0"/>
                  <a:t>дм</a:t>
                </a:r>
                <a:r>
                  <a:rPr lang="ru-RU" sz="1400" dirty="0" smtClean="0"/>
                  <a:t> </a:t>
                </a:r>
                <a:br>
                  <a:rPr lang="ru-RU" sz="1400" dirty="0" smtClean="0"/>
                </a:br>
                <a:r>
                  <a:rPr lang="ru-RU" sz="1400" dirty="0" smtClean="0"/>
                  <a:t>называют </a:t>
                </a:r>
                <a:r>
                  <a:rPr lang="ru-RU" sz="1400" dirty="0">
                    <a:solidFill>
                      <a:srgbClr val="762E9A"/>
                    </a:solidFill>
                  </a:rPr>
                  <a:t>кубическим </a:t>
                </a:r>
                <a:r>
                  <a:rPr lang="ru-RU" sz="1400" dirty="0" smtClean="0">
                    <a:solidFill>
                      <a:srgbClr val="762E9A"/>
                    </a:solidFill>
                  </a:rPr>
                  <a:t>дециметром</a:t>
                </a:r>
                <a:r>
                  <a:rPr lang="ru-RU" sz="1400" dirty="0"/>
                  <a:t>. 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3207006"/>
                <a:ext cx="4033838" cy="456022"/>
              </a:xfrm>
              <a:prstGeom prst="rect">
                <a:avLst/>
              </a:prstGeom>
              <a:blipFill>
                <a:blip r:embed="rId7"/>
                <a:stretch>
                  <a:fillRect l="-2719" t="-6667" b="-22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3783150" y="2048999"/>
                <a:ext cx="65434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600" dirty="0"/>
                  <a:t> </a:t>
                </a:r>
                <a:r>
                  <a:rPr lang="ru-RU" sz="1600" dirty="0" smtClean="0"/>
                  <a:t>мм</a:t>
                </a:r>
                <a:endParaRPr lang="ru-RU" sz="1600" dirty="0"/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150" y="2048999"/>
                <a:ext cx="654346" cy="338554"/>
              </a:xfrm>
              <a:prstGeom prst="rect">
                <a:avLst/>
              </a:prstGeom>
              <a:blipFill>
                <a:blip r:embed="rId8"/>
                <a:stretch>
                  <a:fillRect t="-5357" r="-1869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3820096" y="2667219"/>
                <a:ext cx="60946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600" dirty="0"/>
                  <a:t> </a:t>
                </a:r>
                <a:r>
                  <a:rPr lang="ru-RU" sz="1600" dirty="0" smtClean="0"/>
                  <a:t>см</a:t>
                </a:r>
                <a:endParaRPr lang="ru-RU" sz="1600" dirty="0"/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096" y="2667219"/>
                <a:ext cx="609462" cy="338554"/>
              </a:xfrm>
              <a:prstGeom prst="rect">
                <a:avLst/>
              </a:prstGeom>
              <a:blipFill>
                <a:blip r:embed="rId9"/>
                <a:stretch>
                  <a:fillRect t="-5455" r="-2000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/>
              <p:cNvSpPr/>
              <p:nvPr/>
            </p:nvSpPr>
            <p:spPr>
              <a:xfrm>
                <a:off x="3820096" y="3274769"/>
                <a:ext cx="62549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600" dirty="0"/>
                  <a:t> </a:t>
                </a:r>
                <a:r>
                  <a:rPr lang="ru-RU" sz="1600" dirty="0" smtClean="0"/>
                  <a:t>дм</a:t>
                </a:r>
                <a:endParaRPr lang="ru-RU" sz="1600" dirty="0"/>
              </a:p>
            </p:txBody>
          </p:sp>
        </mc:Choice>
        <mc:Fallback xmlns=""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096" y="3274769"/>
                <a:ext cx="625492" cy="338554"/>
              </a:xfrm>
              <a:prstGeom prst="rect">
                <a:avLst/>
              </a:prstGeom>
              <a:blipFill>
                <a:blip r:embed="rId10"/>
                <a:stretch>
                  <a:fillRect t="-5357" r="-2941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4630178" y="2048999"/>
                <a:ext cx="701987" cy="338554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16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ru-RU" sz="1600" dirty="0">
                              <a:solidFill>
                                <a:srgbClr val="762E9A"/>
                              </a:solidFill>
                            </a:rPr>
                            <m:t>мм</m:t>
                          </m:r>
                        </m:e>
                        <m:sup>
                          <m: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sz="16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178" y="2048999"/>
                <a:ext cx="701987" cy="338554"/>
              </a:xfrm>
              <a:prstGeom prst="rect">
                <a:avLst/>
              </a:prstGeom>
              <a:blipFill>
                <a:blip r:embed="rId11"/>
                <a:stretch>
                  <a:fillRect l="-60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4801091" y="2667219"/>
                <a:ext cx="657103" cy="338554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16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ru-RU" sz="1600" dirty="0">
                              <a:solidFill>
                                <a:srgbClr val="762E9A"/>
                              </a:solidFill>
                            </a:rPr>
                            <m:t>см</m:t>
                          </m:r>
                        </m:e>
                        <m:sup>
                          <m: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sz="14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91" y="2667219"/>
                <a:ext cx="657103" cy="338554"/>
              </a:xfrm>
              <a:prstGeom prst="rect">
                <a:avLst/>
              </a:prstGeom>
              <a:blipFill>
                <a:blip r:embed="rId12"/>
                <a:stretch>
                  <a:fillRect l="-65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Прямоугольник 35"/>
              <p:cNvSpPr/>
              <p:nvPr/>
            </p:nvSpPr>
            <p:spPr>
              <a:xfrm>
                <a:off x="4986237" y="3274769"/>
                <a:ext cx="673133" cy="338554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1 </m:t>
                      </m:r>
                      <m:sSup>
                        <m:sSupPr>
                          <m:ctrlP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ru-RU" sz="1600" b="0" i="0" dirty="0" smtClean="0">
                              <a:solidFill>
                                <a:srgbClr val="762E9A"/>
                              </a:solidFill>
                            </a:rPr>
                            <m:t>д</m:t>
                          </m:r>
                          <m:r>
                            <m:rPr>
                              <m:nor/>
                            </m:rPr>
                            <a:rPr lang="ru-RU" sz="1600" dirty="0">
                              <a:solidFill>
                                <a:srgbClr val="762E9A"/>
                              </a:solidFill>
                            </a:rPr>
                            <m:t>м</m:t>
                          </m:r>
                        </m:e>
                        <m:sup>
                          <m: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sz="14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36" name="Прямоугольник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6237" y="3274769"/>
                <a:ext cx="673133" cy="338554"/>
              </a:xfrm>
              <a:prstGeom prst="rect">
                <a:avLst/>
              </a:prstGeom>
              <a:blipFill>
                <a:blip r:embed="rId13"/>
                <a:stretch>
                  <a:fillRect l="-63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Прямая со стрелкой 27"/>
          <p:cNvCxnSpPr/>
          <p:nvPr/>
        </p:nvCxnSpPr>
        <p:spPr>
          <a:xfrm rot="8100000">
            <a:off x="1302930" y="1298643"/>
            <a:ext cx="324000" cy="0"/>
          </a:xfrm>
          <a:prstGeom prst="straightConnector1">
            <a:avLst/>
          </a:prstGeom>
          <a:ln w="19050">
            <a:solidFill>
              <a:srgbClr val="762E9A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36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4" grpId="0" animBg="1"/>
      <p:bldP spid="18" grpId="0"/>
      <p:bldP spid="20" grpId="0"/>
      <p:bldP spid="22" grpId="0" animBg="1"/>
      <p:bldP spid="23" grpId="0" animBg="1"/>
      <p:bldP spid="24" grpId="0" animBg="1"/>
      <p:bldP spid="25" grpId="0"/>
      <p:bldP spid="26" grpId="0"/>
      <p:bldP spid="27" grpId="0"/>
      <p:bldP spid="12" grpId="0"/>
      <p:bldP spid="30" grpId="0"/>
      <p:bldP spid="32" grpId="0"/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5689599" y="361950"/>
                <a:ext cx="3095625" cy="1182355"/>
              </a:xfrm>
              <a:prstGeom prst="wedgeRoundRectCallout">
                <a:avLst>
                  <a:gd name="adj1" fmla="val 18700"/>
                  <a:gd name="adj2" fmla="val 67250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Всем хорошо известна и такая единица объёма, как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литр.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Это </a:t>
                </a:r>
                <a:r>
                  <a:rPr lang="ru-RU" sz="1400" dirty="0"/>
                  <a:t>другое название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кубического </a:t>
                </a:r>
                <a:r>
                  <a:rPr lang="ru-RU" sz="1400" dirty="0"/>
                  <a:t>дециметра.</a:t>
                </a: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599" y="361950"/>
                <a:ext cx="3095625" cy="1182355"/>
              </a:xfrm>
              <a:prstGeom prst="wedgeRoundRectCallout">
                <a:avLst>
                  <a:gd name="adj1" fmla="val 18700"/>
                  <a:gd name="adj2" fmla="val 67250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878" y="0"/>
            <a:ext cx="51435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1725093" y="3075274"/>
                <a:ext cx="447558" cy="332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>
                    <a:solidFill>
                      <a:srgbClr val="762E9A"/>
                    </a:solidFill>
                  </a:rPr>
                  <a:t> </a:t>
                </a:r>
                <a:r>
                  <a:rPr lang="ru-RU" sz="1400" dirty="0" smtClean="0">
                    <a:solidFill>
                      <a:srgbClr val="762E9A"/>
                    </a:solidFill>
                  </a:rPr>
                  <a:t>л</a:t>
                </a:r>
                <a:endParaRPr lang="ru-RU" sz="14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093" y="3075274"/>
                <a:ext cx="447558" cy="332912"/>
              </a:xfrm>
              <a:prstGeom prst="rect">
                <a:avLst/>
              </a:prstGeom>
              <a:blipFill>
                <a:blip r:embed="rId7"/>
                <a:stretch>
                  <a:fillRect r="-2740" b="-181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3779576" y="361950"/>
                <a:ext cx="1192955" cy="332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>
                    <a:solidFill>
                      <a:schemeClr val="tx1"/>
                    </a:solidFill>
                  </a:rPr>
                  <a:t> дм</a:t>
                </a:r>
                <a:r>
                  <a:rPr lang="ru-RU" sz="1400" baseline="30000" dirty="0" smtClean="0">
                    <a:solidFill>
                      <a:schemeClr val="tx1"/>
                    </a:solidFill>
                  </a:rPr>
                  <a:t>3</a:t>
                </a:r>
                <a:r>
                  <a:rPr lang="ru-RU" sz="14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ru-RU" sz="14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>
                    <a:solidFill>
                      <a:schemeClr val="tx1"/>
                    </a:solidFill>
                  </a:rPr>
                  <a:t> </a:t>
                </a:r>
                <a:r>
                  <a:rPr lang="ru-RU" sz="1400" dirty="0" smtClean="0">
                    <a:solidFill>
                      <a:schemeClr val="tx1"/>
                    </a:solidFill>
                  </a:rPr>
                  <a:t>л</a:t>
                </a:r>
                <a:endParaRPr lang="ru-RU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576" y="361950"/>
                <a:ext cx="1192955" cy="332912"/>
              </a:xfrm>
              <a:prstGeom prst="rect">
                <a:avLst/>
              </a:prstGeom>
              <a:blipFill>
                <a:blip r:embed="rId8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672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3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5449454" y="370842"/>
            <a:ext cx="3335771" cy="1154546"/>
          </a:xfrm>
          <a:prstGeom prst="wedgeRoundRectCallout">
            <a:avLst>
              <a:gd name="adj1" fmla="val 24899"/>
              <a:gd name="adj2" fmla="val 78680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Название </a:t>
            </a:r>
            <a:r>
              <a:rPr lang="ru-RU" sz="1400" dirty="0"/>
              <a:t>единицы объёма получается из названия единицы длины присоединением прилагательного </a:t>
            </a:r>
            <a:r>
              <a:rPr lang="ru-RU" sz="1400" dirty="0">
                <a:solidFill>
                  <a:srgbClr val="762E9A"/>
                </a:solidFill>
              </a:rPr>
              <a:t>«кубический»</a:t>
            </a:r>
            <a:r>
              <a:rPr lang="ru-RU" sz="1400" dirty="0"/>
              <a:t>.</a:t>
            </a:r>
          </a:p>
        </p:txBody>
      </p:sp>
      <p:sp>
        <p:nvSpPr>
          <p:cNvPr id="4" name="Куб 3"/>
          <p:cNvSpPr/>
          <p:nvPr/>
        </p:nvSpPr>
        <p:spPr>
          <a:xfrm>
            <a:off x="848303" y="1183860"/>
            <a:ext cx="720000" cy="720000"/>
          </a:xfrm>
          <a:prstGeom prst="cube">
            <a:avLst/>
          </a:prstGeom>
          <a:solidFill>
            <a:srgbClr val="762E9A">
              <a:alpha val="5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023790" y="1086655"/>
            <a:ext cx="540000" cy="0"/>
          </a:xfrm>
          <a:prstGeom prst="straightConnector1">
            <a:avLst/>
          </a:prstGeom>
          <a:ln w="19050">
            <a:solidFill>
              <a:srgbClr val="762E9A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8774" y="361950"/>
            <a:ext cx="405086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Единичный куб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rot="5400000">
            <a:off x="1404740" y="1453860"/>
            <a:ext cx="540000" cy="0"/>
          </a:xfrm>
          <a:prstGeom prst="straightConnector1">
            <a:avLst/>
          </a:prstGeom>
          <a:ln w="19050">
            <a:solidFill>
              <a:srgbClr val="762E9A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84178" y="777462"/>
            <a:ext cx="18742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762E9A"/>
                </a:solidFill>
              </a:rPr>
              <a:t>Единичный отрезок</a:t>
            </a:r>
            <a:endParaRPr lang="ru-RU" sz="1400" dirty="0">
              <a:solidFill>
                <a:srgbClr val="762E9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8775" y="2019984"/>
                <a:ext cx="4033838" cy="4560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Объём </a:t>
                </a:r>
                <a:r>
                  <a:rPr lang="ru-RU" sz="1400" dirty="0"/>
                  <a:t>куба с ребром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мм </a:t>
                </a:r>
                <a:br>
                  <a:rPr lang="ru-RU" sz="1400" dirty="0" smtClean="0"/>
                </a:br>
                <a:r>
                  <a:rPr lang="ru-RU" sz="1400" dirty="0" smtClean="0"/>
                  <a:t>называют </a:t>
                </a:r>
                <a:r>
                  <a:rPr lang="ru-RU" sz="1400" dirty="0">
                    <a:solidFill>
                      <a:srgbClr val="762E9A"/>
                    </a:solidFill>
                  </a:rPr>
                  <a:t>кубическим миллиметром</a:t>
                </a:r>
                <a:r>
                  <a:rPr lang="ru-RU" sz="1400" dirty="0" smtClean="0"/>
                  <a:t>. </a:t>
                </a:r>
                <a:endParaRPr lang="ru-RU" sz="1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019984"/>
                <a:ext cx="4033838" cy="456022"/>
              </a:xfrm>
              <a:prstGeom prst="rect">
                <a:avLst/>
              </a:prstGeom>
              <a:blipFill>
                <a:blip r:embed="rId5"/>
                <a:stretch>
                  <a:fillRect l="-2719" t="-6667" b="-22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58775" y="2614693"/>
                <a:ext cx="4033838" cy="4560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/>
                  <a:t>Объём куба с ребром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см </a:t>
                </a:r>
                <a:br>
                  <a:rPr lang="ru-RU" sz="1400" dirty="0" smtClean="0"/>
                </a:br>
                <a:r>
                  <a:rPr lang="ru-RU" sz="1400" dirty="0" smtClean="0"/>
                  <a:t>называют </a:t>
                </a:r>
                <a:r>
                  <a:rPr lang="ru-RU" sz="1400" dirty="0">
                    <a:solidFill>
                      <a:srgbClr val="762E9A"/>
                    </a:solidFill>
                  </a:rPr>
                  <a:t>кубическим </a:t>
                </a:r>
                <a:r>
                  <a:rPr lang="ru-RU" sz="1400" dirty="0" smtClean="0">
                    <a:solidFill>
                      <a:srgbClr val="762E9A"/>
                    </a:solidFill>
                  </a:rPr>
                  <a:t>сантиметром</a:t>
                </a:r>
                <a:r>
                  <a:rPr lang="ru-RU" sz="1400" dirty="0"/>
                  <a:t>. 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614693"/>
                <a:ext cx="4033838" cy="456022"/>
              </a:xfrm>
              <a:prstGeom prst="rect">
                <a:avLst/>
              </a:prstGeom>
              <a:blipFill>
                <a:blip r:embed="rId6"/>
                <a:stretch>
                  <a:fillRect l="-2719" t="-6667" b="-22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58774" y="3207006"/>
                <a:ext cx="4033838" cy="4560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/>
                  <a:t>Объём куба с ребром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 err="1" smtClean="0"/>
                  <a:t>дм</a:t>
                </a:r>
                <a:r>
                  <a:rPr lang="ru-RU" sz="1400" dirty="0" smtClean="0"/>
                  <a:t> </a:t>
                </a:r>
                <a:br>
                  <a:rPr lang="ru-RU" sz="1400" dirty="0" smtClean="0"/>
                </a:br>
                <a:r>
                  <a:rPr lang="ru-RU" sz="1400" dirty="0" smtClean="0"/>
                  <a:t>называют </a:t>
                </a:r>
                <a:r>
                  <a:rPr lang="ru-RU" sz="1400" dirty="0">
                    <a:solidFill>
                      <a:srgbClr val="762E9A"/>
                    </a:solidFill>
                  </a:rPr>
                  <a:t>кубическим </a:t>
                </a:r>
                <a:r>
                  <a:rPr lang="ru-RU" sz="1400" dirty="0" smtClean="0">
                    <a:solidFill>
                      <a:srgbClr val="762E9A"/>
                    </a:solidFill>
                  </a:rPr>
                  <a:t>дециметром</a:t>
                </a:r>
                <a:r>
                  <a:rPr lang="ru-RU" sz="1400" dirty="0"/>
                  <a:t>. 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3207006"/>
                <a:ext cx="4033838" cy="456022"/>
              </a:xfrm>
              <a:prstGeom prst="rect">
                <a:avLst/>
              </a:prstGeom>
              <a:blipFill>
                <a:blip r:embed="rId7"/>
                <a:stretch>
                  <a:fillRect l="-2719" t="-6667" b="-22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Прямая со стрелкой 27"/>
          <p:cNvCxnSpPr/>
          <p:nvPr/>
        </p:nvCxnSpPr>
        <p:spPr>
          <a:xfrm rot="8100000">
            <a:off x="1302930" y="1288010"/>
            <a:ext cx="324000" cy="0"/>
          </a:xfrm>
          <a:prstGeom prst="straightConnector1">
            <a:avLst/>
          </a:prstGeom>
          <a:ln w="19050">
            <a:solidFill>
              <a:srgbClr val="762E9A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Куб 28"/>
          <p:cNvSpPr/>
          <p:nvPr/>
        </p:nvSpPr>
        <p:spPr>
          <a:xfrm>
            <a:off x="4409643" y="3800428"/>
            <a:ext cx="720000" cy="720000"/>
          </a:xfrm>
          <a:prstGeom prst="cub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58774" y="3812564"/>
                <a:ext cx="4033838" cy="4560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/>
                  <a:t>Объём куба с ребром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м </a:t>
                </a:r>
                <a:br>
                  <a:rPr lang="ru-RU" sz="1400" dirty="0" smtClean="0"/>
                </a:br>
                <a:r>
                  <a:rPr lang="ru-RU" sz="1400" dirty="0" smtClean="0"/>
                  <a:t>называют </a:t>
                </a:r>
                <a:r>
                  <a:rPr lang="ru-RU" sz="1400" dirty="0">
                    <a:solidFill>
                      <a:srgbClr val="762E9A"/>
                    </a:solidFill>
                  </a:rPr>
                  <a:t>кубическим </a:t>
                </a:r>
                <a:r>
                  <a:rPr lang="ru-RU" sz="1400" dirty="0" smtClean="0">
                    <a:solidFill>
                      <a:srgbClr val="762E9A"/>
                    </a:solidFill>
                  </a:rPr>
                  <a:t>метром</a:t>
                </a:r>
                <a:r>
                  <a:rPr lang="ru-RU" sz="1400" dirty="0"/>
                  <a:t>. 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3812564"/>
                <a:ext cx="4033838" cy="456022"/>
              </a:xfrm>
              <a:prstGeom prst="rect">
                <a:avLst/>
              </a:prstGeom>
              <a:blipFill>
                <a:blip r:embed="rId8"/>
                <a:stretch>
                  <a:fillRect l="-2719" t="-6667" b="-22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3890552" y="3991151"/>
                <a:ext cx="50206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600" dirty="0"/>
                  <a:t> </a:t>
                </a:r>
                <a:r>
                  <a:rPr lang="ru-RU" sz="1600" dirty="0" smtClean="0"/>
                  <a:t>м</a:t>
                </a:r>
                <a:endParaRPr lang="ru-RU" sz="1600" dirty="0"/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552" y="3991151"/>
                <a:ext cx="502061" cy="338554"/>
              </a:xfrm>
              <a:prstGeom prst="rect">
                <a:avLst/>
              </a:prstGeom>
              <a:blipFill>
                <a:blip r:embed="rId9"/>
                <a:stretch>
                  <a:fillRect t="-5455" r="-3614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Прямоугольник 36"/>
              <p:cNvSpPr/>
              <p:nvPr/>
            </p:nvSpPr>
            <p:spPr>
              <a:xfrm>
                <a:off x="5164871" y="3978327"/>
                <a:ext cx="549702" cy="338554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1 </m:t>
                      </m:r>
                      <m:sSup>
                        <m:sSupPr>
                          <m:ctrlP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ru-RU" sz="1600" dirty="0">
                              <a:solidFill>
                                <a:srgbClr val="762E9A"/>
                              </a:solidFill>
                            </a:rPr>
                            <m:t>м</m:t>
                          </m:r>
                        </m:e>
                        <m:sup>
                          <m: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sz="14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37" name="Прямоугольник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871" y="3978327"/>
                <a:ext cx="549702" cy="338554"/>
              </a:xfrm>
              <a:prstGeom prst="rect">
                <a:avLst/>
              </a:prstGeom>
              <a:blipFill>
                <a:blip r:embed="rId10"/>
                <a:stretch>
                  <a:fillRect l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Куб 37"/>
          <p:cNvSpPr/>
          <p:nvPr/>
        </p:nvSpPr>
        <p:spPr>
          <a:xfrm>
            <a:off x="4400407" y="2137051"/>
            <a:ext cx="180000" cy="180000"/>
          </a:xfrm>
          <a:prstGeom prst="cub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Куб 38"/>
          <p:cNvSpPr/>
          <p:nvPr/>
        </p:nvSpPr>
        <p:spPr>
          <a:xfrm>
            <a:off x="4409641" y="2649131"/>
            <a:ext cx="360000" cy="360000"/>
          </a:xfrm>
          <a:prstGeom prst="cub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Куб 39"/>
          <p:cNvSpPr/>
          <p:nvPr/>
        </p:nvSpPr>
        <p:spPr>
          <a:xfrm>
            <a:off x="4409643" y="3139451"/>
            <a:ext cx="540000" cy="540000"/>
          </a:xfrm>
          <a:prstGeom prst="cub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/>
              <p:cNvSpPr/>
              <p:nvPr/>
            </p:nvSpPr>
            <p:spPr>
              <a:xfrm>
                <a:off x="3783150" y="2048999"/>
                <a:ext cx="65434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600" dirty="0"/>
                  <a:t> </a:t>
                </a:r>
                <a:r>
                  <a:rPr lang="ru-RU" sz="1600" dirty="0" smtClean="0"/>
                  <a:t>мм</a:t>
                </a:r>
                <a:endParaRPr lang="ru-RU" sz="1600" dirty="0"/>
              </a:p>
            </p:txBody>
          </p:sp>
        </mc:Choice>
        <mc:Fallback xmlns="">
          <p:sp>
            <p:nvSpPr>
              <p:cNvPr id="41" name="Прямоугольник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150" y="2048999"/>
                <a:ext cx="654346" cy="338554"/>
              </a:xfrm>
              <a:prstGeom prst="rect">
                <a:avLst/>
              </a:prstGeom>
              <a:blipFill>
                <a:blip r:embed="rId11"/>
                <a:stretch>
                  <a:fillRect t="-5357" r="-1869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3820096" y="2667219"/>
                <a:ext cx="60946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600" dirty="0"/>
                  <a:t> </a:t>
                </a:r>
                <a:r>
                  <a:rPr lang="ru-RU" sz="1600" dirty="0" smtClean="0"/>
                  <a:t>см</a:t>
                </a:r>
                <a:endParaRPr lang="ru-RU" sz="1600" dirty="0"/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096" y="2667219"/>
                <a:ext cx="609462" cy="338554"/>
              </a:xfrm>
              <a:prstGeom prst="rect">
                <a:avLst/>
              </a:prstGeom>
              <a:blipFill>
                <a:blip r:embed="rId12"/>
                <a:stretch>
                  <a:fillRect t="-5455" r="-2000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Прямоугольник 42"/>
              <p:cNvSpPr/>
              <p:nvPr/>
            </p:nvSpPr>
            <p:spPr>
              <a:xfrm>
                <a:off x="3820096" y="3274769"/>
                <a:ext cx="62549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600" dirty="0"/>
                  <a:t> </a:t>
                </a:r>
                <a:r>
                  <a:rPr lang="ru-RU" sz="1600" dirty="0" smtClean="0"/>
                  <a:t>дм</a:t>
                </a:r>
                <a:endParaRPr lang="ru-RU" sz="1600" dirty="0"/>
              </a:p>
            </p:txBody>
          </p:sp>
        </mc:Choice>
        <mc:Fallback xmlns="">
          <p:sp>
            <p:nvSpPr>
              <p:cNvPr id="43" name="Прямоугольник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096" y="3274769"/>
                <a:ext cx="625492" cy="338554"/>
              </a:xfrm>
              <a:prstGeom prst="rect">
                <a:avLst/>
              </a:prstGeom>
              <a:blipFill>
                <a:blip r:embed="rId13"/>
                <a:stretch>
                  <a:fillRect t="-5357" r="-2941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Прямоугольник 43"/>
              <p:cNvSpPr/>
              <p:nvPr/>
            </p:nvSpPr>
            <p:spPr>
              <a:xfrm>
                <a:off x="4630178" y="2048999"/>
                <a:ext cx="701987" cy="338554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16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ru-RU" sz="1600" dirty="0">
                              <a:solidFill>
                                <a:srgbClr val="762E9A"/>
                              </a:solidFill>
                            </a:rPr>
                            <m:t>мм</m:t>
                          </m:r>
                        </m:e>
                        <m:sup>
                          <m: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sz="16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44" name="Прямоугольник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178" y="2048999"/>
                <a:ext cx="701987" cy="338554"/>
              </a:xfrm>
              <a:prstGeom prst="rect">
                <a:avLst/>
              </a:prstGeom>
              <a:blipFill>
                <a:blip r:embed="rId14"/>
                <a:stretch>
                  <a:fillRect l="-60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Прямоугольник 44"/>
              <p:cNvSpPr/>
              <p:nvPr/>
            </p:nvSpPr>
            <p:spPr>
              <a:xfrm>
                <a:off x="4801091" y="2667219"/>
                <a:ext cx="657103" cy="338554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16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ru-RU" sz="1600" dirty="0">
                              <a:solidFill>
                                <a:srgbClr val="762E9A"/>
                              </a:solidFill>
                            </a:rPr>
                            <m:t>см</m:t>
                          </m:r>
                        </m:e>
                        <m:sup>
                          <m: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sz="14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45" name="Прямоугольник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91" y="2667219"/>
                <a:ext cx="657103" cy="338554"/>
              </a:xfrm>
              <a:prstGeom prst="rect">
                <a:avLst/>
              </a:prstGeom>
              <a:blipFill>
                <a:blip r:embed="rId15"/>
                <a:stretch>
                  <a:fillRect l="-65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Прямоугольник 45"/>
              <p:cNvSpPr/>
              <p:nvPr/>
            </p:nvSpPr>
            <p:spPr>
              <a:xfrm>
                <a:off x="4986237" y="3274769"/>
                <a:ext cx="673133" cy="338554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1 </m:t>
                      </m:r>
                      <m:sSup>
                        <m:sSupPr>
                          <m:ctrlP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ru-RU" sz="1600" b="0" i="0" dirty="0" smtClean="0">
                              <a:solidFill>
                                <a:srgbClr val="762E9A"/>
                              </a:solidFill>
                            </a:rPr>
                            <m:t>д</m:t>
                          </m:r>
                          <m:r>
                            <m:rPr>
                              <m:nor/>
                            </m:rPr>
                            <a:rPr lang="ru-RU" sz="1600" dirty="0">
                              <a:solidFill>
                                <a:srgbClr val="762E9A"/>
                              </a:solidFill>
                            </a:rPr>
                            <m:t>м</m:t>
                          </m:r>
                        </m:e>
                        <m:sup>
                          <m: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sz="14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46" name="Прямоугольник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6237" y="3274769"/>
                <a:ext cx="673133" cy="338554"/>
              </a:xfrm>
              <a:prstGeom prst="rect">
                <a:avLst/>
              </a:prstGeom>
              <a:blipFill>
                <a:blip r:embed="rId16"/>
                <a:stretch>
                  <a:fillRect l="-63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58774" y="4397168"/>
                <a:ext cx="4033838" cy="4560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/>
                  <a:t>Объём куба с ребром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км </a:t>
                </a:r>
                <a:br>
                  <a:rPr lang="ru-RU" sz="1400" dirty="0" smtClean="0"/>
                </a:br>
                <a:r>
                  <a:rPr lang="ru-RU" sz="1400" dirty="0" smtClean="0"/>
                  <a:t>называют </a:t>
                </a:r>
                <a:r>
                  <a:rPr lang="ru-RU" sz="1400" dirty="0">
                    <a:solidFill>
                      <a:srgbClr val="762E9A"/>
                    </a:solidFill>
                  </a:rPr>
                  <a:t>кубическим </a:t>
                </a:r>
                <a:r>
                  <a:rPr lang="ru-RU" sz="1400" dirty="0" smtClean="0">
                    <a:solidFill>
                      <a:srgbClr val="762E9A"/>
                    </a:solidFill>
                  </a:rPr>
                  <a:t>километром</a:t>
                </a:r>
                <a:r>
                  <a:rPr lang="ru-RU" sz="1400" dirty="0"/>
                  <a:t>. 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4397168"/>
                <a:ext cx="4033838" cy="456022"/>
              </a:xfrm>
              <a:prstGeom prst="rect">
                <a:avLst/>
              </a:prstGeom>
              <a:blipFill>
                <a:blip r:embed="rId17"/>
                <a:stretch>
                  <a:fillRect l="-2719" t="-6667" b="-22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4293611" y="4566831"/>
                <a:ext cx="673133" cy="338554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1 </m:t>
                      </m:r>
                      <m:sSup>
                        <m:sSupPr>
                          <m:ctrlP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ru-RU" sz="1600" b="0" i="0" dirty="0" smtClean="0">
                              <a:solidFill>
                                <a:srgbClr val="762E9A"/>
                              </a:solidFill>
                            </a:rPr>
                            <m:t>к</m:t>
                          </m:r>
                          <m:r>
                            <m:rPr>
                              <m:nor/>
                            </m:rPr>
                            <a:rPr lang="ru-RU" sz="1600" dirty="0">
                              <a:solidFill>
                                <a:srgbClr val="762E9A"/>
                              </a:solidFill>
                            </a:rPr>
                            <m:t>м</m:t>
                          </m:r>
                        </m:e>
                        <m:sup>
                          <m:r>
                            <a:rPr lang="ru-RU" sz="16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sz="14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611" y="4566831"/>
                <a:ext cx="673133" cy="338554"/>
              </a:xfrm>
              <a:prstGeom prst="rect">
                <a:avLst/>
              </a:prstGeom>
              <a:blipFill>
                <a:blip r:embed="rId18"/>
                <a:stretch>
                  <a:fillRect l="-45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276198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29" grpId="0" animBg="1"/>
      <p:bldP spid="31" grpId="0"/>
      <p:bldP spid="33" grpId="0"/>
      <p:bldP spid="37" grpId="0"/>
      <p:bldP spid="47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3599" y="366569"/>
            <a:ext cx="3542619" cy="916183"/>
          </a:xfrm>
          <a:prstGeom prst="wedgeRoundRectCallout">
            <a:avLst>
              <a:gd name="adj1" fmla="val -16042"/>
              <a:gd name="adj2" fmla="val 9346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>
                <a:solidFill>
                  <a:srgbClr val="762E9A"/>
                </a:solidFill>
              </a:rPr>
              <a:t>Измерить объём фигуры </a:t>
            </a:r>
            <a:r>
              <a:rPr lang="ru-RU" sz="1400" dirty="0"/>
              <a:t>– значит подсчитать, сколько единичных кубов в ней помещается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5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39" y="1901550"/>
            <a:ext cx="1242698" cy="2879999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" y="1759478"/>
            <a:ext cx="1195311" cy="2879998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6617395" y="604932"/>
            <a:ext cx="2167829" cy="916183"/>
          </a:xfrm>
          <a:prstGeom prst="wedgeRoundRectCallout">
            <a:avLst>
              <a:gd name="adj1" fmla="val 12700"/>
              <a:gd name="adj2" fmla="val 86411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Как вы думаете, что значит измерить объём фигуры?</a:t>
            </a:r>
          </a:p>
        </p:txBody>
      </p:sp>
    </p:spTree>
    <p:extLst>
      <p:ext uri="{BB962C8B-B14F-4D97-AF65-F5344CB8AC3E}">
        <p14:creationId xmlns:p14="http://schemas.microsoft.com/office/powerpoint/2010/main" val="294074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35" name="TextBox 134"/>
          <p:cNvSpPr txBox="1"/>
          <p:nvPr/>
        </p:nvSpPr>
        <p:spPr>
          <a:xfrm>
            <a:off x="358775" y="632539"/>
            <a:ext cx="2557463" cy="916183"/>
          </a:xfrm>
          <a:prstGeom prst="wedgeRoundRectCallout">
            <a:avLst>
              <a:gd name="adj1" fmla="val -18229"/>
              <a:gd name="adj2" fmla="val 94471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Проще всего измерить объём прямоугольного параллелепипеда.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 rot="16200000">
                <a:off x="4499330" y="1858009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99330" y="1858009"/>
                <a:ext cx="545342" cy="300082"/>
              </a:xfrm>
              <a:prstGeom prst="rect">
                <a:avLst/>
              </a:prstGeom>
              <a:blipFill>
                <a:blip r:embed="rId5"/>
                <a:stretch>
                  <a:fillRect l="-2041" t="-2247" r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6467363" y="3117127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363" y="3117127"/>
                <a:ext cx="545342" cy="300082"/>
              </a:xfrm>
              <a:prstGeom prst="rect">
                <a:avLst/>
              </a:prstGeom>
              <a:blipFill>
                <a:blip r:embed="rId6"/>
                <a:stretch>
                  <a:fillRect t="-2000" r="-2247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Группа 56"/>
          <p:cNvGrpSpPr/>
          <p:nvPr/>
        </p:nvGrpSpPr>
        <p:grpSpPr>
          <a:xfrm>
            <a:off x="4922983" y="618843"/>
            <a:ext cx="3862246" cy="2489048"/>
            <a:chOff x="858127" y="2541231"/>
            <a:chExt cx="1655644" cy="2453044"/>
          </a:xfrm>
        </p:grpSpPr>
        <p:sp>
          <p:nvSpPr>
            <p:cNvPr id="58" name="Куб 57"/>
            <p:cNvSpPr/>
            <p:nvPr/>
          </p:nvSpPr>
          <p:spPr>
            <a:xfrm>
              <a:off x="858128" y="2550333"/>
              <a:ext cx="1655643" cy="2443942"/>
            </a:xfrm>
            <a:prstGeom prst="cube">
              <a:avLst>
                <a:gd name="adj" fmla="val 14750"/>
              </a:avLst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9" name="Прямая соединительная линия 58"/>
            <p:cNvCxnSpPr/>
            <p:nvPr/>
          </p:nvCxnSpPr>
          <p:spPr>
            <a:xfrm>
              <a:off x="1009712" y="2541231"/>
              <a:ext cx="0" cy="2093276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 flipH="1">
              <a:off x="1008656" y="4633116"/>
              <a:ext cx="1490561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flipV="1">
              <a:off x="858127" y="4633116"/>
              <a:ext cx="150527" cy="352057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 rot="18890460">
                <a:off x="8358142" y="2890532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90460">
                <a:off x="8358142" y="2890532"/>
                <a:ext cx="545342" cy="300082"/>
              </a:xfrm>
              <a:prstGeom prst="rect">
                <a:avLst/>
              </a:prstGeom>
              <a:blipFill>
                <a:blip r:embed="rId7"/>
                <a:stretch>
                  <a:fillRect t="-2020" r="-80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719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55" grpId="0"/>
      <p:bldP spid="56" grpId="0"/>
      <p:bldP spid="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35" name="TextBox 134"/>
          <p:cNvSpPr txBox="1"/>
          <p:nvPr/>
        </p:nvSpPr>
        <p:spPr>
          <a:xfrm>
            <a:off x="358775" y="632539"/>
            <a:ext cx="2925763" cy="916183"/>
          </a:xfrm>
          <a:prstGeom prst="wedgeRoundRectCallout">
            <a:avLst>
              <a:gd name="adj1" fmla="val -5917"/>
              <a:gd name="adj2" fmla="val 90439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Начнём укладывать кубики на дно прямоугольного параллелепипеда</a:t>
            </a:r>
            <a:r>
              <a:rPr lang="ru-RU" sz="1400" dirty="0" smtClean="0"/>
              <a:t>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 rot="16200000">
                <a:off x="4499330" y="1858009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99330" y="1858009"/>
                <a:ext cx="545342" cy="300082"/>
              </a:xfrm>
              <a:prstGeom prst="rect">
                <a:avLst/>
              </a:prstGeom>
              <a:blipFill>
                <a:blip r:embed="rId4"/>
                <a:stretch>
                  <a:fillRect l="-2041" t="-2247" r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6467363" y="3117127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363" y="3117127"/>
                <a:ext cx="545342" cy="300082"/>
              </a:xfrm>
              <a:prstGeom prst="rect">
                <a:avLst/>
              </a:prstGeom>
              <a:blipFill>
                <a:blip r:embed="rId5"/>
                <a:stretch>
                  <a:fillRect t="-2000" r="-2247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Прямая соединительная линия 58"/>
          <p:cNvCxnSpPr/>
          <p:nvPr/>
        </p:nvCxnSpPr>
        <p:spPr>
          <a:xfrm>
            <a:off x="5276597" y="618843"/>
            <a:ext cx="0" cy="212400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5274133" y="2741431"/>
            <a:ext cx="3477144" cy="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4922983" y="2741431"/>
            <a:ext cx="351146" cy="357224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 rot="18890460">
                <a:off x="8358142" y="2890532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90460">
                <a:off x="8358142" y="2890532"/>
                <a:ext cx="545342" cy="300082"/>
              </a:xfrm>
              <a:prstGeom prst="rect">
                <a:avLst/>
              </a:prstGeom>
              <a:blipFill>
                <a:blip r:embed="rId6"/>
                <a:stretch>
                  <a:fillRect t="-2020" r="-80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39" y="1901550"/>
            <a:ext cx="1242698" cy="28799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" y="1759478"/>
            <a:ext cx="1195311" cy="2879998"/>
          </a:xfrm>
          <a:prstGeom prst="rect">
            <a:avLst/>
          </a:prstGeom>
        </p:spPr>
      </p:pic>
      <p:sp>
        <p:nvSpPr>
          <p:cNvPr id="24" name="Куб 23"/>
          <p:cNvSpPr/>
          <p:nvPr/>
        </p:nvSpPr>
        <p:spPr>
          <a:xfrm>
            <a:off x="5091425" y="2069878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Куб 24"/>
          <p:cNvSpPr/>
          <p:nvPr/>
        </p:nvSpPr>
        <p:spPr>
          <a:xfrm>
            <a:off x="5796021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Куб 25"/>
          <p:cNvSpPr/>
          <p:nvPr/>
        </p:nvSpPr>
        <p:spPr>
          <a:xfrm>
            <a:off x="6500248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Куб 26"/>
          <p:cNvSpPr/>
          <p:nvPr/>
        </p:nvSpPr>
        <p:spPr>
          <a:xfrm>
            <a:off x="7198036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Куб 27"/>
          <p:cNvSpPr/>
          <p:nvPr/>
        </p:nvSpPr>
        <p:spPr>
          <a:xfrm>
            <a:off x="7895827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Куб 28"/>
          <p:cNvSpPr/>
          <p:nvPr/>
        </p:nvSpPr>
        <p:spPr>
          <a:xfrm>
            <a:off x="4920515" y="2239788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Куб 29"/>
          <p:cNvSpPr/>
          <p:nvPr/>
        </p:nvSpPr>
        <p:spPr>
          <a:xfrm>
            <a:off x="5625111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Куб 30"/>
          <p:cNvSpPr/>
          <p:nvPr/>
        </p:nvSpPr>
        <p:spPr>
          <a:xfrm>
            <a:off x="6329338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Куб 31"/>
          <p:cNvSpPr/>
          <p:nvPr/>
        </p:nvSpPr>
        <p:spPr>
          <a:xfrm>
            <a:off x="7027126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Куб 32"/>
          <p:cNvSpPr/>
          <p:nvPr/>
        </p:nvSpPr>
        <p:spPr>
          <a:xfrm>
            <a:off x="7724917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Куб 57"/>
          <p:cNvSpPr/>
          <p:nvPr/>
        </p:nvSpPr>
        <p:spPr>
          <a:xfrm>
            <a:off x="4922985" y="628079"/>
            <a:ext cx="3840015" cy="2479812"/>
          </a:xfrm>
          <a:prstGeom prst="cube">
            <a:avLst>
              <a:gd name="adj" fmla="val 13726"/>
            </a:avLst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34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35" name="TextBox 134"/>
          <p:cNvSpPr txBox="1"/>
          <p:nvPr/>
        </p:nvSpPr>
        <p:spPr>
          <a:xfrm>
            <a:off x="358775" y="632539"/>
            <a:ext cx="3534399" cy="916183"/>
          </a:xfrm>
          <a:prstGeom prst="wedgeRoundRectCallout">
            <a:avLst>
              <a:gd name="adj1" fmla="val -25321"/>
              <a:gd name="adj2" fmla="val 91479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Тогда сколько всего кубиков у </a:t>
            </a:r>
            <a:r>
              <a:rPr lang="ru-RU" sz="1400" dirty="0" smtClean="0"/>
              <a:t>нас </a:t>
            </a:r>
            <a:r>
              <a:rPr lang="ru-RU" sz="1400" dirty="0"/>
              <a:t>поместилось на дне прямоугольного параллелепипеда?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 rot="16200000">
                <a:off x="4499330" y="1858009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99330" y="1858009"/>
                <a:ext cx="545342" cy="300082"/>
              </a:xfrm>
              <a:prstGeom prst="rect">
                <a:avLst/>
              </a:prstGeom>
              <a:blipFill>
                <a:blip r:embed="rId4"/>
                <a:stretch>
                  <a:fillRect l="-2041" t="-2247" r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6467363" y="3117127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363" y="3117127"/>
                <a:ext cx="545342" cy="300082"/>
              </a:xfrm>
              <a:prstGeom prst="rect">
                <a:avLst/>
              </a:prstGeom>
              <a:blipFill>
                <a:blip r:embed="rId5"/>
                <a:stretch>
                  <a:fillRect t="-2000" r="-2247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Прямая соединительная линия 58"/>
          <p:cNvCxnSpPr/>
          <p:nvPr/>
        </p:nvCxnSpPr>
        <p:spPr>
          <a:xfrm>
            <a:off x="5276597" y="618843"/>
            <a:ext cx="0" cy="212400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5274133" y="2741431"/>
            <a:ext cx="3477144" cy="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4922983" y="2741431"/>
            <a:ext cx="351146" cy="357224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 rot="18890460">
                <a:off x="8358142" y="2890532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90460">
                <a:off x="8358142" y="2890532"/>
                <a:ext cx="545342" cy="300082"/>
              </a:xfrm>
              <a:prstGeom prst="rect">
                <a:avLst/>
              </a:prstGeom>
              <a:blipFill>
                <a:blip r:embed="rId6"/>
                <a:stretch>
                  <a:fillRect t="-2020" r="-80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Куб 23"/>
          <p:cNvSpPr/>
          <p:nvPr/>
        </p:nvSpPr>
        <p:spPr>
          <a:xfrm>
            <a:off x="5091425" y="2069878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Куб 24"/>
          <p:cNvSpPr/>
          <p:nvPr/>
        </p:nvSpPr>
        <p:spPr>
          <a:xfrm>
            <a:off x="5796021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Куб 25"/>
          <p:cNvSpPr/>
          <p:nvPr/>
        </p:nvSpPr>
        <p:spPr>
          <a:xfrm>
            <a:off x="6500248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Куб 26"/>
          <p:cNvSpPr/>
          <p:nvPr/>
        </p:nvSpPr>
        <p:spPr>
          <a:xfrm>
            <a:off x="7198036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Куб 27"/>
          <p:cNvSpPr/>
          <p:nvPr/>
        </p:nvSpPr>
        <p:spPr>
          <a:xfrm>
            <a:off x="7895827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Куб 28"/>
          <p:cNvSpPr/>
          <p:nvPr/>
        </p:nvSpPr>
        <p:spPr>
          <a:xfrm>
            <a:off x="4920515" y="2239788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Куб 29"/>
          <p:cNvSpPr/>
          <p:nvPr/>
        </p:nvSpPr>
        <p:spPr>
          <a:xfrm>
            <a:off x="5625111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Куб 30"/>
          <p:cNvSpPr/>
          <p:nvPr/>
        </p:nvSpPr>
        <p:spPr>
          <a:xfrm>
            <a:off x="6329338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Куб 31"/>
          <p:cNvSpPr/>
          <p:nvPr/>
        </p:nvSpPr>
        <p:spPr>
          <a:xfrm>
            <a:off x="7027126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Куб 32"/>
          <p:cNvSpPr/>
          <p:nvPr/>
        </p:nvSpPr>
        <p:spPr>
          <a:xfrm>
            <a:off x="7724917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Куб 57"/>
          <p:cNvSpPr/>
          <p:nvPr/>
        </p:nvSpPr>
        <p:spPr>
          <a:xfrm>
            <a:off x="4922985" y="628079"/>
            <a:ext cx="3840015" cy="2479812"/>
          </a:xfrm>
          <a:prstGeom prst="cube">
            <a:avLst>
              <a:gd name="adj" fmla="val 13726"/>
            </a:avLst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8775" y="365071"/>
            <a:ext cx="2557463" cy="677820"/>
          </a:xfrm>
          <a:prstGeom prst="wedgeRoundRectCallout">
            <a:avLst>
              <a:gd name="adj1" fmla="val 48513"/>
              <a:gd name="adj2" fmla="val 101701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Паша, а ты когда-нибудь собирал кубик </a:t>
            </a:r>
            <a:r>
              <a:rPr lang="ru-RU" sz="1400" dirty="0" err="1"/>
              <a:t>Рубика</a:t>
            </a:r>
            <a:r>
              <a:rPr lang="ru-RU" sz="1400" dirty="0" smtClean="0"/>
              <a:t>?</a:t>
            </a: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397" y="1305793"/>
            <a:ext cx="1643554" cy="21847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6922" y="1323377"/>
            <a:ext cx="1708712" cy="216716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184074" y="365071"/>
            <a:ext cx="4601152" cy="916183"/>
          </a:xfrm>
          <a:prstGeom prst="wedgeRoundRectCallout">
            <a:avLst>
              <a:gd name="adj1" fmla="val 4710"/>
              <a:gd name="adj2" fmla="val 79493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Конечно! И не один </a:t>
            </a:r>
            <a:r>
              <a:rPr lang="ru-RU" sz="1400" dirty="0" smtClean="0"/>
              <a:t>раз. </a:t>
            </a:r>
          </a:p>
          <a:p>
            <a:pPr algn="ctr"/>
            <a:r>
              <a:rPr lang="ru-RU" sz="1400" dirty="0" smtClean="0"/>
              <a:t>Кубик </a:t>
            </a:r>
            <a:r>
              <a:rPr lang="ru-RU" sz="1400" dirty="0" err="1"/>
              <a:t>Рубика</a:t>
            </a:r>
            <a:r>
              <a:rPr lang="ru-RU" sz="1400" dirty="0"/>
              <a:t> </a:t>
            </a:r>
            <a:r>
              <a:rPr lang="ru-RU" sz="1400" dirty="0" smtClean="0"/>
              <a:t>– отличная </a:t>
            </a:r>
            <a:r>
              <a:rPr lang="ru-RU" sz="1400" dirty="0"/>
              <a:t>игрушка-головоломка, которая развивает логическое </a:t>
            </a:r>
            <a:r>
              <a:rPr lang="ru-RU" sz="1400" dirty="0" smtClean="0"/>
              <a:t>мышление.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242" y="3213446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/>
              <p:cNvSpPr txBox="1"/>
              <p:nvPr/>
            </p:nvSpPr>
            <p:spPr>
              <a:xfrm>
                <a:off x="358775" y="375364"/>
                <a:ext cx="2925763" cy="1210164"/>
              </a:xfrm>
              <a:prstGeom prst="wedgeRoundRectCallout">
                <a:avLst>
                  <a:gd name="adj1" fmla="val -5462"/>
                  <a:gd name="adj2" fmla="val 74950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На дне параллелепипеда помещается слой </a:t>
                </a:r>
                <a:br>
                  <a:rPr lang="ru-RU" sz="1400" dirty="0" smtClean="0"/>
                </a:br>
                <a:r>
                  <a:rPr lang="ru-RU" sz="1400" dirty="0" smtClean="0"/>
                  <a:t>из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ru-RU" sz="1600" b="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∙2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>
                    <a:solidFill>
                      <a:srgbClr val="762E9A"/>
                    </a:solidFill>
                  </a:rPr>
                  <a:t>единичных кубиков</a:t>
                </a:r>
                <a:r>
                  <a:rPr lang="ru-RU" sz="1400" dirty="0"/>
                  <a:t>,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то </a:t>
                </a:r>
                <a:r>
                  <a:rPr lang="ru-RU" sz="1400" dirty="0"/>
                  <a:t>есть слой из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 smtClean="0">
                    <a:solidFill>
                      <a:srgbClr val="762E9A"/>
                    </a:solidFill>
                  </a:rPr>
                  <a:t>кубов</a:t>
                </a:r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135" name="TextBox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75364"/>
                <a:ext cx="2925763" cy="1210164"/>
              </a:xfrm>
              <a:prstGeom prst="wedgeRoundRectCallout">
                <a:avLst>
                  <a:gd name="adj1" fmla="val -5462"/>
                  <a:gd name="adj2" fmla="val 74950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 rot="16200000">
                <a:off x="4499330" y="1858009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99330" y="1858009"/>
                <a:ext cx="545342" cy="300082"/>
              </a:xfrm>
              <a:prstGeom prst="rect">
                <a:avLst/>
              </a:prstGeom>
              <a:blipFill>
                <a:blip r:embed="rId5"/>
                <a:stretch>
                  <a:fillRect l="-2041" t="-2247" r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6467363" y="3117127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363" y="3117127"/>
                <a:ext cx="545342" cy="300082"/>
              </a:xfrm>
              <a:prstGeom prst="rect">
                <a:avLst/>
              </a:prstGeom>
              <a:blipFill>
                <a:blip r:embed="rId6"/>
                <a:stretch>
                  <a:fillRect t="-2000" r="-2247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13475" y="3544113"/>
                <a:ext cx="92333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∙2=10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475" y="3544113"/>
                <a:ext cx="923330" cy="246221"/>
              </a:xfrm>
              <a:prstGeom prst="rect">
                <a:avLst/>
              </a:prstGeom>
              <a:blipFill>
                <a:blip r:embed="rId7"/>
                <a:stretch>
                  <a:fillRect l="-4605" r="-3947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Прямая соединительная линия 58"/>
          <p:cNvCxnSpPr/>
          <p:nvPr/>
        </p:nvCxnSpPr>
        <p:spPr>
          <a:xfrm>
            <a:off x="5276597" y="618843"/>
            <a:ext cx="0" cy="212400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5274133" y="2741431"/>
            <a:ext cx="3477144" cy="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4922983" y="2741431"/>
            <a:ext cx="351146" cy="357224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 rot="18890460">
                <a:off x="8358142" y="2890532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90460">
                <a:off x="8358142" y="2890532"/>
                <a:ext cx="545342" cy="300082"/>
              </a:xfrm>
              <a:prstGeom prst="rect">
                <a:avLst/>
              </a:prstGeom>
              <a:blipFill>
                <a:blip r:embed="rId8"/>
                <a:stretch>
                  <a:fillRect t="-2020" r="-80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Куб 23"/>
          <p:cNvSpPr/>
          <p:nvPr/>
        </p:nvSpPr>
        <p:spPr>
          <a:xfrm>
            <a:off x="5091425" y="2069878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Куб 24"/>
          <p:cNvSpPr/>
          <p:nvPr/>
        </p:nvSpPr>
        <p:spPr>
          <a:xfrm>
            <a:off x="5796021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Куб 25"/>
          <p:cNvSpPr/>
          <p:nvPr/>
        </p:nvSpPr>
        <p:spPr>
          <a:xfrm>
            <a:off x="6500248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Куб 26"/>
          <p:cNvSpPr/>
          <p:nvPr/>
        </p:nvSpPr>
        <p:spPr>
          <a:xfrm>
            <a:off x="7198036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Куб 27"/>
          <p:cNvSpPr/>
          <p:nvPr/>
        </p:nvSpPr>
        <p:spPr>
          <a:xfrm>
            <a:off x="7895827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Куб 28"/>
          <p:cNvSpPr/>
          <p:nvPr/>
        </p:nvSpPr>
        <p:spPr>
          <a:xfrm>
            <a:off x="4920515" y="2239788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Куб 29"/>
          <p:cNvSpPr/>
          <p:nvPr/>
        </p:nvSpPr>
        <p:spPr>
          <a:xfrm>
            <a:off x="5625111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Куб 30"/>
          <p:cNvSpPr/>
          <p:nvPr/>
        </p:nvSpPr>
        <p:spPr>
          <a:xfrm>
            <a:off x="6329338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Куб 31"/>
          <p:cNvSpPr/>
          <p:nvPr/>
        </p:nvSpPr>
        <p:spPr>
          <a:xfrm>
            <a:off x="7027126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Куб 32"/>
          <p:cNvSpPr/>
          <p:nvPr/>
        </p:nvSpPr>
        <p:spPr>
          <a:xfrm>
            <a:off x="7724917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Куб 57"/>
          <p:cNvSpPr/>
          <p:nvPr/>
        </p:nvSpPr>
        <p:spPr>
          <a:xfrm>
            <a:off x="4922985" y="628079"/>
            <a:ext cx="3840015" cy="2479812"/>
          </a:xfrm>
          <a:prstGeom prst="cube">
            <a:avLst>
              <a:gd name="adj" fmla="val 13726"/>
            </a:avLst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39" y="1901550"/>
            <a:ext cx="1242698" cy="287999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" y="1759478"/>
            <a:ext cx="1195311" cy="28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8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35" name="TextBox 134"/>
          <p:cNvSpPr txBox="1"/>
          <p:nvPr/>
        </p:nvSpPr>
        <p:spPr>
          <a:xfrm>
            <a:off x="358775" y="375364"/>
            <a:ext cx="3340560" cy="1154546"/>
          </a:xfrm>
          <a:prstGeom prst="wedgeRoundRectCallout">
            <a:avLst>
              <a:gd name="adj1" fmla="val -23140"/>
              <a:gd name="adj2" fmla="val 80725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А чтобы заполнить весь прямоугольный параллелепипед, сколько в него нужно вложить таких слоёв?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 rot="16200000">
                <a:off x="4499330" y="1858009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99330" y="1858009"/>
                <a:ext cx="545342" cy="300082"/>
              </a:xfrm>
              <a:prstGeom prst="rect">
                <a:avLst/>
              </a:prstGeom>
              <a:blipFill>
                <a:blip r:embed="rId4"/>
                <a:stretch>
                  <a:fillRect l="-2041" t="-2247" r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6467363" y="3117127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363" y="3117127"/>
                <a:ext cx="545342" cy="300082"/>
              </a:xfrm>
              <a:prstGeom prst="rect">
                <a:avLst/>
              </a:prstGeom>
              <a:blipFill>
                <a:blip r:embed="rId5"/>
                <a:stretch>
                  <a:fillRect t="-2000" r="-2247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13475" y="3544113"/>
                <a:ext cx="92333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∙2=10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475" y="3544113"/>
                <a:ext cx="923330" cy="246221"/>
              </a:xfrm>
              <a:prstGeom prst="rect">
                <a:avLst/>
              </a:prstGeom>
              <a:blipFill>
                <a:blip r:embed="rId6"/>
                <a:stretch>
                  <a:fillRect l="-4605" r="-3947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Прямая соединительная линия 58"/>
          <p:cNvCxnSpPr/>
          <p:nvPr/>
        </p:nvCxnSpPr>
        <p:spPr>
          <a:xfrm>
            <a:off x="5276597" y="618843"/>
            <a:ext cx="0" cy="212400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5274133" y="2741431"/>
            <a:ext cx="3477144" cy="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4922983" y="2741431"/>
            <a:ext cx="351146" cy="357224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 rot="18890460">
                <a:off x="8358142" y="2890532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90460">
                <a:off x="8358142" y="2890532"/>
                <a:ext cx="545342" cy="300082"/>
              </a:xfrm>
              <a:prstGeom prst="rect">
                <a:avLst/>
              </a:prstGeom>
              <a:blipFill>
                <a:blip r:embed="rId7"/>
                <a:stretch>
                  <a:fillRect t="-2020" r="-80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Куб 23"/>
          <p:cNvSpPr/>
          <p:nvPr/>
        </p:nvSpPr>
        <p:spPr>
          <a:xfrm>
            <a:off x="5091425" y="2069878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Куб 24"/>
          <p:cNvSpPr/>
          <p:nvPr/>
        </p:nvSpPr>
        <p:spPr>
          <a:xfrm>
            <a:off x="5796021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Куб 25"/>
          <p:cNvSpPr/>
          <p:nvPr/>
        </p:nvSpPr>
        <p:spPr>
          <a:xfrm>
            <a:off x="6500248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Куб 26"/>
          <p:cNvSpPr/>
          <p:nvPr/>
        </p:nvSpPr>
        <p:spPr>
          <a:xfrm>
            <a:off x="7198036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Куб 27"/>
          <p:cNvSpPr/>
          <p:nvPr/>
        </p:nvSpPr>
        <p:spPr>
          <a:xfrm>
            <a:off x="7895827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Куб 28"/>
          <p:cNvSpPr/>
          <p:nvPr/>
        </p:nvSpPr>
        <p:spPr>
          <a:xfrm>
            <a:off x="4920515" y="2239788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Куб 29"/>
          <p:cNvSpPr/>
          <p:nvPr/>
        </p:nvSpPr>
        <p:spPr>
          <a:xfrm>
            <a:off x="5625111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Куб 30"/>
          <p:cNvSpPr/>
          <p:nvPr/>
        </p:nvSpPr>
        <p:spPr>
          <a:xfrm>
            <a:off x="6329338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Куб 31"/>
          <p:cNvSpPr/>
          <p:nvPr/>
        </p:nvSpPr>
        <p:spPr>
          <a:xfrm>
            <a:off x="7027126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Куб 32"/>
          <p:cNvSpPr/>
          <p:nvPr/>
        </p:nvSpPr>
        <p:spPr>
          <a:xfrm>
            <a:off x="7724917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Куб 57"/>
          <p:cNvSpPr/>
          <p:nvPr/>
        </p:nvSpPr>
        <p:spPr>
          <a:xfrm>
            <a:off x="4922985" y="628079"/>
            <a:ext cx="3840015" cy="2479812"/>
          </a:xfrm>
          <a:prstGeom prst="cube">
            <a:avLst>
              <a:gd name="adj" fmla="val 13726"/>
            </a:avLst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7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/>
              <p:cNvSpPr txBox="1"/>
              <p:nvPr/>
            </p:nvSpPr>
            <p:spPr>
              <a:xfrm>
                <a:off x="358774" y="375364"/>
                <a:ext cx="3613151" cy="1237973"/>
              </a:xfrm>
              <a:prstGeom prst="wedgeRoundRectCallout">
                <a:avLst>
                  <a:gd name="adj1" fmla="val -13386"/>
                  <a:gd name="adj2" fmla="val 72262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Так как высота нашего параллелепипеда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 smtClean="0">
                    <a:solidFill>
                      <a:srgbClr val="762E9A"/>
                    </a:solidFill>
                  </a:rPr>
                  <a:t> см</a:t>
                </a:r>
                <a:r>
                  <a:rPr lang="ru-RU" sz="1400" dirty="0" smtClean="0"/>
                  <a:t>, </a:t>
                </a:r>
                <a:r>
                  <a:rPr lang="ru-RU" sz="1400" dirty="0"/>
                  <a:t>то в него вместится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 smtClean="0">
                    <a:solidFill>
                      <a:srgbClr val="762E9A"/>
                    </a:solidFill>
                  </a:rPr>
                  <a:t> </a:t>
                </a:r>
                <a:r>
                  <a:rPr lang="ru-RU" sz="1400" dirty="0">
                    <a:solidFill>
                      <a:srgbClr val="762E9A"/>
                    </a:solidFill>
                  </a:rPr>
                  <a:t>слоя кубиков</a:t>
                </a:r>
                <a:r>
                  <a:rPr lang="ru-RU" sz="1400" dirty="0"/>
                  <a:t>, в каждом из которых будет по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1400" dirty="0" smtClean="0">
                    <a:solidFill>
                      <a:srgbClr val="762E9A"/>
                    </a:solidFill>
                  </a:rPr>
                  <a:t> </a:t>
                </a:r>
                <a:r>
                  <a:rPr lang="ru-RU" sz="1400" dirty="0">
                    <a:solidFill>
                      <a:srgbClr val="762E9A"/>
                    </a:solidFill>
                  </a:rPr>
                  <a:t>кубиков</a:t>
                </a:r>
                <a:r>
                  <a:rPr lang="ru-RU" sz="1400" dirty="0"/>
                  <a:t>. </a:t>
                </a:r>
                <a:endParaRPr lang="ru-RU" sz="1400" dirty="0" smtClean="0"/>
              </a:p>
            </p:txBody>
          </p:sp>
        </mc:Choice>
        <mc:Fallback xmlns="">
          <p:sp>
            <p:nvSpPr>
              <p:cNvPr id="135" name="TextBox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375364"/>
                <a:ext cx="3613151" cy="1237973"/>
              </a:xfrm>
              <a:prstGeom prst="wedgeRoundRectCallout">
                <a:avLst>
                  <a:gd name="adj1" fmla="val -13386"/>
                  <a:gd name="adj2" fmla="val 72262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 rot="16200000">
                <a:off x="4499330" y="1858009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99330" y="1858009"/>
                <a:ext cx="545342" cy="300082"/>
              </a:xfrm>
              <a:prstGeom prst="rect">
                <a:avLst/>
              </a:prstGeom>
              <a:blipFill>
                <a:blip r:embed="rId5"/>
                <a:stretch>
                  <a:fillRect l="-2041" t="-2247" r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6467363" y="3117127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363" y="3117127"/>
                <a:ext cx="545342" cy="300082"/>
              </a:xfrm>
              <a:prstGeom prst="rect">
                <a:avLst/>
              </a:prstGeom>
              <a:blipFill>
                <a:blip r:embed="rId6"/>
                <a:stretch>
                  <a:fillRect t="-2000" r="-2247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13475" y="3544113"/>
                <a:ext cx="92333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∙2=10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475" y="3544113"/>
                <a:ext cx="923330" cy="246221"/>
              </a:xfrm>
              <a:prstGeom prst="rect">
                <a:avLst/>
              </a:prstGeom>
              <a:blipFill>
                <a:blip r:embed="rId7"/>
                <a:stretch>
                  <a:fillRect l="-4605" r="-3947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Прямая соединительная линия 58"/>
          <p:cNvCxnSpPr/>
          <p:nvPr/>
        </p:nvCxnSpPr>
        <p:spPr>
          <a:xfrm>
            <a:off x="5276597" y="618843"/>
            <a:ext cx="0" cy="212400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5274133" y="2741431"/>
            <a:ext cx="3477144" cy="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4922983" y="2741431"/>
            <a:ext cx="351146" cy="357224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 rot="18890460">
                <a:off x="8358142" y="2890532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90460">
                <a:off x="8358142" y="2890532"/>
                <a:ext cx="545342" cy="300082"/>
              </a:xfrm>
              <a:prstGeom prst="rect">
                <a:avLst/>
              </a:prstGeom>
              <a:blipFill>
                <a:blip r:embed="rId8"/>
                <a:stretch>
                  <a:fillRect t="-2020" r="-80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Куб 23"/>
          <p:cNvSpPr/>
          <p:nvPr/>
        </p:nvSpPr>
        <p:spPr>
          <a:xfrm>
            <a:off x="5091425" y="2069878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Куб 24"/>
          <p:cNvSpPr/>
          <p:nvPr/>
        </p:nvSpPr>
        <p:spPr>
          <a:xfrm>
            <a:off x="5796021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Куб 25"/>
          <p:cNvSpPr/>
          <p:nvPr/>
        </p:nvSpPr>
        <p:spPr>
          <a:xfrm>
            <a:off x="6500248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Куб 26"/>
          <p:cNvSpPr/>
          <p:nvPr/>
        </p:nvSpPr>
        <p:spPr>
          <a:xfrm>
            <a:off x="7198036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Куб 27"/>
          <p:cNvSpPr/>
          <p:nvPr/>
        </p:nvSpPr>
        <p:spPr>
          <a:xfrm>
            <a:off x="7895827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Куб 28"/>
          <p:cNvSpPr/>
          <p:nvPr/>
        </p:nvSpPr>
        <p:spPr>
          <a:xfrm>
            <a:off x="4920515" y="2239788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Куб 29"/>
          <p:cNvSpPr/>
          <p:nvPr/>
        </p:nvSpPr>
        <p:spPr>
          <a:xfrm>
            <a:off x="5625111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Куб 30"/>
          <p:cNvSpPr/>
          <p:nvPr/>
        </p:nvSpPr>
        <p:spPr>
          <a:xfrm>
            <a:off x="6329338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Куб 31"/>
          <p:cNvSpPr/>
          <p:nvPr/>
        </p:nvSpPr>
        <p:spPr>
          <a:xfrm>
            <a:off x="7027126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Куб 32"/>
          <p:cNvSpPr/>
          <p:nvPr/>
        </p:nvSpPr>
        <p:spPr>
          <a:xfrm>
            <a:off x="7724917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39" y="1901550"/>
            <a:ext cx="1242698" cy="287999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" y="1759478"/>
            <a:ext cx="1195311" cy="2879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213475" y="3865505"/>
                <a:ext cx="103714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∙10=30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475" y="3865505"/>
                <a:ext cx="1037143" cy="246221"/>
              </a:xfrm>
              <a:prstGeom prst="rect">
                <a:avLst/>
              </a:prstGeom>
              <a:blipFill>
                <a:blip r:embed="rId11"/>
                <a:stretch>
                  <a:fillRect l="-3529" r="-3529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Группа 1"/>
          <p:cNvGrpSpPr/>
          <p:nvPr/>
        </p:nvGrpSpPr>
        <p:grpSpPr>
          <a:xfrm>
            <a:off x="4923690" y="1348283"/>
            <a:ext cx="3839312" cy="1040260"/>
            <a:chOff x="3479165" y="4265926"/>
            <a:chExt cx="3839312" cy="1040260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 flipH="1">
              <a:off x="3832783" y="4939813"/>
              <a:ext cx="3477144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V="1">
              <a:off x="3481633" y="4939813"/>
              <a:ext cx="351146" cy="357224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Куб 39"/>
            <p:cNvSpPr/>
            <p:nvPr/>
          </p:nvSpPr>
          <p:spPr>
            <a:xfrm>
              <a:off x="3650075" y="4268260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Куб 40"/>
            <p:cNvSpPr/>
            <p:nvPr/>
          </p:nvSpPr>
          <p:spPr>
            <a:xfrm>
              <a:off x="4354671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Куб 41"/>
            <p:cNvSpPr/>
            <p:nvPr/>
          </p:nvSpPr>
          <p:spPr>
            <a:xfrm>
              <a:off x="5058898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Куб 42"/>
            <p:cNvSpPr/>
            <p:nvPr/>
          </p:nvSpPr>
          <p:spPr>
            <a:xfrm>
              <a:off x="5756686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Куб 43"/>
            <p:cNvSpPr/>
            <p:nvPr/>
          </p:nvSpPr>
          <p:spPr>
            <a:xfrm>
              <a:off x="6454477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Куб 44"/>
            <p:cNvSpPr/>
            <p:nvPr/>
          </p:nvSpPr>
          <p:spPr>
            <a:xfrm>
              <a:off x="3479165" y="4438170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Куб 45"/>
            <p:cNvSpPr/>
            <p:nvPr/>
          </p:nvSpPr>
          <p:spPr>
            <a:xfrm>
              <a:off x="4183761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Куб 46"/>
            <p:cNvSpPr/>
            <p:nvPr/>
          </p:nvSpPr>
          <p:spPr>
            <a:xfrm>
              <a:off x="4887988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Куб 47"/>
            <p:cNvSpPr/>
            <p:nvPr/>
          </p:nvSpPr>
          <p:spPr>
            <a:xfrm>
              <a:off x="5585776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Куб 48"/>
            <p:cNvSpPr/>
            <p:nvPr/>
          </p:nvSpPr>
          <p:spPr>
            <a:xfrm>
              <a:off x="6283567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4923690" y="634190"/>
            <a:ext cx="3839312" cy="1040260"/>
            <a:chOff x="3479165" y="4265926"/>
            <a:chExt cx="3839312" cy="1040260"/>
          </a:xfrm>
        </p:grpSpPr>
        <p:cxnSp>
          <p:nvCxnSpPr>
            <p:cNvPr id="51" name="Прямая соединительная линия 50"/>
            <p:cNvCxnSpPr/>
            <p:nvPr/>
          </p:nvCxnSpPr>
          <p:spPr>
            <a:xfrm flipH="1">
              <a:off x="3832783" y="4939813"/>
              <a:ext cx="3477144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flipV="1">
              <a:off x="3481633" y="4939813"/>
              <a:ext cx="351146" cy="357224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Куб 52"/>
            <p:cNvSpPr/>
            <p:nvPr/>
          </p:nvSpPr>
          <p:spPr>
            <a:xfrm>
              <a:off x="3650075" y="4268260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Куб 53"/>
            <p:cNvSpPr/>
            <p:nvPr/>
          </p:nvSpPr>
          <p:spPr>
            <a:xfrm>
              <a:off x="4354671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Куб 56"/>
            <p:cNvSpPr/>
            <p:nvPr/>
          </p:nvSpPr>
          <p:spPr>
            <a:xfrm>
              <a:off x="5058898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Куб 62"/>
            <p:cNvSpPr/>
            <p:nvPr/>
          </p:nvSpPr>
          <p:spPr>
            <a:xfrm>
              <a:off x="5756686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Куб 63"/>
            <p:cNvSpPr/>
            <p:nvPr/>
          </p:nvSpPr>
          <p:spPr>
            <a:xfrm>
              <a:off x="6454477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Куб 64"/>
            <p:cNvSpPr/>
            <p:nvPr/>
          </p:nvSpPr>
          <p:spPr>
            <a:xfrm>
              <a:off x="3479165" y="4438170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Куб 65"/>
            <p:cNvSpPr/>
            <p:nvPr/>
          </p:nvSpPr>
          <p:spPr>
            <a:xfrm>
              <a:off x="4183761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Куб 66"/>
            <p:cNvSpPr/>
            <p:nvPr/>
          </p:nvSpPr>
          <p:spPr>
            <a:xfrm>
              <a:off x="4887988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Куб 67"/>
            <p:cNvSpPr/>
            <p:nvPr/>
          </p:nvSpPr>
          <p:spPr>
            <a:xfrm>
              <a:off x="5585776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Куб 68"/>
            <p:cNvSpPr/>
            <p:nvPr/>
          </p:nvSpPr>
          <p:spPr>
            <a:xfrm>
              <a:off x="6283567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8" name="Куб 57"/>
          <p:cNvSpPr/>
          <p:nvPr/>
        </p:nvSpPr>
        <p:spPr>
          <a:xfrm>
            <a:off x="4922985" y="628079"/>
            <a:ext cx="3840015" cy="2479812"/>
          </a:xfrm>
          <a:prstGeom prst="cube">
            <a:avLst>
              <a:gd name="adj" fmla="val 13726"/>
            </a:avLst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27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/>
              <p:cNvSpPr txBox="1"/>
              <p:nvPr/>
            </p:nvSpPr>
            <p:spPr>
              <a:xfrm>
                <a:off x="358774" y="375364"/>
                <a:ext cx="3613151" cy="971801"/>
              </a:xfrm>
              <a:prstGeom prst="wedgeRoundRectCallout">
                <a:avLst>
                  <a:gd name="adj1" fmla="val -13386"/>
                  <a:gd name="adj2" fmla="val 72262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Мы получили, что всего в нашем параллелепипеде помещается </a:t>
                </a:r>
                <a:br>
                  <a:rPr lang="ru-RU" sz="1400" dirty="0" smtClean="0"/>
                </a:b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ru-RU" sz="1600" b="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∙2∙3</m:t>
                    </m:r>
                  </m:oMath>
                </a14:m>
                <a:r>
                  <a:rPr lang="ru-RU" sz="1400" dirty="0">
                    <a:solidFill>
                      <a:srgbClr val="762E9A"/>
                    </a:solidFill>
                  </a:rPr>
                  <a:t> единичных кубов</a:t>
                </a:r>
                <a:r>
                  <a:rPr lang="ru-RU" sz="1400" dirty="0"/>
                  <a:t>. </a:t>
                </a:r>
                <a:endParaRPr lang="ru-RU" sz="1400" dirty="0" smtClean="0"/>
              </a:p>
            </p:txBody>
          </p:sp>
        </mc:Choice>
        <mc:Fallback xmlns="">
          <p:sp>
            <p:nvSpPr>
              <p:cNvPr id="135" name="TextBox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375364"/>
                <a:ext cx="3613151" cy="971801"/>
              </a:xfrm>
              <a:prstGeom prst="wedgeRoundRectCallout">
                <a:avLst>
                  <a:gd name="adj1" fmla="val -13386"/>
                  <a:gd name="adj2" fmla="val 72262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 rot="16200000">
                <a:off x="4499330" y="1858009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99330" y="1858009"/>
                <a:ext cx="545342" cy="300082"/>
              </a:xfrm>
              <a:prstGeom prst="rect">
                <a:avLst/>
              </a:prstGeom>
              <a:blipFill>
                <a:blip r:embed="rId5"/>
                <a:stretch>
                  <a:fillRect l="-2041" t="-2247" r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6467363" y="3117127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363" y="3117127"/>
                <a:ext cx="545342" cy="300082"/>
              </a:xfrm>
              <a:prstGeom prst="rect">
                <a:avLst/>
              </a:prstGeom>
              <a:blipFill>
                <a:blip r:embed="rId6"/>
                <a:stretch>
                  <a:fillRect t="-2000" r="-2247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13475" y="3544113"/>
                <a:ext cx="92333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∙2=10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475" y="3544113"/>
                <a:ext cx="923330" cy="246221"/>
              </a:xfrm>
              <a:prstGeom prst="rect">
                <a:avLst/>
              </a:prstGeom>
              <a:blipFill>
                <a:blip r:embed="rId7"/>
                <a:stretch>
                  <a:fillRect l="-4605" r="-3947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4820979" y="4220528"/>
                <a:ext cx="378661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dirty="0" smtClean="0">
                    <a:ea typeface="Calibri" panose="020F0502020204030204" pitchFamily="34" charset="0"/>
                  </a:rPr>
                  <a:t>Объём прямоугольного параллелепипеда </a:t>
                </a:r>
                <a:br>
                  <a:rPr lang="ru-RU" sz="1400" dirty="0" smtClean="0">
                    <a:ea typeface="Calibri" panose="020F0502020204030204" pitchFamily="34" charset="0"/>
                  </a:rPr>
                </a:br>
                <a:r>
                  <a:rPr lang="ru-RU" sz="1400" dirty="0" smtClean="0">
                    <a:ea typeface="Calibri" panose="020F0502020204030204" pitchFamily="34" charset="0"/>
                  </a:rPr>
                  <a:t>равен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ru-RU" sz="1600" i="1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ru-RU" sz="16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2∙3</m:t>
                    </m:r>
                    <m:r>
                      <a:rPr lang="ru-RU" sz="1600" i="1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sz="16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ru-RU" sz="1600" i="1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6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 </a:t>
                </a:r>
                <a:r>
                  <a:rPr lang="ru-RU" sz="14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(см</a:t>
                </a:r>
                <a:r>
                  <a:rPr lang="ru-RU" sz="1400" baseline="300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3</a:t>
                </a:r>
                <a:r>
                  <a:rPr lang="ru-RU" sz="14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)</a:t>
                </a:r>
                <a:r>
                  <a:rPr lang="ru-RU" sz="1400" dirty="0" smtClean="0">
                    <a:ea typeface="Calibri" panose="020F0502020204030204" pitchFamily="34" charset="0"/>
                  </a:rPr>
                  <a:t>.</a:t>
                </a:r>
                <a:r>
                  <a:rPr lang="ru-RU" sz="14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 </a:t>
                </a:r>
                <a:endParaRPr lang="ru-RU" sz="14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979" y="4220528"/>
                <a:ext cx="3786614" cy="553998"/>
              </a:xfrm>
              <a:prstGeom prst="rect">
                <a:avLst/>
              </a:prstGeom>
              <a:blipFill>
                <a:blip r:embed="rId8"/>
                <a:stretch>
                  <a:fillRect l="-483" t="-1099" b="-98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Прямая соединительная линия 58"/>
          <p:cNvCxnSpPr/>
          <p:nvPr/>
        </p:nvCxnSpPr>
        <p:spPr>
          <a:xfrm>
            <a:off x="5276597" y="618843"/>
            <a:ext cx="0" cy="212400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5274133" y="2741431"/>
            <a:ext cx="3477144" cy="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4922983" y="2741431"/>
            <a:ext cx="351146" cy="357224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 rot="18890460">
                <a:off x="8358142" y="2890532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90460">
                <a:off x="8358142" y="2890532"/>
                <a:ext cx="545342" cy="300082"/>
              </a:xfrm>
              <a:prstGeom prst="rect">
                <a:avLst/>
              </a:prstGeom>
              <a:blipFill>
                <a:blip r:embed="rId9"/>
                <a:stretch>
                  <a:fillRect t="-2020" r="-80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Куб 23"/>
          <p:cNvSpPr/>
          <p:nvPr/>
        </p:nvSpPr>
        <p:spPr>
          <a:xfrm>
            <a:off x="5091425" y="2069878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Куб 24"/>
          <p:cNvSpPr/>
          <p:nvPr/>
        </p:nvSpPr>
        <p:spPr>
          <a:xfrm>
            <a:off x="5796021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Куб 25"/>
          <p:cNvSpPr/>
          <p:nvPr/>
        </p:nvSpPr>
        <p:spPr>
          <a:xfrm>
            <a:off x="6500248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Куб 26"/>
          <p:cNvSpPr/>
          <p:nvPr/>
        </p:nvSpPr>
        <p:spPr>
          <a:xfrm>
            <a:off x="7198036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Куб 27"/>
          <p:cNvSpPr/>
          <p:nvPr/>
        </p:nvSpPr>
        <p:spPr>
          <a:xfrm>
            <a:off x="7895827" y="206754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Куб 28"/>
          <p:cNvSpPr/>
          <p:nvPr/>
        </p:nvSpPr>
        <p:spPr>
          <a:xfrm>
            <a:off x="4920515" y="2239788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Куб 29"/>
          <p:cNvSpPr/>
          <p:nvPr/>
        </p:nvSpPr>
        <p:spPr>
          <a:xfrm>
            <a:off x="5625111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Куб 30"/>
          <p:cNvSpPr/>
          <p:nvPr/>
        </p:nvSpPr>
        <p:spPr>
          <a:xfrm>
            <a:off x="6329338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Куб 31"/>
          <p:cNvSpPr/>
          <p:nvPr/>
        </p:nvSpPr>
        <p:spPr>
          <a:xfrm>
            <a:off x="7027126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Куб 32"/>
          <p:cNvSpPr/>
          <p:nvPr/>
        </p:nvSpPr>
        <p:spPr>
          <a:xfrm>
            <a:off x="7724917" y="2243804"/>
            <a:ext cx="864000" cy="864000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213475" y="3865505"/>
                <a:ext cx="103714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∙10=30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475" y="3865505"/>
                <a:ext cx="1037143" cy="246221"/>
              </a:xfrm>
              <a:prstGeom prst="rect">
                <a:avLst/>
              </a:prstGeom>
              <a:blipFill>
                <a:blip r:embed="rId10"/>
                <a:stretch>
                  <a:fillRect l="-3529" r="-3529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Рисунок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4923690" y="1348283"/>
            <a:ext cx="3839312" cy="1040260"/>
            <a:chOff x="3479165" y="4265926"/>
            <a:chExt cx="3839312" cy="1040260"/>
          </a:xfrm>
        </p:grpSpPr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3832783" y="4939813"/>
              <a:ext cx="3477144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V="1">
              <a:off x="3481633" y="4939813"/>
              <a:ext cx="351146" cy="357224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Куб 40"/>
            <p:cNvSpPr/>
            <p:nvPr/>
          </p:nvSpPr>
          <p:spPr>
            <a:xfrm>
              <a:off x="3650075" y="4268260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Куб 41"/>
            <p:cNvSpPr/>
            <p:nvPr/>
          </p:nvSpPr>
          <p:spPr>
            <a:xfrm>
              <a:off x="4354671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Куб 42"/>
            <p:cNvSpPr/>
            <p:nvPr/>
          </p:nvSpPr>
          <p:spPr>
            <a:xfrm>
              <a:off x="5058898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Куб 43"/>
            <p:cNvSpPr/>
            <p:nvPr/>
          </p:nvSpPr>
          <p:spPr>
            <a:xfrm>
              <a:off x="5756686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Куб 44"/>
            <p:cNvSpPr/>
            <p:nvPr/>
          </p:nvSpPr>
          <p:spPr>
            <a:xfrm>
              <a:off x="6454477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Куб 45"/>
            <p:cNvSpPr/>
            <p:nvPr/>
          </p:nvSpPr>
          <p:spPr>
            <a:xfrm>
              <a:off x="3479165" y="4438170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Куб 46"/>
            <p:cNvSpPr/>
            <p:nvPr/>
          </p:nvSpPr>
          <p:spPr>
            <a:xfrm>
              <a:off x="4183761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Куб 47"/>
            <p:cNvSpPr/>
            <p:nvPr/>
          </p:nvSpPr>
          <p:spPr>
            <a:xfrm>
              <a:off x="4887988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Куб 48"/>
            <p:cNvSpPr/>
            <p:nvPr/>
          </p:nvSpPr>
          <p:spPr>
            <a:xfrm>
              <a:off x="5585776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Куб 49"/>
            <p:cNvSpPr/>
            <p:nvPr/>
          </p:nvSpPr>
          <p:spPr>
            <a:xfrm>
              <a:off x="6283567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4923690" y="634190"/>
            <a:ext cx="3839312" cy="1040260"/>
            <a:chOff x="3479165" y="4265926"/>
            <a:chExt cx="3839312" cy="1040260"/>
          </a:xfrm>
        </p:grpSpPr>
        <p:cxnSp>
          <p:nvCxnSpPr>
            <p:cNvPr id="52" name="Прямая соединительная линия 51"/>
            <p:cNvCxnSpPr/>
            <p:nvPr/>
          </p:nvCxnSpPr>
          <p:spPr>
            <a:xfrm flipH="1">
              <a:off x="3832783" y="4939813"/>
              <a:ext cx="3477144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V="1">
              <a:off x="3481633" y="4939813"/>
              <a:ext cx="351146" cy="357224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Куб 53"/>
            <p:cNvSpPr/>
            <p:nvPr/>
          </p:nvSpPr>
          <p:spPr>
            <a:xfrm>
              <a:off x="3650075" y="4268260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Куб 56"/>
            <p:cNvSpPr/>
            <p:nvPr/>
          </p:nvSpPr>
          <p:spPr>
            <a:xfrm>
              <a:off x="4354671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Куб 62"/>
            <p:cNvSpPr/>
            <p:nvPr/>
          </p:nvSpPr>
          <p:spPr>
            <a:xfrm>
              <a:off x="5058898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Куб 63"/>
            <p:cNvSpPr/>
            <p:nvPr/>
          </p:nvSpPr>
          <p:spPr>
            <a:xfrm>
              <a:off x="5756686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Куб 64"/>
            <p:cNvSpPr/>
            <p:nvPr/>
          </p:nvSpPr>
          <p:spPr>
            <a:xfrm>
              <a:off x="6454477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Куб 65"/>
            <p:cNvSpPr/>
            <p:nvPr/>
          </p:nvSpPr>
          <p:spPr>
            <a:xfrm>
              <a:off x="3479165" y="4438170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Куб 66"/>
            <p:cNvSpPr/>
            <p:nvPr/>
          </p:nvSpPr>
          <p:spPr>
            <a:xfrm>
              <a:off x="4183761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Куб 67"/>
            <p:cNvSpPr/>
            <p:nvPr/>
          </p:nvSpPr>
          <p:spPr>
            <a:xfrm>
              <a:off x="4887988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Куб 68"/>
            <p:cNvSpPr/>
            <p:nvPr/>
          </p:nvSpPr>
          <p:spPr>
            <a:xfrm>
              <a:off x="5585776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Куб 69"/>
            <p:cNvSpPr/>
            <p:nvPr/>
          </p:nvSpPr>
          <p:spPr>
            <a:xfrm>
              <a:off x="6283567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8" name="Куб 57"/>
          <p:cNvSpPr/>
          <p:nvPr/>
        </p:nvSpPr>
        <p:spPr>
          <a:xfrm>
            <a:off x="4922985" y="628079"/>
            <a:ext cx="3840015" cy="2479812"/>
          </a:xfrm>
          <a:prstGeom prst="cube">
            <a:avLst>
              <a:gd name="adj" fmla="val 13726"/>
            </a:avLst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48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35" name="TextBox 134"/>
          <p:cNvSpPr txBox="1"/>
          <p:nvPr/>
        </p:nvSpPr>
        <p:spPr>
          <a:xfrm>
            <a:off x="358774" y="375364"/>
            <a:ext cx="4068978" cy="1154546"/>
          </a:xfrm>
          <a:prstGeom prst="wedgeRoundRectCallout">
            <a:avLst>
              <a:gd name="adj1" fmla="val 6817"/>
              <a:gd name="adj2" fmla="val 78662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Электроша, получается,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что </a:t>
            </a:r>
            <a:r>
              <a:rPr lang="ru-RU" sz="1400" dirty="0"/>
              <a:t>три измерения прямоугольного параллелепипеда позволяют посчитать, сколько всего кубиков в нём поместится?</a:t>
            </a:r>
            <a:endParaRPr lang="ru-RU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 rot="16200000">
                <a:off x="4499330" y="1858009"/>
                <a:ext cx="54534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99330" y="1858009"/>
                <a:ext cx="545342" cy="300082"/>
              </a:xfrm>
              <a:prstGeom prst="rect">
                <a:avLst/>
              </a:prstGeom>
              <a:blipFill>
                <a:blip r:embed="rId4"/>
                <a:stretch>
                  <a:fillRect l="-2041" t="-2247" r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6468673" y="3117847"/>
                <a:ext cx="544031" cy="302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8673" y="3117847"/>
                <a:ext cx="544031" cy="302840"/>
              </a:xfrm>
              <a:prstGeom prst="rect">
                <a:avLst/>
              </a:prstGeom>
              <a:blipFill>
                <a:blip r:embed="rId5"/>
                <a:stretch>
                  <a:fillRect t="-2000" r="-3371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13475" y="3544113"/>
                <a:ext cx="92333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∙2=10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475" y="3544113"/>
                <a:ext cx="923330" cy="246221"/>
              </a:xfrm>
              <a:prstGeom prst="rect">
                <a:avLst/>
              </a:prstGeom>
              <a:blipFill>
                <a:blip r:embed="rId6"/>
                <a:stretch>
                  <a:fillRect l="-4605" r="-3947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Прямая соединительная линия 58"/>
          <p:cNvCxnSpPr/>
          <p:nvPr/>
        </p:nvCxnSpPr>
        <p:spPr>
          <a:xfrm flipH="1">
            <a:off x="5276597" y="626749"/>
            <a:ext cx="1" cy="2116094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 flipV="1">
            <a:off x="5274133" y="2741431"/>
            <a:ext cx="8361" cy="1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4923827" y="2741431"/>
            <a:ext cx="350302" cy="859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 rot="18890460">
                <a:off x="8358591" y="2889872"/>
                <a:ext cx="544030" cy="302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см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90460">
                <a:off x="8358591" y="2889872"/>
                <a:ext cx="544030" cy="302840"/>
              </a:xfrm>
              <a:prstGeom prst="rect">
                <a:avLst/>
              </a:prstGeom>
              <a:blipFill>
                <a:blip r:embed="rId7"/>
                <a:stretch>
                  <a:fillRect t="-2000" r="-80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Куб 23"/>
          <p:cNvSpPr/>
          <p:nvPr/>
        </p:nvSpPr>
        <p:spPr>
          <a:xfrm>
            <a:off x="5093501" y="2071954"/>
            <a:ext cx="861923" cy="861923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Куб 24"/>
          <p:cNvSpPr/>
          <p:nvPr/>
        </p:nvSpPr>
        <p:spPr>
          <a:xfrm>
            <a:off x="5798097" y="2069620"/>
            <a:ext cx="861923" cy="861923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Куб 25"/>
          <p:cNvSpPr/>
          <p:nvPr/>
        </p:nvSpPr>
        <p:spPr>
          <a:xfrm>
            <a:off x="6502324" y="2069620"/>
            <a:ext cx="861923" cy="861923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Куб 26"/>
          <p:cNvSpPr/>
          <p:nvPr/>
        </p:nvSpPr>
        <p:spPr>
          <a:xfrm>
            <a:off x="7200112" y="2069620"/>
            <a:ext cx="861923" cy="861923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Куб 27"/>
          <p:cNvSpPr/>
          <p:nvPr/>
        </p:nvSpPr>
        <p:spPr>
          <a:xfrm>
            <a:off x="7897903" y="2069620"/>
            <a:ext cx="861923" cy="861923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Куб 28"/>
          <p:cNvSpPr/>
          <p:nvPr/>
        </p:nvSpPr>
        <p:spPr>
          <a:xfrm>
            <a:off x="4922591" y="2241864"/>
            <a:ext cx="861923" cy="861923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Куб 29"/>
          <p:cNvSpPr/>
          <p:nvPr/>
        </p:nvSpPr>
        <p:spPr>
          <a:xfrm>
            <a:off x="5627187" y="2245880"/>
            <a:ext cx="861923" cy="861923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Куб 30"/>
          <p:cNvSpPr/>
          <p:nvPr/>
        </p:nvSpPr>
        <p:spPr>
          <a:xfrm>
            <a:off x="6331414" y="2245880"/>
            <a:ext cx="861923" cy="861923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Куб 31"/>
          <p:cNvSpPr/>
          <p:nvPr/>
        </p:nvSpPr>
        <p:spPr>
          <a:xfrm>
            <a:off x="7029202" y="2245880"/>
            <a:ext cx="861923" cy="861923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Куб 32"/>
          <p:cNvSpPr/>
          <p:nvPr/>
        </p:nvSpPr>
        <p:spPr>
          <a:xfrm>
            <a:off x="7726993" y="2245880"/>
            <a:ext cx="861923" cy="861923"/>
          </a:xfrm>
          <a:prstGeom prst="cube">
            <a:avLst>
              <a:gd name="adj" fmla="val 19488"/>
            </a:avLst>
          </a:prstGeom>
          <a:solidFill>
            <a:srgbClr val="762E9A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213475" y="3865505"/>
                <a:ext cx="103714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∙10=30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475" y="3865505"/>
                <a:ext cx="1037143" cy="246221"/>
              </a:xfrm>
              <a:prstGeom prst="rect">
                <a:avLst/>
              </a:prstGeom>
              <a:blipFill>
                <a:blip r:embed="rId8"/>
                <a:stretch>
                  <a:fillRect l="-3529" r="-3529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Группа 37"/>
          <p:cNvGrpSpPr/>
          <p:nvPr/>
        </p:nvGrpSpPr>
        <p:grpSpPr>
          <a:xfrm>
            <a:off x="4932920" y="1350783"/>
            <a:ext cx="3830081" cy="1037759"/>
            <a:chOff x="3479165" y="4265926"/>
            <a:chExt cx="3839312" cy="1040260"/>
          </a:xfrm>
        </p:grpSpPr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3832783" y="4939813"/>
              <a:ext cx="3477144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V="1">
              <a:off x="3481633" y="4939813"/>
              <a:ext cx="351146" cy="357224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Куб 40"/>
            <p:cNvSpPr/>
            <p:nvPr/>
          </p:nvSpPr>
          <p:spPr>
            <a:xfrm>
              <a:off x="3650075" y="4268260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Куб 41"/>
            <p:cNvSpPr/>
            <p:nvPr/>
          </p:nvSpPr>
          <p:spPr>
            <a:xfrm>
              <a:off x="4354671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Куб 42"/>
            <p:cNvSpPr/>
            <p:nvPr/>
          </p:nvSpPr>
          <p:spPr>
            <a:xfrm>
              <a:off x="5058898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Куб 43"/>
            <p:cNvSpPr/>
            <p:nvPr/>
          </p:nvSpPr>
          <p:spPr>
            <a:xfrm>
              <a:off x="5756686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Куб 44"/>
            <p:cNvSpPr/>
            <p:nvPr/>
          </p:nvSpPr>
          <p:spPr>
            <a:xfrm>
              <a:off x="6454477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Куб 45"/>
            <p:cNvSpPr/>
            <p:nvPr/>
          </p:nvSpPr>
          <p:spPr>
            <a:xfrm>
              <a:off x="3479165" y="4438170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Куб 46"/>
            <p:cNvSpPr/>
            <p:nvPr/>
          </p:nvSpPr>
          <p:spPr>
            <a:xfrm>
              <a:off x="4183761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Куб 47"/>
            <p:cNvSpPr/>
            <p:nvPr/>
          </p:nvSpPr>
          <p:spPr>
            <a:xfrm>
              <a:off x="4887988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Куб 48"/>
            <p:cNvSpPr/>
            <p:nvPr/>
          </p:nvSpPr>
          <p:spPr>
            <a:xfrm>
              <a:off x="5585776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Куб 49"/>
            <p:cNvSpPr/>
            <p:nvPr/>
          </p:nvSpPr>
          <p:spPr>
            <a:xfrm>
              <a:off x="6283567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4932920" y="636690"/>
            <a:ext cx="3830081" cy="1037759"/>
            <a:chOff x="3479165" y="4265926"/>
            <a:chExt cx="3839312" cy="1040260"/>
          </a:xfrm>
        </p:grpSpPr>
        <p:cxnSp>
          <p:nvCxnSpPr>
            <p:cNvPr id="52" name="Прямая соединительная линия 51"/>
            <p:cNvCxnSpPr/>
            <p:nvPr/>
          </p:nvCxnSpPr>
          <p:spPr>
            <a:xfrm flipH="1">
              <a:off x="3832783" y="4939813"/>
              <a:ext cx="3477144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V="1">
              <a:off x="3481633" y="4939813"/>
              <a:ext cx="351146" cy="357224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Куб 53"/>
            <p:cNvSpPr/>
            <p:nvPr/>
          </p:nvSpPr>
          <p:spPr>
            <a:xfrm>
              <a:off x="3650075" y="4268260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Куб 56"/>
            <p:cNvSpPr/>
            <p:nvPr/>
          </p:nvSpPr>
          <p:spPr>
            <a:xfrm>
              <a:off x="4354671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Куб 62"/>
            <p:cNvSpPr/>
            <p:nvPr/>
          </p:nvSpPr>
          <p:spPr>
            <a:xfrm>
              <a:off x="5058898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Куб 63"/>
            <p:cNvSpPr/>
            <p:nvPr/>
          </p:nvSpPr>
          <p:spPr>
            <a:xfrm>
              <a:off x="5756686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Куб 64"/>
            <p:cNvSpPr/>
            <p:nvPr/>
          </p:nvSpPr>
          <p:spPr>
            <a:xfrm>
              <a:off x="6454477" y="426592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Куб 65"/>
            <p:cNvSpPr/>
            <p:nvPr/>
          </p:nvSpPr>
          <p:spPr>
            <a:xfrm>
              <a:off x="3479165" y="4438170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Куб 66"/>
            <p:cNvSpPr/>
            <p:nvPr/>
          </p:nvSpPr>
          <p:spPr>
            <a:xfrm>
              <a:off x="4183761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Куб 67"/>
            <p:cNvSpPr/>
            <p:nvPr/>
          </p:nvSpPr>
          <p:spPr>
            <a:xfrm>
              <a:off x="4887988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Куб 68"/>
            <p:cNvSpPr/>
            <p:nvPr/>
          </p:nvSpPr>
          <p:spPr>
            <a:xfrm>
              <a:off x="5585776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Куб 69"/>
            <p:cNvSpPr/>
            <p:nvPr/>
          </p:nvSpPr>
          <p:spPr>
            <a:xfrm>
              <a:off x="6283567" y="4442186"/>
              <a:ext cx="864000" cy="864000"/>
            </a:xfrm>
            <a:prstGeom prst="cube">
              <a:avLst>
                <a:gd name="adj" fmla="val 19488"/>
              </a:avLst>
            </a:prstGeom>
            <a:solidFill>
              <a:srgbClr val="762E9A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8" name="Куб 57"/>
          <p:cNvSpPr/>
          <p:nvPr/>
        </p:nvSpPr>
        <p:spPr>
          <a:xfrm>
            <a:off x="4932218" y="634041"/>
            <a:ext cx="3830782" cy="2473849"/>
          </a:xfrm>
          <a:prstGeom prst="cube">
            <a:avLst>
              <a:gd name="adj" fmla="val 13726"/>
            </a:avLst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39" y="1901550"/>
            <a:ext cx="1242698" cy="2879999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" y="1759478"/>
            <a:ext cx="1195311" cy="2879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3" name="Прямоугольник 72"/>
              <p:cNvSpPr/>
              <p:nvPr/>
            </p:nvSpPr>
            <p:spPr>
              <a:xfrm>
                <a:off x="4820979" y="4220528"/>
                <a:ext cx="378661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dirty="0" smtClean="0">
                    <a:ea typeface="Calibri" panose="020F0502020204030204" pitchFamily="34" charset="0"/>
                  </a:rPr>
                  <a:t>Объём прямоугольного параллелепипеда </a:t>
                </a:r>
                <a:br>
                  <a:rPr lang="ru-RU" sz="1400" dirty="0" smtClean="0">
                    <a:ea typeface="Calibri" panose="020F0502020204030204" pitchFamily="34" charset="0"/>
                  </a:rPr>
                </a:br>
                <a:r>
                  <a:rPr lang="ru-RU" sz="1400" dirty="0" smtClean="0">
                    <a:ea typeface="Calibri" panose="020F0502020204030204" pitchFamily="34" charset="0"/>
                  </a:rPr>
                  <a:t>равен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ru-RU" sz="1600" i="1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ru-RU" sz="16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2∙3</m:t>
                    </m:r>
                    <m:r>
                      <a:rPr lang="ru-RU" sz="1600" i="1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sz="1600" b="0" i="1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ru-RU" sz="1600" i="1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6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 </a:t>
                </a:r>
                <a:r>
                  <a:rPr lang="ru-RU" sz="14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(см</a:t>
                </a:r>
                <a:r>
                  <a:rPr lang="ru-RU" sz="1400" baseline="300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3</a:t>
                </a:r>
                <a:r>
                  <a:rPr lang="ru-RU" sz="14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)</a:t>
                </a:r>
                <a:r>
                  <a:rPr lang="ru-RU" sz="1400" dirty="0" smtClean="0">
                    <a:ea typeface="Calibri" panose="020F0502020204030204" pitchFamily="34" charset="0"/>
                  </a:rPr>
                  <a:t>.</a:t>
                </a:r>
                <a:r>
                  <a:rPr lang="ru-RU" sz="1400" dirty="0" smtClean="0">
                    <a:solidFill>
                      <a:srgbClr val="762E9A"/>
                    </a:solidFill>
                    <a:ea typeface="Calibri" panose="020F0502020204030204" pitchFamily="34" charset="0"/>
                  </a:rPr>
                  <a:t> </a:t>
                </a:r>
                <a:endParaRPr lang="ru-RU" sz="14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73" name="Прямоугольник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979" y="4220528"/>
                <a:ext cx="3786614" cy="553998"/>
              </a:xfrm>
              <a:prstGeom prst="rect">
                <a:avLst/>
              </a:prstGeom>
              <a:blipFill>
                <a:blip r:embed="rId11"/>
                <a:stretch>
                  <a:fillRect l="-483" t="-1099" b="-98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975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7567" y="1089015"/>
            <a:ext cx="54934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rgbClr val="FFC000"/>
                </a:solidFill>
              </a:rPr>
              <a:t>Объём прямоугольного параллелепипеда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равен </a:t>
            </a:r>
            <a:r>
              <a:rPr lang="ru-RU" sz="1800" dirty="0">
                <a:solidFill>
                  <a:schemeClr val="bg1"/>
                </a:solidFill>
              </a:rPr>
              <a:t>произведению трёх его измерений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7566" y="1818685"/>
            <a:ext cx="548713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rgbClr val="FFC000"/>
                </a:solidFill>
              </a:rPr>
              <a:t>Формулу для вычисления объёма прямоугольного параллелепипеда </a:t>
            </a:r>
            <a:r>
              <a:rPr lang="ru-RU" sz="1800" dirty="0">
                <a:solidFill>
                  <a:schemeClr val="bg1"/>
                </a:solidFill>
              </a:rPr>
              <a:t>в буквенном виде </a:t>
            </a: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можно </a:t>
            </a:r>
            <a:r>
              <a:rPr lang="ru-RU" sz="1800" dirty="0">
                <a:solidFill>
                  <a:schemeClr val="bg1"/>
                </a:solidFill>
              </a:rPr>
              <a:t>записать следующим образом: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355821" y="2783075"/>
                <a:ext cx="154677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21" y="2783075"/>
                <a:ext cx="154677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67567" y="3421130"/>
                <a:ext cx="8379384" cy="3006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>
                    <a:solidFill>
                      <a:schemeClr val="bg1"/>
                    </a:solidFill>
                  </a:rPr>
                  <a:t>где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</a:rPr>
                  <a:t>–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объём,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и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</a:rPr>
                  <a:t>– измерения прямоугольного параллелепипеда.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67" y="3421130"/>
                <a:ext cx="8379384" cy="300660"/>
              </a:xfrm>
              <a:prstGeom prst="rect">
                <a:avLst/>
              </a:prstGeom>
              <a:blipFill>
                <a:blip r:embed="rId6"/>
                <a:stretch>
                  <a:fillRect l="-1673" t="-18000" b="-4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67567" y="3903691"/>
            <a:ext cx="637497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При вычислениях обязательно нужно обращать внимание, чтобы все измерения прямоугольного параллелепипеда были выражены в одинаковых единицах.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55820" y="2775584"/>
            <a:ext cx="1546771" cy="54918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6981824" y="2717135"/>
                <a:ext cx="3850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824" y="2717135"/>
                <a:ext cx="38504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8361909" y="2571750"/>
                <a:ext cx="3850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1909" y="2571750"/>
                <a:ext cx="38504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2879" y="1089015"/>
            <a:ext cx="2661722" cy="17472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Прямоугольник 112"/>
              <p:cNvSpPr/>
              <p:nvPr/>
            </p:nvSpPr>
            <p:spPr>
              <a:xfrm>
                <a:off x="8519907" y="1677079"/>
                <a:ext cx="3593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113" name="Прямоугольник 1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9907" y="1677079"/>
                <a:ext cx="35939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Куб 113"/>
          <p:cNvSpPr/>
          <p:nvPr/>
        </p:nvSpPr>
        <p:spPr>
          <a:xfrm>
            <a:off x="6001474" y="1126226"/>
            <a:ext cx="2571026" cy="1656000"/>
          </a:xfrm>
          <a:prstGeom prst="cube">
            <a:avLst>
              <a:gd name="adj" fmla="val 13726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9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6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22" grpId="0" animBg="1"/>
      <p:bldP spid="7" grpId="0"/>
      <p:bldP spid="24" grpId="0"/>
      <p:bldP spid="113" grpId="0"/>
      <p:bldP spid="1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58775" y="361950"/>
                <a:ext cx="4693515" cy="1237973"/>
              </a:xfrm>
              <a:prstGeom prst="wedgeRoundRectCallout">
                <a:avLst>
                  <a:gd name="adj1" fmla="val 71260"/>
                  <a:gd name="adj2" fmla="val 66547"/>
                  <a:gd name="adj3" fmla="val 16667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r>
                  <a:rPr lang="ru-RU" sz="1400" dirty="0"/>
                  <a:t>Определите объём блока бумаги,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если </a:t>
                </a:r>
                <a:r>
                  <a:rPr lang="ru-RU" sz="1400" dirty="0"/>
                  <a:t>длина одного листа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ru-RU" sz="1400" dirty="0" smtClean="0"/>
                  <a:t> мм, </a:t>
                </a:r>
                <a:r>
                  <a:rPr lang="ru-RU" sz="1400" dirty="0"/>
                  <a:t>ширина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ru-RU" sz="1400" dirty="0" smtClean="0"/>
                  <a:t> мм, </a:t>
                </a:r>
                <a:br>
                  <a:rPr lang="ru-RU" sz="1400" dirty="0" smtClean="0"/>
                </a:br>
                <a:r>
                  <a:rPr lang="ru-RU" sz="1400" dirty="0" smtClean="0"/>
                  <a:t>а </a:t>
                </a:r>
                <a:r>
                  <a:rPr lang="ru-RU" sz="1400" dirty="0"/>
                  <a:t>всего в блоке помещается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таких </a:t>
                </a:r>
                <a:r>
                  <a:rPr lang="ru-RU" sz="1400" dirty="0" smtClean="0"/>
                  <a:t>листов (считать толщину листа равной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мм).</a:t>
                </a:r>
                <a:endParaRPr lang="ru-RU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4693515" cy="1237973"/>
              </a:xfrm>
              <a:prstGeom prst="wedgeRoundRectCallout">
                <a:avLst>
                  <a:gd name="adj1" fmla="val 71260"/>
                  <a:gd name="adj2" fmla="val 66547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http://restforest.ru/published/publicdata/KOMUKOG4REST/attachments/SC/products_pictures/314593_1_enl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709" y="361950"/>
            <a:ext cx="1584000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829067" y="2350683"/>
            <a:ext cx="2463254" cy="677820"/>
          </a:xfrm>
          <a:prstGeom prst="wedgeRoundRectCallout">
            <a:avLst>
              <a:gd name="adj1" fmla="val 58377"/>
              <a:gd name="adj2" fmla="val 3367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Сначала вычислим площадь одного </a:t>
            </a:r>
            <a:r>
              <a:rPr lang="ru-RU" sz="1400" dirty="0" smtClean="0"/>
              <a:t>листа.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6897" y="2086276"/>
            <a:ext cx="1165029" cy="27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65367" y="1811521"/>
                <a:ext cx="454714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b="0" dirty="0" smtClean="0"/>
                  <a:t>1</a:t>
                </a:r>
                <a:r>
                  <a:rPr lang="ru-RU" sz="1400" b="0" dirty="0" smtClean="0"/>
                  <a:t>)</a:t>
                </a:r>
                <a:r>
                  <a:rPr lang="ru-RU" sz="16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15=300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ru-RU" sz="1400" dirty="0" smtClean="0"/>
                  <a:t>(мм</a:t>
                </a:r>
                <a:r>
                  <a:rPr lang="ru-RU" sz="1400" baseline="30000" dirty="0" smtClean="0"/>
                  <a:t>2</a:t>
                </a:r>
                <a:r>
                  <a:rPr lang="ru-RU" sz="1400" dirty="0"/>
                  <a:t>) – площадь одного листа; </a:t>
                </a:r>
                <a:endParaRPr lang="ru-RU" sz="1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1811521"/>
                <a:ext cx="4547142" cy="246221"/>
              </a:xfrm>
              <a:prstGeom prst="rect">
                <a:avLst/>
              </a:prstGeom>
              <a:blipFill>
                <a:blip r:embed="rId8"/>
                <a:stretch>
                  <a:fillRect l="-2413" t="-12195" r="-1475" b="-390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97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restforest.ru/published/publicdata/KOMUKOG4REST/attachments/SC/products_pictures/314593_1_en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709" y="361950"/>
            <a:ext cx="1584000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65367" y="1811521"/>
                <a:ext cx="447180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b="0" dirty="0" smtClean="0"/>
                  <a:t>1</a:t>
                </a:r>
                <a:r>
                  <a:rPr lang="ru-RU" sz="1400" b="0" dirty="0" smtClean="0"/>
                  <a:t>)</a:t>
                </a:r>
                <a:r>
                  <a:rPr lang="ru-RU" sz="16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15=300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ru-RU" sz="1400" dirty="0" smtClean="0"/>
                  <a:t>(мм</a:t>
                </a:r>
                <a:r>
                  <a:rPr lang="ru-RU" sz="1400" baseline="30000" dirty="0" smtClean="0"/>
                  <a:t>2</a:t>
                </a:r>
                <a:r>
                  <a:rPr lang="ru-RU" sz="1400" dirty="0" smtClean="0"/>
                  <a:t>) – площадь одного листа;</a:t>
                </a:r>
                <a:endParaRPr lang="ru-RU" sz="1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1811521"/>
                <a:ext cx="4471802" cy="246221"/>
              </a:xfrm>
              <a:prstGeom prst="rect">
                <a:avLst/>
              </a:prstGeom>
              <a:blipFill>
                <a:blip r:embed="rId6"/>
                <a:stretch>
                  <a:fillRect l="-2456" t="-12195" r="-2183" b="-390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561465" y="2649694"/>
            <a:ext cx="2648060" cy="1154546"/>
          </a:xfrm>
          <a:prstGeom prst="wedgeRoundRectCallout">
            <a:avLst>
              <a:gd name="adj1" fmla="val 59539"/>
              <a:gd name="adj2" fmla="val -20863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Потом </a:t>
            </a:r>
            <a:r>
              <a:rPr lang="ru-RU" sz="1400" dirty="0"/>
              <a:t>площадь этого листа умножим на количество листов, помещающихся в блоке.</a:t>
            </a:r>
            <a:endParaRPr lang="ru-RU" sz="1400" dirty="0" smtClean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9109" y="2086276"/>
            <a:ext cx="1120605" cy="27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65367" y="2150751"/>
                <a:ext cx="449321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b="0" dirty="0" smtClean="0"/>
                  <a:t>2)</a:t>
                </a:r>
                <a:r>
                  <a:rPr lang="ru-RU" sz="1600" b="0" dirty="0" smtClean="0"/>
                  <a:t>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150 0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ru-RU" sz="1400" dirty="0" smtClean="0"/>
                  <a:t>(мм</a:t>
                </a:r>
                <a:r>
                  <a:rPr lang="ru-RU" sz="1400" baseline="30000" dirty="0" smtClean="0"/>
                  <a:t>3</a:t>
                </a:r>
                <a:r>
                  <a:rPr lang="ru-RU" sz="1400" dirty="0" smtClean="0"/>
                  <a:t>) – объём блока бумаги.</a:t>
                </a:r>
                <a:endParaRPr lang="ru-RU" sz="16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2150751"/>
                <a:ext cx="4493218" cy="246221"/>
              </a:xfrm>
              <a:prstGeom prst="rect">
                <a:avLst/>
              </a:prstGeom>
              <a:blipFill>
                <a:blip r:embed="rId8"/>
                <a:stretch>
                  <a:fillRect l="-2442" t="-12500" r="-2442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58775" y="361950"/>
                <a:ext cx="4693515" cy="1237973"/>
              </a:xfrm>
              <a:prstGeom prst="wedgeRoundRectCallout">
                <a:avLst>
                  <a:gd name="adj1" fmla="val 71260"/>
                  <a:gd name="adj2" fmla="val 66547"/>
                  <a:gd name="adj3" fmla="val 16667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r>
                  <a:rPr lang="ru-RU" sz="1400" dirty="0"/>
                  <a:t>Определите объём блока бумаги,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если </a:t>
                </a:r>
                <a:r>
                  <a:rPr lang="ru-RU" sz="1400" dirty="0"/>
                  <a:t>длина одного листа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ru-RU" sz="1400" dirty="0" smtClean="0"/>
                  <a:t> мм, </a:t>
                </a:r>
                <a:r>
                  <a:rPr lang="ru-RU" sz="1400" dirty="0"/>
                  <a:t>ширина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ru-RU" sz="1400" dirty="0" smtClean="0"/>
                  <a:t> мм, </a:t>
                </a:r>
                <a:br>
                  <a:rPr lang="ru-RU" sz="1400" dirty="0" smtClean="0"/>
                </a:br>
                <a:r>
                  <a:rPr lang="ru-RU" sz="1400" dirty="0" smtClean="0"/>
                  <a:t>а </a:t>
                </a:r>
                <a:r>
                  <a:rPr lang="ru-RU" sz="1400" dirty="0"/>
                  <a:t>всего в блоке помещается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таких </a:t>
                </a:r>
                <a:r>
                  <a:rPr lang="ru-RU" sz="1400" dirty="0" smtClean="0"/>
                  <a:t>листов (считать толщину листа равной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мм).</a:t>
                </a:r>
                <a:endParaRPr lang="ru-RU" sz="1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4693515" cy="1237973"/>
              </a:xfrm>
              <a:prstGeom prst="wedgeRoundRectCallout">
                <a:avLst>
                  <a:gd name="adj1" fmla="val 71260"/>
                  <a:gd name="adj2" fmla="val 66547"/>
                  <a:gd name="adj3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576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restforest.ru/published/publicdata/KOMUKOG4REST/attachments/SC/products_pictures/314593_1_en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709" y="361950"/>
            <a:ext cx="1584000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65367" y="1811521"/>
                <a:ext cx="447180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b="0" dirty="0" smtClean="0"/>
                  <a:t>1</a:t>
                </a:r>
                <a:r>
                  <a:rPr lang="ru-RU" sz="1400" b="0" dirty="0" smtClean="0"/>
                  <a:t>)</a:t>
                </a:r>
                <a:r>
                  <a:rPr lang="ru-RU" sz="16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15=300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ru-RU" sz="1400" dirty="0" smtClean="0"/>
                  <a:t>(мм</a:t>
                </a:r>
                <a:r>
                  <a:rPr lang="ru-RU" sz="1400" baseline="30000" dirty="0" smtClean="0"/>
                  <a:t>2</a:t>
                </a:r>
                <a:r>
                  <a:rPr lang="ru-RU" sz="1400" dirty="0" smtClean="0"/>
                  <a:t>) – площадь одного листа;</a:t>
                </a:r>
                <a:endParaRPr lang="ru-RU" sz="16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1811521"/>
                <a:ext cx="4471802" cy="246221"/>
              </a:xfrm>
              <a:prstGeom prst="rect">
                <a:avLst/>
              </a:prstGeom>
              <a:blipFill>
                <a:blip r:embed="rId6"/>
                <a:stretch>
                  <a:fillRect l="-2456" t="-12195" r="-2183" b="-390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65367" y="2150751"/>
                <a:ext cx="449321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b="0" dirty="0" smtClean="0"/>
                  <a:t>2)</a:t>
                </a:r>
                <a:r>
                  <a:rPr lang="ru-RU" sz="1600" b="0" dirty="0" smtClean="0"/>
                  <a:t>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150 0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ru-RU" sz="1400" dirty="0" smtClean="0"/>
                  <a:t>(мм</a:t>
                </a:r>
                <a:r>
                  <a:rPr lang="ru-RU" sz="1400" baseline="30000" dirty="0" smtClean="0"/>
                  <a:t>3</a:t>
                </a:r>
                <a:r>
                  <a:rPr lang="ru-RU" sz="1400" dirty="0" smtClean="0"/>
                  <a:t>) – объём блока бумаги.</a:t>
                </a:r>
                <a:endParaRPr lang="ru-RU" sz="16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2150751"/>
                <a:ext cx="4493218" cy="246221"/>
              </a:xfrm>
              <a:prstGeom prst="rect">
                <a:avLst/>
              </a:prstGeom>
              <a:blipFill>
                <a:blip r:embed="rId7"/>
                <a:stretch>
                  <a:fillRect l="-2442" t="-12500" r="-2442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2706255" y="2649694"/>
            <a:ext cx="3507220" cy="1392909"/>
          </a:xfrm>
          <a:prstGeom prst="wedgeRoundRectCallout">
            <a:avLst>
              <a:gd name="adj1" fmla="val 59539"/>
              <a:gd name="adj2" fmla="val -20863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Блок </a:t>
            </a:r>
            <a:r>
              <a:rPr lang="ru-RU" sz="1400" dirty="0"/>
              <a:t>бумаги имеет форму прямоугольного параллелепипеда. </a:t>
            </a:r>
            <a:endParaRPr lang="ru-RU" sz="1400" dirty="0" smtClean="0"/>
          </a:p>
          <a:p>
            <a:pPr algn="ctr"/>
            <a:r>
              <a:rPr lang="ru-RU" sz="1400" dirty="0" smtClean="0"/>
              <a:t>Значит</a:t>
            </a:r>
            <a:r>
              <a:rPr lang="ru-RU" sz="1400" dirty="0"/>
              <a:t>, мы с вами сейчас нашли объём параллелепипеда,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но </a:t>
            </a:r>
            <a:r>
              <a:rPr lang="ru-RU" sz="1400" dirty="0"/>
              <a:t>с помощью другой формулы.</a:t>
            </a:r>
            <a:endParaRPr lang="ru-RU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58775" y="361950"/>
                <a:ext cx="4693515" cy="1237973"/>
              </a:xfrm>
              <a:prstGeom prst="wedgeRoundRectCallout">
                <a:avLst>
                  <a:gd name="adj1" fmla="val 71260"/>
                  <a:gd name="adj2" fmla="val 66547"/>
                  <a:gd name="adj3" fmla="val 16667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r>
                  <a:rPr lang="ru-RU" sz="1400" dirty="0"/>
                  <a:t>Определите объём блока бумаги,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если </a:t>
                </a:r>
                <a:r>
                  <a:rPr lang="ru-RU" sz="1400" dirty="0"/>
                  <a:t>длина одного листа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ru-RU" sz="1400" dirty="0" smtClean="0"/>
                  <a:t> мм, </a:t>
                </a:r>
                <a:r>
                  <a:rPr lang="ru-RU" sz="1400" dirty="0"/>
                  <a:t>ширина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ru-RU" sz="1400" dirty="0" smtClean="0"/>
                  <a:t> мм, </a:t>
                </a:r>
                <a:br>
                  <a:rPr lang="ru-RU" sz="1400" dirty="0" smtClean="0"/>
                </a:br>
                <a:r>
                  <a:rPr lang="ru-RU" sz="1400" dirty="0" smtClean="0"/>
                  <a:t>а </a:t>
                </a:r>
                <a:r>
                  <a:rPr lang="ru-RU" sz="1400" dirty="0"/>
                  <a:t>всего в блоке помещается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таких </a:t>
                </a:r>
                <a:r>
                  <a:rPr lang="ru-RU" sz="1400" dirty="0" smtClean="0"/>
                  <a:t>листов (считать толщину листа равной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мм).</a:t>
                </a:r>
                <a:endParaRPr lang="ru-RU" sz="1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4693515" cy="1237973"/>
              </a:xfrm>
              <a:prstGeom prst="wedgeRoundRectCallout">
                <a:avLst>
                  <a:gd name="adj1" fmla="val 71260"/>
                  <a:gd name="adj2" fmla="val 66547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832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7567" y="1089015"/>
            <a:ext cx="549348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rgbClr val="FFC000"/>
                </a:solidFill>
              </a:rPr>
              <a:t>Объём прямоугольного параллелепипеда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равен произведению площади основания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на </a:t>
            </a:r>
            <a:r>
              <a:rPr lang="ru-RU" sz="1800" dirty="0">
                <a:solidFill>
                  <a:schemeClr val="bg1"/>
                </a:solidFill>
              </a:rPr>
              <a:t>высоту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7566" y="2160430"/>
            <a:ext cx="54871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В буквенном виде эту формулу записывают так: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355821" y="2783075"/>
                <a:ext cx="203998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осн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21" y="2783075"/>
                <a:ext cx="203998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67567" y="3568911"/>
                <a:ext cx="8379384" cy="6013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>
                    <a:solidFill>
                      <a:schemeClr val="bg1"/>
                    </a:solidFill>
                  </a:rPr>
                  <a:t>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2000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осн</m:t>
                        </m:r>
                      </m:sub>
                    </m:sSub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</a:rPr>
                  <a:t>–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площадь основания прямоугольного параллелепипеда, </a:t>
                </a:r>
                <a:br>
                  <a:rPr lang="ru-RU" sz="1800" dirty="0" smtClean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</a:rPr>
                  <a:t>–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его высота.</a:t>
                </a:r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67" y="3568911"/>
                <a:ext cx="8379384" cy="601318"/>
              </a:xfrm>
              <a:prstGeom prst="rect">
                <a:avLst/>
              </a:prstGeom>
              <a:blipFill>
                <a:blip r:embed="rId6"/>
                <a:stretch>
                  <a:fillRect l="-1673" t="-9091" b="-232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Прямоугольник 21"/>
          <p:cNvSpPr/>
          <p:nvPr/>
        </p:nvSpPr>
        <p:spPr>
          <a:xfrm>
            <a:off x="355820" y="2775584"/>
            <a:ext cx="2039983" cy="54918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6981824" y="2717135"/>
                <a:ext cx="3850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824" y="2717135"/>
                <a:ext cx="38504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8361909" y="2571750"/>
                <a:ext cx="3850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1909" y="2571750"/>
                <a:ext cx="38504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2879" y="1089015"/>
            <a:ext cx="2661722" cy="17472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Прямоугольник 112"/>
              <p:cNvSpPr/>
              <p:nvPr/>
            </p:nvSpPr>
            <p:spPr>
              <a:xfrm>
                <a:off x="8519907" y="1677079"/>
                <a:ext cx="3882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113" name="Прямоугольник 1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9907" y="1677079"/>
                <a:ext cx="38824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Куб 14"/>
          <p:cNvSpPr/>
          <p:nvPr/>
        </p:nvSpPr>
        <p:spPr>
          <a:xfrm>
            <a:off x="6001474" y="1126226"/>
            <a:ext cx="2571026" cy="1656000"/>
          </a:xfrm>
          <a:prstGeom prst="cube">
            <a:avLst>
              <a:gd name="adj" fmla="val 13726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3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22" grpId="0" animBg="1"/>
      <p:bldP spid="7" grpId="0"/>
      <p:bldP spid="24" grpId="0"/>
      <p:bldP spid="113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459345" y="365071"/>
            <a:ext cx="1825193" cy="677820"/>
          </a:xfrm>
          <a:prstGeom prst="wedgeRoundRectCallout">
            <a:avLst>
              <a:gd name="adj1" fmla="val 38200"/>
              <a:gd name="adj2" fmla="val 9452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Да, мне тоже он очень нравится</a:t>
            </a:r>
            <a:r>
              <a:rPr lang="ru-RU" sz="1400" dirty="0" smtClean="0"/>
              <a:t>!</a:t>
            </a:r>
            <a:endParaRPr lang="ru-RU" sz="1400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397" y="1305793"/>
            <a:ext cx="1643554" cy="218475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6922" y="1323377"/>
            <a:ext cx="1708712" cy="2167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242" y="3213446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5089236" y="370843"/>
            <a:ext cx="3695990" cy="1392909"/>
          </a:xfrm>
          <a:prstGeom prst="wedgeRoundRectCallout">
            <a:avLst>
              <a:gd name="adj1" fmla="val 25340"/>
              <a:gd name="adj2" fmla="val 6529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Вы хотели выяснить, сколько кубиков содержится в кубике </a:t>
            </a:r>
            <a:r>
              <a:rPr lang="ru-RU" sz="1400" dirty="0" err="1"/>
              <a:t>Рубика</a:t>
            </a:r>
            <a:r>
              <a:rPr lang="ru-RU" sz="1400" dirty="0"/>
              <a:t>. </a:t>
            </a:r>
            <a:endParaRPr lang="ru-RU" sz="1400" dirty="0" smtClean="0"/>
          </a:p>
          <a:p>
            <a:pPr algn="ctr"/>
            <a:r>
              <a:rPr lang="ru-RU" sz="1400" dirty="0" smtClean="0"/>
              <a:t>Может</a:t>
            </a:r>
            <a:r>
              <a:rPr lang="ru-RU" sz="1400" dirty="0"/>
              <a:t>, вы уже сможете посчитать количество маленьких кубиков,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из </a:t>
            </a:r>
            <a:r>
              <a:rPr lang="ru-RU" sz="1400" dirty="0"/>
              <a:t>которых состоит кубик </a:t>
            </a:r>
            <a:r>
              <a:rPr lang="ru-RU" sz="1400" dirty="0" err="1"/>
              <a:t>Рубика</a:t>
            </a:r>
            <a:r>
              <a:rPr lang="ru-RU" sz="1400" dirty="0"/>
              <a:t>?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96" y="785089"/>
            <a:ext cx="3600000" cy="3600000"/>
          </a:xfrm>
          <a:prstGeom prst="rect">
            <a:avLst/>
          </a:prstGeom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58775" y="2570561"/>
            <a:ext cx="1215229" cy="689370"/>
          </a:xfrm>
          <a:prstGeom prst="line">
            <a:avLst/>
          </a:prstGeom>
          <a:ln w="28575">
            <a:solidFill>
              <a:srgbClr val="762E9A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1574004" y="2583657"/>
            <a:ext cx="1288259" cy="676274"/>
          </a:xfrm>
          <a:prstGeom prst="line">
            <a:avLst/>
          </a:prstGeom>
          <a:ln w="28575">
            <a:solidFill>
              <a:srgbClr val="762E9A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>
            <a:off x="1574006" y="1200150"/>
            <a:ext cx="50005" cy="1383507"/>
          </a:xfrm>
          <a:prstGeom prst="line">
            <a:avLst/>
          </a:prstGeom>
          <a:ln w="28575">
            <a:solidFill>
              <a:srgbClr val="762E9A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 flipV="1">
            <a:off x="295275" y="1200151"/>
            <a:ext cx="1328738" cy="414337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1624013" y="1200151"/>
            <a:ext cx="1333500" cy="414337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 flipV="1">
            <a:off x="307181" y="1614489"/>
            <a:ext cx="54769" cy="1619249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358775" y="3233738"/>
            <a:ext cx="1265237" cy="709612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1624012" y="3267076"/>
            <a:ext cx="1238251" cy="676274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V="1">
            <a:off x="2862263" y="1614488"/>
            <a:ext cx="95251" cy="1652587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V="1">
            <a:off x="1624013" y="2128839"/>
            <a:ext cx="14287" cy="1814511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V="1">
            <a:off x="1633538" y="1614488"/>
            <a:ext cx="1323975" cy="514351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292894" y="1614489"/>
            <a:ext cx="1345406" cy="514349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3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3284538" y="374025"/>
                <a:ext cx="5500688" cy="1210164"/>
              </a:xfrm>
              <a:prstGeom prst="wedgeRoundRectCallout">
                <a:avLst>
                  <a:gd name="adj1" fmla="val -32"/>
                  <a:gd name="adj2" fmla="val 79673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Длина </a:t>
                </a:r>
                <a:r>
                  <a:rPr lang="ru-RU" sz="1400" dirty="0"/>
                  <a:t>нашего кубика </a:t>
                </a:r>
                <a:r>
                  <a:rPr lang="ru-RU" sz="1400" dirty="0" err="1"/>
                  <a:t>Рубика</a:t>
                </a:r>
                <a:r>
                  <a:rPr lang="ru-RU" sz="1400" dirty="0"/>
                  <a:t> состоит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из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маленьких кубиков, точно такие же ширина и высота.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Значит</a:t>
                </a:r>
                <a:r>
                  <a:rPr lang="ru-RU" sz="1400" dirty="0"/>
                  <a:t>, в нашем кубике </a:t>
                </a:r>
                <a:r>
                  <a:rPr lang="ru-RU" sz="1400" dirty="0" err="1"/>
                  <a:t>Рубика</a:t>
                </a:r>
                <a:r>
                  <a:rPr lang="ru-RU" sz="1400" dirty="0"/>
                  <a:t> помещается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ru-RU" sz="1600" b="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∙3∙3=27</m:t>
                    </m:r>
                  </m:oMath>
                </a14:m>
                <a:r>
                  <a:rPr lang="ru-RU" sz="1400" dirty="0"/>
                  <a:t> маленьких кубиков.</a:t>
                </a: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38" y="374025"/>
                <a:ext cx="5500688" cy="1210164"/>
              </a:xfrm>
              <a:prstGeom prst="wedgeRoundRectCallout">
                <a:avLst>
                  <a:gd name="adj1" fmla="val -32"/>
                  <a:gd name="adj2" fmla="val 79673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9109" y="2086276"/>
            <a:ext cx="1120605" cy="270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96" y="785089"/>
            <a:ext cx="3600000" cy="3600000"/>
          </a:xfrm>
          <a:prstGeom prst="rect">
            <a:avLst/>
          </a:prstGeom>
        </p:spPr>
      </p:pic>
      <p:cxnSp>
        <p:nvCxnSpPr>
          <p:cNvPr id="26" name="Прямая соединительная линия 25"/>
          <p:cNvCxnSpPr/>
          <p:nvPr/>
        </p:nvCxnSpPr>
        <p:spPr>
          <a:xfrm flipV="1">
            <a:off x="358775" y="2570561"/>
            <a:ext cx="1215229" cy="689370"/>
          </a:xfrm>
          <a:prstGeom prst="line">
            <a:avLst/>
          </a:prstGeom>
          <a:ln w="28575">
            <a:solidFill>
              <a:srgbClr val="762E9A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574004" y="2583657"/>
            <a:ext cx="1288259" cy="676274"/>
          </a:xfrm>
          <a:prstGeom prst="line">
            <a:avLst/>
          </a:prstGeom>
          <a:ln w="28575">
            <a:solidFill>
              <a:srgbClr val="762E9A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1574006" y="1200150"/>
            <a:ext cx="50005" cy="1383507"/>
          </a:xfrm>
          <a:prstGeom prst="line">
            <a:avLst/>
          </a:prstGeom>
          <a:ln w="28575">
            <a:solidFill>
              <a:srgbClr val="762E9A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295275" y="1200151"/>
            <a:ext cx="1328738" cy="414337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1624013" y="1200151"/>
            <a:ext cx="1333500" cy="414337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 flipV="1">
            <a:off x="307181" y="1614489"/>
            <a:ext cx="54769" cy="1619249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58775" y="3233738"/>
            <a:ext cx="1265237" cy="709612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1624012" y="3267076"/>
            <a:ext cx="1238251" cy="676274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2862263" y="1614488"/>
            <a:ext cx="95251" cy="1652587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1624013" y="2128839"/>
            <a:ext cx="14287" cy="1814511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V="1">
            <a:off x="1633538" y="1614488"/>
            <a:ext cx="1323975" cy="514351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 flipV="1">
            <a:off x="292894" y="1614489"/>
            <a:ext cx="1345406" cy="514349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/>
              <p:cNvSpPr/>
              <p:nvPr/>
            </p:nvSpPr>
            <p:spPr>
              <a:xfrm>
                <a:off x="583918" y="4109964"/>
                <a:ext cx="2080185" cy="400110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=3∙3∙3=27</m:t>
                      </m:r>
                    </m:oMath>
                  </m:oMathPara>
                </a14:m>
                <a:endParaRPr lang="ru-RU" sz="18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41" name="Прямоугольник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18" y="4109964"/>
                <a:ext cx="2080185" cy="400110"/>
              </a:xfrm>
              <a:prstGeom prst="rect">
                <a:avLst/>
              </a:prstGeom>
              <a:blipFill>
                <a:blip r:embed="rId8"/>
                <a:stretch>
                  <a:fillRect l="-23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620779" y="3486329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solidFill>
                            <a:srgbClr val="762E9A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779" y="3486329"/>
                <a:ext cx="370614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2203100" y="3530083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solidFill>
                            <a:srgbClr val="762E9A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100" y="3530083"/>
                <a:ext cx="370614" cy="369332"/>
              </a:xfrm>
              <a:prstGeom prst="rect">
                <a:avLst/>
              </a:prstGeom>
              <a:blipFill>
                <a:blip r:embed="rId10"/>
                <a:stretch>
                  <a:fillRect r="-1639" b="-49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Прямоугольник 42"/>
              <p:cNvSpPr/>
              <p:nvPr/>
            </p:nvSpPr>
            <p:spPr>
              <a:xfrm>
                <a:off x="1268262" y="2810055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solidFill>
                            <a:srgbClr val="762E9A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43" name="Прямоугольник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262" y="2810055"/>
                <a:ext cx="370614" cy="369332"/>
              </a:xfrm>
              <a:prstGeom prst="rect">
                <a:avLst/>
              </a:prstGeom>
              <a:blipFill>
                <a:blip r:embed="rId11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72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41" grpId="0"/>
      <p:bldP spid="4" grpId="0"/>
      <p:bldP spid="42" grpId="0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96" y="785089"/>
            <a:ext cx="3600000" cy="3600000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 flipV="1">
            <a:off x="358775" y="2570561"/>
            <a:ext cx="1215229" cy="689370"/>
          </a:xfrm>
          <a:prstGeom prst="line">
            <a:avLst/>
          </a:prstGeom>
          <a:ln w="28575">
            <a:solidFill>
              <a:srgbClr val="762E9A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574004" y="2583657"/>
            <a:ext cx="1288259" cy="676274"/>
          </a:xfrm>
          <a:prstGeom prst="line">
            <a:avLst/>
          </a:prstGeom>
          <a:ln w="28575">
            <a:solidFill>
              <a:srgbClr val="762E9A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1574006" y="1200150"/>
            <a:ext cx="50005" cy="1383507"/>
          </a:xfrm>
          <a:prstGeom prst="line">
            <a:avLst/>
          </a:prstGeom>
          <a:ln w="28575">
            <a:solidFill>
              <a:srgbClr val="762E9A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295275" y="1200151"/>
            <a:ext cx="1328738" cy="414337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624013" y="1200151"/>
            <a:ext cx="1333500" cy="414337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 flipV="1">
            <a:off x="307181" y="1614489"/>
            <a:ext cx="54769" cy="1619249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58775" y="3233738"/>
            <a:ext cx="1265237" cy="709612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1624012" y="3267076"/>
            <a:ext cx="1238251" cy="676274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2862263" y="1614488"/>
            <a:ext cx="95251" cy="1652587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1624013" y="2128839"/>
            <a:ext cx="14287" cy="1814511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1633538" y="1614488"/>
            <a:ext cx="1323975" cy="514351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292894" y="1614489"/>
            <a:ext cx="1345406" cy="514349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9109" y="2086276"/>
            <a:ext cx="1120605" cy="27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590924" y="374025"/>
                <a:ext cx="5194301" cy="1448527"/>
              </a:xfrm>
              <a:prstGeom prst="wedgeRoundRectCallout">
                <a:avLst>
                  <a:gd name="adj1" fmla="val 33159"/>
                  <a:gd name="adj2" fmla="val 5994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Изначально кубик </a:t>
                </a:r>
                <a:r>
                  <a:rPr lang="ru-RU" sz="1400" dirty="0" err="1"/>
                  <a:t>Рубика</a:t>
                </a:r>
                <a:r>
                  <a:rPr lang="ru-RU" sz="1400" dirty="0"/>
                  <a:t> состоял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из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27</m:t>
                    </m:r>
                  </m:oMath>
                </a14:m>
                <a:r>
                  <a:rPr lang="ru-RU" sz="1400" dirty="0" smtClean="0"/>
                  <a:t> связанных </a:t>
                </a:r>
                <a:r>
                  <a:rPr lang="ru-RU" sz="1400" dirty="0"/>
                  <a:t>между собой разноцветных </a:t>
                </a:r>
                <a:r>
                  <a:rPr lang="ru-RU" sz="1400" dirty="0" smtClean="0"/>
                  <a:t>кубиков. </a:t>
                </a:r>
              </a:p>
              <a:p>
                <a:pPr algn="ctr"/>
                <a:r>
                  <a:rPr lang="ru-RU" sz="1400" dirty="0" smtClean="0"/>
                  <a:t>Но </a:t>
                </a:r>
                <a:r>
                  <a:rPr lang="ru-RU" sz="1400" dirty="0"/>
                  <a:t>затем его конструкция упростилась до набора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из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26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маленьких кубиков, а вместо внутреннего кубика разместился хитроумный скрепляющий механизм.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924" y="374025"/>
                <a:ext cx="5194301" cy="1448527"/>
              </a:xfrm>
              <a:prstGeom prst="wedgeRoundRectCallout">
                <a:avLst>
                  <a:gd name="adj1" fmla="val 33159"/>
                  <a:gd name="adj2" fmla="val 59946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Прямоугольник 35"/>
              <p:cNvSpPr/>
              <p:nvPr/>
            </p:nvSpPr>
            <p:spPr>
              <a:xfrm>
                <a:off x="583918" y="4109964"/>
                <a:ext cx="2080185" cy="400110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=3∙3∙3=27</m:t>
                      </m:r>
                    </m:oMath>
                  </m:oMathPara>
                </a14:m>
                <a:endParaRPr lang="ru-RU" sz="18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36" name="Прямоугольник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18" y="4109964"/>
                <a:ext cx="2080185" cy="400110"/>
              </a:xfrm>
              <a:prstGeom prst="rect">
                <a:avLst/>
              </a:prstGeom>
              <a:blipFill>
                <a:blip r:embed="rId8"/>
                <a:stretch>
                  <a:fillRect l="-23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620779" y="3486329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solidFill>
                            <a:srgbClr val="762E9A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779" y="3486329"/>
                <a:ext cx="370614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/>
              <p:cNvSpPr/>
              <p:nvPr/>
            </p:nvSpPr>
            <p:spPr>
              <a:xfrm>
                <a:off x="2203100" y="3530083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solidFill>
                            <a:srgbClr val="762E9A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100" y="3530083"/>
                <a:ext cx="370614" cy="369332"/>
              </a:xfrm>
              <a:prstGeom prst="rect">
                <a:avLst/>
              </a:prstGeom>
              <a:blipFill>
                <a:blip r:embed="rId10"/>
                <a:stretch>
                  <a:fillRect r="-1639" b="-49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/>
              <p:cNvSpPr/>
              <p:nvPr/>
            </p:nvSpPr>
            <p:spPr>
              <a:xfrm>
                <a:off x="1268262" y="2810055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solidFill>
                            <a:srgbClr val="762E9A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40" name="Прямоугольник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262" y="2810055"/>
                <a:ext cx="370614" cy="369332"/>
              </a:xfrm>
              <a:prstGeom prst="rect">
                <a:avLst/>
              </a:prstGeom>
              <a:blipFill>
                <a:blip r:embed="rId11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304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96" y="785089"/>
            <a:ext cx="3600000" cy="3600000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 flipV="1">
            <a:off x="358775" y="2570561"/>
            <a:ext cx="1215229" cy="689370"/>
          </a:xfrm>
          <a:prstGeom prst="line">
            <a:avLst/>
          </a:prstGeom>
          <a:ln w="28575">
            <a:solidFill>
              <a:srgbClr val="762E9A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574004" y="2583657"/>
            <a:ext cx="1288259" cy="676274"/>
          </a:xfrm>
          <a:prstGeom prst="line">
            <a:avLst/>
          </a:prstGeom>
          <a:ln w="28575">
            <a:solidFill>
              <a:srgbClr val="762E9A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1574006" y="1200150"/>
            <a:ext cx="50005" cy="1383507"/>
          </a:xfrm>
          <a:prstGeom prst="line">
            <a:avLst/>
          </a:prstGeom>
          <a:ln w="28575">
            <a:solidFill>
              <a:srgbClr val="762E9A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295275" y="1200151"/>
            <a:ext cx="1328738" cy="414337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624013" y="1200151"/>
            <a:ext cx="1333500" cy="414337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 flipV="1">
            <a:off x="307181" y="1614489"/>
            <a:ext cx="54769" cy="1619249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58775" y="3233738"/>
            <a:ext cx="1265237" cy="709612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1624012" y="3267076"/>
            <a:ext cx="1238251" cy="676274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2862263" y="1614488"/>
            <a:ext cx="95251" cy="1652587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1624013" y="2128839"/>
            <a:ext cx="14287" cy="1814511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1633538" y="1614488"/>
            <a:ext cx="1323975" cy="514351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292894" y="1614489"/>
            <a:ext cx="1345406" cy="514349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9109" y="2086276"/>
            <a:ext cx="1120605" cy="2700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076950" y="374025"/>
            <a:ext cx="2708275" cy="916183"/>
          </a:xfrm>
          <a:prstGeom prst="wedgeRoundRectCallout">
            <a:avLst>
              <a:gd name="adj1" fmla="val 20498"/>
              <a:gd name="adj2" fmla="val 95294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А </a:t>
            </a:r>
            <a:r>
              <a:rPr lang="ru-RU" sz="1400" dirty="0"/>
              <a:t>вы </a:t>
            </a:r>
            <a:r>
              <a:rPr lang="ru-RU" sz="1400" dirty="0" smtClean="0"/>
              <a:t>знаете, </a:t>
            </a:r>
            <a:r>
              <a:rPr lang="ru-RU" sz="1400" dirty="0"/>
              <a:t>кем, как и когда была придумана эта замечательная игрушка?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Прямоугольник 35"/>
              <p:cNvSpPr/>
              <p:nvPr/>
            </p:nvSpPr>
            <p:spPr>
              <a:xfrm>
                <a:off x="583918" y="4109964"/>
                <a:ext cx="2080185" cy="400110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=3∙3∙3=27</m:t>
                      </m:r>
                    </m:oMath>
                  </m:oMathPara>
                </a14:m>
                <a:endParaRPr lang="ru-RU" sz="18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36" name="Прямоугольник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18" y="4109964"/>
                <a:ext cx="2080185" cy="400110"/>
              </a:xfrm>
              <a:prstGeom prst="rect">
                <a:avLst/>
              </a:prstGeom>
              <a:blipFill>
                <a:blip r:embed="rId7"/>
                <a:stretch>
                  <a:fillRect l="-23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2834" y="2058186"/>
            <a:ext cx="1165029" cy="27000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392613" y="1394759"/>
            <a:ext cx="1250950" cy="439457"/>
          </a:xfrm>
          <a:prstGeom prst="wedgeRoundRectCallout">
            <a:avLst>
              <a:gd name="adj1" fmla="val 20498"/>
              <a:gd name="adj2" fmla="val 95294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Не </a:t>
            </a:r>
            <a:r>
              <a:rPr lang="ru-RU" sz="1400" dirty="0" smtClean="0"/>
              <a:t>знаем.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620779" y="3486329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solidFill>
                            <a:srgbClr val="762E9A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779" y="3486329"/>
                <a:ext cx="370614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/>
              <p:cNvSpPr/>
              <p:nvPr/>
            </p:nvSpPr>
            <p:spPr>
              <a:xfrm>
                <a:off x="2203100" y="3530083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solidFill>
                            <a:srgbClr val="762E9A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100" y="3530083"/>
                <a:ext cx="370614" cy="369332"/>
              </a:xfrm>
              <a:prstGeom prst="rect">
                <a:avLst/>
              </a:prstGeom>
              <a:blipFill>
                <a:blip r:embed="rId10"/>
                <a:stretch>
                  <a:fillRect r="-1639" b="-49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/>
              <p:cNvSpPr/>
              <p:nvPr/>
            </p:nvSpPr>
            <p:spPr>
              <a:xfrm>
                <a:off x="1268262" y="2810055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solidFill>
                            <a:srgbClr val="762E9A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40" name="Прямоугольник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262" y="2810055"/>
                <a:ext cx="370614" cy="369332"/>
              </a:xfrm>
              <a:prstGeom prst="rect">
                <a:avLst/>
              </a:prstGeom>
              <a:blipFill>
                <a:blip r:embed="rId11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472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Трапеция 3"/>
          <p:cNvSpPr/>
          <p:nvPr/>
        </p:nvSpPr>
        <p:spPr>
          <a:xfrm rot="5400000">
            <a:off x="5537199" y="1109663"/>
            <a:ext cx="3571874" cy="2924175"/>
          </a:xfrm>
          <a:prstGeom prst="trapezoid">
            <a:avLst/>
          </a:prstGeom>
          <a:solidFill>
            <a:srgbClr val="762E9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8774" y="290866"/>
            <a:ext cx="4765676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+mj-lt"/>
              </a:rPr>
              <a:t>Знаменитый </a:t>
            </a:r>
            <a:r>
              <a:rPr lang="ru-RU" sz="1600" dirty="0">
                <a:latin typeface="+mj-lt"/>
              </a:rPr>
              <a:t>кубик </a:t>
            </a:r>
            <a:r>
              <a:rPr lang="ru-RU" sz="1600" dirty="0" err="1">
                <a:latin typeface="+mj-lt"/>
              </a:rPr>
              <a:t>Рубика</a:t>
            </a:r>
            <a:r>
              <a:rPr lang="ru-RU" sz="1600" dirty="0">
                <a:latin typeface="+mj-lt"/>
              </a:rPr>
              <a:t> придумал венгерский преподаватель архитектуры </a:t>
            </a:r>
            <a:r>
              <a:rPr lang="ru-RU" sz="1600" dirty="0" err="1">
                <a:solidFill>
                  <a:srgbClr val="762E9A"/>
                </a:solidFill>
                <a:latin typeface="+mj-lt"/>
              </a:rPr>
              <a:t>Эрно</a:t>
            </a:r>
            <a:r>
              <a:rPr lang="ru-RU" sz="1600" dirty="0">
                <a:solidFill>
                  <a:srgbClr val="762E9A"/>
                </a:solidFill>
                <a:latin typeface="+mj-lt"/>
              </a:rPr>
              <a:t> </a:t>
            </a:r>
            <a:r>
              <a:rPr lang="ru-RU" sz="1600" dirty="0" err="1">
                <a:solidFill>
                  <a:srgbClr val="762E9A"/>
                </a:solidFill>
                <a:latin typeface="+mj-lt"/>
              </a:rPr>
              <a:t>Рубик</a:t>
            </a:r>
            <a:r>
              <a:rPr lang="ru-RU" sz="1600" dirty="0">
                <a:solidFill>
                  <a:srgbClr val="762E9A"/>
                </a:solidFill>
                <a:latin typeface="+mj-lt"/>
              </a:rPr>
              <a:t> в </a:t>
            </a:r>
            <a:r>
              <a:rPr lang="ru-RU" sz="1600" dirty="0" smtClean="0">
                <a:solidFill>
                  <a:srgbClr val="762E9A"/>
                </a:solidFill>
                <a:latin typeface="+mj-lt"/>
              </a:rPr>
              <a:t>1974 году</a:t>
            </a:r>
            <a:r>
              <a:rPr lang="ru-RU" sz="1600" dirty="0">
                <a:latin typeface="+mj-lt"/>
              </a:rPr>
              <a:t>.  </a:t>
            </a:r>
            <a:endParaRPr lang="ru-RU" sz="1600" dirty="0" smtClean="0">
              <a:latin typeface="+mj-lt"/>
            </a:endParaRPr>
          </a:p>
        </p:txBody>
      </p:sp>
      <p:pic>
        <p:nvPicPr>
          <p:cNvPr id="8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cache.20minutes.fr/photos/2014/08/13/erno-rubik-the-inventor-of-d8a5-diaporam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8" y="1439554"/>
            <a:ext cx="3764753" cy="3348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07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96" y="785089"/>
            <a:ext cx="3600000" cy="3600000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 flipV="1">
            <a:off x="358775" y="2570561"/>
            <a:ext cx="1215229" cy="689370"/>
          </a:xfrm>
          <a:prstGeom prst="line">
            <a:avLst/>
          </a:prstGeom>
          <a:ln w="28575">
            <a:solidFill>
              <a:srgbClr val="762E9A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574004" y="2583657"/>
            <a:ext cx="1288259" cy="676274"/>
          </a:xfrm>
          <a:prstGeom prst="line">
            <a:avLst/>
          </a:prstGeom>
          <a:ln w="28575">
            <a:solidFill>
              <a:srgbClr val="762E9A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1574006" y="1200150"/>
            <a:ext cx="50005" cy="1383507"/>
          </a:xfrm>
          <a:prstGeom prst="line">
            <a:avLst/>
          </a:prstGeom>
          <a:ln w="28575">
            <a:solidFill>
              <a:srgbClr val="762E9A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295275" y="1200151"/>
            <a:ext cx="1328738" cy="414337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624013" y="1200151"/>
            <a:ext cx="1333500" cy="414337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 flipV="1">
            <a:off x="307181" y="1614489"/>
            <a:ext cx="54769" cy="1619249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58775" y="3233738"/>
            <a:ext cx="1265237" cy="709612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1624012" y="3267076"/>
            <a:ext cx="1238251" cy="676274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2862263" y="1614488"/>
            <a:ext cx="95251" cy="1652587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1624013" y="2128839"/>
            <a:ext cx="14287" cy="1814511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1633538" y="1614488"/>
            <a:ext cx="1323975" cy="514351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292894" y="1614489"/>
            <a:ext cx="1345406" cy="514349"/>
          </a:xfrm>
          <a:prstGeom prst="line">
            <a:avLst/>
          </a:prstGeom>
          <a:ln w="28575">
            <a:solidFill>
              <a:srgbClr val="762E9A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9109" y="2086276"/>
            <a:ext cx="1120605" cy="2700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534150" y="374025"/>
            <a:ext cx="2251075" cy="1154546"/>
          </a:xfrm>
          <a:prstGeom prst="wedgeRoundRectCallout">
            <a:avLst>
              <a:gd name="adj1" fmla="val 9497"/>
              <a:gd name="adj2" fmla="val 82919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Мы </a:t>
            </a:r>
            <a:r>
              <a:rPr lang="ru-RU" sz="1400" dirty="0"/>
              <a:t>с вами определили, что наш кубик </a:t>
            </a:r>
            <a:r>
              <a:rPr lang="ru-RU" sz="1400" dirty="0" err="1"/>
              <a:t>Рубика</a:t>
            </a:r>
            <a:r>
              <a:rPr lang="ru-RU" sz="1400" dirty="0"/>
              <a:t> имеет форму </a:t>
            </a:r>
            <a:r>
              <a:rPr lang="ru-RU" sz="1400" dirty="0" smtClean="0"/>
              <a:t>куба.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Прямоугольник 35"/>
              <p:cNvSpPr/>
              <p:nvPr/>
            </p:nvSpPr>
            <p:spPr>
              <a:xfrm>
                <a:off x="583918" y="4109964"/>
                <a:ext cx="2080185" cy="400110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=3∙3∙3=27</m:t>
                      </m:r>
                    </m:oMath>
                  </m:oMathPara>
                </a14:m>
                <a:endParaRPr lang="ru-RU" sz="18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36" name="Прямоугольник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18" y="4109964"/>
                <a:ext cx="2080185" cy="400110"/>
              </a:xfrm>
              <a:prstGeom prst="rect">
                <a:avLst/>
              </a:prstGeom>
              <a:blipFill>
                <a:blip r:embed="rId7"/>
                <a:stretch>
                  <a:fillRect l="-23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2834" y="2058186"/>
            <a:ext cx="1165029" cy="27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620779" y="3486329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solidFill>
                            <a:srgbClr val="762E9A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779" y="3486329"/>
                <a:ext cx="370614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/>
              <p:cNvSpPr/>
              <p:nvPr/>
            </p:nvSpPr>
            <p:spPr>
              <a:xfrm>
                <a:off x="2203100" y="3530083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solidFill>
                            <a:srgbClr val="762E9A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100" y="3530083"/>
                <a:ext cx="370614" cy="369332"/>
              </a:xfrm>
              <a:prstGeom prst="rect">
                <a:avLst/>
              </a:prstGeom>
              <a:blipFill>
                <a:blip r:embed="rId10"/>
                <a:stretch>
                  <a:fillRect r="-1639" b="-49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/>
              <p:cNvSpPr/>
              <p:nvPr/>
            </p:nvSpPr>
            <p:spPr>
              <a:xfrm>
                <a:off x="1268262" y="2810055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solidFill>
                            <a:srgbClr val="762E9A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40" name="Прямоугольник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262" y="2810055"/>
                <a:ext cx="370614" cy="369332"/>
              </a:xfrm>
              <a:prstGeom prst="rect">
                <a:avLst/>
              </a:prstGeom>
              <a:blipFill>
                <a:blip r:embed="rId11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213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7567" y="1089015"/>
            <a:ext cx="54934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Поскольку у куба все рёбра равны,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то </a:t>
            </a:r>
            <a:r>
              <a:rPr lang="ru-RU" sz="1800" dirty="0">
                <a:solidFill>
                  <a:schemeClr val="bg1"/>
                </a:solidFill>
              </a:rPr>
              <a:t>его объём вычисляют по формуле: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355821" y="1868675"/>
                <a:ext cx="135222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21" y="1868675"/>
                <a:ext cx="1352229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67567" y="2654511"/>
                <a:ext cx="4025046" cy="3006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>
                    <a:solidFill>
                      <a:schemeClr val="bg1"/>
                    </a:solidFill>
                  </a:rPr>
                  <a:t>где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</a:rPr>
                  <a:t>– длина ребра куба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.</a:t>
                </a:r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67" y="2654511"/>
                <a:ext cx="4025046" cy="300660"/>
              </a:xfrm>
              <a:prstGeom prst="rect">
                <a:avLst/>
              </a:prstGeom>
              <a:blipFill>
                <a:blip r:embed="rId6"/>
                <a:stretch>
                  <a:fillRect l="-3480" t="-18000" b="-4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Прямоугольник 21"/>
          <p:cNvSpPr/>
          <p:nvPr/>
        </p:nvSpPr>
        <p:spPr>
          <a:xfrm>
            <a:off x="355821" y="1861184"/>
            <a:ext cx="1352230" cy="54918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6896099" y="3944322"/>
                <a:ext cx="3850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099" y="3944322"/>
                <a:ext cx="38504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8384598" y="3473908"/>
                <a:ext cx="3850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598" y="3473908"/>
                <a:ext cx="38504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Прямоугольник 112"/>
              <p:cNvSpPr/>
              <p:nvPr/>
            </p:nvSpPr>
            <p:spPr>
              <a:xfrm>
                <a:off x="8396977" y="2003907"/>
                <a:ext cx="3882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113" name="Прямоугольник 1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77" y="2003907"/>
                <a:ext cx="38824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Группа 13"/>
          <p:cNvGrpSpPr/>
          <p:nvPr/>
        </p:nvGrpSpPr>
        <p:grpSpPr>
          <a:xfrm>
            <a:off x="5983228" y="1139249"/>
            <a:ext cx="2797094" cy="2821702"/>
            <a:chOff x="5399431" y="267494"/>
            <a:chExt cx="2223212" cy="3628420"/>
          </a:xfrm>
        </p:grpSpPr>
        <p:sp>
          <p:nvSpPr>
            <p:cNvPr id="15" name="Куб 14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24669"/>
              </a:avLst>
            </a:pr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960367" y="267494"/>
              <a:ext cx="0" cy="2716737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5953026" y="3008727"/>
              <a:ext cx="1669617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H="1">
              <a:off x="5399431" y="3008727"/>
              <a:ext cx="560936" cy="887187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367567" y="3121205"/>
            <a:ext cx="40250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Именно поэтому третью степень числа называют кубом числа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9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22" grpId="0" animBg="1"/>
      <p:bldP spid="7" grpId="0"/>
      <p:bldP spid="24" grpId="0"/>
      <p:bldP spid="1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88" y="981075"/>
            <a:ext cx="38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6" y="909934"/>
                <a:ext cx="4033838" cy="6966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Объём </a:t>
                </a:r>
                <a:r>
                  <a:rPr lang="ru-RU" sz="1400" dirty="0"/>
                  <a:t>класса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96</m:t>
                    </m:r>
                  </m:oMath>
                </a14:m>
                <a:r>
                  <a:rPr lang="ru-RU" sz="1400" dirty="0" smtClean="0"/>
                  <a:t> м</a:t>
                </a:r>
                <a:r>
                  <a:rPr lang="ru-RU" sz="1400" baseline="30000" dirty="0" smtClean="0"/>
                  <a:t>3</a:t>
                </a:r>
                <a:r>
                  <a:rPr lang="ru-RU" sz="1400" dirty="0" smtClean="0"/>
                  <a:t>. </a:t>
                </a:r>
              </a:p>
              <a:p>
                <a:r>
                  <a:rPr lang="ru-RU" sz="1400" dirty="0" smtClean="0"/>
                  <a:t>Найдите </a:t>
                </a:r>
                <a:r>
                  <a:rPr lang="ru-RU" sz="1400" dirty="0"/>
                  <a:t>высоту стены,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если </a:t>
                </a:r>
                <a:r>
                  <a:rPr lang="ru-RU" sz="1400" dirty="0"/>
                  <a:t>площадь пола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32</m:t>
                    </m:r>
                  </m:oMath>
                </a14:m>
                <a:r>
                  <a:rPr lang="ru-RU" sz="1400" dirty="0" smtClean="0"/>
                  <a:t> м</a:t>
                </a:r>
                <a:r>
                  <a:rPr lang="ru-RU" sz="1400" baseline="30000" dirty="0" smtClean="0"/>
                  <a:t>2</a:t>
                </a:r>
                <a:r>
                  <a:rPr lang="ru-RU" sz="1400" dirty="0" smtClean="0"/>
                  <a:t>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6" y="909934"/>
                <a:ext cx="4033838" cy="696601"/>
              </a:xfrm>
              <a:prstGeom prst="rect">
                <a:avLst/>
              </a:prstGeom>
              <a:blipFill>
                <a:blip r:embed="rId4"/>
                <a:stretch>
                  <a:fillRect l="-2719" t="-4348" b="-139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827601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070125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924675" y="0"/>
                <a:ext cx="1859053" cy="858624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</p:spPr>
            <p:txBody>
              <a:bodyPr wrap="square" lIns="360000" tIns="288000" rIns="360000" bIns="288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осн</m:t>
                          </m:r>
                        </m:sub>
                      </m:sSub>
                      <m:r>
                        <a:rPr lang="ru-RU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ru-RU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675" y="0"/>
                <a:ext cx="1859053" cy="8586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65367" y="2441618"/>
                <a:ext cx="109036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600" b="0" i="1" smtClean="0">
                            <a:latin typeface="Cambria Math" panose="02040503050406030204" pitchFamily="18" charset="0"/>
                          </a:rPr>
                          <m:t>осн</m:t>
                        </m:r>
                      </m:sub>
                    </m:sSub>
                  </m:oMath>
                </a14:m>
                <a:r>
                  <a:rPr lang="ru-RU" sz="1600" dirty="0" smtClean="0"/>
                  <a:t> </a:t>
                </a:r>
                <a:endParaRPr lang="ru-RU" sz="1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2441618"/>
                <a:ext cx="1090362" cy="246221"/>
              </a:xfrm>
              <a:prstGeom prst="rect">
                <a:avLst/>
              </a:prstGeom>
              <a:blipFill>
                <a:blip r:embed="rId7"/>
                <a:stretch>
                  <a:fillRect l="-6704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58774" y="2843888"/>
                <a:ext cx="319408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=96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32=3</m:t>
                    </m:r>
                  </m:oMath>
                </a14:m>
                <a:r>
                  <a:rPr lang="ru-RU" sz="1600" dirty="0" smtClean="0"/>
                  <a:t> </a:t>
                </a:r>
                <a:r>
                  <a:rPr lang="en-US" sz="1400" dirty="0" smtClean="0"/>
                  <a:t>(</a:t>
                </a:r>
                <a:r>
                  <a:rPr lang="ru-RU" sz="1400" dirty="0" smtClean="0"/>
                  <a:t>м</a:t>
                </a:r>
                <a:r>
                  <a:rPr lang="en-US" sz="1400" dirty="0" smtClean="0"/>
                  <a:t>)</a:t>
                </a:r>
                <a:r>
                  <a:rPr lang="ru-RU" sz="1400" dirty="0" smtClean="0"/>
                  <a:t> – высота стены. </a:t>
                </a:r>
                <a:endParaRPr lang="ru-RU" sz="1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2843888"/>
                <a:ext cx="3194080" cy="246221"/>
              </a:xfrm>
              <a:prstGeom prst="rect">
                <a:avLst/>
              </a:prstGeom>
              <a:blipFill>
                <a:blip r:embed="rId8"/>
                <a:stretch>
                  <a:fillRect l="-2290" t="-15000" r="-2481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Прямая соединительная линия 20"/>
          <p:cNvCxnSpPr/>
          <p:nvPr/>
        </p:nvCxnSpPr>
        <p:spPr>
          <a:xfrm>
            <a:off x="365366" y="3286610"/>
            <a:ext cx="402724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65367" y="3455243"/>
                <a:ext cx="549568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:r>
                  <a:rPr lang="ru-RU" sz="1400" dirty="0"/>
                  <a:t>высота стены</a:t>
                </a:r>
                <a:r>
                  <a:rPr lang="ru-RU" sz="1600" dirty="0"/>
                  <a:t>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метра.</a:t>
                </a:r>
                <a:endParaRPr lang="ru-RU" sz="1400" b="1" dirty="0" smtClean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3455243"/>
                <a:ext cx="5495683" cy="246221"/>
              </a:xfrm>
              <a:prstGeom prst="rect">
                <a:avLst/>
              </a:prstGeom>
              <a:blipFill>
                <a:blip r:embed="rId9"/>
                <a:stretch>
                  <a:fillRect l="-1998" t="-12500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677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18" grpId="0"/>
      <p:bldP spid="20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6" y="909934"/>
                <a:ext cx="5502274" cy="6966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Длина </a:t>
                </a:r>
                <a:r>
                  <a:rPr lang="ru-RU" sz="1400" dirty="0"/>
                  <a:t>аквариума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80</m:t>
                    </m:r>
                  </m:oMath>
                </a14:m>
                <a:r>
                  <a:rPr lang="ru-RU" sz="1400" dirty="0" smtClean="0"/>
                  <a:t> см, </a:t>
                </a:r>
                <a:r>
                  <a:rPr lang="ru-RU" sz="1400" dirty="0"/>
                  <a:t>ширина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45</m:t>
                    </m:r>
                  </m:oMath>
                </a14:m>
                <a:r>
                  <a:rPr lang="ru-RU" sz="1400" dirty="0" smtClean="0"/>
                  <a:t> см, </a:t>
                </a:r>
                <a:r>
                  <a:rPr lang="ru-RU" sz="1400" dirty="0"/>
                  <a:t>высота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65</m:t>
                    </m:r>
                  </m:oMath>
                </a14:m>
                <a:r>
                  <a:rPr lang="ru-RU" sz="1400" dirty="0" smtClean="0"/>
                  <a:t> см. </a:t>
                </a:r>
              </a:p>
              <a:p>
                <a:r>
                  <a:rPr lang="ru-RU" sz="1400" dirty="0" smtClean="0"/>
                  <a:t>Сколько </a:t>
                </a:r>
                <a:r>
                  <a:rPr lang="ru-RU" sz="1400" dirty="0"/>
                  <a:t>литров воды нужно налить, чтобы уровень воды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был </a:t>
                </a:r>
                <a:r>
                  <a:rPr lang="ru-RU" sz="1400" dirty="0"/>
                  <a:t>ниже верхнего края аквариума на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400" dirty="0" smtClean="0"/>
                  <a:t> см?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6" y="909934"/>
                <a:ext cx="5502274" cy="696601"/>
              </a:xfrm>
              <a:prstGeom prst="rect">
                <a:avLst/>
              </a:prstGeom>
              <a:blipFill>
                <a:blip r:embed="rId3"/>
                <a:stretch>
                  <a:fillRect l="-1996" t="-4348" b="-139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851848"/>
            <a:ext cx="550227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020481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65367" y="2308268"/>
                <a:ext cx="101220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b="0" dirty="0" smtClean="0"/>
                  <a:t>1</a:t>
                </a:r>
                <a:r>
                  <a:rPr lang="ru-RU" sz="1400" b="0" dirty="0" smtClean="0"/>
                  <a:t>)</a:t>
                </a:r>
                <a:r>
                  <a:rPr lang="ru-RU" sz="1600" b="0" dirty="0" smtClean="0"/>
                  <a:t>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65−5=</m:t>
                    </m:r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2308268"/>
                <a:ext cx="1012200" cy="246221"/>
              </a:xfrm>
              <a:prstGeom prst="rect">
                <a:avLst/>
              </a:prstGeom>
              <a:blipFill>
                <a:blip r:embed="rId4"/>
                <a:stretch>
                  <a:fillRect l="-10843" t="-15000" r="-3012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248525" y="0"/>
                <a:ext cx="1535203" cy="858624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</p:spPr>
            <p:txBody>
              <a:bodyPr wrap="square" lIns="360000" tIns="288000" rIns="360000" bIns="288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ru-RU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ru-RU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525" y="0"/>
                <a:ext cx="1535203" cy="8586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425045" y="2308268"/>
                <a:ext cx="263694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60</m:t>
                    </m:r>
                  </m:oMath>
                </a14:m>
                <a:r>
                  <a:rPr lang="ru-RU" sz="1600" dirty="0" smtClean="0"/>
                  <a:t> </a:t>
                </a:r>
                <a:r>
                  <a:rPr lang="ru-RU" sz="1400" dirty="0" smtClean="0"/>
                  <a:t>(см) – высота уровня воды;</a:t>
                </a:r>
                <a:endParaRPr lang="ru-RU" sz="1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5045" y="2308268"/>
                <a:ext cx="2636940" cy="246221"/>
              </a:xfrm>
              <a:prstGeom prst="rect">
                <a:avLst/>
              </a:prstGeom>
              <a:blipFill>
                <a:blip r:embed="rId7"/>
                <a:stretch>
                  <a:fillRect l="-2778" t="-15000" r="-3472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65367" y="2626832"/>
                <a:ext cx="180902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b="0" dirty="0" smtClean="0"/>
                  <a:t>2)</a:t>
                </a:r>
                <a:r>
                  <a:rPr lang="ru-RU" sz="16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80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∙45∙60=</m:t>
                    </m:r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2626832"/>
                <a:ext cx="1809021" cy="246221"/>
              </a:xfrm>
              <a:prstGeom prst="rect">
                <a:avLst/>
              </a:prstGeom>
              <a:blipFill>
                <a:blip r:embed="rId8"/>
                <a:stretch>
                  <a:fillRect l="-6061" t="-12500" r="-1347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205312" y="2626831"/>
                <a:ext cx="248465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216 000</m:t>
                    </m:r>
                  </m:oMath>
                </a14:m>
                <a:r>
                  <a:rPr lang="ru-RU" sz="1600" dirty="0" smtClean="0"/>
                  <a:t> </a:t>
                </a:r>
                <a:r>
                  <a:rPr lang="ru-RU" sz="1400" dirty="0" smtClean="0"/>
                  <a:t>(см</a:t>
                </a:r>
                <a:r>
                  <a:rPr lang="ru-RU" sz="1400" baseline="30000" dirty="0" smtClean="0"/>
                  <a:t>3</a:t>
                </a:r>
                <a:r>
                  <a:rPr lang="ru-RU" sz="1400" dirty="0" smtClean="0"/>
                  <a:t>) – объём воды;</a:t>
                </a:r>
                <a:endParaRPr lang="ru-RU" sz="1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5312" y="2626831"/>
                <a:ext cx="2484655" cy="246221"/>
              </a:xfrm>
              <a:prstGeom prst="rect">
                <a:avLst/>
              </a:prstGeom>
              <a:blipFill>
                <a:blip r:embed="rId9"/>
                <a:stretch>
                  <a:fillRect l="-2948" t="-12500" r="-3686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Прямая соединительная линия 21"/>
          <p:cNvCxnSpPr/>
          <p:nvPr/>
        </p:nvCxnSpPr>
        <p:spPr>
          <a:xfrm>
            <a:off x="365366" y="3734285"/>
            <a:ext cx="549568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65367" y="3902918"/>
                <a:ext cx="5495683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/>
                  <a:t>Ответ</a:t>
                </a:r>
                <a:r>
                  <a:rPr lang="ru-RU" sz="1400" b="1" dirty="0" smtClean="0"/>
                  <a:t>: </a:t>
                </a:r>
                <a:r>
                  <a:rPr lang="ru-RU" sz="1400" dirty="0" smtClean="0"/>
                  <a:t>в </a:t>
                </a:r>
                <a:r>
                  <a:rPr lang="ru-RU" sz="1400" dirty="0"/>
                  <a:t>аквариум нужно налить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216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литров воды.</a:t>
                </a:r>
                <a:endParaRPr lang="ru-RU" sz="1400" b="1" dirty="0" smtClean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3902918"/>
                <a:ext cx="5495683" cy="240579"/>
              </a:xfrm>
              <a:prstGeom prst="rect">
                <a:avLst/>
              </a:prstGeom>
              <a:blipFill>
                <a:blip r:embed="rId10"/>
                <a:stretch>
                  <a:fillRect l="-1998" t="-12500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539" y="933450"/>
            <a:ext cx="2880000" cy="1933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58774" y="2975924"/>
                <a:ext cx="105727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600" dirty="0" smtClean="0"/>
                  <a:t> </a:t>
                </a:r>
                <a:r>
                  <a:rPr lang="ru-RU" sz="1400" dirty="0" smtClean="0"/>
                  <a:t>л</a:t>
                </a:r>
                <a:r>
                  <a:rPr lang="ru-RU" sz="1600" dirty="0" smtClean="0"/>
                  <a:t>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ru-RU" sz="1600" dirty="0" smtClean="0"/>
                  <a:t> </a:t>
                </a:r>
                <a:r>
                  <a:rPr lang="ru-RU" sz="1400" dirty="0" smtClean="0"/>
                  <a:t>дм</a:t>
                </a:r>
                <a:r>
                  <a:rPr lang="ru-RU" sz="1400" baseline="30000" dirty="0" smtClean="0"/>
                  <a:t>3</a:t>
                </a:r>
                <a:r>
                  <a:rPr lang="ru-RU" sz="1600" dirty="0" smtClean="0"/>
                  <a:t> </a:t>
                </a:r>
                <a:endParaRPr lang="ru-RU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2975924"/>
                <a:ext cx="1057277" cy="246221"/>
              </a:xfrm>
              <a:prstGeom prst="rect">
                <a:avLst/>
              </a:prstGeom>
              <a:blipFill>
                <a:blip r:embed="rId12"/>
                <a:stretch>
                  <a:fillRect l="-6936" t="-12195" r="-1734" b="-390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415520" y="2975923"/>
                <a:ext cx="107811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000</m:t>
                    </m:r>
                  </m:oMath>
                </a14:m>
                <a:r>
                  <a:rPr lang="ru-RU" sz="1600" dirty="0" smtClean="0"/>
                  <a:t> </a:t>
                </a:r>
                <a:r>
                  <a:rPr lang="ru-RU" sz="1400" dirty="0" smtClean="0"/>
                  <a:t>см</a:t>
                </a:r>
                <a:r>
                  <a:rPr lang="ru-RU" sz="1400" baseline="30000" dirty="0" smtClean="0"/>
                  <a:t>3</a:t>
                </a:r>
                <a:r>
                  <a:rPr lang="ru-RU" sz="1600" dirty="0" smtClean="0"/>
                  <a:t> </a:t>
                </a:r>
                <a:endParaRPr lang="ru-RU" sz="16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520" y="2975923"/>
                <a:ext cx="1078116" cy="246221"/>
              </a:xfrm>
              <a:prstGeom prst="rect">
                <a:avLst/>
              </a:prstGeom>
              <a:blipFill>
                <a:blip r:embed="rId13"/>
                <a:stretch>
                  <a:fillRect l="-3955" t="-12195" b="-390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67768" y="3312137"/>
                <a:ext cx="181549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216 000</m:t>
                    </m:r>
                  </m:oMath>
                </a14:m>
                <a:r>
                  <a:rPr lang="ru-RU" sz="1600" dirty="0" smtClean="0"/>
                  <a:t> </a:t>
                </a:r>
                <a:r>
                  <a:rPr lang="ru-RU" sz="1400" dirty="0" smtClean="0"/>
                  <a:t>см</a:t>
                </a:r>
                <a:r>
                  <a:rPr lang="ru-RU" sz="1400" baseline="30000" dirty="0" smtClean="0"/>
                  <a:t>3</a:t>
                </a:r>
                <a:r>
                  <a:rPr lang="ru-RU" sz="1600" baseline="30000" dirty="0" smtClean="0"/>
                  <a:t>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216</m:t>
                    </m:r>
                  </m:oMath>
                </a14:m>
                <a:r>
                  <a:rPr lang="ru-RU" sz="1600" dirty="0"/>
                  <a:t> </a:t>
                </a:r>
                <a:r>
                  <a:rPr lang="ru-RU" sz="1400" dirty="0"/>
                  <a:t>л</a:t>
                </a:r>
                <a:endParaRPr lang="ru-RU" sz="16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68" y="3312137"/>
                <a:ext cx="1815497" cy="246221"/>
              </a:xfrm>
              <a:prstGeom prst="rect">
                <a:avLst/>
              </a:prstGeom>
              <a:blipFill>
                <a:blip r:embed="rId14"/>
                <a:stretch>
                  <a:fillRect l="-3691" t="-12195" r="-5034" b="-390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832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 animBg="1"/>
      <p:bldP spid="19" grpId="0"/>
      <p:bldP spid="20" grpId="0"/>
      <p:bldP spid="21" grpId="0"/>
      <p:bldP spid="23" grpId="0"/>
      <p:bldP spid="16" grpId="0"/>
      <p:bldP spid="24" grpId="0"/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8773" y="1093232"/>
                <a:ext cx="6032502" cy="37189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 smtClean="0">
                    <a:solidFill>
                      <a:schemeClr val="bg1"/>
                    </a:solidFill>
                  </a:rPr>
                  <a:t>За единицу измерения объёма выбирают куб, </a:t>
                </a:r>
                <a:br>
                  <a:rPr lang="ru-RU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ребро </a:t>
                </a:r>
                <a:r>
                  <a:rPr lang="ru-RU" sz="1600" dirty="0">
                    <a:solidFill>
                      <a:schemeClr val="bg1"/>
                    </a:solidFill>
                  </a:rPr>
                  <a:t>которого равно единичному отрезку.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Такой </a:t>
                </a:r>
                <a:r>
                  <a:rPr lang="ru-RU" sz="1600" dirty="0">
                    <a:solidFill>
                      <a:schemeClr val="bg1"/>
                    </a:solidFill>
                  </a:rPr>
                  <a:t>куб называют </a:t>
                </a:r>
                <a:r>
                  <a:rPr lang="ru-RU" sz="1600" dirty="0">
                    <a:solidFill>
                      <a:srgbClr val="FFC000"/>
                    </a:solidFill>
                  </a:rPr>
                  <a:t>единичным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  <a:endParaRPr lang="ru-RU" sz="1600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rgbClr val="FFC000"/>
                    </a:solidFill>
                  </a:rPr>
                  <a:t>Измерить объём фигуры </a:t>
                </a:r>
                <a:r>
                  <a:rPr lang="ru-RU" sz="1600" dirty="0">
                    <a:solidFill>
                      <a:schemeClr val="bg1"/>
                    </a:solidFill>
                  </a:rPr>
                  <a:t>– значит подсчитать, 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сколько </a:t>
                </a:r>
                <a:r>
                  <a:rPr lang="ru-RU" sz="1600" dirty="0">
                    <a:solidFill>
                      <a:schemeClr val="bg1"/>
                    </a:solidFill>
                  </a:rPr>
                  <a:t>единичных кубов в ней помещается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 smtClean="0">
                    <a:solidFill>
                      <a:srgbClr val="FFC000"/>
                    </a:solidFill>
                  </a:rPr>
                  <a:t>Объём </a:t>
                </a:r>
                <a:r>
                  <a:rPr lang="ru-RU" sz="1600" dirty="0">
                    <a:solidFill>
                      <a:srgbClr val="FFC000"/>
                    </a:solidFill>
                  </a:rPr>
                  <a:t>прямоугольного параллелепипеда </a:t>
                </a:r>
                <a:r>
                  <a:rPr lang="ru-RU" sz="1600" dirty="0" smtClean="0">
                    <a:solidFill>
                      <a:srgbClr val="FFC000"/>
                    </a:solidFill>
                  </a:rPr>
                  <a:t/>
                </a:r>
                <a:br>
                  <a:rPr lang="ru-RU" sz="1600" dirty="0" smtClean="0">
                    <a:solidFill>
                      <a:srgbClr val="FFC000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равен </a:t>
                </a:r>
                <a:r>
                  <a:rPr lang="ru-RU" sz="1600" dirty="0">
                    <a:solidFill>
                      <a:schemeClr val="bg1"/>
                    </a:solidFill>
                  </a:rPr>
                  <a:t>произведению трёх его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измерений.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rgbClr val="FFC000"/>
                    </a:solidFill>
                  </a:rPr>
                  <a:t>Объём прямоугольного параллелепипеда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равен </a:t>
                </a:r>
                <a:r>
                  <a:rPr lang="ru-RU" sz="1600" dirty="0">
                    <a:solidFill>
                      <a:schemeClr val="bg1"/>
                    </a:solidFill>
                  </a:rPr>
                  <a:t>произведению площади основания на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высоту.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Поскольку у куба все рёбра равны, то его </a:t>
                </a:r>
                <a:r>
                  <a:rPr lang="ru-RU" sz="1600" dirty="0">
                    <a:solidFill>
                      <a:srgbClr val="FFC000"/>
                    </a:solidFill>
                  </a:rPr>
                  <a:t>объём</a:t>
                </a:r>
                <a:r>
                  <a:rPr lang="ru-RU" sz="1600" dirty="0">
                    <a:solidFill>
                      <a:schemeClr val="bg1"/>
                    </a:solidFill>
                  </a:rPr>
                  <a:t> вычисляют по формуле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: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1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ru-RU" sz="1600" dirty="0" smtClean="0">
                    <a:solidFill>
                      <a:schemeClr val="bg1"/>
                    </a:solidFill>
                  </a:rPr>
                  <a:t>, </a:t>
                </a:r>
                <a:r>
                  <a:rPr lang="ru-RU" sz="1600" dirty="0">
                    <a:solidFill>
                      <a:schemeClr val="bg1"/>
                    </a:solidFill>
                  </a:rPr>
                  <a:t>где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 – длина ребра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куба.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3" y="1093232"/>
                <a:ext cx="6032502" cy="3718967"/>
              </a:xfrm>
              <a:prstGeom prst="rect">
                <a:avLst/>
              </a:prstGeom>
              <a:blipFill>
                <a:blip r:embed="rId5"/>
                <a:stretch>
                  <a:fillRect l="-1921" t="-1311" r="-202" b="-19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5279" y="1089015"/>
            <a:ext cx="2661722" cy="1747265"/>
          </a:xfrm>
          <a:prstGeom prst="rect">
            <a:avLst/>
          </a:prstGeom>
        </p:spPr>
      </p:pic>
      <p:sp>
        <p:nvSpPr>
          <p:cNvPr id="22" name="Куб 21"/>
          <p:cNvSpPr/>
          <p:nvPr/>
        </p:nvSpPr>
        <p:spPr>
          <a:xfrm>
            <a:off x="6149255" y="1126515"/>
            <a:ext cx="2571026" cy="1656000"/>
          </a:xfrm>
          <a:prstGeom prst="cube">
            <a:avLst>
              <a:gd name="adj" fmla="val 13726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62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58776" y="365071"/>
                <a:ext cx="2382470" cy="1897445"/>
              </a:xfrm>
              <a:prstGeom prst="wedgeRoundRectCallout">
                <a:avLst>
                  <a:gd name="adj1" fmla="val 63012"/>
                  <a:gd name="adj2" fmla="val -3315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Я вот сегодня собрал кубик </a:t>
                </a:r>
                <a:r>
                  <a:rPr lang="ru-RU" sz="1400" dirty="0" err="1"/>
                  <a:t>Рубика</a:t>
                </a:r>
                <a:r>
                  <a:rPr lang="ru-RU" sz="1400" dirty="0"/>
                  <a:t>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за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минут.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Пока </a:t>
                </a:r>
                <a:r>
                  <a:rPr lang="ru-RU" sz="1400" dirty="0"/>
                  <a:t>собирал, задумался, а сколько всего маленьких кубиков в нём?</a:t>
                </a: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6" y="365071"/>
                <a:ext cx="2382470" cy="1897445"/>
              </a:xfrm>
              <a:prstGeom prst="wedgeRoundRectCallout">
                <a:avLst>
                  <a:gd name="adj1" fmla="val 63012"/>
                  <a:gd name="adj2" fmla="val -3315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397" y="1305793"/>
            <a:ext cx="1643554" cy="218475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6922" y="1323377"/>
            <a:ext cx="1708712" cy="2167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242" y="3213446"/>
            <a:ext cx="1080000" cy="10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2755" y="361950"/>
            <a:ext cx="2382470" cy="677820"/>
          </a:xfrm>
          <a:prstGeom prst="wedgeRoundRectCallout">
            <a:avLst>
              <a:gd name="adj1" fmla="val -44763"/>
              <a:gd name="adj2" fmla="val 82532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И </a:t>
            </a:r>
            <a:r>
              <a:rPr lang="ru-RU" sz="1400" dirty="0" smtClean="0"/>
              <a:t>вправду. </a:t>
            </a:r>
          </a:p>
          <a:p>
            <a:pPr algn="ctr"/>
            <a:r>
              <a:rPr lang="ru-RU" sz="1400" dirty="0" smtClean="0"/>
              <a:t>И </a:t>
            </a:r>
            <a:r>
              <a:rPr lang="ru-RU" sz="1400" dirty="0"/>
              <a:t>сколько же их там</a:t>
            </a:r>
            <a:r>
              <a:rPr lang="ru-RU" sz="1400" dirty="0" smtClean="0"/>
              <a:t>?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3040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58776" y="365071"/>
            <a:ext cx="2382470" cy="1869636"/>
          </a:xfrm>
          <a:prstGeom prst="wedgeRoundRectCallout">
            <a:avLst>
              <a:gd name="adj1" fmla="val 63012"/>
              <a:gd name="adj2" fmla="val -3315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Не знаю! </a:t>
            </a:r>
            <a:endParaRPr lang="ru-RU" sz="1400" dirty="0" smtClean="0"/>
          </a:p>
          <a:p>
            <a:pPr algn="ctr"/>
            <a:r>
              <a:rPr lang="ru-RU" sz="1400" dirty="0" smtClean="0"/>
              <a:t>Сколько </a:t>
            </a:r>
            <a:r>
              <a:rPr lang="ru-RU" sz="1400" dirty="0"/>
              <a:t>ни пытался их пересчитать,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всё </a:t>
            </a:r>
            <a:r>
              <a:rPr lang="ru-RU" sz="1400" dirty="0"/>
              <a:t>сбивался. </a:t>
            </a:r>
            <a:endParaRPr lang="ru-RU" sz="1400" dirty="0" smtClean="0"/>
          </a:p>
          <a:p>
            <a:pPr algn="ctr"/>
            <a:r>
              <a:rPr lang="ru-RU" sz="1400" dirty="0" smtClean="0"/>
              <a:t>В </a:t>
            </a:r>
            <a:r>
              <a:rPr lang="ru-RU" sz="1400" dirty="0"/>
              <a:t>общем, так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не получилось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у </a:t>
            </a:r>
            <a:r>
              <a:rPr lang="ru-RU" sz="1400" dirty="0"/>
              <a:t>меня их </a:t>
            </a:r>
            <a:r>
              <a:rPr lang="ru-RU" sz="1400" dirty="0" smtClean="0"/>
              <a:t>сосчитать.</a:t>
            </a:r>
            <a:endParaRPr lang="ru-RU" sz="1400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397" y="1305793"/>
            <a:ext cx="1643554" cy="218475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6922" y="1323377"/>
            <a:ext cx="1708712" cy="2167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242" y="3213446"/>
            <a:ext cx="1080000" cy="10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95633" y="361950"/>
            <a:ext cx="1989591" cy="677820"/>
          </a:xfrm>
          <a:prstGeom prst="wedgeRoundRectCallout">
            <a:avLst>
              <a:gd name="adj1" fmla="val -52191"/>
              <a:gd name="adj2" fmla="val 94796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А давай спросим у </a:t>
            </a:r>
            <a:r>
              <a:rPr lang="ru-RU" sz="1400" dirty="0" err="1"/>
              <a:t>Электроши</a:t>
            </a:r>
            <a:r>
              <a:rPr lang="ru-RU" sz="1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5533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gwcpics.com/reimg/resize-img.php?src=http://www.gwcpics.com/images/3d/cube-paper-cut-strips.jpg&amp;h=720&amp;w=12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58774" y="361950"/>
            <a:ext cx="3455843" cy="1154546"/>
          </a:xfrm>
          <a:prstGeom prst="wedgeRoundRectCallout">
            <a:avLst>
              <a:gd name="adj1" fmla="val -26680"/>
              <a:gd name="adj2" fmla="val 80587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Прежде </a:t>
            </a:r>
            <a:r>
              <a:rPr lang="ru-RU" sz="1400" dirty="0"/>
              <a:t>чем я вам расскажу о прямоугольном параллелепипеде, давайте немного разомнёмся и выполним устные задания.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2526" y="1801812"/>
            <a:ext cx="1242699" cy="28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3475" y="2014249"/>
            <a:ext cx="119531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4" y="367321"/>
            <a:ext cx="84264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Устный счёт</a:t>
            </a:r>
            <a:endParaRPr lang="ru-RU" sz="24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060328" y="1454048"/>
            <a:ext cx="1387601" cy="439457"/>
          </a:xfrm>
          <a:prstGeom prst="wedgeRoundRectCallout">
            <a:avLst>
              <a:gd name="adj1" fmla="val 10826"/>
              <a:gd name="adj2" fmla="val 8881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Сверимся?</a:t>
            </a:r>
            <a:endParaRPr lang="ru-RU" sz="1400" dirty="0"/>
          </a:p>
        </p:txBody>
      </p:sp>
      <p:pic>
        <p:nvPicPr>
          <p:cNvPr id="9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8895" y="2158430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4626" y="766370"/>
            <a:ext cx="496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Заполните таблицу:</a:t>
            </a:r>
            <a:endParaRPr lang="ru-RU" sz="1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Таблица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2735577"/>
                  </p:ext>
                </p:extLst>
              </p:nvPr>
            </p:nvGraphicFramePr>
            <p:xfrm>
              <a:off x="526471" y="1227145"/>
              <a:ext cx="6031344" cy="25942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37674">
                      <a:extLst>
                        <a:ext uri="{9D8B030D-6E8A-4147-A177-3AD203B41FA5}">
                          <a16:colId xmlns:a16="http://schemas.microsoft.com/office/drawing/2014/main" val="1223560884"/>
                        </a:ext>
                      </a:extLst>
                    </a:gridCol>
                    <a:gridCol w="1385455">
                      <a:extLst>
                        <a:ext uri="{9D8B030D-6E8A-4147-A177-3AD203B41FA5}">
                          <a16:colId xmlns:a16="http://schemas.microsoft.com/office/drawing/2014/main" val="3243032073"/>
                        </a:ext>
                      </a:extLst>
                    </a:gridCol>
                    <a:gridCol w="1403927">
                      <a:extLst>
                        <a:ext uri="{9D8B030D-6E8A-4147-A177-3AD203B41FA5}">
                          <a16:colId xmlns:a16="http://schemas.microsoft.com/office/drawing/2014/main" val="1033935911"/>
                        </a:ext>
                      </a:extLst>
                    </a:gridCol>
                    <a:gridCol w="2004288">
                      <a:extLst>
                        <a:ext uri="{9D8B030D-6E8A-4147-A177-3AD203B41FA5}">
                          <a16:colId xmlns:a16="http://schemas.microsoft.com/office/drawing/2014/main" val="3427547501"/>
                        </a:ext>
                      </a:extLst>
                    </a:gridCol>
                  </a:tblGrid>
                  <a:tr h="274902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ru-RU" sz="1400" b="0" dirty="0" smtClean="0"/>
                            <a:t>Измерения прямоугольного параллелепипеда</a:t>
                          </a:r>
                          <a:endParaRPr lang="ru-RU" sz="1200" b="0" dirty="0"/>
                        </a:p>
                      </a:txBody>
                      <a:tcPr anchor="ctr" anchorCtr="1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762E9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ru-RU" b="1" dirty="0"/>
                        </a:p>
                      </a:txBody>
                      <a:tcPr anchor="ctr" anchorCtr="1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762E9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ru-RU" b="1" dirty="0"/>
                        </a:p>
                      </a:txBody>
                      <a:tcPr anchor="ctr" anchorCtr="1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762E9A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ru-RU" sz="1400" b="0" dirty="0" smtClean="0"/>
                            <a:t>Площадь поверхности прямоугольного параллелепипеда</a:t>
                          </a:r>
                          <a:endParaRPr lang="ru-RU" sz="1400" b="0" dirty="0"/>
                        </a:p>
                      </a:txBody>
                      <a:tcPr anchor="ctr" anchorCtr="1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762E9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8487380"/>
                      </a:ext>
                    </a:extLst>
                  </a:tr>
                  <a:tr h="274902"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oMath>
                            </m:oMathPara>
                          </a14:m>
                          <a:endParaRPr lang="ru-RU" sz="1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 anchorCtr="1"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762E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oMath>
                            </m:oMathPara>
                          </a14:m>
                          <a:endParaRPr lang="ru-RU" sz="1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 anchorCtr="1"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762E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oMath>
                            </m:oMathPara>
                          </a14:m>
                          <a:endParaRPr lang="ru-RU" sz="1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 anchorCtr="1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762E9A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8383694"/>
                      </a:ext>
                    </a:extLst>
                  </a:tr>
                  <a:tr h="549804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69388330"/>
                      </a:ext>
                    </a:extLst>
                  </a:tr>
                  <a:tr h="549804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6710706"/>
                      </a:ext>
                    </a:extLst>
                  </a:tr>
                  <a:tr h="54980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3710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Таблица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2735577"/>
                  </p:ext>
                </p:extLst>
              </p:nvPr>
            </p:nvGraphicFramePr>
            <p:xfrm>
              <a:off x="526471" y="1227145"/>
              <a:ext cx="6031344" cy="25942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37674">
                      <a:extLst>
                        <a:ext uri="{9D8B030D-6E8A-4147-A177-3AD203B41FA5}">
                          <a16:colId xmlns:a16="http://schemas.microsoft.com/office/drawing/2014/main" val="1223560884"/>
                        </a:ext>
                      </a:extLst>
                    </a:gridCol>
                    <a:gridCol w="1385455">
                      <a:extLst>
                        <a:ext uri="{9D8B030D-6E8A-4147-A177-3AD203B41FA5}">
                          <a16:colId xmlns:a16="http://schemas.microsoft.com/office/drawing/2014/main" val="3243032073"/>
                        </a:ext>
                      </a:extLst>
                    </a:gridCol>
                    <a:gridCol w="1403927">
                      <a:extLst>
                        <a:ext uri="{9D8B030D-6E8A-4147-A177-3AD203B41FA5}">
                          <a16:colId xmlns:a16="http://schemas.microsoft.com/office/drawing/2014/main" val="1033935911"/>
                        </a:ext>
                      </a:extLst>
                    </a:gridCol>
                    <a:gridCol w="2004288">
                      <a:extLst>
                        <a:ext uri="{9D8B030D-6E8A-4147-A177-3AD203B41FA5}">
                          <a16:colId xmlns:a16="http://schemas.microsoft.com/office/drawing/2014/main" val="3427547501"/>
                        </a:ext>
                      </a:extLst>
                    </a:gridCol>
                  </a:tblGrid>
                  <a:tr h="51816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ru-RU" sz="1400" b="0" dirty="0" smtClean="0"/>
                            <a:t>Измерения прямоугольного параллелепипеда</a:t>
                          </a:r>
                          <a:endParaRPr lang="ru-RU" sz="1200" b="0" dirty="0"/>
                        </a:p>
                      </a:txBody>
                      <a:tcPr anchor="ctr" anchorCtr="1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762E9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ru-RU" b="1" dirty="0"/>
                        </a:p>
                      </a:txBody>
                      <a:tcPr anchor="ctr" anchorCtr="1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762E9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ru-RU" b="1" dirty="0"/>
                        </a:p>
                      </a:txBody>
                      <a:tcPr anchor="ctr" anchorCtr="1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762E9A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ru-RU" sz="1400" b="0" dirty="0" smtClean="0"/>
                            <a:t>Площадь поверхности прямоугольного параллелепипеда</a:t>
                          </a:r>
                          <a:endParaRPr lang="ru-RU" sz="1400" b="0" dirty="0"/>
                        </a:p>
                      </a:txBody>
                      <a:tcPr anchor="ctr" anchorCtr="1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762E9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8487380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 anchorCtr="1"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6"/>
                          <a:stretch>
                            <a:fillRect l="-493" t="-122857" r="-388670" b="-3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 anchorCtr="1"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6"/>
                          <a:stretch>
                            <a:fillRect l="-89474" t="-122857" r="-246053" b="-3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 anchorCtr="1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6"/>
                          <a:stretch>
                            <a:fillRect l="-187826" t="-122857" r="-143913" b="-390000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8383694"/>
                      </a:ext>
                    </a:extLst>
                  </a:tr>
                  <a:tr h="549804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69388330"/>
                      </a:ext>
                    </a:extLst>
                  </a:tr>
                  <a:tr h="549804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6710706"/>
                      </a:ext>
                    </a:extLst>
                  </a:tr>
                  <a:tr h="54980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37101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632892" y="2217402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92" y="2217402"/>
                <a:ext cx="360000" cy="432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Прямоугольник 33"/>
          <p:cNvSpPr/>
          <p:nvPr/>
        </p:nvSpPr>
        <p:spPr>
          <a:xfrm>
            <a:off x="1029812" y="2217402"/>
            <a:ext cx="600678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8" indent="-1588"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Прямоугольник 58"/>
              <p:cNvSpPr/>
              <p:nvPr/>
            </p:nvSpPr>
            <p:spPr>
              <a:xfrm>
                <a:off x="1936274" y="221740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9" name="Прямоугольник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274" y="2217403"/>
                <a:ext cx="360000" cy="432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Прямоугольник 59"/>
          <p:cNvSpPr/>
          <p:nvPr/>
        </p:nvSpPr>
        <p:spPr>
          <a:xfrm>
            <a:off x="2333194" y="2217403"/>
            <a:ext cx="600678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8" indent="-1588"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5395041" y="2212787"/>
            <a:ext cx="821028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8" indent="-1588"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</a:t>
            </a:r>
            <a:r>
              <a:rPr lang="ru-RU" sz="24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ru-RU" sz="28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Прямоугольник 62"/>
              <p:cNvSpPr/>
              <p:nvPr/>
            </p:nvSpPr>
            <p:spPr>
              <a:xfrm>
                <a:off x="1936274" y="276696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3" name="Прямоугольник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274" y="2766967"/>
                <a:ext cx="360000" cy="432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Прямоугольник 63"/>
          <p:cNvSpPr/>
          <p:nvPr/>
        </p:nvSpPr>
        <p:spPr>
          <a:xfrm>
            <a:off x="2333194" y="2766967"/>
            <a:ext cx="600678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8" indent="-1588"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Прямоугольник 64"/>
              <p:cNvSpPr/>
              <p:nvPr/>
            </p:nvSpPr>
            <p:spPr>
              <a:xfrm>
                <a:off x="632892" y="276696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5" name="Прямоугольник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92" y="2766967"/>
                <a:ext cx="360000" cy="432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Прямоугольник 65"/>
          <p:cNvSpPr/>
          <p:nvPr/>
        </p:nvSpPr>
        <p:spPr>
          <a:xfrm>
            <a:off x="1029812" y="2766967"/>
            <a:ext cx="600678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8" indent="-1588" algn="ctr"/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дм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5542821" y="2748636"/>
            <a:ext cx="774848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8" indent="-1588"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</a:t>
            </a:r>
            <a:r>
              <a:rPr lang="ru-RU" sz="24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ru-RU" sz="28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3345080" y="221278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080" y="2212787"/>
                <a:ext cx="360000" cy="432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Прямоугольник 28"/>
          <p:cNvSpPr/>
          <p:nvPr/>
        </p:nvSpPr>
        <p:spPr>
          <a:xfrm>
            <a:off x="3742000" y="2212787"/>
            <a:ext cx="600678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8" indent="-1588"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3345080" y="276696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080" y="2766967"/>
                <a:ext cx="360000" cy="432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Прямоугольник 30"/>
          <p:cNvSpPr/>
          <p:nvPr/>
        </p:nvSpPr>
        <p:spPr>
          <a:xfrm>
            <a:off x="3742000" y="2766967"/>
            <a:ext cx="600678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8" indent="-1588"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/>
              <p:cNvSpPr/>
              <p:nvPr/>
            </p:nvSpPr>
            <p:spPr>
              <a:xfrm>
                <a:off x="636083" y="332215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083" y="3322157"/>
                <a:ext cx="360000" cy="432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Прямоугольник 32"/>
          <p:cNvSpPr/>
          <p:nvPr/>
        </p:nvSpPr>
        <p:spPr>
          <a:xfrm>
            <a:off x="1033003" y="3322157"/>
            <a:ext cx="600678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8" indent="-1588"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3345080" y="332215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080" y="3322157"/>
                <a:ext cx="360000" cy="4320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Прямоугольник 35"/>
          <p:cNvSpPr/>
          <p:nvPr/>
        </p:nvSpPr>
        <p:spPr>
          <a:xfrm>
            <a:off x="3742000" y="3322157"/>
            <a:ext cx="600678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8" indent="-1588"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411405" y="3317788"/>
            <a:ext cx="774848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8" indent="-1588"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</a:t>
            </a:r>
            <a:r>
              <a:rPr lang="ru-RU" sz="24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ru-RU" sz="28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4863663" y="3317788"/>
                <a:ext cx="51189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90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3663" y="3317788"/>
                <a:ext cx="511890" cy="432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Прямоугольник 38"/>
          <p:cNvSpPr/>
          <p:nvPr/>
        </p:nvSpPr>
        <p:spPr>
          <a:xfrm>
            <a:off x="2337091" y="3317788"/>
            <a:ext cx="600678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8" indent="-1588"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Прямоугольник 49"/>
              <p:cNvSpPr/>
              <p:nvPr/>
            </p:nvSpPr>
            <p:spPr>
              <a:xfrm>
                <a:off x="894626" y="4022756"/>
                <a:ext cx="680537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340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Прямоугольник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626" y="4022756"/>
                <a:ext cx="680537" cy="4320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Прямоугольник 53"/>
              <p:cNvSpPr/>
              <p:nvPr/>
            </p:nvSpPr>
            <p:spPr>
              <a:xfrm>
                <a:off x="2002158" y="4319943"/>
                <a:ext cx="486101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Прямоугольник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2158" y="4319943"/>
                <a:ext cx="486101" cy="43200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ямоугольник 51"/>
              <p:cNvSpPr/>
              <p:nvPr/>
            </p:nvSpPr>
            <p:spPr>
              <a:xfrm>
                <a:off x="3017838" y="3989099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74613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Прямоугольник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838" y="3989099"/>
                <a:ext cx="360000" cy="4320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132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7407E-6 L 0.43038 -0.2475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10" y="-12377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23457E-7 L 0.31198 -0.40957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0" y="-20494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2.59259E-6 L -0.1184 -0.1314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2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3" grpId="0"/>
      <p:bldP spid="27" grpId="0" animBg="1"/>
      <p:bldP spid="34" grpId="0" animBg="1"/>
      <p:bldP spid="59" grpId="0" animBg="1"/>
      <p:bldP spid="60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8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0" grpId="0" animBg="1"/>
      <p:bldP spid="50" grpId="1" animBg="1"/>
      <p:bldP spid="54" grpId="0" animBg="1"/>
      <p:bldP spid="54" grpId="1" animBg="1"/>
      <p:bldP spid="52" grpId="0" animBg="1"/>
      <p:bldP spid="5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Box 134"/>
          <p:cNvSpPr txBox="1"/>
          <p:nvPr/>
        </p:nvSpPr>
        <p:spPr>
          <a:xfrm>
            <a:off x="6617395" y="925365"/>
            <a:ext cx="2167830" cy="677820"/>
          </a:xfrm>
          <a:prstGeom prst="wedgeRoundRectCallout">
            <a:avLst>
              <a:gd name="adj1" fmla="val 12584"/>
              <a:gd name="adj2" fmla="val 87409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Какую </a:t>
            </a:r>
            <a:r>
              <a:rPr lang="ru-RU" sz="1400" dirty="0"/>
              <a:t>форму имеет кубик </a:t>
            </a:r>
            <a:r>
              <a:rPr lang="ru-RU" sz="1400" dirty="0" err="1"/>
              <a:t>Рубика</a:t>
            </a:r>
            <a:r>
              <a:rPr lang="ru-RU" sz="1400" dirty="0"/>
              <a:t>?</a:t>
            </a:r>
          </a:p>
        </p:txBody>
      </p:sp>
      <p:pic>
        <p:nvPicPr>
          <p:cNvPr id="66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96" y="785089"/>
            <a:ext cx="3600000" cy="36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6726" y="1755749"/>
            <a:ext cx="1242699" cy="28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7675" y="1968186"/>
            <a:ext cx="1195312" cy="288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60799" y="448639"/>
            <a:ext cx="2534575" cy="1154546"/>
          </a:xfrm>
          <a:prstGeom prst="wedgeRoundRectCallout">
            <a:avLst>
              <a:gd name="adj1" fmla="val 10033"/>
              <a:gd name="adj2" fmla="val 83409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Кубик </a:t>
            </a:r>
            <a:r>
              <a:rPr lang="ru-RU" sz="1400" dirty="0" err="1"/>
              <a:t>Рубика</a:t>
            </a:r>
            <a:r>
              <a:rPr lang="ru-RU" sz="1400" dirty="0"/>
              <a:t> имеет форму прямоугольного параллелепипеда, </a:t>
            </a:r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точнее – форму </a:t>
            </a:r>
            <a:r>
              <a:rPr lang="ru-RU" sz="1400" dirty="0" smtClean="0"/>
              <a:t>куба.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132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Box 134"/>
          <p:cNvSpPr txBox="1"/>
          <p:nvPr/>
        </p:nvSpPr>
        <p:spPr>
          <a:xfrm>
            <a:off x="3398982" y="371188"/>
            <a:ext cx="5386243" cy="1154546"/>
          </a:xfrm>
          <a:prstGeom prst="wedgeRoundRectCallout">
            <a:avLst>
              <a:gd name="adj1" fmla="val 31447"/>
              <a:gd name="adj2" fmla="val 81009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Важным свойством любого геометрического тела является его вместимость, то есть </a:t>
            </a:r>
            <a:r>
              <a:rPr lang="ru-RU" sz="1400" dirty="0">
                <a:solidFill>
                  <a:srgbClr val="762E9A"/>
                </a:solidFill>
              </a:rPr>
              <a:t>объём</a:t>
            </a:r>
            <a:r>
              <a:rPr lang="ru-RU" sz="1400" dirty="0"/>
              <a:t> фигуры. </a:t>
            </a:r>
            <a:endParaRPr lang="ru-RU" sz="1400" dirty="0" smtClean="0"/>
          </a:p>
          <a:p>
            <a:pPr algn="ctr"/>
            <a:r>
              <a:rPr lang="ru-RU" sz="1400" dirty="0" smtClean="0">
                <a:solidFill>
                  <a:srgbClr val="762E9A"/>
                </a:solidFill>
              </a:rPr>
              <a:t>Величина </a:t>
            </a:r>
            <a:r>
              <a:rPr lang="ru-RU" sz="1400" dirty="0">
                <a:solidFill>
                  <a:srgbClr val="762E9A"/>
                </a:solidFill>
              </a:rPr>
              <a:t>объёма </a:t>
            </a:r>
            <a:r>
              <a:rPr lang="ru-RU" sz="1400" dirty="0"/>
              <a:t>даёт нам представление о том, какую часть пространства занимает интересующий нас </a:t>
            </a:r>
            <a:r>
              <a:rPr lang="ru-RU" sz="1400" dirty="0" smtClean="0"/>
              <a:t>объект.</a:t>
            </a:r>
            <a:endParaRPr lang="ru-RU" sz="1400" dirty="0"/>
          </a:p>
        </p:txBody>
      </p:sp>
      <p:pic>
        <p:nvPicPr>
          <p:cNvPr id="66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6726" y="1755749"/>
            <a:ext cx="1242699" cy="28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7675" y="1968186"/>
            <a:ext cx="1195312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96" y="785089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6225</TotalTime>
  <Words>1090</Words>
  <Application>Microsoft Office PowerPoint</Application>
  <PresentationFormat>Экран (16:9)</PresentationFormat>
  <Paragraphs>268</Paragraphs>
  <Slides>39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Roboto</vt:lpstr>
      <vt:lpstr>Cambria Math</vt:lpstr>
      <vt:lpstr>Calibri</vt:lpstr>
      <vt:lpstr>Merriweather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1148</cp:revision>
  <dcterms:created xsi:type="dcterms:W3CDTF">2017-06-06T14:34:21Z</dcterms:created>
  <dcterms:modified xsi:type="dcterms:W3CDTF">2025-01-17T12:48:10Z</dcterms:modified>
</cp:coreProperties>
</file>