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sldIdLst>
    <p:sldId id="315" r:id="rId2"/>
    <p:sldId id="273" r:id="rId3"/>
    <p:sldId id="274" r:id="rId4"/>
    <p:sldId id="316" r:id="rId5"/>
    <p:sldId id="275" r:id="rId6"/>
    <p:sldId id="262" r:id="rId7"/>
    <p:sldId id="317" r:id="rId8"/>
    <p:sldId id="286" r:id="rId9"/>
    <p:sldId id="318" r:id="rId10"/>
    <p:sldId id="319" r:id="rId11"/>
    <p:sldId id="320" r:id="rId12"/>
    <p:sldId id="321" r:id="rId13"/>
    <p:sldId id="339" r:id="rId14"/>
    <p:sldId id="340" r:id="rId15"/>
    <p:sldId id="322" r:id="rId16"/>
    <p:sldId id="265" r:id="rId17"/>
    <p:sldId id="323" r:id="rId18"/>
    <p:sldId id="324" r:id="rId19"/>
    <p:sldId id="276" r:id="rId20"/>
    <p:sldId id="296" r:id="rId21"/>
    <p:sldId id="341" r:id="rId22"/>
    <p:sldId id="301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07" r:id="rId31"/>
    <p:sldId id="332" r:id="rId32"/>
    <p:sldId id="333" r:id="rId33"/>
    <p:sldId id="334" r:id="rId34"/>
    <p:sldId id="342" r:id="rId35"/>
    <p:sldId id="313" r:id="rId36"/>
    <p:sldId id="335" r:id="rId37"/>
    <p:sldId id="336" r:id="rId38"/>
    <p:sldId id="337" r:id="rId39"/>
    <p:sldId id="343" r:id="rId40"/>
    <p:sldId id="338" r:id="rId41"/>
    <p:sldId id="314" r:id="rId42"/>
  </p:sldIdLst>
  <p:sldSz cx="9144000" cy="5143500" type="screen16x9"/>
  <p:notesSz cx="6858000" cy="9144000"/>
  <p:embeddedFontLst>
    <p:embeddedFont>
      <p:font typeface="Merriweather" panose="020B0604020202020204" charset="-52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3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4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75D5"/>
    <a:srgbClr val="FFC000"/>
    <a:srgbClr val="E7E6E6"/>
    <a:srgbClr val="EAEAEA"/>
    <a:srgbClr val="2A7F4A"/>
    <a:srgbClr val="15490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7" autoAdjust="0"/>
    <p:restoredTop sz="89758" autoAdjust="0"/>
  </p:normalViewPr>
  <p:slideViewPr>
    <p:cSldViewPr snapToGrid="0" showGuides="1">
      <p:cViewPr varScale="1">
        <p:scale>
          <a:sx n="104" d="100"/>
          <a:sy n="104" d="100"/>
        </p:scale>
        <p:origin x="811" y="82"/>
      </p:cViewPr>
      <p:guideLst>
        <p:guide orient="horz" pos="3003"/>
        <p:guide pos="249"/>
        <p:guide pos="5534"/>
        <p:guide orient="horz" pos="228"/>
        <p:guide pos="2993"/>
        <p:guide pos="2767"/>
        <p:guide pos="2064"/>
        <p:guide pos="3692"/>
        <p:guide pos="1845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4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70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309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3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08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090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24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39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93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5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67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19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749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26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164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643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15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24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461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31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58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17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01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573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39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6787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571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04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40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317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5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94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7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2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9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2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9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23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9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21" Type="http://schemas.openxmlformats.org/officeDocument/2006/relationships/image" Target="../media/image74.png"/><Relationship Id="rId34" Type="http://schemas.openxmlformats.org/officeDocument/2006/relationships/image" Target="../media/image8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5" Type="http://schemas.openxmlformats.org/officeDocument/2006/relationships/image" Target="../media/image75.png"/><Relationship Id="rId3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5" Type="http://schemas.openxmlformats.org/officeDocument/2006/relationships/image" Target="../media/image4.png"/><Relationship Id="rId15" Type="http://schemas.openxmlformats.org/officeDocument/2006/relationships/image" Target="../media/image68.png"/><Relationship Id="rId23" Type="http://schemas.openxmlformats.org/officeDocument/2006/relationships/image" Target="../media/image77.png"/><Relationship Id="rId28" Type="http://schemas.openxmlformats.org/officeDocument/2006/relationships/image" Target="../media/image81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76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5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15" Type="http://schemas.openxmlformats.org/officeDocument/2006/relationships/image" Target="../media/image100.png"/><Relationship Id="rId23" Type="http://schemas.openxmlformats.org/officeDocument/2006/relationships/image" Target="../media/image43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7" Type="http://schemas.openxmlformats.org/officeDocument/2006/relationships/image" Target="../media/image112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108.png"/><Relationship Id="rId9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8.png"/><Relationship Id="rId3" Type="http://schemas.openxmlformats.org/officeDocument/2006/relationships/image" Target="../media/image17.png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10.pn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30.png"/><Relationship Id="rId5" Type="http://schemas.openxmlformats.org/officeDocument/2006/relationships/image" Target="../media/image140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70180" y="2048530"/>
            <a:ext cx="4526280" cy="104644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Комбинаторные задачи</a:t>
            </a:r>
            <a:endParaRPr lang="ru-RU" sz="3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409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84886"/>
              </p:ext>
            </p:extLst>
          </p:nvPr>
        </p:nvGraphicFramePr>
        <p:xfrm>
          <a:off x="3033161" y="361951"/>
          <a:ext cx="5752064" cy="435067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8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54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33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06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73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14812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Кекс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940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Булочка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5068" y="478050"/>
            <a:ext cx="11156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Яблочный пирог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(Я)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4716" y="1639580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Сок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716" y="2779532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Компот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4716" y="391948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Молоко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(М)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0878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6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  <p:bldP spid="1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84886"/>
              </p:ext>
            </p:extLst>
          </p:nvPr>
        </p:nvGraphicFramePr>
        <p:xfrm>
          <a:off x="3033161" y="361951"/>
          <a:ext cx="5752064" cy="435067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8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54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33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06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73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14812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Кекс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940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Булочка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5068" y="478050"/>
            <a:ext cx="11156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Яблочный пирог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(Я)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4716" y="1639580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Сок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716" y="2779532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Компот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4716" y="391948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Молоко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(М)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0878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042" y="1325471"/>
            <a:ext cx="2637072" cy="35973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96006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3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84886"/>
              </p:ext>
            </p:extLst>
          </p:nvPr>
        </p:nvGraphicFramePr>
        <p:xfrm>
          <a:off x="3033161" y="361951"/>
          <a:ext cx="5752064" cy="435067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8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54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33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06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73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14812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Кекс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940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Булочка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5068" y="478050"/>
            <a:ext cx="11156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Яблочный пирог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(Я)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4716" y="1639580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Сок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716" y="2779532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Компот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4716" y="391948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Молоко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(М)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0878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528" y="1324167"/>
            <a:ext cx="1555932" cy="36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96006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СБ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68004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0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84886"/>
              </p:ext>
            </p:extLst>
          </p:nvPr>
        </p:nvGraphicFramePr>
        <p:xfrm>
          <a:off x="3033161" y="361951"/>
          <a:ext cx="5752064" cy="435067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8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54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33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06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73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14812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Кекс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940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Булочка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5068" y="478050"/>
            <a:ext cx="11156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Яблочный пирог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(Я)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4716" y="1639580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Сок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716" y="2779532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Компот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4716" y="391948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Молоко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(М)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0878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3495"/>
            <a:ext cx="2880000" cy="28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96006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СБ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68004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9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84886"/>
              </p:ext>
            </p:extLst>
          </p:nvPr>
        </p:nvGraphicFramePr>
        <p:xfrm>
          <a:off x="3033161" y="361951"/>
          <a:ext cx="5752064" cy="4350676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8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54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330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06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736"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14812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Кекс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940" y="58192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Булочка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5068" y="478050"/>
            <a:ext cx="11156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Яблочный пирог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(Я)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4716" y="1639580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Сок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716" y="2779532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Компот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(Ко)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4716" y="3919484"/>
            <a:ext cx="981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Молоко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(М)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0878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967" y="1887263"/>
            <a:ext cx="1244746" cy="28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96006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СБ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68004" y="1743454"/>
            <a:ext cx="4297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СЯ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990878" y="2803088"/>
            <a:ext cx="5229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КоК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396006" y="2803088"/>
            <a:ext cx="5260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КоБ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868004" y="2803088"/>
            <a:ext cx="517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КоЯ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990878" y="3919484"/>
            <a:ext cx="5229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МК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427917" y="3919484"/>
            <a:ext cx="5260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868004" y="3919484"/>
            <a:ext cx="517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20599" y="528062"/>
                <a:ext cx="131013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2000" dirty="0" smtClean="0"/>
                  <a:t> вариантов</a:t>
                </a:r>
                <a:endParaRPr lang="ru-RU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599" y="528062"/>
                <a:ext cx="1310134" cy="615553"/>
              </a:xfrm>
              <a:prstGeom prst="rect">
                <a:avLst/>
              </a:prstGeom>
              <a:blipFill rotWithShape="0">
                <a:blip r:embed="rId5"/>
                <a:stretch>
                  <a:fillRect l="-11215" r="-10748" b="-247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2219" y="1888307"/>
            <a:ext cx="2109657" cy="28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93569" y="400513"/>
            <a:ext cx="3316405" cy="1441350"/>
          </a:xfrm>
          <a:prstGeom prst="wedgeRoundRectCallout">
            <a:avLst>
              <a:gd name="adj1" fmla="val -17618"/>
              <a:gd name="adj2" fmla="val 6087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Сейчас я вам покажу </a:t>
            </a:r>
            <a:r>
              <a:rPr lang="ru-RU" sz="1400" dirty="0" smtClean="0">
                <a:solidFill>
                  <a:schemeClr val="tx1"/>
                </a:solidFill>
              </a:rPr>
              <a:t>ещё </a:t>
            </a:r>
            <a:r>
              <a:rPr lang="ru-RU" sz="1400" dirty="0">
                <a:solidFill>
                  <a:schemeClr val="tx1"/>
                </a:solidFill>
              </a:rPr>
              <a:t>один способ решения вашей задачи.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 </a:t>
            </a:r>
            <a:r>
              <a:rPr lang="ru-RU" sz="1400" dirty="0">
                <a:solidFill>
                  <a:schemeClr val="tx1"/>
                </a:solidFill>
              </a:rPr>
              <a:t>помощью дерева.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17" y="0"/>
            <a:ext cx="9182117" cy="60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58775" y="451313"/>
            <a:ext cx="3527425" cy="1441350"/>
          </a:xfrm>
          <a:prstGeom prst="wedgeRoundRectCallout">
            <a:avLst>
              <a:gd name="adj1" fmla="val -17618"/>
              <a:gd name="adj2" fmla="val 6087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</a:t>
            </a:r>
            <a:r>
              <a:rPr lang="ru-RU" sz="1400" dirty="0">
                <a:solidFill>
                  <a:schemeClr val="tx1"/>
                </a:solidFill>
              </a:rPr>
              <a:t>решения комбинаторных задач очень удобно использовать специальное </a:t>
            </a:r>
            <a:r>
              <a:rPr lang="ru-RU" sz="1400" dirty="0">
                <a:solidFill>
                  <a:srgbClr val="AC75D5"/>
                </a:solidFill>
              </a:rPr>
              <a:t>дерево возможных вариантов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Это </a:t>
            </a:r>
            <a:r>
              <a:rPr lang="ru-RU" sz="1400" dirty="0">
                <a:solidFill>
                  <a:schemeClr val="tx1"/>
                </a:solidFill>
              </a:rPr>
              <a:t>схема, на которой все варианты </a:t>
            </a:r>
            <a:r>
              <a:rPr lang="ru-RU" sz="1400" dirty="0" smtClean="0">
                <a:solidFill>
                  <a:schemeClr val="tx1"/>
                </a:solidFill>
              </a:rPr>
              <a:t>чётко </a:t>
            </a:r>
            <a:r>
              <a:rPr lang="ru-RU" sz="1400" dirty="0">
                <a:solidFill>
                  <a:schemeClr val="tx1"/>
                </a:solidFill>
              </a:rPr>
              <a:t>видны.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2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40" y="2171963"/>
            <a:ext cx="2072318" cy="2826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749" y="2170938"/>
            <a:ext cx="1250379" cy="2893035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4270248" y="361950"/>
            <a:ext cx="3319271" cy="1352799"/>
          </a:xfrm>
          <a:prstGeom prst="wedgeRoundRectCallout">
            <a:avLst>
              <a:gd name="adj1" fmla="val 41575"/>
              <a:gd name="adj2" fmla="val 9608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75489" y="429768"/>
            <a:ext cx="3319271" cy="1284981"/>
          </a:xfrm>
          <a:prstGeom prst="wedgeRoundRectCallout">
            <a:avLst>
              <a:gd name="adj1" fmla="val 54336"/>
              <a:gd name="adj2" fmla="val 97601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 </a:t>
            </a:r>
            <a:r>
              <a:rPr lang="ru-RU" dirty="0">
                <a:solidFill>
                  <a:schemeClr val="tx1"/>
                </a:solidFill>
              </a:rPr>
              <a:t>что ты такое бормочешь?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Что </a:t>
            </a:r>
            <a:r>
              <a:rPr lang="ru-RU" dirty="0">
                <a:solidFill>
                  <a:schemeClr val="tx1"/>
                </a:solidFill>
              </a:rPr>
              <a:t>это за сок и кекс или молоко и булочка?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692116"/>
            <a:ext cx="411593" cy="729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59" y="884140"/>
            <a:ext cx="441682" cy="376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3521" y="900803"/>
            <a:ext cx="48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+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73" y="429768"/>
            <a:ext cx="759213" cy="1156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55" y="819817"/>
            <a:ext cx="661102" cy="5048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28688" y="914212"/>
            <a:ext cx="48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+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13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Дерево возможных вариантов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8349" y="1016000"/>
            <a:ext cx="2165351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Полдник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>
            <a:stCxn id="3" idx="2"/>
          </p:cNvCxnSpPr>
          <p:nvPr/>
        </p:nvCxnSpPr>
        <p:spPr>
          <a:xfrm flipH="1">
            <a:off x="3808512" y="1411092"/>
            <a:ext cx="1852513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3" idx="2"/>
          </p:cNvCxnSpPr>
          <p:nvPr/>
        </p:nvCxnSpPr>
        <p:spPr>
          <a:xfrm flipH="1">
            <a:off x="5661024" y="1411092"/>
            <a:ext cx="1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3" idx="2"/>
          </p:cNvCxnSpPr>
          <p:nvPr/>
        </p:nvCxnSpPr>
        <p:spPr>
          <a:xfrm>
            <a:off x="5661025" y="1411092"/>
            <a:ext cx="1693854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48083" y="237490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С</a:t>
            </a:r>
            <a:endParaRPr lang="ru-RU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427264" y="2374900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Ко</a:t>
            </a:r>
            <a:endParaRPr lang="ru-R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7194450" y="237490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М</a:t>
            </a:r>
            <a:endParaRPr lang="ru-RU" sz="18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3386096" y="2749550"/>
            <a:ext cx="436604" cy="95849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3821211" y="2744232"/>
            <a:ext cx="1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821212" y="2744232"/>
            <a:ext cx="522203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225908" y="2743200"/>
            <a:ext cx="425592" cy="96484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5661023" y="2744232"/>
            <a:ext cx="1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661024" y="2744232"/>
            <a:ext cx="522203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956025" y="2749550"/>
            <a:ext cx="435375" cy="95849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391140" y="2744232"/>
            <a:ext cx="1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391141" y="2744232"/>
            <a:ext cx="522203" cy="96380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12966" y="370804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3670478" y="3708040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Б</a:t>
            </a:r>
            <a:endParaRPr lang="ru-RU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4183871" y="370804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Я</a:t>
            </a:r>
            <a:endParaRPr lang="ru-RU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5062389" y="370804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5519901" y="3708040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Б</a:t>
            </a:r>
            <a:endParaRPr lang="ru-RU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6033294" y="370804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Я</a:t>
            </a:r>
            <a:endParaRPr lang="ru-RU" sz="1800" dirty="0"/>
          </a:p>
        </p:txBody>
      </p:sp>
      <p:sp>
        <p:nvSpPr>
          <p:cNvPr id="37" name="TextBox 36"/>
          <p:cNvSpPr txBox="1"/>
          <p:nvPr/>
        </p:nvSpPr>
        <p:spPr>
          <a:xfrm>
            <a:off x="6782895" y="370804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38" name="TextBox 37"/>
          <p:cNvSpPr txBox="1"/>
          <p:nvPr/>
        </p:nvSpPr>
        <p:spPr>
          <a:xfrm>
            <a:off x="7240407" y="3708040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Б</a:t>
            </a:r>
            <a:endParaRPr lang="ru-RU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7753800" y="370804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Я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192544" y="4374270"/>
                <a:ext cx="3459162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800" dirty="0" smtClean="0"/>
                  <a:t>Вариантов полдника будет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544" y="4374270"/>
                <a:ext cx="3459162" cy="392993"/>
              </a:xfrm>
              <a:prstGeom prst="rect">
                <a:avLst/>
              </a:prstGeom>
              <a:blipFill rotWithShape="0">
                <a:blip r:embed="rId5"/>
                <a:stretch>
                  <a:fillRect l="-1587" t="-3125" b="-2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06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4" grpId="0"/>
      <p:bldP spid="15" grpId="0"/>
      <p:bldP spid="1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920965" y="361950"/>
            <a:ext cx="3527425" cy="907353"/>
          </a:xfrm>
          <a:prstGeom prst="wedgeRoundRectCallout">
            <a:avLst>
              <a:gd name="adj1" fmla="val 94714"/>
              <a:gd name="adj2" fmla="val 41010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Здорово</a:t>
            </a:r>
            <a:r>
              <a:rPr lang="ru-RU" sz="1400" dirty="0" smtClean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 </a:t>
            </a:r>
            <a:r>
              <a:rPr lang="ru-RU" sz="1400" dirty="0">
                <a:solidFill>
                  <a:schemeClr val="tx1"/>
                </a:solidFill>
              </a:rPr>
              <a:t>мы хотим построить такие деревья.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Электроша</a:t>
            </a:r>
            <a:r>
              <a:rPr lang="ru-RU" sz="1400" dirty="0">
                <a:solidFill>
                  <a:schemeClr val="tx1"/>
                </a:solidFill>
              </a:rPr>
              <a:t>, можешь для нас придумать задачи?</a:t>
            </a:r>
          </a:p>
        </p:txBody>
      </p:sp>
    </p:spTree>
    <p:extLst>
      <p:ext uri="{BB962C8B-B14F-4D97-AF65-F5344CB8AC3E}">
        <p14:creationId xmlns:p14="http://schemas.microsoft.com/office/powerpoint/2010/main" val="2451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7464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В кружок бальных танцев </a:t>
            </a:r>
            <a:r>
              <a:rPr lang="ru-RU" sz="1400" dirty="0" smtClean="0"/>
              <a:t>записались </a:t>
            </a:r>
            <a:r>
              <a:rPr lang="ru-RU" sz="1400" dirty="0"/>
              <a:t>два </a:t>
            </a:r>
            <a:r>
              <a:rPr lang="ru-RU" sz="1400" dirty="0" smtClean="0"/>
              <a:t>мальчика – </a:t>
            </a:r>
            <a:r>
              <a:rPr lang="ru-RU" sz="1400" dirty="0"/>
              <a:t>Костя и </a:t>
            </a:r>
            <a:r>
              <a:rPr lang="ru-RU" sz="1400" dirty="0" smtClean="0"/>
              <a:t>Женя, </a:t>
            </a:r>
            <a:r>
              <a:rPr lang="ru-RU" sz="1400" dirty="0"/>
              <a:t>и три </a:t>
            </a:r>
            <a:r>
              <a:rPr lang="ru-RU" sz="1400" dirty="0" smtClean="0"/>
              <a:t>девочки – </a:t>
            </a:r>
            <a:r>
              <a:rPr lang="ru-RU" sz="1400" dirty="0"/>
              <a:t>Оля, Настя и Вика.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Какие </a:t>
            </a:r>
            <a:r>
              <a:rPr lang="ru-RU" sz="1400" dirty="0"/>
              <a:t>танцевальные пары девочки и </a:t>
            </a:r>
            <a:r>
              <a:rPr lang="ru-RU" sz="1400" dirty="0" smtClean="0"/>
              <a:t>мальчики </a:t>
            </a:r>
            <a:r>
              <a:rPr lang="ru-RU" sz="1400" dirty="0"/>
              <a:t>могут </a:t>
            </a:r>
            <a:r>
              <a:rPr lang="ru-RU" sz="1400" dirty="0" smtClean="0"/>
              <a:t>организовать?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425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27" y="1987405"/>
            <a:ext cx="1244746" cy="288000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817811" y="2425313"/>
            <a:ext cx="29352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Кружок бальных танцев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425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17811" y="2425313"/>
            <a:ext cx="29352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Кружок бальных танцев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775" y="909934"/>
            <a:ext cx="7464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В кружок бальных танцев </a:t>
            </a:r>
            <a:r>
              <a:rPr lang="ru-RU" sz="1400" dirty="0" smtClean="0"/>
              <a:t>записались </a:t>
            </a:r>
            <a:r>
              <a:rPr lang="ru-RU" sz="1400" dirty="0"/>
              <a:t>два </a:t>
            </a:r>
            <a:r>
              <a:rPr lang="ru-RU" sz="1400" dirty="0" smtClean="0"/>
              <a:t>мальчика – </a:t>
            </a:r>
            <a:r>
              <a:rPr lang="ru-RU" sz="1400" dirty="0"/>
              <a:t>Костя и </a:t>
            </a:r>
            <a:r>
              <a:rPr lang="ru-RU" sz="1400" dirty="0" smtClean="0"/>
              <a:t>Женя, </a:t>
            </a:r>
            <a:r>
              <a:rPr lang="ru-RU" sz="1400" dirty="0"/>
              <a:t>и три </a:t>
            </a:r>
            <a:r>
              <a:rPr lang="ru-RU" sz="1400" dirty="0" smtClean="0"/>
              <a:t>девочки – </a:t>
            </a:r>
            <a:r>
              <a:rPr lang="ru-RU" sz="1400" dirty="0"/>
              <a:t>Оля, Настя и Вика.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Какие </a:t>
            </a:r>
            <a:r>
              <a:rPr lang="ru-RU" sz="1400" dirty="0"/>
              <a:t>танцевальные пары девочки и </a:t>
            </a:r>
            <a:r>
              <a:rPr lang="ru-RU" sz="1400" dirty="0" smtClean="0"/>
              <a:t>мальчики </a:t>
            </a:r>
            <a:r>
              <a:rPr lang="ru-RU" sz="1400" dirty="0"/>
              <a:t>могут </a:t>
            </a:r>
            <a:r>
              <a:rPr lang="ru-RU" sz="1400" dirty="0" smtClean="0"/>
              <a:t>организовать?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065" y="2025739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425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28938" y="2457974"/>
            <a:ext cx="11826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*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5" y="909934"/>
            <a:ext cx="7464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В кружок бальных танцев </a:t>
            </a:r>
            <a:r>
              <a:rPr lang="ru-RU" sz="1400" dirty="0" smtClean="0"/>
              <a:t>записались </a:t>
            </a:r>
            <a:r>
              <a:rPr lang="ru-RU" sz="1400" dirty="0"/>
              <a:t>два </a:t>
            </a:r>
            <a:r>
              <a:rPr lang="ru-RU" sz="1400" dirty="0" smtClean="0"/>
              <a:t>мальчика – </a:t>
            </a:r>
            <a:r>
              <a:rPr lang="ru-RU" sz="1400" dirty="0"/>
              <a:t>Костя и </a:t>
            </a:r>
            <a:r>
              <a:rPr lang="ru-RU" sz="1400" dirty="0" smtClean="0"/>
              <a:t>Женя, </a:t>
            </a:r>
            <a:r>
              <a:rPr lang="ru-RU" sz="1400" dirty="0"/>
              <a:t>и три </a:t>
            </a:r>
            <a:r>
              <a:rPr lang="ru-RU" sz="1400" dirty="0" smtClean="0"/>
              <a:t>девочки – </a:t>
            </a:r>
            <a:r>
              <a:rPr lang="ru-RU" sz="1400" dirty="0"/>
              <a:t>Оля, Настя и Вика.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Какие </a:t>
            </a:r>
            <a:r>
              <a:rPr lang="ru-RU" sz="1400" dirty="0"/>
              <a:t>танцевальные пары девочки и </a:t>
            </a:r>
            <a:r>
              <a:rPr lang="ru-RU" sz="1400" dirty="0" smtClean="0"/>
              <a:t>мальчики </a:t>
            </a:r>
            <a:r>
              <a:rPr lang="ru-RU" sz="1400" dirty="0"/>
              <a:t>могут </a:t>
            </a:r>
            <a:r>
              <a:rPr lang="ru-RU" sz="1400" dirty="0" smtClean="0"/>
              <a:t>организовать?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065" y="2025739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425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67" y="2026782"/>
            <a:ext cx="2109658" cy="287791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928938" y="2457974"/>
            <a:ext cx="11826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*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1" name="Прямая соединительная линия 10"/>
          <p:cNvCxnSpPr>
            <a:endCxn id="16" idx="0"/>
          </p:cNvCxnSpPr>
          <p:nvPr/>
        </p:nvCxnSpPr>
        <p:spPr>
          <a:xfrm flipH="1">
            <a:off x="2559153" y="2853066"/>
            <a:ext cx="944563" cy="3586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17" idx="0"/>
          </p:cNvCxnSpPr>
          <p:nvPr/>
        </p:nvCxnSpPr>
        <p:spPr>
          <a:xfrm>
            <a:off x="3516412" y="2853066"/>
            <a:ext cx="1052081" cy="3332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99609" y="3211739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34733" y="3186339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Ж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5" y="909934"/>
            <a:ext cx="7464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В кружок бальных танцев </a:t>
            </a:r>
            <a:r>
              <a:rPr lang="ru-RU" sz="1400" dirty="0" smtClean="0"/>
              <a:t>записались </a:t>
            </a:r>
            <a:r>
              <a:rPr lang="ru-RU" sz="1400" dirty="0"/>
              <a:t>два </a:t>
            </a:r>
            <a:r>
              <a:rPr lang="ru-RU" sz="1400" dirty="0" smtClean="0"/>
              <a:t>мальчика – </a:t>
            </a:r>
            <a:r>
              <a:rPr lang="ru-RU" sz="1400" dirty="0"/>
              <a:t>Костя и </a:t>
            </a:r>
            <a:r>
              <a:rPr lang="ru-RU" sz="1400" dirty="0" smtClean="0"/>
              <a:t>Женя, </a:t>
            </a:r>
            <a:r>
              <a:rPr lang="ru-RU" sz="1400" dirty="0"/>
              <a:t>и три </a:t>
            </a:r>
            <a:r>
              <a:rPr lang="ru-RU" sz="1400" dirty="0" smtClean="0"/>
              <a:t>девочки – </a:t>
            </a:r>
            <a:r>
              <a:rPr lang="ru-RU" sz="1400" dirty="0"/>
              <a:t>Оля, Настя и Вика.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Какие </a:t>
            </a:r>
            <a:r>
              <a:rPr lang="ru-RU" sz="1400" dirty="0"/>
              <a:t>танцевальные пары девочки и </a:t>
            </a:r>
            <a:r>
              <a:rPr lang="ru-RU" sz="1400" dirty="0" smtClean="0"/>
              <a:t>мальчики </a:t>
            </a:r>
            <a:r>
              <a:rPr lang="ru-RU" sz="1400" dirty="0"/>
              <a:t>могут </a:t>
            </a:r>
            <a:r>
              <a:rPr lang="ru-RU" sz="1400" dirty="0" smtClean="0"/>
              <a:t>организовать?</a:t>
            </a:r>
          </a:p>
        </p:txBody>
      </p:sp>
    </p:spTree>
    <p:extLst>
      <p:ext uri="{BB962C8B-B14F-4D97-AF65-F5344CB8AC3E}">
        <p14:creationId xmlns:p14="http://schemas.microsoft.com/office/powerpoint/2010/main" val="37225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425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23" y="2025739"/>
            <a:ext cx="1244746" cy="2880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928938" y="2457974"/>
            <a:ext cx="11826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*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8" name="Прямая соединительная линия 17"/>
          <p:cNvCxnSpPr>
            <a:endCxn id="20" idx="0"/>
          </p:cNvCxnSpPr>
          <p:nvPr/>
        </p:nvCxnSpPr>
        <p:spPr>
          <a:xfrm flipH="1">
            <a:off x="2559153" y="2853066"/>
            <a:ext cx="944563" cy="3586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endCxn id="21" idx="0"/>
          </p:cNvCxnSpPr>
          <p:nvPr/>
        </p:nvCxnSpPr>
        <p:spPr>
          <a:xfrm>
            <a:off x="3516412" y="2853066"/>
            <a:ext cx="1052081" cy="3332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99609" y="3211739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334733" y="3186339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Ж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2058137" y="3524055"/>
            <a:ext cx="490567" cy="37484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2548701" y="3524055"/>
            <a:ext cx="1" cy="37484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30" idx="0"/>
          </p:cNvCxnSpPr>
          <p:nvPr/>
        </p:nvCxnSpPr>
        <p:spPr>
          <a:xfrm>
            <a:off x="2558033" y="3540360"/>
            <a:ext cx="526101" cy="37189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051070" y="3524055"/>
            <a:ext cx="490567" cy="37484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4554334" y="3524055"/>
            <a:ext cx="1" cy="37484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33" idx="0"/>
          </p:cNvCxnSpPr>
          <p:nvPr/>
        </p:nvCxnSpPr>
        <p:spPr>
          <a:xfrm>
            <a:off x="4554334" y="3524055"/>
            <a:ext cx="562658" cy="38819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58668" y="389890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О</a:t>
            </a:r>
            <a:endParaRPr lang="ru-RU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2391629" y="389890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Н</a:t>
            </a:r>
            <a:endParaRPr lang="ru-RU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2924590" y="391225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</a:t>
            </a:r>
            <a:endParaRPr lang="ru-RU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3891526" y="389890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О</a:t>
            </a:r>
            <a:endParaRPr lang="ru-RU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4424487" y="389890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Н</a:t>
            </a:r>
            <a:endParaRPr lang="ru-RU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4957448" y="3912250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54427" y="4478339"/>
                <a:ext cx="602097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</a:t>
                </a:r>
                <a:r>
                  <a:rPr lang="ru-RU" sz="1400" b="1" dirty="0"/>
                  <a:t>: </a:t>
                </a:r>
                <a:r>
                  <a:rPr lang="ru-RU" sz="1400" dirty="0" smtClean="0"/>
                  <a:t>из </a:t>
                </a:r>
                <a:r>
                  <a:rPr lang="ru-RU" sz="1400" dirty="0"/>
                  <a:t>двух мальчиков и </a:t>
                </a:r>
                <a:r>
                  <a:rPr lang="ru-RU" sz="1400" dirty="0" smtClean="0"/>
                  <a:t>трёх </a:t>
                </a:r>
                <a:r>
                  <a:rPr lang="ru-RU" sz="1400" dirty="0"/>
                  <a:t>девочек можно </a:t>
                </a:r>
                <a:r>
                  <a:rPr lang="ru-RU" sz="1400" dirty="0" smtClean="0"/>
                  <a:t>составить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пар.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27" y="4478339"/>
                <a:ext cx="602097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1822" t="-28571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358775" y="909934"/>
            <a:ext cx="7464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В кружок бальных танцев </a:t>
            </a:r>
            <a:r>
              <a:rPr lang="ru-RU" sz="1400" dirty="0" smtClean="0"/>
              <a:t>записались </a:t>
            </a:r>
            <a:r>
              <a:rPr lang="ru-RU" sz="1400" dirty="0"/>
              <a:t>два </a:t>
            </a:r>
            <a:r>
              <a:rPr lang="ru-RU" sz="1400" dirty="0" smtClean="0"/>
              <a:t>мальчика – </a:t>
            </a:r>
            <a:r>
              <a:rPr lang="ru-RU" sz="1400" dirty="0"/>
              <a:t>Костя и </a:t>
            </a:r>
            <a:r>
              <a:rPr lang="ru-RU" sz="1400" dirty="0" smtClean="0"/>
              <a:t>Женя, </a:t>
            </a:r>
            <a:r>
              <a:rPr lang="ru-RU" sz="1400" dirty="0"/>
              <a:t>и три </a:t>
            </a:r>
            <a:r>
              <a:rPr lang="ru-RU" sz="1400" dirty="0" smtClean="0"/>
              <a:t>девочки – </a:t>
            </a:r>
            <a:r>
              <a:rPr lang="ru-RU" sz="1400" dirty="0"/>
              <a:t>Оля, Настя и Вика.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Какие </a:t>
            </a:r>
            <a:r>
              <a:rPr lang="ru-RU" sz="1400" dirty="0"/>
              <a:t>танцевальные пары девочки и </a:t>
            </a:r>
            <a:r>
              <a:rPr lang="ru-RU" sz="1400" dirty="0" smtClean="0"/>
              <a:t>мальчики </a:t>
            </a:r>
            <a:r>
              <a:rPr lang="ru-RU" sz="1400" dirty="0"/>
              <a:t>могут </a:t>
            </a:r>
            <a:r>
              <a:rPr lang="ru-RU" sz="1400" dirty="0" smtClean="0"/>
              <a:t>организовать?</a:t>
            </a:r>
          </a:p>
        </p:txBody>
      </p:sp>
    </p:spTree>
    <p:extLst>
      <p:ext uri="{BB962C8B-B14F-4D97-AF65-F5344CB8AC3E}">
        <p14:creationId xmlns:p14="http://schemas.microsoft.com/office/powerpoint/2010/main" val="42386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593162" y="547953"/>
            <a:ext cx="3527425" cy="849047"/>
          </a:xfrm>
          <a:prstGeom prst="wedgeRoundRectCallout">
            <a:avLst>
              <a:gd name="adj1" fmla="val 56549"/>
              <a:gd name="adj2" fmla="val 52532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 </a:t>
            </a:r>
            <a:r>
              <a:rPr lang="ru-RU" sz="1400" dirty="0">
                <a:solidFill>
                  <a:schemeClr val="tx1"/>
                </a:solidFill>
              </a:rPr>
              <a:t>если бы мы в дереве начинали не с мальчиков, а с </a:t>
            </a:r>
            <a:r>
              <a:rPr lang="ru-RU" sz="1400" dirty="0" smtClean="0">
                <a:solidFill>
                  <a:schemeClr val="tx1"/>
                </a:solidFill>
              </a:rPr>
              <a:t>девочек, </a:t>
            </a:r>
            <a:r>
              <a:rPr lang="ru-RU" sz="1400" dirty="0">
                <a:solidFill>
                  <a:schemeClr val="tx1"/>
                </a:solidFill>
              </a:rPr>
              <a:t>у нас получился бы такой же ответ?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425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23" y="2025739"/>
            <a:ext cx="1244746" cy="2880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928938" y="2457974"/>
            <a:ext cx="11826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*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2058137" y="2848303"/>
            <a:ext cx="1462146" cy="340257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0" idx="2"/>
          </p:cNvCxnSpPr>
          <p:nvPr/>
        </p:nvCxnSpPr>
        <p:spPr>
          <a:xfrm>
            <a:off x="3520283" y="2853066"/>
            <a:ext cx="18255" cy="3586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38132" y="3893387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353931" y="3893387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Ж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1514675" y="3524055"/>
            <a:ext cx="490567" cy="37484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005046" y="3530835"/>
            <a:ext cx="526101" cy="37189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43450" y="3165632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О</a:t>
            </a:r>
            <a:endParaRPr lang="ru-RU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3373437" y="3154723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Н</a:t>
            </a:r>
            <a:endParaRPr lang="ru-RU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4802579" y="3154723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В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54427" y="4478339"/>
                <a:ext cx="602097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</a:t>
                </a:r>
                <a:r>
                  <a:rPr lang="ru-RU" sz="1400" b="1" dirty="0"/>
                  <a:t>: </a:t>
                </a:r>
                <a:r>
                  <a:rPr lang="ru-RU" sz="1400" dirty="0" smtClean="0"/>
                  <a:t>из </a:t>
                </a:r>
                <a:r>
                  <a:rPr lang="ru-RU" sz="1400" dirty="0"/>
                  <a:t>двух мальчиков и </a:t>
                </a:r>
                <a:r>
                  <a:rPr lang="ru-RU" sz="1400" dirty="0" smtClean="0"/>
                  <a:t>трёх </a:t>
                </a:r>
                <a:r>
                  <a:rPr lang="ru-RU" sz="1400" dirty="0"/>
                  <a:t>девочек можно </a:t>
                </a:r>
                <a:r>
                  <a:rPr lang="ru-RU" sz="1400" dirty="0" smtClean="0"/>
                  <a:t>составить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пар.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27" y="4478339"/>
                <a:ext cx="6020973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1822" t="-28571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Прямая соединительная линия 34"/>
          <p:cNvCxnSpPr/>
          <p:nvPr/>
        </p:nvCxnSpPr>
        <p:spPr>
          <a:xfrm flipH="1" flipV="1">
            <a:off x="3502555" y="2847826"/>
            <a:ext cx="1414520" cy="34073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315342" y="3893387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38" name="TextBox 37"/>
          <p:cNvSpPr txBox="1"/>
          <p:nvPr/>
        </p:nvSpPr>
        <p:spPr>
          <a:xfrm>
            <a:off x="5331141" y="3893387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Ж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4491885" y="3524055"/>
            <a:ext cx="490567" cy="37484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982256" y="3530835"/>
            <a:ext cx="526101" cy="37189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79423" y="3893387"/>
            <a:ext cx="3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К</a:t>
            </a:r>
            <a:endParaRPr lang="ru-RU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3895222" y="3893387"/>
            <a:ext cx="46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Ж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3055966" y="3524055"/>
            <a:ext cx="490567" cy="37484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546337" y="3530835"/>
            <a:ext cx="526101" cy="37189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58775" y="909934"/>
            <a:ext cx="74644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В кружок бальных танцев </a:t>
            </a:r>
            <a:r>
              <a:rPr lang="ru-RU" sz="1400" dirty="0" smtClean="0"/>
              <a:t>записались </a:t>
            </a:r>
            <a:r>
              <a:rPr lang="ru-RU" sz="1400" dirty="0"/>
              <a:t>два </a:t>
            </a:r>
            <a:r>
              <a:rPr lang="ru-RU" sz="1400" dirty="0" smtClean="0"/>
              <a:t>мальчика – </a:t>
            </a:r>
            <a:r>
              <a:rPr lang="ru-RU" sz="1400" dirty="0"/>
              <a:t>Костя и </a:t>
            </a:r>
            <a:r>
              <a:rPr lang="ru-RU" sz="1400" dirty="0" smtClean="0"/>
              <a:t>Женя, </a:t>
            </a:r>
            <a:r>
              <a:rPr lang="ru-RU" sz="1400" dirty="0"/>
              <a:t>и три </a:t>
            </a:r>
            <a:r>
              <a:rPr lang="ru-RU" sz="1400" dirty="0" smtClean="0"/>
              <a:t>девочки – </a:t>
            </a:r>
            <a:r>
              <a:rPr lang="ru-RU" sz="1400" dirty="0"/>
              <a:t>Оля, Настя и Вика.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Какие </a:t>
            </a:r>
            <a:r>
              <a:rPr lang="ru-RU" sz="1400" dirty="0"/>
              <a:t>танцевальные пары девочки и </a:t>
            </a:r>
            <a:r>
              <a:rPr lang="ru-RU" sz="1400" dirty="0" smtClean="0"/>
              <a:t>мальчики </a:t>
            </a:r>
            <a:r>
              <a:rPr lang="ru-RU" sz="1400" dirty="0"/>
              <a:t>могут </a:t>
            </a:r>
            <a:r>
              <a:rPr lang="ru-RU" sz="1400" dirty="0" smtClean="0"/>
              <a:t>организовать?</a:t>
            </a:r>
          </a:p>
        </p:txBody>
      </p:sp>
    </p:spTree>
    <p:extLst>
      <p:ext uri="{BB962C8B-B14F-4D97-AF65-F5344CB8AC3E}">
        <p14:creationId xmlns:p14="http://schemas.microsoft.com/office/powerpoint/2010/main" val="40148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1" grpId="0"/>
      <p:bldP spid="28" grpId="0"/>
      <p:bldP spid="29" grpId="0"/>
      <p:bldP spid="30" grpId="0"/>
      <p:bldP spid="34" grpId="0"/>
      <p:bldP spid="37" grpId="0"/>
      <p:bldP spid="38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593162" y="547953"/>
            <a:ext cx="3527425" cy="849047"/>
          </a:xfrm>
          <a:prstGeom prst="wedgeRoundRectCallout">
            <a:avLst>
              <a:gd name="adj1" fmla="val -47681"/>
              <a:gd name="adj2" fmla="val 107502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 </a:t>
            </a:r>
            <a:r>
              <a:rPr lang="ru-RU" sz="1400" dirty="0">
                <a:solidFill>
                  <a:schemeClr val="tx1"/>
                </a:solidFill>
              </a:rPr>
              <a:t>помощью дерева выбора мы перебираем </a:t>
            </a:r>
            <a:r>
              <a:rPr lang="ru-RU" sz="1400" dirty="0" smtClean="0">
                <a:solidFill>
                  <a:srgbClr val="AC75D5"/>
                </a:solidFill>
              </a:rPr>
              <a:t>все возможные варианты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64" y="1407767"/>
            <a:ext cx="2637072" cy="359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635" y="1406463"/>
            <a:ext cx="1555932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87" y="744789"/>
            <a:ext cx="868256" cy="1539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16" y="528469"/>
            <a:ext cx="1427162" cy="1427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28" y="1428533"/>
            <a:ext cx="1459517" cy="2223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96" y="2603864"/>
            <a:ext cx="881863" cy="751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69" y="2596299"/>
            <a:ext cx="1131240" cy="8639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78" y="3460225"/>
            <a:ext cx="2328672" cy="1546238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590493" y="425176"/>
            <a:ext cx="2338445" cy="661674"/>
          </a:xfrm>
          <a:prstGeom prst="wedgeRoundRectCallout">
            <a:avLst>
              <a:gd name="adj1" fmla="val -35649"/>
              <a:gd name="adj2" fmla="val 93012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Интересно, а сколько вариантов получится?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339021" y="425176"/>
            <a:ext cx="2338445" cy="661674"/>
          </a:xfrm>
          <a:prstGeom prst="wedgeRoundRectCallout">
            <a:avLst>
              <a:gd name="adj1" fmla="val 26134"/>
              <a:gd name="adj2" fmla="val 109595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Может быть,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сто тысяч миллионов?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250677"/>
                <a:ext cx="58340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Сколько трёхзначных чисел </a:t>
                </a:r>
                <a:r>
                  <a:rPr lang="ru-RU" sz="1400" dirty="0"/>
                  <a:t>можно составить из </a:t>
                </a:r>
                <a:r>
                  <a:rPr lang="ru-RU" sz="1400" dirty="0" smtClean="0"/>
                  <a:t>цифр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 smtClean="0"/>
                  <a:t>?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250677"/>
                <a:ext cx="5834063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1881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71" y="1947155"/>
            <a:ext cx="2109658" cy="2877914"/>
          </a:xfrm>
          <a:prstGeom prst="rect">
            <a:avLst/>
          </a:prstGeom>
        </p:spPr>
      </p:pic>
      <p:sp>
        <p:nvSpPr>
          <p:cNvPr id="46" name="Скругленный прямоугольник 45"/>
          <p:cNvSpPr/>
          <p:nvPr/>
        </p:nvSpPr>
        <p:spPr>
          <a:xfrm>
            <a:off x="2928938" y="2457974"/>
            <a:ext cx="11826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*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>
            <a:off x="2559153" y="2848303"/>
            <a:ext cx="961130" cy="3586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520283" y="2853066"/>
            <a:ext cx="18255" cy="3586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3502554" y="2847826"/>
            <a:ext cx="1039083" cy="34073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386912" y="3165632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12" y="3165632"/>
                <a:ext cx="31908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373437" y="31547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437" y="3154723"/>
                <a:ext cx="31908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388513" y="31547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13" y="3154723"/>
                <a:ext cx="31908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2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46" grpId="0" animBg="1"/>
      <p:bldP spid="56" grpId="0"/>
      <p:bldP spid="57" grpId="0"/>
      <p:bldP spid="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250677"/>
                <a:ext cx="58340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Сколько трёхзначных чисел </a:t>
                </a:r>
                <a:r>
                  <a:rPr lang="ru-RU" sz="1400" dirty="0"/>
                  <a:t>можно составить из </a:t>
                </a:r>
                <a:r>
                  <a:rPr lang="ru-RU" sz="1400" dirty="0" smtClean="0"/>
                  <a:t>цифр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 smtClean="0"/>
                  <a:t>?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250677"/>
                <a:ext cx="5834063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1881" t="-25000" b="-47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27" y="1946112"/>
            <a:ext cx="1244746" cy="2880000"/>
          </a:xfrm>
          <a:prstGeom prst="rect">
            <a:avLst/>
          </a:prstGeom>
        </p:spPr>
      </p:pic>
      <p:sp>
        <p:nvSpPr>
          <p:cNvPr id="46" name="Скругленный прямоугольник 45"/>
          <p:cNvSpPr/>
          <p:nvPr/>
        </p:nvSpPr>
        <p:spPr>
          <a:xfrm>
            <a:off x="2928938" y="2457974"/>
            <a:ext cx="11826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*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>
            <a:off x="2559153" y="2848303"/>
            <a:ext cx="961130" cy="3586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520283" y="2853066"/>
            <a:ext cx="18255" cy="35867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3502554" y="2847826"/>
            <a:ext cx="1039083" cy="34073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386912" y="3165632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12" y="3165632"/>
                <a:ext cx="31908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373437" y="31547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437" y="3154723"/>
                <a:ext cx="31908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388513" y="31547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13" y="3154723"/>
                <a:ext cx="31908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Скругленная прямоугольная выноска 15"/>
              <p:cNvSpPr/>
              <p:nvPr/>
            </p:nvSpPr>
            <p:spPr>
              <a:xfrm>
                <a:off x="4751388" y="2005919"/>
                <a:ext cx="2624031" cy="1270681"/>
              </a:xfrm>
              <a:prstGeom prst="wedgeRoundRectCallout">
                <a:avLst>
                  <a:gd name="adj1" fmla="val 54119"/>
                  <a:gd name="adj2" fmla="val 765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</a:rPr>
                  <a:t>А разве </a:t>
                </a:r>
                <a:r>
                  <a:rPr lang="ru-RU" sz="1400" dirty="0" smtClean="0">
                    <a:solidFill>
                      <a:srgbClr val="AC75D5"/>
                    </a:solidFill>
                  </a:rPr>
                  <a:t>трёхзначное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sz="1400" dirty="0">
                    <a:solidFill>
                      <a:schemeClr val="tx1"/>
                    </a:solidFill>
                  </a:rPr>
                  <a:t>число может начинаться с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>
                    <a:solidFill>
                      <a:schemeClr val="tx1"/>
                    </a:solidFill>
                  </a:rPr>
                  <a:t>? </a:t>
                </a:r>
                <a:endParaRPr lang="ru-RU" sz="14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</a:rPr>
                  <a:t>Это </a:t>
                </a:r>
                <a:r>
                  <a:rPr lang="ru-RU" sz="1400" dirty="0">
                    <a:solidFill>
                      <a:schemeClr val="tx1"/>
                    </a:solidFill>
                  </a:rPr>
                  <a:t>же тогда получится </a:t>
                </a:r>
                <a:r>
                  <a:rPr lang="ru-RU" sz="1400" dirty="0" smtClean="0">
                    <a:solidFill>
                      <a:srgbClr val="AC75D5"/>
                    </a:solidFill>
                  </a:rPr>
                  <a:t>двузначное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sz="1400" dirty="0">
                    <a:solidFill>
                      <a:schemeClr val="tx1"/>
                    </a:solidFill>
                  </a:rPr>
                  <a:t>число.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Скругленная прямоугольная выноска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388" y="2005919"/>
                <a:ext cx="2624031" cy="1270681"/>
              </a:xfrm>
              <a:prstGeom prst="wedgeRoundRectCallout">
                <a:avLst>
                  <a:gd name="adj1" fmla="val 54119"/>
                  <a:gd name="adj2" fmla="val 7658"/>
                  <a:gd name="adj3" fmla="val 16667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55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Скругленная прямоугольная выноска 7"/>
              <p:cNvSpPr/>
              <p:nvPr/>
            </p:nvSpPr>
            <p:spPr>
              <a:xfrm>
                <a:off x="1593162" y="361951"/>
                <a:ext cx="3527425" cy="1035050"/>
              </a:xfrm>
              <a:prstGeom prst="wedgeRoundRectCallout">
                <a:avLst>
                  <a:gd name="adj1" fmla="val -47681"/>
                  <a:gd name="adj2" fmla="val 10750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</a:rPr>
                  <a:t>Условие </a:t>
                </a:r>
                <a:r>
                  <a:rPr lang="ru-RU" sz="1400" dirty="0">
                    <a:solidFill>
                      <a:schemeClr val="tx1"/>
                    </a:solidFill>
                  </a:rPr>
                  <a:t>о том, что нам надо составить 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трёхзначное число, </a:t>
                </a:r>
                <a:r>
                  <a:rPr lang="ru-RU" sz="1400" dirty="0">
                    <a:solidFill>
                      <a:schemeClr val="tx1"/>
                    </a:solidFill>
                  </a:rPr>
                  <a:t>уже сразу показывает, что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>
                    <a:solidFill>
                      <a:schemeClr val="tx1"/>
                    </a:solidFill>
                  </a:rPr>
                  <a:t> первым стоять не может.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Скругленная прямоугольная выноска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162" y="361951"/>
                <a:ext cx="3527425" cy="1035050"/>
              </a:xfrm>
              <a:prstGeom prst="wedgeRoundRectCallout">
                <a:avLst>
                  <a:gd name="adj1" fmla="val -47681"/>
                  <a:gd name="adj2" fmla="val 107502"/>
                  <a:gd name="adj3" fmla="val 16667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3523" y="1103365"/>
                <a:ext cx="583406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Сколько трёхзначных чисел </a:t>
                </a:r>
                <a:r>
                  <a:rPr lang="ru-RU" sz="1400" dirty="0"/>
                  <a:t>можно составить из </a:t>
                </a:r>
                <a:r>
                  <a:rPr lang="ru-RU" sz="1400" dirty="0" smtClean="0"/>
                  <a:t>цифр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 smtClean="0"/>
                  <a:t>?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23" y="1103365"/>
                <a:ext cx="5834063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1881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739559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99837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2" y="1858586"/>
            <a:ext cx="2109658" cy="2877914"/>
          </a:xfrm>
          <a:prstGeom prst="rect">
            <a:avLst/>
          </a:prstGeom>
        </p:spPr>
      </p:pic>
      <p:sp>
        <p:nvSpPr>
          <p:cNvPr id="46" name="Скругленный прямоугольник 45"/>
          <p:cNvSpPr/>
          <p:nvPr/>
        </p:nvSpPr>
        <p:spPr>
          <a:xfrm>
            <a:off x="3599888" y="2188364"/>
            <a:ext cx="1182689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*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2750820" y="2583456"/>
            <a:ext cx="1440415" cy="19244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4173506" y="2578217"/>
            <a:ext cx="1678523" cy="21063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612863" y="274228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863" y="2742286"/>
                <a:ext cx="31908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732746" y="274440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746" y="2744409"/>
                <a:ext cx="31908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4351" y="2708934"/>
                <a:ext cx="106772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dirty="0" smtClean="0"/>
                  <a:t>-я цифра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1" y="2708934"/>
                <a:ext cx="1067726" cy="300082"/>
              </a:xfrm>
              <a:prstGeom prst="rect">
                <a:avLst/>
              </a:prstGeom>
              <a:blipFill rotWithShape="0">
                <a:blip r:embed="rId8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94135" y="3343188"/>
                <a:ext cx="106772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dirty="0" smtClean="0"/>
                  <a:t>-я цифра</a:t>
                </a:r>
                <a:endParaRPr lang="ru-RU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35" y="3343188"/>
                <a:ext cx="1067726" cy="300082"/>
              </a:xfrm>
              <a:prstGeom prst="rect">
                <a:avLst/>
              </a:prstGeom>
              <a:blipFill rotWithShape="0">
                <a:blip r:embed="rId9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Прямая соединительная линия 44"/>
          <p:cNvCxnSpPr/>
          <p:nvPr/>
        </p:nvCxnSpPr>
        <p:spPr>
          <a:xfrm flipH="1">
            <a:off x="2121451" y="3054677"/>
            <a:ext cx="645588" cy="332317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2765056" y="3046259"/>
            <a:ext cx="3240" cy="357321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2766676" y="3054889"/>
            <a:ext cx="654682" cy="31895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951999" y="332738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999" y="3327383"/>
                <a:ext cx="319087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595790" y="333005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90" y="3330053"/>
                <a:ext cx="319087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272371" y="334483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371" y="3344833"/>
                <a:ext cx="31908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 flipH="1">
            <a:off x="1901655" y="3726332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2091159" y="3720079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2095836" y="3726332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696461" y="394895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461" y="3948956"/>
                <a:ext cx="31908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939936" y="395149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936" y="3951499"/>
                <a:ext cx="319087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143258" y="394895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58" y="3948956"/>
                <a:ext cx="319087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Прямая соединительная линия 72"/>
          <p:cNvCxnSpPr/>
          <p:nvPr/>
        </p:nvCxnSpPr>
        <p:spPr>
          <a:xfrm flipH="1">
            <a:off x="2562719" y="3726332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752223" y="3720079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 flipV="1">
            <a:off x="2756900" y="3726332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357525" y="394895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525" y="3948956"/>
                <a:ext cx="319087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601000" y="395149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000" y="3951499"/>
                <a:ext cx="319087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804322" y="394895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322" y="3948956"/>
                <a:ext cx="319087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Прямая соединительная линия 78"/>
          <p:cNvCxnSpPr/>
          <p:nvPr/>
        </p:nvCxnSpPr>
        <p:spPr>
          <a:xfrm flipH="1">
            <a:off x="3254351" y="3726332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3443855" y="3720079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 flipV="1">
            <a:off x="3448532" y="3726332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3049157" y="394895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157" y="3948956"/>
                <a:ext cx="319087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292632" y="395149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32" y="3951499"/>
                <a:ext cx="319087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3495954" y="394895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954" y="3948956"/>
                <a:ext cx="319087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Прямая соединительная линия 64"/>
          <p:cNvCxnSpPr/>
          <p:nvPr/>
        </p:nvCxnSpPr>
        <p:spPr>
          <a:xfrm flipH="1">
            <a:off x="5238237" y="3120244"/>
            <a:ext cx="645588" cy="332317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885082" y="3111826"/>
            <a:ext cx="6131" cy="331462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 flipV="1">
            <a:off x="5883462" y="3120456"/>
            <a:ext cx="654682" cy="31895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068785" y="3392950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785" y="3392950"/>
                <a:ext cx="319087" cy="36933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712576" y="3395620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576" y="3395620"/>
                <a:ext cx="319087" cy="369332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389157" y="3410400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157" y="3410400"/>
                <a:ext cx="319087" cy="369332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Прямая соединительная линия 70"/>
          <p:cNvCxnSpPr/>
          <p:nvPr/>
        </p:nvCxnSpPr>
        <p:spPr>
          <a:xfrm flipH="1">
            <a:off x="5018441" y="3731517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207945" y="3725264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 flipV="1">
            <a:off x="5212622" y="3731517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4813247" y="395414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247" y="3954141"/>
                <a:ext cx="319087" cy="369332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5056722" y="3956684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722" y="3956684"/>
                <a:ext cx="319087" cy="369332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5260044" y="395414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044" y="3954141"/>
                <a:ext cx="319087" cy="369332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Прямая соединительная линия 106"/>
          <p:cNvCxnSpPr/>
          <p:nvPr/>
        </p:nvCxnSpPr>
        <p:spPr>
          <a:xfrm flipH="1">
            <a:off x="5679505" y="3731517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5869009" y="3725264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H="1" flipV="1">
            <a:off x="5873686" y="3731517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5474311" y="395414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311" y="3954141"/>
                <a:ext cx="319087" cy="369332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5717786" y="3956684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786" y="3956684"/>
                <a:ext cx="319087" cy="369332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5921108" y="395414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108" y="3954141"/>
                <a:ext cx="319087" cy="369332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Прямая соединительная линия 112"/>
          <p:cNvCxnSpPr/>
          <p:nvPr/>
        </p:nvCxnSpPr>
        <p:spPr>
          <a:xfrm flipH="1">
            <a:off x="6371137" y="3731517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6560641" y="3725264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 flipV="1">
            <a:off x="6565318" y="3731517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6165943" y="395414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943" y="3954141"/>
                <a:ext cx="319087" cy="369332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6409418" y="3956684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418" y="3956684"/>
                <a:ext cx="319087" cy="369332"/>
              </a:xfrm>
              <a:prstGeom prst="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6612740" y="395414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740" y="3954141"/>
                <a:ext cx="319087" cy="369332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499591" y="3987805"/>
                <a:ext cx="106772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/>
                  <a:t>-я цифра</a:t>
                </a:r>
                <a:endParaRPr lang="ru-RU" dirty="0"/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91" y="3987805"/>
                <a:ext cx="1067726" cy="300082"/>
              </a:xfrm>
              <a:prstGeom prst="rect">
                <a:avLst/>
              </a:prstGeom>
              <a:blipFill rotWithShape="0">
                <a:blip r:embed="rId34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354427" y="4478339"/>
                <a:ext cx="602097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</a:t>
                </a:r>
                <a:r>
                  <a:rPr lang="ru-RU" sz="1400" b="1" dirty="0"/>
                  <a:t>: </a:t>
                </a:r>
                <a:r>
                  <a:rPr lang="ru-RU" sz="1400" dirty="0" smtClean="0"/>
                  <a:t>из </a:t>
                </a:r>
                <a:r>
                  <a:rPr lang="ru-RU" sz="1400" dirty="0"/>
                  <a:t>цифр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/>
                  <a:t>,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/>
                  <a:t> можно составить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трёхзначных </a:t>
                </a:r>
                <a:r>
                  <a:rPr lang="ru-RU" sz="1400" dirty="0"/>
                  <a:t>чисел.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27" y="4478339"/>
                <a:ext cx="6020973" cy="215444"/>
              </a:xfrm>
              <a:prstGeom prst="rect">
                <a:avLst/>
              </a:prstGeom>
              <a:blipFill rotWithShape="0">
                <a:blip r:embed="rId35"/>
                <a:stretch>
                  <a:fillRect l="-1822" t="-28571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4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500"/>
                            </p:stCondLst>
                            <p:childTnLst>
                              <p:par>
                                <p:cTn id="1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000"/>
                            </p:stCondLst>
                            <p:childTnLst>
                              <p:par>
                                <p:cTn id="1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8000"/>
                            </p:stCondLst>
                            <p:childTnLst>
                              <p:par>
                                <p:cTn id="1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500"/>
                            </p:stCondLst>
                            <p:childTnLst>
                              <p:par>
                                <p:cTn id="1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000"/>
                            </p:stCondLst>
                            <p:childTnLst>
                              <p:par>
                                <p:cTn id="1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4" grpId="0"/>
      <p:bldP spid="41" grpId="0"/>
      <p:bldP spid="49" grpId="0"/>
      <p:bldP spid="50" grpId="0"/>
      <p:bldP spid="51" grpId="0"/>
      <p:bldP spid="62" grpId="0"/>
      <p:bldP spid="63" grpId="0"/>
      <p:bldP spid="64" grpId="0"/>
      <p:bldP spid="76" grpId="0"/>
      <p:bldP spid="77" grpId="0"/>
      <p:bldP spid="78" grpId="0"/>
      <p:bldP spid="82" grpId="0"/>
      <p:bldP spid="83" grpId="0"/>
      <p:bldP spid="84" grpId="0"/>
      <p:bldP spid="68" grpId="0"/>
      <p:bldP spid="69" grpId="0"/>
      <p:bldP spid="70" grpId="0"/>
      <p:bldP spid="104" grpId="0"/>
      <p:bldP spid="105" grpId="0"/>
      <p:bldP spid="106" grpId="0"/>
      <p:bldP spid="110" grpId="0"/>
      <p:bldP spid="111" grpId="0"/>
      <p:bldP spid="112" grpId="0"/>
      <p:bldP spid="116" grpId="0"/>
      <p:bldP spid="117" grpId="0"/>
      <p:bldP spid="118" grpId="0"/>
      <p:bldP spid="119" grpId="0"/>
      <p:bldP spid="1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593162" y="361951"/>
            <a:ext cx="3527425" cy="1035050"/>
          </a:xfrm>
          <a:prstGeom prst="wedgeRoundRectCallout">
            <a:avLst>
              <a:gd name="adj1" fmla="val -47681"/>
              <a:gd name="adj2" fmla="val 107502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Вы так хорошо справляетесь с моими задачами, что я хочу показать вам, как ещё можно решать комбинаторные </a:t>
            </a:r>
            <a:r>
              <a:rPr lang="ru-RU" sz="1400" dirty="0" smtClean="0">
                <a:solidFill>
                  <a:schemeClr val="tx1"/>
                </a:solidFill>
              </a:rPr>
              <a:t>задачи.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361950"/>
            <a:ext cx="5905225" cy="677820"/>
          </a:xfrm>
          <a:prstGeom prst="wedgeRoundRectCallout">
            <a:avLst>
              <a:gd name="adj1" fmla="val 65162"/>
              <a:gd name="adj2" fmla="val 216118"/>
              <a:gd name="adj3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400" dirty="0"/>
              <a:t>При встрече четыре друга обмениваются </a:t>
            </a:r>
            <a:r>
              <a:rPr lang="ru-RU" sz="1400" dirty="0" smtClean="0"/>
              <a:t>рукопожатиями. Сколько </a:t>
            </a:r>
            <a:r>
              <a:rPr lang="ru-RU" sz="1400" dirty="0"/>
              <a:t>всего рукопожатий </a:t>
            </a:r>
            <a:r>
              <a:rPr lang="ru-RU" sz="1400" dirty="0" smtClean="0"/>
              <a:t>получилось?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7739" y="154716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74545" y="2072454"/>
            <a:ext cx="1702055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Рукопожатия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>
            <a:stCxn id="14" idx="2"/>
          </p:cNvCxnSpPr>
          <p:nvPr/>
        </p:nvCxnSpPr>
        <p:spPr>
          <a:xfrm flipH="1">
            <a:off x="1194528" y="2467546"/>
            <a:ext cx="1231045" cy="29772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000865" y="2467546"/>
            <a:ext cx="428172" cy="29053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419661" y="2457821"/>
            <a:ext cx="432232" cy="30025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2429038" y="2465010"/>
            <a:ext cx="1113033" cy="302902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18469" y="268401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69" y="2684011"/>
                <a:ext cx="31908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41321" y="2687804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321" y="2687804"/>
                <a:ext cx="31908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12665" y="268513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665" y="2685139"/>
                <a:ext cx="31908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439800" y="2705528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800" y="2705528"/>
                <a:ext cx="31908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Прямая соединительная линия 29"/>
          <p:cNvCxnSpPr/>
          <p:nvPr/>
        </p:nvCxnSpPr>
        <p:spPr>
          <a:xfrm flipH="1">
            <a:off x="1011138" y="2998599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200642" y="2992346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1205319" y="2998599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05944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44" y="3221223"/>
                <a:ext cx="31908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049419" y="322376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19" y="3223766"/>
                <a:ext cx="319087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252741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41" y="3221223"/>
                <a:ext cx="319087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 flipH="1">
            <a:off x="1790975" y="3004852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980479" y="2998599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1985156" y="3004852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585781" y="322747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781" y="3227476"/>
                <a:ext cx="31908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829256" y="323001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256" y="3230019"/>
                <a:ext cx="31908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032578" y="322747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578" y="3227476"/>
                <a:ext cx="319087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Прямая соединительная линия 44"/>
          <p:cNvCxnSpPr/>
          <p:nvPr/>
        </p:nvCxnSpPr>
        <p:spPr>
          <a:xfrm flipH="1">
            <a:off x="2685042" y="2994277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874546" y="2988024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2879223" y="2994277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479848" y="321690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848" y="3216901"/>
                <a:ext cx="319087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723323" y="3219444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23" y="3219444"/>
                <a:ext cx="319087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926645" y="321690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645" y="3216901"/>
                <a:ext cx="319087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единительная линия 50"/>
          <p:cNvCxnSpPr/>
          <p:nvPr/>
        </p:nvCxnSpPr>
        <p:spPr>
          <a:xfrm flipH="1">
            <a:off x="3427582" y="2998599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617086" y="2992346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 flipV="1">
            <a:off x="3621763" y="2998599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222388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388" y="3221223"/>
                <a:ext cx="319087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465863" y="322376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863" y="3223766"/>
                <a:ext cx="319087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669185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185" y="3221223"/>
                <a:ext cx="319087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71591" y="3814945"/>
                <a:ext cx="40876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12, 13, 14, 21, 23, 24, 31, 32, 34, 41, 42, 43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91" y="3814945"/>
                <a:ext cx="4087657" cy="276999"/>
              </a:xfrm>
              <a:prstGeom prst="rect">
                <a:avLst/>
              </a:prstGeom>
              <a:blipFill rotWithShape="0">
                <a:blip r:embed="rId21"/>
                <a:stretch>
                  <a:fillRect l="-2086" t="-26667" r="-2534" b="-5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065" y="2025739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4" grpId="0" animBg="1"/>
      <p:bldP spid="24" grpId="0"/>
      <p:bldP spid="25" grpId="0"/>
      <p:bldP spid="26" grpId="0"/>
      <p:bldP spid="29" grpId="0"/>
      <p:bldP spid="33" grpId="0"/>
      <p:bldP spid="34" grpId="0"/>
      <p:bldP spid="35" grpId="0"/>
      <p:bldP spid="42" grpId="0"/>
      <p:bldP spid="43" grpId="0"/>
      <p:bldP spid="44" grpId="0"/>
      <p:bldP spid="48" grpId="0"/>
      <p:bldP spid="49" grpId="0"/>
      <p:bldP spid="50" grpId="0"/>
      <p:bldP spid="54" grpId="0"/>
      <p:bldP spid="55" grpId="0"/>
      <p:bldP spid="56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3" y="361950"/>
            <a:ext cx="3542960" cy="4419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065" y="2025739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1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361950"/>
            <a:ext cx="5905225" cy="677820"/>
          </a:xfrm>
          <a:prstGeom prst="wedgeRoundRectCallout">
            <a:avLst>
              <a:gd name="adj1" fmla="val 65162"/>
              <a:gd name="adj2" fmla="val 216118"/>
              <a:gd name="adj3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400" dirty="0"/>
              <a:t>При встрече четыре друга обмениваются рукопожатиями. Сколько всего рукопожатий получилось?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739" y="154716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739" y="441226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21050" y="4412267"/>
                <a:ext cx="421322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будет сделано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рукопожатий.</a:t>
                </a:r>
                <a:endParaRPr lang="ru-RU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50" y="4412267"/>
                <a:ext cx="4213225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2601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Скругленный прямоугольник 13"/>
          <p:cNvSpPr/>
          <p:nvPr/>
        </p:nvSpPr>
        <p:spPr>
          <a:xfrm>
            <a:off x="1574545" y="2072454"/>
            <a:ext cx="1702055" cy="395092"/>
          </a:xfrm>
          <a:prstGeom prst="roundRect">
            <a:avLst/>
          </a:prstGeom>
          <a:solidFill>
            <a:srgbClr val="AC7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Рукопожатия</a:t>
            </a:r>
            <a:endParaRPr lang="ru-RU" sz="1800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>
            <a:stCxn id="14" idx="2"/>
          </p:cNvCxnSpPr>
          <p:nvPr/>
        </p:nvCxnSpPr>
        <p:spPr>
          <a:xfrm flipH="1">
            <a:off x="1194528" y="2467546"/>
            <a:ext cx="1231045" cy="29772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000865" y="2467546"/>
            <a:ext cx="428172" cy="290533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419661" y="2457821"/>
            <a:ext cx="432232" cy="30025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2429038" y="2465010"/>
            <a:ext cx="1113033" cy="302902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18469" y="268401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69" y="2684011"/>
                <a:ext cx="31908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41321" y="2687804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321" y="2687804"/>
                <a:ext cx="31908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12665" y="268513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665" y="2685139"/>
                <a:ext cx="31908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439800" y="2705528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800" y="2705528"/>
                <a:ext cx="31908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Прямая соединительная линия 29"/>
          <p:cNvCxnSpPr/>
          <p:nvPr/>
        </p:nvCxnSpPr>
        <p:spPr>
          <a:xfrm flipH="1">
            <a:off x="1011138" y="2998599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200642" y="2992346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1205319" y="2998599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05944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44" y="3221223"/>
                <a:ext cx="319087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049419" y="322376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19" y="3223766"/>
                <a:ext cx="319087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252741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41" y="3221223"/>
                <a:ext cx="31908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 flipH="1">
            <a:off x="1790975" y="3004852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980479" y="2998599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1985156" y="3004852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585781" y="322747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781" y="3227476"/>
                <a:ext cx="31908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829256" y="323001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256" y="3230019"/>
                <a:ext cx="319087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032578" y="322747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578" y="3227476"/>
                <a:ext cx="319087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Прямая соединительная линия 44"/>
          <p:cNvCxnSpPr/>
          <p:nvPr/>
        </p:nvCxnSpPr>
        <p:spPr>
          <a:xfrm flipH="1">
            <a:off x="2685042" y="2994277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874546" y="2988024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2879223" y="2994277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479848" y="321690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848" y="3216901"/>
                <a:ext cx="319087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723323" y="3219444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323" y="3219444"/>
                <a:ext cx="319087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926645" y="321690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645" y="3216901"/>
                <a:ext cx="319087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единительная линия 50"/>
          <p:cNvCxnSpPr/>
          <p:nvPr/>
        </p:nvCxnSpPr>
        <p:spPr>
          <a:xfrm flipH="1">
            <a:off x="3427582" y="2998599"/>
            <a:ext cx="186301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617086" y="2992346"/>
            <a:ext cx="0" cy="301178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 flipV="1">
            <a:off x="3621763" y="2998599"/>
            <a:ext cx="175252" cy="29492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222388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388" y="3221223"/>
                <a:ext cx="319087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465863" y="3223766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863" y="3223766"/>
                <a:ext cx="319087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669185" y="3221223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185" y="3221223"/>
                <a:ext cx="319087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71591" y="3814945"/>
                <a:ext cx="40876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12, 13, 14, 21, 23, 24, 31, 32, 34, 41, 42, 43</m:t>
                    </m:r>
                  </m:oMath>
                </a14:m>
                <a:r>
                  <a:rPr lang="ru-RU" sz="1800" dirty="0" smtClean="0"/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91" y="3814945"/>
                <a:ext cx="4087657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2086" t="-26667" r="-2534" b="-5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/>
          <p:cNvCxnSpPr/>
          <p:nvPr/>
        </p:nvCxnSpPr>
        <p:spPr>
          <a:xfrm>
            <a:off x="1368506" y="3870868"/>
            <a:ext cx="260269" cy="171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375508" y="3870868"/>
            <a:ext cx="260269" cy="171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741208" y="3877454"/>
            <a:ext cx="260269" cy="171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411340" y="3877454"/>
            <a:ext cx="260269" cy="171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3769268" y="3870868"/>
            <a:ext cx="260269" cy="171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109509" y="3867062"/>
            <a:ext cx="260269" cy="171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065" y="2025739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29601" y="361951"/>
            <a:ext cx="3527425" cy="709764"/>
          </a:xfrm>
          <a:prstGeom prst="wedgeRoundRectCallout">
            <a:avLst>
              <a:gd name="adj1" fmla="val -23988"/>
              <a:gd name="adj2" fmla="val 143519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Эту задачу можно было решить проще.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161512" y="361950"/>
            <a:ext cx="1898049" cy="709765"/>
          </a:xfrm>
          <a:prstGeom prst="wedgeRoundRectCallout">
            <a:avLst>
              <a:gd name="adj1" fmla="val 71981"/>
              <a:gd name="adj2" fmla="val 88108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Как проще?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29601" y="361951"/>
            <a:ext cx="3527425" cy="709764"/>
          </a:xfrm>
          <a:prstGeom prst="wedgeRoundRectCallout">
            <a:avLst>
              <a:gd name="adj1" fmla="val -23988"/>
              <a:gd name="adj2" fmla="val 143519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Есть ещё один способ решения именно таких комбинаторных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40626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64" y="1407767"/>
            <a:ext cx="2637072" cy="359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635" y="1406463"/>
            <a:ext cx="1555932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42" y="912510"/>
            <a:ext cx="868256" cy="1539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7" y="2811071"/>
            <a:ext cx="1427162" cy="1427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66" y="2245017"/>
            <a:ext cx="1459517" cy="2223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81" y="1473379"/>
            <a:ext cx="881863" cy="751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9" y="1360647"/>
            <a:ext cx="1131240" cy="8639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3998" y="1609761"/>
            <a:ext cx="25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+</a:t>
            </a:r>
            <a:endParaRPr lang="ru-RU" sz="18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46" y="928651"/>
            <a:ext cx="868256" cy="15394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61902" y="1625902"/>
            <a:ext cx="25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+</a:t>
            </a:r>
            <a:endParaRPr lang="ru-RU" sz="18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50" y="3092689"/>
            <a:ext cx="1131240" cy="8639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28320" y="3333521"/>
            <a:ext cx="25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+</a:t>
            </a:r>
            <a:endParaRPr lang="ru-RU" sz="18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59" y="3051774"/>
            <a:ext cx="1131240" cy="8639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65368" y="3300888"/>
            <a:ext cx="25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+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334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361950"/>
            <a:ext cx="5905225" cy="677820"/>
          </a:xfrm>
          <a:prstGeom prst="wedgeRoundRectCallout">
            <a:avLst>
              <a:gd name="adj1" fmla="val 65162"/>
              <a:gd name="adj2" fmla="val 216118"/>
              <a:gd name="adj3" fmla="val 16667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400" dirty="0"/>
              <a:t>При встрече четыре друга обмениваются рукопожатиями. Сколько всего рукопожатий получилось?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739" y="154716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5" y="395456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51251" y="3954809"/>
                <a:ext cx="421322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будет сделано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рукопожатий.</a:t>
                </a:r>
                <a:endParaRPr lang="ru-RU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51" y="3954809"/>
                <a:ext cx="4213225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2605" t="-25714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059798" y="3125698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98" y="3125698"/>
                <a:ext cx="31908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059799" y="1839129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99" y="1839129"/>
                <a:ext cx="31908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278681" y="1862292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681" y="1862292"/>
                <a:ext cx="31908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278681" y="3148861"/>
                <a:ext cx="319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681" y="3148861"/>
                <a:ext cx="31908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6502">
            <a:off x="527388" y="2740166"/>
            <a:ext cx="847729" cy="145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117" y="2276864"/>
            <a:ext cx="1790700" cy="27629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>
            <a:stCxn id="66" idx="0"/>
          </p:cNvCxnSpPr>
          <p:nvPr/>
        </p:nvCxnSpPr>
        <p:spPr>
          <a:xfrm flipH="1" flipV="1">
            <a:off x="1219341" y="2191108"/>
            <a:ext cx="1" cy="934590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8" y="2237455"/>
            <a:ext cx="1790700" cy="27629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6502">
            <a:off x="527387" y="1827661"/>
            <a:ext cx="847729" cy="145527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226858" y="2216103"/>
            <a:ext cx="1197255" cy="1635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9123" y="2276863"/>
            <a:ext cx="1790700" cy="276299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6502">
            <a:off x="1750110" y="1834559"/>
            <a:ext cx="847729" cy="145527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2433636" y="2224588"/>
            <a:ext cx="1656" cy="904374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23" y="3157956"/>
            <a:ext cx="1790700" cy="276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6502">
            <a:off x="1750110" y="2748804"/>
            <a:ext cx="847729" cy="145527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>
            <a:endCxn id="7" idx="1"/>
          </p:cNvCxnSpPr>
          <p:nvPr/>
        </p:nvCxnSpPr>
        <p:spPr>
          <a:xfrm flipH="1">
            <a:off x="1226859" y="3133832"/>
            <a:ext cx="1206778" cy="1126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>
          <a:xfrm>
            <a:off x="1196484" y="3105509"/>
            <a:ext cx="45719" cy="45719"/>
          </a:xfrm>
          <a:prstGeom prst="ellipse">
            <a:avLst/>
          </a:prstGeom>
          <a:solidFill>
            <a:srgbClr val="AC75D5"/>
          </a:solidFill>
          <a:ln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196485" y="2191109"/>
            <a:ext cx="45719" cy="45719"/>
          </a:xfrm>
          <a:prstGeom prst="ellipse">
            <a:avLst/>
          </a:prstGeom>
          <a:solidFill>
            <a:srgbClr val="AC75D5"/>
          </a:solidFill>
          <a:ln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2412984" y="3105509"/>
            <a:ext cx="45719" cy="45719"/>
          </a:xfrm>
          <a:prstGeom prst="ellipse">
            <a:avLst/>
          </a:prstGeom>
          <a:solidFill>
            <a:srgbClr val="AC75D5"/>
          </a:solidFill>
          <a:ln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2415367" y="2191108"/>
            <a:ext cx="45719" cy="45719"/>
          </a:xfrm>
          <a:prstGeom prst="ellipse">
            <a:avLst/>
          </a:prstGeom>
          <a:solidFill>
            <a:srgbClr val="AC75D5"/>
          </a:solidFill>
          <a:ln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517">
            <a:off x="1083102" y="2625065"/>
            <a:ext cx="1790700" cy="27629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6502">
            <a:off x="517835" y="2731696"/>
            <a:ext cx="847729" cy="145527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V="1">
            <a:off x="1214438" y="2220607"/>
            <a:ext cx="1212387" cy="917881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Рисунок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8765">
            <a:off x="807068" y="2647489"/>
            <a:ext cx="1790700" cy="276299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6502">
            <a:off x="517834" y="1817521"/>
            <a:ext cx="847729" cy="145527"/>
          </a:xfrm>
          <a:prstGeom prst="rect">
            <a:avLst/>
          </a:prstGeom>
        </p:spPr>
      </p:pic>
      <p:cxnSp>
        <p:nvCxnSpPr>
          <p:cNvPr id="86" name="Прямая соединительная линия 85"/>
          <p:cNvCxnSpPr>
            <a:stCxn id="84" idx="1"/>
            <a:endCxn id="65" idx="4"/>
          </p:cNvCxnSpPr>
          <p:nvPr/>
        </p:nvCxnSpPr>
        <p:spPr>
          <a:xfrm>
            <a:off x="1217305" y="2212313"/>
            <a:ext cx="1221095" cy="924587"/>
          </a:xfrm>
          <a:prstGeom prst="line">
            <a:avLst/>
          </a:prstGeom>
          <a:ln w="19050">
            <a:solidFill>
              <a:srgbClr val="AC7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065" y="2025739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0034 -0.177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88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85 L 0.13403 0.002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2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85 L -3.61111E-6 0.177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9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86 L -0.13368 -0.001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93 L 0.13368 -0.1734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-87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401 L 0.1342 0.182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888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7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5" y="1093232"/>
            <a:ext cx="798055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Задачи, в которых необходимо подсчитать все возможные случаи </a:t>
            </a:r>
            <a:r>
              <a:rPr lang="ru-RU" sz="1800" dirty="0" smtClean="0">
                <a:solidFill>
                  <a:schemeClr val="bg1"/>
                </a:solidFill>
              </a:rPr>
              <a:t>или, по-другому, </a:t>
            </a:r>
            <a:r>
              <a:rPr lang="ru-RU" sz="1800" dirty="0">
                <a:solidFill>
                  <a:schemeClr val="bg1"/>
                </a:solidFill>
              </a:rPr>
              <a:t>все возможные </a:t>
            </a:r>
            <a:r>
              <a:rPr lang="ru-RU" sz="1800" dirty="0" smtClean="0">
                <a:solidFill>
                  <a:schemeClr val="bg1"/>
                </a:solidFill>
              </a:rPr>
              <a:t>комбинации, </a:t>
            </a:r>
            <a:r>
              <a:rPr lang="ru-RU" sz="1800" dirty="0">
                <a:solidFill>
                  <a:schemeClr val="bg1"/>
                </a:solidFill>
              </a:rPr>
              <a:t>называются </a:t>
            </a:r>
            <a:r>
              <a:rPr lang="ru-RU" sz="1800" dirty="0" smtClean="0">
                <a:solidFill>
                  <a:srgbClr val="FFC000"/>
                </a:solidFill>
              </a:rPr>
              <a:t>комбинаторными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8775" y="2129325"/>
            <a:ext cx="8426450" cy="2637937"/>
          </a:xfrm>
          <a:prstGeom prst="roundRect">
            <a:avLst/>
          </a:prstGeom>
          <a:solidFill>
            <a:srgbClr val="E7E6E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72" y="2448532"/>
            <a:ext cx="2612566" cy="19911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578" y="2571750"/>
            <a:ext cx="1542422" cy="16826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877" y="2739961"/>
            <a:ext cx="3275926" cy="13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085059" y="400513"/>
            <a:ext cx="2739592" cy="752936"/>
          </a:xfrm>
          <a:prstGeom prst="wedgeRoundRectCallout">
            <a:avLst>
              <a:gd name="adj1" fmla="val -26733"/>
              <a:gd name="adj2" fmla="val 64473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Как </a:t>
            </a:r>
            <a:r>
              <a:rPr lang="ru-RU" sz="1400" dirty="0" smtClean="0">
                <a:solidFill>
                  <a:schemeClr val="tx1"/>
                </a:solidFill>
              </a:rPr>
              <a:t>подсчитать </a:t>
            </a:r>
            <a:r>
              <a:rPr lang="ru-RU" sz="1400" dirty="0">
                <a:solidFill>
                  <a:schemeClr val="tx1"/>
                </a:solidFill>
              </a:rPr>
              <a:t>все возможные варианты?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 </a:t>
            </a:r>
            <a:r>
              <a:rPr lang="ru-RU" sz="1400" dirty="0">
                <a:solidFill>
                  <a:schemeClr val="tx1"/>
                </a:solidFill>
              </a:rPr>
              <a:t>можно ли это сделать?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952" y="776981"/>
            <a:ext cx="2324908" cy="2907125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93570" y="400513"/>
            <a:ext cx="2292876" cy="1441350"/>
          </a:xfrm>
          <a:prstGeom prst="wedgeRoundRectCallout">
            <a:avLst>
              <a:gd name="adj1" fmla="val -17618"/>
              <a:gd name="adj2" fmla="val 6087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Да, </a:t>
            </a:r>
            <a:r>
              <a:rPr lang="ru-RU" sz="1400" dirty="0" smtClean="0">
                <a:solidFill>
                  <a:schemeClr val="tx1"/>
                </a:solidFill>
              </a:rPr>
              <a:t>мальчики, </a:t>
            </a:r>
            <a:r>
              <a:rPr lang="ru-RU" sz="1400" dirty="0">
                <a:solidFill>
                  <a:schemeClr val="tx1"/>
                </a:solidFill>
              </a:rPr>
              <a:t>все </a:t>
            </a:r>
            <a:r>
              <a:rPr lang="ru-RU" sz="1400" dirty="0" smtClean="0">
                <a:solidFill>
                  <a:schemeClr val="tx1"/>
                </a:solidFill>
              </a:rPr>
              <a:t>варианты </a:t>
            </a:r>
            <a:r>
              <a:rPr lang="ru-RU" sz="1400" dirty="0">
                <a:solidFill>
                  <a:schemeClr val="tx1"/>
                </a:solidFill>
              </a:rPr>
              <a:t>посчитать </a:t>
            </a:r>
            <a:r>
              <a:rPr lang="ru-RU" sz="1400" dirty="0" smtClean="0">
                <a:solidFill>
                  <a:schemeClr val="tx1"/>
                </a:solidFill>
              </a:rPr>
              <a:t>можно, </a:t>
            </a:r>
            <a:r>
              <a:rPr lang="ru-RU" sz="1400" dirty="0">
                <a:solidFill>
                  <a:schemeClr val="tx1"/>
                </a:solidFill>
              </a:rPr>
              <a:t>и сделать это </a:t>
            </a:r>
            <a:r>
              <a:rPr lang="ru-RU" sz="1400" dirty="0" smtClean="0">
                <a:solidFill>
                  <a:schemeClr val="tx1"/>
                </a:solidFill>
              </a:rPr>
              <a:t>просто.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462496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617422" y="94495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175" indent="-317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422" y="944950"/>
                <a:ext cx="360000" cy="5400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047022" y="95481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022" y="954811"/>
                <a:ext cx="360000" cy="5400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476622" y="95481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2" y="954811"/>
                <a:ext cx="360000" cy="540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3900592" y="95481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324562" y="95481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62" y="954811"/>
                <a:ext cx="360000" cy="54000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4748532" y="95481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6936222" y="1672360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222" y="1672360"/>
                <a:ext cx="540000" cy="5400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047022" y="1617794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022" y="1617794"/>
                <a:ext cx="360000" cy="52542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3476622" y="1617794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2" y="1617794"/>
                <a:ext cx="360000" cy="52542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3900592" y="1617794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4324562" y="1617794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62" y="1617794"/>
                <a:ext cx="360000" cy="52542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4748532" y="1617794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1623165" y="2263973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90000" rtlCol="0" anchor="ctr">
                <a:noAutofit/>
              </a:bodyPr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165" y="2263973"/>
                <a:ext cx="540000" cy="54000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3476622" y="2266198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2" y="2266198"/>
                <a:ext cx="360000" cy="52542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/>
          <p:cNvSpPr/>
          <p:nvPr/>
        </p:nvSpPr>
        <p:spPr>
          <a:xfrm>
            <a:off x="3900592" y="2266198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algn="ctr">
              <a:tabLst>
                <a:tab pos="92075" algn="l"/>
              </a:tabLst>
            </a:pP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4324562" y="2266198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62" y="2266198"/>
                <a:ext cx="360000" cy="525421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рямоугольник 26"/>
          <p:cNvSpPr/>
          <p:nvPr/>
        </p:nvSpPr>
        <p:spPr>
          <a:xfrm>
            <a:off x="4748532" y="2266198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6788513" y="3688797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indent="-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513" y="3688797"/>
                <a:ext cx="540000" cy="54000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2743870" y="3041796"/>
            <a:ext cx="1463675" cy="52542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432354" y="3106097"/>
                <a:ext cx="18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354" y="3106097"/>
                <a:ext cx="180000" cy="369332"/>
              </a:xfrm>
              <a:prstGeom prst="rect">
                <a:avLst/>
              </a:prstGeom>
              <a:blipFill rotWithShape="0">
                <a:blip r:embed="rId17"/>
                <a:stretch>
                  <a:fillRect r="-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264637" y="2724352"/>
                <a:ext cx="18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637" y="2724352"/>
                <a:ext cx="180000" cy="369332"/>
              </a:xfrm>
              <a:prstGeom prst="rect">
                <a:avLst/>
              </a:prstGeom>
              <a:blipFill rotWithShape="0">
                <a:blip r:embed="rId18"/>
                <a:stretch>
                  <a:fillRect r="-689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4327418" y="3041797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418" y="3041797"/>
                <a:ext cx="360000" cy="525421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/>
          <p:cNvSpPr/>
          <p:nvPr/>
        </p:nvSpPr>
        <p:spPr>
          <a:xfrm>
            <a:off x="4751388" y="3041797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1176752" y="3905451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752" y="3905451"/>
                <a:ext cx="540000" cy="54000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Куб 33"/>
          <p:cNvSpPr/>
          <p:nvPr/>
        </p:nvSpPr>
        <p:spPr>
          <a:xfrm>
            <a:off x="3382921" y="3951509"/>
            <a:ext cx="824623" cy="824623"/>
          </a:xfrm>
          <a:prstGeom prst="cub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066212" y="4281132"/>
                <a:ext cx="18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212" y="4281132"/>
                <a:ext cx="180000" cy="369332"/>
              </a:xfrm>
              <a:prstGeom prst="rect">
                <a:avLst/>
              </a:prstGeom>
              <a:blipFill rotWithShape="0">
                <a:blip r:embed="rId21"/>
                <a:stretch>
                  <a:fillRect r="-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4344253" y="4018421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253" y="4018421"/>
                <a:ext cx="360000" cy="525421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Прямоугольник 36"/>
          <p:cNvSpPr/>
          <p:nvPr/>
        </p:nvSpPr>
        <p:spPr>
          <a:xfrm>
            <a:off x="4768223" y="4018421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599670" y="669129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indent="-9207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70" y="669129"/>
                <a:ext cx="540000" cy="540000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968901" y="2265897"/>
                <a:ext cx="230832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ru-RU" sz="3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901" y="2265897"/>
                <a:ext cx="230832" cy="523220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53362" y="3152263"/>
                <a:ext cx="7418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ru-RU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=75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362" y="3152263"/>
                <a:ext cx="741870" cy="276999"/>
              </a:xfrm>
              <a:prstGeom prst="rect">
                <a:avLst/>
              </a:prstGeom>
              <a:blipFill rotWithShape="0">
                <a:blip r:embed="rId25"/>
                <a:stretch>
                  <a:fillRect l="-7377" r="-737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376444" y="4350382"/>
                <a:ext cx="637097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ru-RU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=64</m:t>
                      </m:r>
                    </m:oMath>
                  </m:oMathPara>
                </a14:m>
                <a:endParaRPr lang="ru-RU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444" y="4350382"/>
                <a:ext cx="637097" cy="230832"/>
              </a:xfrm>
              <a:prstGeom prst="rect">
                <a:avLst/>
              </a:prstGeom>
              <a:blipFill rotWithShape="0">
                <a:blip r:embed="rId26"/>
                <a:stretch>
                  <a:fillRect l="-6731" r="-6731"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6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60494E-6 L 0.43663 -0.575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-2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50069 0.18302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5" y="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08642E-6 L -0.17518 -0.27716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1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1204 L 0.38941 0.14969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62" y="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741 L -0.19132 0.45494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2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3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3" grpId="0" animBg="1"/>
      <p:bldP spid="29" grpId="0"/>
      <p:bldP spid="30" grpId="0"/>
      <p:bldP spid="31" grpId="0" animBg="1"/>
      <p:bldP spid="32" grpId="0" animBg="1"/>
      <p:bldP spid="33" grpId="0" animBg="1"/>
      <p:bldP spid="33" grpId="1" animBg="1"/>
      <p:bldP spid="34" grpId="0" animBg="1"/>
      <p:bldP spid="35" grpId="0"/>
      <p:bldP spid="36" grpId="0" animBg="1"/>
      <p:bldP spid="37" grpId="0" animBg="1"/>
      <p:bldP spid="38" grpId="0" animBg="1"/>
      <p:bldP spid="38" grpId="1" animBg="1"/>
      <p:bldP spid="39" grpId="0"/>
      <p:bldP spid="11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542925"/>
            <a:ext cx="2590800" cy="2590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95" y="542925"/>
            <a:ext cx="2432330" cy="2432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61" y="2976563"/>
            <a:ext cx="1790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7699" y="2111050"/>
            <a:ext cx="65175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задачи</a:t>
            </a:r>
            <a:r>
              <a:rPr lang="ru-RU" sz="1800" dirty="0">
                <a:solidFill>
                  <a:schemeClr val="bg1"/>
                </a:solidFill>
              </a:rPr>
              <a:t>, в которых необходимо подсчитать все возможные случаи </a:t>
            </a:r>
            <a:r>
              <a:rPr lang="ru-RU" sz="1800" dirty="0" smtClean="0">
                <a:solidFill>
                  <a:schemeClr val="bg1"/>
                </a:solidFill>
              </a:rPr>
              <a:t>или, по-другому, </a:t>
            </a:r>
            <a:r>
              <a:rPr lang="ru-RU" sz="1800" dirty="0">
                <a:solidFill>
                  <a:schemeClr val="bg1"/>
                </a:solidFill>
              </a:rPr>
              <a:t>все возможные </a:t>
            </a:r>
            <a:r>
              <a:rPr lang="ru-RU" sz="1800" dirty="0" smtClean="0">
                <a:solidFill>
                  <a:schemeClr val="bg1"/>
                </a:solidFill>
              </a:rPr>
              <a:t>комбинации.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7698" y="1525310"/>
            <a:ext cx="6384226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Комбинаторные задачи —</a:t>
            </a:r>
          </a:p>
        </p:txBody>
      </p:sp>
    </p:spTree>
    <p:extLst>
      <p:ext uri="{BB962C8B-B14F-4D97-AF65-F5344CB8AC3E}">
        <p14:creationId xmlns:p14="http://schemas.microsoft.com/office/powerpoint/2010/main" val="40775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62" y="1270607"/>
            <a:ext cx="2637072" cy="359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83" y="1269303"/>
            <a:ext cx="1555932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085059" y="400513"/>
            <a:ext cx="2739592" cy="752936"/>
          </a:xfrm>
          <a:prstGeom prst="wedgeRoundRectCallout">
            <a:avLst>
              <a:gd name="adj1" fmla="val 42803"/>
              <a:gd name="adj2" fmla="val 73328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Ком-би-на-тор-</a:t>
            </a:r>
            <a:r>
              <a:rPr lang="ru-RU" sz="1400" dirty="0" err="1" smtClean="0">
                <a:solidFill>
                  <a:schemeClr val="tx1"/>
                </a:solidFill>
              </a:rPr>
              <a:t>ные</a:t>
            </a:r>
            <a:r>
              <a:rPr lang="ru-RU" sz="14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А почему их назвали именно так</a:t>
            </a:r>
            <a:r>
              <a:rPr lang="ru-RU" sz="1400" dirty="0" smtClean="0">
                <a:solidFill>
                  <a:schemeClr val="tx1"/>
                </a:solidFill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93569" y="400513"/>
            <a:ext cx="3605331" cy="1441350"/>
          </a:xfrm>
          <a:prstGeom prst="wedgeRoundRectCallout">
            <a:avLst>
              <a:gd name="adj1" fmla="val -17618"/>
              <a:gd name="adj2" fmla="val 6087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 комбинаторных </a:t>
            </a:r>
            <a:r>
              <a:rPr lang="ru-RU" sz="1400" dirty="0">
                <a:solidFill>
                  <a:schemeClr val="tx1"/>
                </a:solidFill>
              </a:rPr>
              <a:t>задачах необходимо подсчитать все возможные случаи </a:t>
            </a:r>
            <a:r>
              <a:rPr lang="ru-RU" sz="1400" dirty="0" smtClean="0">
                <a:solidFill>
                  <a:schemeClr val="tx1"/>
                </a:solidFill>
              </a:rPr>
              <a:t>или, по-другому, </a:t>
            </a:r>
            <a:r>
              <a:rPr lang="ru-RU" sz="1400" dirty="0">
                <a:solidFill>
                  <a:schemeClr val="tx1"/>
                </a:solidFill>
              </a:rPr>
              <a:t>все возможные </a:t>
            </a:r>
            <a:r>
              <a:rPr lang="ru-RU" sz="1400" dirty="0">
                <a:solidFill>
                  <a:srgbClr val="AC75D5"/>
                </a:solidFill>
              </a:rPr>
              <a:t>комбинации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1815</TotalTime>
  <Words>1073</Words>
  <Application>Microsoft Office PowerPoint</Application>
  <PresentationFormat>Экран (16:9)</PresentationFormat>
  <Paragraphs>357</Paragraphs>
  <Slides>41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Merriweather</vt:lpstr>
      <vt:lpstr>Cambria Math</vt:lpstr>
      <vt:lpstr>Roboto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78</cp:revision>
  <dcterms:created xsi:type="dcterms:W3CDTF">2017-06-06T14:34:21Z</dcterms:created>
  <dcterms:modified xsi:type="dcterms:W3CDTF">2025-01-17T12:49:17Z</dcterms:modified>
</cp:coreProperties>
</file>