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5"/>
  </p:notesMasterIdLst>
  <p:sldIdLst>
    <p:sldId id="260" r:id="rId2"/>
    <p:sldId id="257" r:id="rId3"/>
    <p:sldId id="272" r:id="rId4"/>
    <p:sldId id="273" r:id="rId5"/>
    <p:sldId id="274" r:id="rId6"/>
    <p:sldId id="262" r:id="rId7"/>
    <p:sldId id="265" r:id="rId8"/>
    <p:sldId id="275" r:id="rId9"/>
    <p:sldId id="263" r:id="rId10"/>
    <p:sldId id="316" r:id="rId11"/>
    <p:sldId id="276" r:id="rId12"/>
    <p:sldId id="296" r:id="rId13"/>
    <p:sldId id="317" r:id="rId14"/>
    <p:sldId id="278" r:id="rId15"/>
    <p:sldId id="315" r:id="rId16"/>
    <p:sldId id="280" r:id="rId17"/>
    <p:sldId id="269" r:id="rId18"/>
    <p:sldId id="268" r:id="rId19"/>
    <p:sldId id="282" r:id="rId20"/>
    <p:sldId id="270" r:id="rId21"/>
    <p:sldId id="283" r:id="rId22"/>
    <p:sldId id="284" r:id="rId23"/>
    <p:sldId id="286" r:id="rId24"/>
    <p:sldId id="287" r:id="rId25"/>
    <p:sldId id="318" r:id="rId26"/>
    <p:sldId id="288" r:id="rId27"/>
    <p:sldId id="289" r:id="rId28"/>
    <p:sldId id="290" r:id="rId29"/>
    <p:sldId id="291" r:id="rId30"/>
    <p:sldId id="292" r:id="rId31"/>
    <p:sldId id="293" r:id="rId32"/>
    <p:sldId id="295" r:id="rId33"/>
    <p:sldId id="298" r:id="rId34"/>
    <p:sldId id="320" r:id="rId35"/>
    <p:sldId id="299" r:id="rId36"/>
    <p:sldId id="319" r:id="rId37"/>
    <p:sldId id="301" r:id="rId38"/>
    <p:sldId id="302" r:id="rId39"/>
    <p:sldId id="303" r:id="rId40"/>
    <p:sldId id="304" r:id="rId41"/>
    <p:sldId id="305" r:id="rId42"/>
    <p:sldId id="306" r:id="rId43"/>
    <p:sldId id="321" r:id="rId44"/>
    <p:sldId id="307" r:id="rId45"/>
    <p:sldId id="308" r:id="rId46"/>
    <p:sldId id="309" r:id="rId47"/>
    <p:sldId id="322" r:id="rId48"/>
    <p:sldId id="310" r:id="rId49"/>
    <p:sldId id="311" r:id="rId50"/>
    <p:sldId id="323" r:id="rId51"/>
    <p:sldId id="312" r:id="rId52"/>
    <p:sldId id="313" r:id="rId53"/>
    <p:sldId id="314" r:id="rId54"/>
  </p:sldIdLst>
  <p:sldSz cx="9144000" cy="5143500" type="screen16x9"/>
  <p:notesSz cx="6858000" cy="9144000"/>
  <p:embeddedFontLst>
    <p:embeddedFont>
      <p:font typeface="Merriweather" panose="020B0604020202020204" charset="-52"/>
      <p:regular r:id="rId56"/>
      <p:bold r:id="rId57"/>
      <p:italic r:id="rId58"/>
      <p:boldItalic r:id="rId59"/>
    </p:embeddedFont>
    <p:embeddedFont>
      <p:font typeface="Cambria Math" panose="02040503050406030204" pitchFamily="18" charset="0"/>
      <p:regular r:id="rId60"/>
    </p:embeddedFont>
    <p:embeddedFont>
      <p:font typeface="MV Boli" panose="02000500030200090000" pitchFamily="2" charset="0"/>
      <p:regular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Roboto" panose="020B0604020202020204" charset="0"/>
      <p:regular r:id="rId66"/>
      <p:bold r:id="rId67"/>
      <p:italic r:id="rId68"/>
      <p:boldItalic r:id="rId69"/>
    </p:embeddedFont>
    <p:embeddedFont>
      <p:font typeface="Monotype Corsiva" panose="03010101010201010101" pitchFamily="66" charset="0"/>
      <p:italic r:id="rId70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3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44" userDrawn="1">
          <p15:clr>
            <a:srgbClr val="A4A3A4"/>
          </p15:clr>
        </p15:guide>
        <p15:guide id="7" pos="2069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37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2A7F4A"/>
    <a:srgbClr val="15490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1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1037" y="67"/>
      </p:cViewPr>
      <p:guideLst>
        <p:guide orient="horz" pos="3003"/>
        <p:guide pos="226"/>
        <p:guide pos="5534"/>
        <p:guide orient="horz" pos="228"/>
        <p:guide pos="2993"/>
        <p:guide pos="2744"/>
        <p:guide pos="2069"/>
        <p:guide pos="3692"/>
        <p:guide pos="1837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76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930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237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741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435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592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«Это интересно!».</a:t>
            </a:r>
            <a:r>
              <a:rPr lang="ru-RU" baseline="0" dirty="0" smtClean="0"/>
              <a:t> Справа перед фоном можно поставить персонажа.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113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«Это интересно!».</a:t>
            </a:r>
            <a:r>
              <a:rPr lang="ru-RU" baseline="0" dirty="0" smtClean="0"/>
              <a:t> Справа перед фоном можно поставить персонажа.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302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681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Задачки от</a:t>
            </a:r>
            <a:r>
              <a:rPr lang="ru-RU" baseline="0" dirty="0" smtClean="0"/>
              <a:t> робота. Справа сам персонаж, слева облачко с условием, ниже — решение.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724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Задачки от</a:t>
            </a:r>
            <a:r>
              <a:rPr lang="ru-RU" baseline="0" dirty="0" smtClean="0"/>
              <a:t> робота. Справа сам персонаж, слева облачко с условием, ниже — решение.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826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66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97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Справа можно персонажа добавить. Если его не будет (например текста дофига), текстовый</a:t>
            </a:r>
            <a:r>
              <a:rPr lang="ru-RU" baseline="0" dirty="0" smtClean="0"/>
              <a:t> блок размещается в центре.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623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246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646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372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22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4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076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410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257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62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427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5316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8087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4931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1443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2192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9710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9344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4014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937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553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967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7912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3140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9686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2372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909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8867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21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4167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664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214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Задачки от</a:t>
            </a:r>
            <a:r>
              <a:rPr lang="ru-RU" baseline="0" dirty="0" smtClean="0"/>
              <a:t> робота. Справа сам персонаж, слева облачко с условием, ниже — решение.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6787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670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Справа можно персонажа добавить. Если его не будет (например текста дофига), текстовый</a:t>
            </a:r>
            <a:r>
              <a:rPr lang="ru-RU" baseline="0" dirty="0" smtClean="0"/>
              <a:t> блок размещается в центре.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39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896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Текстовые стили,</a:t>
            </a:r>
            <a:r>
              <a:rPr lang="ru-RU" baseline="0" dirty="0" smtClean="0"/>
              <a:t> формулы и разделители.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39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9.png"/><Relationship Id="rId7" Type="http://schemas.openxmlformats.org/officeDocument/2006/relationships/image" Target="../media/image6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0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0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9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9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0.png"/><Relationship Id="rId10" Type="http://schemas.openxmlformats.org/officeDocument/2006/relationships/image" Target="../media/image51.png"/><Relationship Id="rId9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1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75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71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75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71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9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08.png"/><Relationship Id="rId5" Type="http://schemas.openxmlformats.org/officeDocument/2006/relationships/image" Target="../media/image106.png"/><Relationship Id="rId10" Type="http://schemas.openxmlformats.org/officeDocument/2006/relationships/image" Target="../media/image107.png"/><Relationship Id="rId9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75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786920"/>
            <a:ext cx="4392613" cy="1569660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</a:rPr>
              <a:t>Понятие обыкновенной дроби</a:t>
            </a:r>
            <a:endParaRPr lang="ru-RU" sz="3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243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269303"/>
            <a:ext cx="2637072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649" y="1269303"/>
            <a:ext cx="2098801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002972" y="397196"/>
            <a:ext cx="4153227" cy="1054531"/>
          </a:xfrm>
          <a:prstGeom prst="wedgeRoundRectCallout">
            <a:avLst>
              <a:gd name="adj1" fmla="val -34738"/>
              <a:gd name="adj2" fmla="val 90915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Вы оба правы, у слова дробь много значений.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И </a:t>
            </a:r>
            <a:r>
              <a:rPr lang="ru-RU" sz="1400" dirty="0">
                <a:solidFill>
                  <a:schemeClr val="tx1"/>
                </a:solidFill>
              </a:rPr>
              <a:t>кроме тех, о которых вы сказали, есть ещё одно, которое связано с математикой.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8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522" y="1577822"/>
            <a:ext cx="3220309" cy="32203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0467">
            <a:off x="3648887" y="1596612"/>
            <a:ext cx="2120403" cy="2120403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002972" y="397196"/>
            <a:ext cx="4153227" cy="1054531"/>
          </a:xfrm>
          <a:prstGeom prst="wedgeRoundRectCallout">
            <a:avLst>
              <a:gd name="adj1" fmla="val -34738"/>
              <a:gd name="adj2" fmla="val 90915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Когда один предмет делят на несколько одинаковых частей, получаются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rgbClr val="2A7F4A"/>
                </a:solidFill>
              </a:rPr>
              <a:t>дробные </a:t>
            </a:r>
            <a:r>
              <a:rPr lang="ru-RU" sz="1400" dirty="0">
                <a:solidFill>
                  <a:srgbClr val="2A7F4A"/>
                </a:solidFill>
              </a:rPr>
              <a:t>числа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81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97531E-6 L -0.01406 0.065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522" y="1577822"/>
            <a:ext cx="3220309" cy="3220309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002972" y="397196"/>
            <a:ext cx="4153227" cy="1054531"/>
          </a:xfrm>
          <a:prstGeom prst="wedgeRoundRectCallout">
            <a:avLst>
              <a:gd name="adj1" fmla="val -34738"/>
              <a:gd name="adj2" fmla="val 90915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Когда один предмет делят на несколько одинаковых частей, получаются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rgbClr val="2A7F4A"/>
                </a:solidFill>
              </a:rPr>
              <a:t>дробные </a:t>
            </a:r>
            <a:r>
              <a:rPr lang="ru-RU" sz="1400" dirty="0">
                <a:solidFill>
                  <a:srgbClr val="2A7F4A"/>
                </a:solidFill>
              </a:rPr>
              <a:t>числа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06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002973" y="397196"/>
            <a:ext cx="3389640" cy="1054531"/>
          </a:xfrm>
          <a:prstGeom prst="wedgeRoundRectCallout">
            <a:avLst>
              <a:gd name="adj1" fmla="val -45978"/>
              <a:gd name="adj2" fmla="val 98141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Четвертинка хлеба и пол палки колбасы – примеры дробных чисел.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269303"/>
            <a:ext cx="2637072" cy="36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649" y="1269303"/>
            <a:ext cx="209880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2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Скругленная прямоугольная выноска 6"/>
              <p:cNvSpPr/>
              <p:nvPr/>
            </p:nvSpPr>
            <p:spPr>
              <a:xfrm>
                <a:off x="1002973" y="397196"/>
                <a:ext cx="3389640" cy="1054531"/>
              </a:xfrm>
              <a:prstGeom prst="wedgeRoundRectCallout">
                <a:avLst>
                  <a:gd name="adj1" fmla="val -45978"/>
                  <a:gd name="adj2" fmla="val 9814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2A7F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 smtClean="0">
                    <a:solidFill>
                      <a:schemeClr val="tx1"/>
                    </a:solidFill>
                  </a:rPr>
                  <a:t>Четвертинка </a:t>
                </a:r>
                <a:r>
                  <a:rPr lang="ru-RU" sz="1400" dirty="0">
                    <a:solidFill>
                      <a:schemeClr val="tx1"/>
                    </a:solidFill>
                  </a:rPr>
                  <a:t>хлеба обозначает, что его порезали на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>
                    <a:solidFill>
                      <a:schemeClr val="tx1"/>
                    </a:solidFill>
                  </a:rPr>
                  <a:t> равные части.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Скругленная прямоугольная выноска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73" y="397196"/>
                <a:ext cx="3389640" cy="1054531"/>
              </a:xfrm>
              <a:prstGeom prst="wedgeRoundRectCallout">
                <a:avLst>
                  <a:gd name="adj1" fmla="val -45978"/>
                  <a:gd name="adj2" fmla="val 98141"/>
                  <a:gd name="adj3" fmla="val 16667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2A7F4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669" y="1102197"/>
            <a:ext cx="3392336" cy="3392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0467">
            <a:off x="3959783" y="1157700"/>
            <a:ext cx="2120403" cy="21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83951E-6 L -0.01493 0.075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Скругленная прямоугольная выноска 6"/>
              <p:cNvSpPr/>
              <p:nvPr/>
            </p:nvSpPr>
            <p:spPr>
              <a:xfrm>
                <a:off x="1002973" y="397196"/>
                <a:ext cx="3389640" cy="1054531"/>
              </a:xfrm>
              <a:prstGeom prst="wedgeRoundRectCallout">
                <a:avLst>
                  <a:gd name="adj1" fmla="val -45978"/>
                  <a:gd name="adj2" fmla="val 9814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2A7F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 smtClean="0">
                    <a:solidFill>
                      <a:schemeClr val="tx1"/>
                    </a:solidFill>
                  </a:rPr>
                  <a:t>Четвертинка </a:t>
                </a:r>
                <a:r>
                  <a:rPr lang="ru-RU" sz="1400" dirty="0">
                    <a:solidFill>
                      <a:schemeClr val="tx1"/>
                    </a:solidFill>
                  </a:rPr>
                  <a:t>хлеба обозначает, что его порезали на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>
                    <a:solidFill>
                      <a:schemeClr val="tx1"/>
                    </a:solidFill>
                  </a:rPr>
                  <a:t> равные части.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Скругленная прямоугольная выноска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73" y="397196"/>
                <a:ext cx="3389640" cy="1054531"/>
              </a:xfrm>
              <a:prstGeom prst="wedgeRoundRectCallout">
                <a:avLst>
                  <a:gd name="adj1" fmla="val -45978"/>
                  <a:gd name="adj2" fmla="val 98141"/>
                  <a:gd name="adj3" fmla="val 16667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2A7F4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669" y="1102197"/>
            <a:ext cx="3392336" cy="339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7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Скругленная прямоугольная выноска 6"/>
              <p:cNvSpPr/>
              <p:nvPr/>
            </p:nvSpPr>
            <p:spPr>
              <a:xfrm>
                <a:off x="1002973" y="397196"/>
                <a:ext cx="3389640" cy="1054531"/>
              </a:xfrm>
              <a:prstGeom prst="wedgeRoundRectCallout">
                <a:avLst>
                  <a:gd name="adj1" fmla="val -45978"/>
                  <a:gd name="adj2" fmla="val 9814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2A7F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 smtClean="0">
                    <a:solidFill>
                      <a:schemeClr val="tx1"/>
                    </a:solidFill>
                  </a:rPr>
                  <a:t>«Пол </a:t>
                </a:r>
                <a:r>
                  <a:rPr lang="ru-RU" sz="1400" dirty="0">
                    <a:solidFill>
                      <a:schemeClr val="tx1"/>
                    </a:solidFill>
                  </a:rPr>
                  <a:t>палки </a:t>
                </a:r>
                <a:r>
                  <a:rPr lang="ru-RU" sz="1400" dirty="0" smtClean="0">
                    <a:solidFill>
                      <a:schemeClr val="tx1"/>
                    </a:solidFill>
                  </a:rPr>
                  <a:t>колбасы» </a:t>
                </a:r>
                <a:r>
                  <a:rPr lang="ru-RU" sz="1400" dirty="0">
                    <a:solidFill>
                      <a:schemeClr val="tx1"/>
                    </a:solidFill>
                  </a:rPr>
                  <a:t>говорит о том, что палку колбасы поделили на </a:t>
                </a:r>
                <a:endParaRPr lang="ru-RU" sz="140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ru-RU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sz="1400" dirty="0">
                    <a:solidFill>
                      <a:schemeClr val="tx1"/>
                    </a:solidFill>
                  </a:rPr>
                  <a:t>равные части.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Скругленная прямоугольная выноска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73" y="397196"/>
                <a:ext cx="3389640" cy="1054531"/>
              </a:xfrm>
              <a:prstGeom prst="wedgeRoundRectCallout">
                <a:avLst>
                  <a:gd name="adj1" fmla="val -45978"/>
                  <a:gd name="adj2" fmla="val 98141"/>
                  <a:gd name="adj3" fmla="val 16667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2A7F4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1778" y="954782"/>
            <a:ext cx="3519785" cy="353359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045200" y="2533650"/>
            <a:ext cx="0" cy="11493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0467">
            <a:off x="3797216" y="761546"/>
            <a:ext cx="2120403" cy="21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34568E-6 L 0.00208 0.359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9333"/>
            <a:ext cx="9144000" cy="65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9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20" y="1545335"/>
            <a:ext cx="2741955" cy="33331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500" y="531252"/>
            <a:ext cx="1174116" cy="4250298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4298671" y="792399"/>
            <a:ext cx="2281565" cy="752936"/>
          </a:xfrm>
          <a:prstGeom prst="wedgeRoundRectCallout">
            <a:avLst>
              <a:gd name="adj1" fmla="val -56816"/>
              <a:gd name="adj2" fmla="val 50247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Мой рост равен полутора метрам.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269303"/>
            <a:ext cx="2637072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649" y="1269303"/>
            <a:ext cx="2098801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3379836" y="361950"/>
            <a:ext cx="2281565" cy="752936"/>
          </a:xfrm>
          <a:prstGeom prst="wedgeRoundRectCallout">
            <a:avLst>
              <a:gd name="adj1" fmla="val 46985"/>
              <a:gd name="adj2" fmla="val 67249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А как записывать такие числа?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9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3782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993798">
            <a:off x="3367197" y="2432303"/>
            <a:ext cx="521208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188" y="1642386"/>
            <a:ext cx="1825712" cy="35011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97611" y="1998036"/>
            <a:ext cx="2043594" cy="2789814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200401" y="403125"/>
            <a:ext cx="3013074" cy="836136"/>
          </a:xfrm>
          <a:prstGeom prst="wedgeRoundRectCallout">
            <a:avLst>
              <a:gd name="adj1" fmla="val -48078"/>
              <a:gd name="adj2" fmla="val 11827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Саша, сходи, пожалуйста, в магазин. Вот список того, что надо купить.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0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42" y="1106424"/>
            <a:ext cx="2836371" cy="1341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42" y="2749296"/>
            <a:ext cx="2836371" cy="1341149"/>
          </a:xfrm>
          <a:prstGeom prst="rect">
            <a:avLst/>
          </a:prstGeom>
        </p:spPr>
      </p:pic>
      <p:sp>
        <p:nvSpPr>
          <p:cNvPr id="3" name="Правая фигурная скобка 2"/>
          <p:cNvSpPr/>
          <p:nvPr/>
        </p:nvSpPr>
        <p:spPr>
          <a:xfrm>
            <a:off x="4613831" y="1042416"/>
            <a:ext cx="374904" cy="3127248"/>
          </a:xfrm>
          <a:prstGeom prst="rightBrace">
            <a:avLst>
              <a:gd name="adj1" fmla="val 78669"/>
              <a:gd name="adj2" fmla="val 50000"/>
            </a:avLst>
          </a:prstGeom>
          <a:ln w="12700">
            <a:solidFill>
              <a:srgbClr val="2A7F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97306" y="2375207"/>
                <a:ext cx="25951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ru-RU" sz="2400" dirty="0" smtClean="0"/>
                  <a:t>шоколадки</a:t>
                </a:r>
                <a:endParaRPr lang="ru-RU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306" y="2375207"/>
                <a:ext cx="2595134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704" t="-9333" b="-32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4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69" y="470596"/>
            <a:ext cx="2897473" cy="28974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95521" y="1098838"/>
            <a:ext cx="4462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– четвертинка хлеба 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295521" y="3137237"/>
            <a:ext cx="4462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– пол палки колбасы </a:t>
            </a:r>
            <a:endParaRPr lang="ru-RU" sz="2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69" y="1098838"/>
            <a:ext cx="3104421" cy="24835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53"/>
          <a:stretch/>
        </p:blipFill>
        <p:spPr>
          <a:xfrm>
            <a:off x="1280991" y="1329670"/>
            <a:ext cx="1599026" cy="322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48656" y="841398"/>
                <a:ext cx="286937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8656" y="841398"/>
                <a:ext cx="286937" cy="8066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10" y="252000"/>
            <a:ext cx="2704084" cy="2704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9918" y="1023024"/>
            <a:ext cx="124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хлеба</a:t>
            </a:r>
            <a:endParaRPr lang="ru-RU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243464" y="3136392"/>
                <a:ext cx="286937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464" y="3136392"/>
                <a:ext cx="286937" cy="8066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684726" y="3318018"/>
            <a:ext cx="264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палки колбасы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1989303"/>
            <a:ext cx="399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(одна четвёртая хлеба)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657600" y="4146556"/>
            <a:ext cx="4937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(одна вторая палки колбасы)</a:t>
            </a:r>
            <a:endParaRPr lang="ru-RU" sz="2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53"/>
          <a:stretch/>
        </p:blipFill>
        <p:spPr>
          <a:xfrm>
            <a:off x="3838683" y="1989303"/>
            <a:ext cx="1250456" cy="252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0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65526" y="2111050"/>
                <a:ext cx="2176906" cy="6083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записи вида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,</a:t>
                </a:r>
                <a:r>
                  <a:rPr lang="ru-RU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.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526" y="2111050"/>
                <a:ext cx="2176906" cy="608372"/>
              </a:xfrm>
              <a:prstGeom prst="rect">
                <a:avLst/>
              </a:prstGeom>
              <a:blipFill rotWithShape="0">
                <a:blip r:embed="rId5"/>
                <a:stretch>
                  <a:fillRect l="-6723" b="-4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965325" y="1566379"/>
            <a:ext cx="5916803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Обыкновенные дроби —</a:t>
            </a:r>
          </a:p>
        </p:txBody>
      </p:sp>
    </p:spTree>
    <p:extLst>
      <p:ext uri="{BB962C8B-B14F-4D97-AF65-F5344CB8AC3E}">
        <p14:creationId xmlns:p14="http://schemas.microsoft.com/office/powerpoint/2010/main" val="407755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269303"/>
            <a:ext cx="2637072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649" y="1269303"/>
            <a:ext cx="2098801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5345796" y="361950"/>
            <a:ext cx="3569604" cy="752936"/>
          </a:xfrm>
          <a:prstGeom prst="wedgeRoundRectCallout">
            <a:avLst>
              <a:gd name="adj1" fmla="val -2530"/>
              <a:gd name="adj2" fmla="val 73321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Если </a:t>
            </a:r>
            <a:r>
              <a:rPr lang="ru-RU" sz="1400" dirty="0">
                <a:solidFill>
                  <a:schemeClr val="tx1"/>
                </a:solidFill>
              </a:rPr>
              <a:t>такие записи называют обыкновенными, то бывают </a:t>
            </a:r>
            <a:r>
              <a:rPr lang="ru-RU" sz="1400" dirty="0" smtClean="0">
                <a:solidFill>
                  <a:schemeClr val="tx1"/>
                </a:solidFill>
              </a:rPr>
              <a:t>ещё </a:t>
            </a:r>
            <a:r>
              <a:rPr lang="ru-RU" sz="1400" dirty="0">
                <a:solidFill>
                  <a:schemeClr val="tx1"/>
                </a:solidFill>
              </a:rPr>
              <a:t>и необыкновенные дроби?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707502" y="359435"/>
            <a:ext cx="3569604" cy="752936"/>
          </a:xfrm>
          <a:prstGeom prst="wedgeRoundRectCallout">
            <a:avLst>
              <a:gd name="adj1" fmla="val -27730"/>
              <a:gd name="adj2" fmla="val 147250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Есть </a:t>
            </a:r>
            <a:r>
              <a:rPr lang="ru-RU" sz="1400" dirty="0" smtClean="0">
                <a:solidFill>
                  <a:schemeClr val="tx1"/>
                </a:solidFill>
              </a:rPr>
              <a:t>ещё </a:t>
            </a:r>
            <a:r>
              <a:rPr lang="ru-RU" sz="1400" dirty="0">
                <a:solidFill>
                  <a:schemeClr val="tx1"/>
                </a:solidFill>
              </a:rPr>
              <a:t>несколько видов дробей, но не торопись, о них мы поговорим позднее.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9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269303"/>
            <a:ext cx="2637072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649" y="1269303"/>
            <a:ext cx="2098801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707502" y="359435"/>
            <a:ext cx="3569604" cy="752936"/>
          </a:xfrm>
          <a:prstGeom prst="wedgeRoundRectCallout">
            <a:avLst>
              <a:gd name="adj1" fmla="val -27730"/>
              <a:gd name="adj2" fmla="val 147250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У каждой составляющей этой записи есть своё название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  <a:endParaRPr lang="ru-RU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775457" y="1276071"/>
                <a:ext cx="617156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457" y="1276071"/>
                <a:ext cx="617156" cy="172861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13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775457" y="1276071"/>
                <a:ext cx="617156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457" y="1276071"/>
                <a:ext cx="617156" cy="17286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773259" y="1435459"/>
            <a:ext cx="263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– числитель дроби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773258" y="2054203"/>
            <a:ext cx="2250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– черта дроби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773258" y="2540568"/>
            <a:ext cx="281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– знаменатель дроби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1618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2449" y="260688"/>
                <a:ext cx="617156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49" y="260688"/>
                <a:ext cx="617156" cy="17286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280251" y="420076"/>
            <a:ext cx="263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– числитель дроби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80250" y="1525185"/>
            <a:ext cx="281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– знаменатель дроби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88" y="3163824"/>
            <a:ext cx="4427766" cy="4415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59" y="202744"/>
            <a:ext cx="1083314" cy="304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2449" y="260688"/>
                <a:ext cx="617156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49" y="260688"/>
                <a:ext cx="617156" cy="17286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280251" y="420076"/>
            <a:ext cx="263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– числитель дроби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80250" y="1525185"/>
            <a:ext cx="281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– знаменатель дроби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87" y="2190607"/>
            <a:ext cx="1388583" cy="3038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25" y="0"/>
            <a:ext cx="2369981" cy="2363444"/>
          </a:xfrm>
          <a:prstGeom prst="rect">
            <a:avLst/>
          </a:prstGeom>
        </p:spPr>
      </p:pic>
      <p:sp>
        <p:nvSpPr>
          <p:cNvPr id="5" name="Умножение 4"/>
          <p:cNvSpPr/>
          <p:nvPr/>
        </p:nvSpPr>
        <p:spPr>
          <a:xfrm>
            <a:off x="5226925" y="-1264315"/>
            <a:ext cx="2499756" cy="5979110"/>
          </a:xfrm>
          <a:prstGeom prst="mathMultiply">
            <a:avLst>
              <a:gd name="adj1" fmla="val 110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02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269303"/>
            <a:ext cx="2637072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649" y="1269303"/>
            <a:ext cx="2098801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Скругленная прямоугольная выноска 11"/>
              <p:cNvSpPr/>
              <p:nvPr/>
            </p:nvSpPr>
            <p:spPr>
              <a:xfrm>
                <a:off x="3520440" y="361950"/>
                <a:ext cx="5394961" cy="752936"/>
              </a:xfrm>
              <a:prstGeom prst="wedgeRoundRectCallout">
                <a:avLst>
                  <a:gd name="adj1" fmla="val 29389"/>
                  <a:gd name="adj2" fmla="val 75750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2A7F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 smtClean="0">
                    <a:solidFill>
                      <a:schemeClr val="tx1"/>
                    </a:solidFill>
                  </a:rPr>
                  <a:t>А </a:t>
                </a:r>
                <a:r>
                  <a:rPr lang="ru-RU" sz="1400" dirty="0">
                    <a:solidFill>
                      <a:schemeClr val="tx1"/>
                    </a:solidFill>
                  </a:rPr>
                  <a:t>почему ты написал именно так, а не наоборот, можно было бы написать </a:t>
                </a:r>
                <a14:m>
                  <m:oMath xmlns:m="http://schemas.openxmlformats.org/officeDocument/2006/math">
                    <m:r>
                      <a:rPr lang="ru-RU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sz="1400" dirty="0">
                    <a:solidFill>
                      <a:schemeClr val="tx1"/>
                    </a:solidFill>
                  </a:rPr>
                  <a:t>сверху, а </a:t>
                </a:r>
                <a14:m>
                  <m:oMath xmlns:m="http://schemas.openxmlformats.org/officeDocument/2006/math">
                    <m:r>
                      <a:rPr lang="ru-RU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sz="1400" dirty="0">
                    <a:solidFill>
                      <a:schemeClr val="tx1"/>
                    </a:solidFill>
                  </a:rPr>
                  <a:t>снизу? Тогда двойка стала бы </a:t>
                </a:r>
                <a:r>
                  <a:rPr lang="ru-RU" sz="1400" dirty="0">
                    <a:solidFill>
                      <a:srgbClr val="2A7F4A"/>
                    </a:solidFill>
                  </a:rPr>
                  <a:t>числителем</a:t>
                </a:r>
                <a:r>
                  <a:rPr lang="ru-RU" sz="1400" dirty="0">
                    <a:solidFill>
                      <a:schemeClr val="tx1"/>
                    </a:solidFill>
                  </a:rPr>
                  <a:t>, а единица – </a:t>
                </a:r>
                <a:r>
                  <a:rPr lang="ru-RU" sz="1400" dirty="0">
                    <a:solidFill>
                      <a:srgbClr val="2A7F4A"/>
                    </a:solidFill>
                  </a:rPr>
                  <a:t>знаменателем</a:t>
                </a:r>
                <a:r>
                  <a:rPr lang="ru-RU" sz="1400" dirty="0">
                    <a:solidFill>
                      <a:schemeClr val="tx1"/>
                    </a:solidFill>
                  </a:rPr>
                  <a:t>.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Скругленная прямоугольная выноска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440" y="361950"/>
                <a:ext cx="5394961" cy="752936"/>
              </a:xfrm>
              <a:prstGeom prst="wedgeRoundRectCallout">
                <a:avLst>
                  <a:gd name="adj1" fmla="val 29389"/>
                  <a:gd name="adj2" fmla="val 75750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2A7F4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Скругленная прямоугольная выноска 6"/>
          <p:cNvSpPr/>
          <p:nvPr/>
        </p:nvSpPr>
        <p:spPr>
          <a:xfrm>
            <a:off x="358775" y="361950"/>
            <a:ext cx="2768473" cy="752936"/>
          </a:xfrm>
          <a:prstGeom prst="wedgeRoundRectCallout">
            <a:avLst>
              <a:gd name="adj1" fmla="val -15094"/>
              <a:gd name="adj2" fmla="val 14254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Нет, у числителя и знаменателя есть свои обязанности.</a:t>
            </a:r>
            <a:endParaRPr lang="ru-R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717221" y="1413055"/>
                <a:ext cx="410369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221" y="1413055"/>
                <a:ext cx="410369" cy="115249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75543" y="2863719"/>
                <a:ext cx="452047" cy="1267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ru-RU" sz="4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43" y="2863719"/>
                <a:ext cx="452047" cy="126765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44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3782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58029" y="1099224"/>
            <a:ext cx="1719027" cy="1962076"/>
          </a:xfrm>
          <a:prstGeom prst="rect">
            <a:avLst/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Список продуктов: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marL="182563" indent="-182563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1 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десяток яиц.</a:t>
            </a:r>
          </a:p>
          <a:p>
            <a:pPr marL="182563" indent="-182563">
              <a:buAutoNum type="arabicPeriod"/>
            </a:pPr>
            <a:endParaRPr lang="ru-RU" dirty="0" smtClean="0">
              <a:solidFill>
                <a:schemeClr val="tx1"/>
              </a:solidFill>
              <a:latin typeface="Monotype Corsiva" panose="03010101010201010101" pitchFamily="66" charset="0"/>
              <a:cs typeface="MV Boli" panose="02000500030200090000" pitchFamily="2" charset="0"/>
            </a:endParaRPr>
          </a:p>
          <a:p>
            <a:pPr marL="182563" indent="-182563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1 бутылка молока.</a:t>
            </a:r>
          </a:p>
          <a:p>
            <a:pPr marL="182563" indent="-182563">
              <a:buAutoNum type="arabicPeriod"/>
            </a:pPr>
            <a:endParaRPr lang="ru-RU" dirty="0" smtClean="0">
              <a:solidFill>
                <a:schemeClr val="tx1"/>
              </a:solidFill>
              <a:latin typeface="Monotype Corsiva" panose="03010101010201010101" pitchFamily="66" charset="0"/>
              <a:cs typeface="MV Boli" panose="02000500030200090000" pitchFamily="2" charset="0"/>
            </a:endParaRPr>
          </a:p>
          <a:p>
            <a:pPr marL="182563" indent="-182563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Четвертинка хлеба.</a:t>
            </a:r>
          </a:p>
          <a:p>
            <a:pPr marL="182563" indent="-182563">
              <a:buAutoNum type="arabicPeriod"/>
            </a:pPr>
            <a:endParaRPr lang="ru-RU" dirty="0" smtClean="0">
              <a:solidFill>
                <a:schemeClr val="tx1"/>
              </a:solidFill>
              <a:latin typeface="Monotype Corsiva" panose="03010101010201010101" pitchFamily="66" charset="0"/>
              <a:cs typeface="MV Boli" panose="02000500030200090000" pitchFamily="2" charset="0"/>
            </a:endParaRPr>
          </a:p>
          <a:p>
            <a:pPr marL="182563" indent="-182563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Пол палки колбасы.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11" y="1998036"/>
            <a:ext cx="2043594" cy="2789814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5157216" y="860325"/>
            <a:ext cx="3319271" cy="836136"/>
          </a:xfrm>
          <a:prstGeom prst="wedgeRoundRectCallout">
            <a:avLst>
              <a:gd name="adj1" fmla="val -54755"/>
              <a:gd name="adj2" fmla="val 88747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 четвертинка </a:t>
            </a:r>
            <a:r>
              <a:rPr lang="ru-RU" dirty="0" smtClean="0">
                <a:solidFill>
                  <a:schemeClr val="tx1"/>
                </a:solidFill>
              </a:rPr>
              <a:t>– </a:t>
            </a:r>
            <a:r>
              <a:rPr lang="ru-RU" dirty="0">
                <a:solidFill>
                  <a:schemeClr val="tx1"/>
                </a:solidFill>
              </a:rPr>
              <a:t>это сколько?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А </a:t>
            </a:r>
            <a:r>
              <a:rPr lang="ru-RU" dirty="0">
                <a:solidFill>
                  <a:schemeClr val="tx1"/>
                </a:solidFill>
              </a:rPr>
              <a:t>пол палки колбасы – это </a:t>
            </a:r>
            <a:r>
              <a:rPr lang="ru-RU" dirty="0" smtClean="0">
                <a:solidFill>
                  <a:schemeClr val="tx1"/>
                </a:solidFill>
              </a:rPr>
              <a:t>сколько?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2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834" y="542036"/>
            <a:ext cx="3860800" cy="3860800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358775" y="542036"/>
            <a:ext cx="2814193" cy="1332484"/>
          </a:xfrm>
          <a:prstGeom prst="wedgeRoundRectCallout">
            <a:avLst>
              <a:gd name="adj1" fmla="val -19087"/>
              <a:gd name="adj2" fmla="val 5998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Знаменатель дроби </a:t>
            </a:r>
            <a:r>
              <a:rPr lang="ru-RU" sz="1400" dirty="0" smtClean="0">
                <a:solidFill>
                  <a:schemeClr val="tx1"/>
                </a:solidFill>
              </a:rPr>
              <a:t>показывает, </a:t>
            </a:r>
            <a:r>
              <a:rPr lang="ru-RU" sz="1400" dirty="0">
                <a:solidFill>
                  <a:schemeClr val="tx1"/>
                </a:solidFill>
              </a:rPr>
              <a:t>на сколько равных частей разделили что-то </a:t>
            </a:r>
            <a:r>
              <a:rPr lang="ru-RU" sz="1400" dirty="0" smtClean="0">
                <a:solidFill>
                  <a:schemeClr val="tx1"/>
                </a:solidFill>
              </a:rPr>
              <a:t>целое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834" y="542036"/>
            <a:ext cx="3860800" cy="3860800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58775" y="542036"/>
            <a:ext cx="2814193" cy="1332484"/>
          </a:xfrm>
          <a:prstGeom prst="wedgeRoundRectCallout">
            <a:avLst>
              <a:gd name="adj1" fmla="val -19087"/>
              <a:gd name="adj2" fmla="val 5998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Знаменатель </a:t>
            </a:r>
            <a:r>
              <a:rPr lang="ru-RU" sz="1400">
                <a:solidFill>
                  <a:schemeClr val="tx1"/>
                </a:solidFill>
              </a:rPr>
              <a:t>дроби </a:t>
            </a:r>
            <a:r>
              <a:rPr lang="ru-RU" sz="1400" smtClean="0">
                <a:solidFill>
                  <a:schemeClr val="tx1"/>
                </a:solidFill>
              </a:rPr>
              <a:t>показывает, </a:t>
            </a:r>
            <a:r>
              <a:rPr lang="ru-RU" sz="1400" dirty="0">
                <a:solidFill>
                  <a:schemeClr val="tx1"/>
                </a:solidFill>
              </a:rPr>
              <a:t>на сколько равных частей разделили что-то целое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endParaRPr lang="ru-RU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771385" y="1210818"/>
                <a:ext cx="897682" cy="1814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385" y="1210818"/>
                <a:ext cx="897682" cy="181427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8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834" y="537423"/>
            <a:ext cx="3872166" cy="3858700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58775" y="542036"/>
            <a:ext cx="2814193" cy="1332484"/>
          </a:xfrm>
          <a:prstGeom prst="wedgeRoundRectCallout">
            <a:avLst>
              <a:gd name="adj1" fmla="val -19087"/>
              <a:gd name="adj2" fmla="val 5998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Ч</a:t>
            </a:r>
            <a:r>
              <a:rPr lang="ru-RU" sz="1400" dirty="0" smtClean="0">
                <a:solidFill>
                  <a:schemeClr val="tx1"/>
                </a:solidFill>
              </a:rPr>
              <a:t>ислитель </a:t>
            </a:r>
            <a:r>
              <a:rPr lang="ru-RU" sz="1400" dirty="0">
                <a:solidFill>
                  <a:schemeClr val="tx1"/>
                </a:solidFill>
              </a:rPr>
              <a:t>показывает 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сколько </a:t>
            </a:r>
            <a:r>
              <a:rPr lang="ru-RU" sz="1400" dirty="0" smtClean="0">
                <a:solidFill>
                  <a:schemeClr val="tx1"/>
                </a:solidFill>
              </a:rPr>
              <a:t>равных </a:t>
            </a:r>
            <a:r>
              <a:rPr lang="ru-RU" sz="1400" dirty="0">
                <a:solidFill>
                  <a:schemeClr val="tx1"/>
                </a:solidFill>
              </a:rPr>
              <a:t>частей </a:t>
            </a:r>
            <a:r>
              <a:rPr lang="ru-RU" sz="1400" dirty="0" smtClean="0">
                <a:solidFill>
                  <a:schemeClr val="tx1"/>
                </a:solidFill>
              </a:rPr>
              <a:t>взяли.</a:t>
            </a:r>
            <a:endParaRPr lang="ru-RU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771385" y="1210818"/>
                <a:ext cx="897682" cy="1814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385" y="1210818"/>
                <a:ext cx="897682" cy="181427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911647" y="1140839"/>
                <a:ext cx="6171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60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647" y="1140839"/>
                <a:ext cx="617157" cy="92333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097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87644" y="578807"/>
                <a:ext cx="617156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644" y="578807"/>
                <a:ext cx="617156" cy="17286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73" y="637855"/>
            <a:ext cx="2227900" cy="2227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87644" y="2843471"/>
                <a:ext cx="617156" cy="17252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644" y="2843471"/>
                <a:ext cx="617156" cy="172521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19" y="385459"/>
            <a:ext cx="2189988" cy="21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9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7" y="1167263"/>
            <a:ext cx="2637071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87644" y="578807"/>
                <a:ext cx="617156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644" y="578807"/>
                <a:ext cx="617156" cy="17286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73" y="637855"/>
            <a:ext cx="2227900" cy="2227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87644" y="2843471"/>
                <a:ext cx="617156" cy="17252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644" y="2843471"/>
                <a:ext cx="617156" cy="172521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00" y="2525834"/>
            <a:ext cx="2188800" cy="218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43" y="1798834"/>
            <a:ext cx="2188800" cy="21888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62" y="1749071"/>
            <a:ext cx="2188800" cy="21888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43" y="2915518"/>
            <a:ext cx="2188800" cy="21888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20" y="2910050"/>
            <a:ext cx="2188800" cy="218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19" y="385459"/>
            <a:ext cx="2189988" cy="21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1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2" y="1167263"/>
            <a:ext cx="209880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87644" y="578807"/>
                <a:ext cx="617156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644" y="578807"/>
                <a:ext cx="617156" cy="17286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87644" y="2843471"/>
                <a:ext cx="617156" cy="17252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644" y="2843471"/>
                <a:ext cx="617156" cy="172521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76">
            <a:off x="4266447" y="187707"/>
            <a:ext cx="2122693" cy="21226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1284" y="2843471"/>
            <a:ext cx="1800059" cy="18071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7084" y="3062184"/>
            <a:ext cx="1800059" cy="1807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7084" y="2092311"/>
            <a:ext cx="1800059" cy="1807119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327793" y="1155700"/>
            <a:ext cx="0" cy="6858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1120">
            <a:off x="4465393" y="-77761"/>
            <a:ext cx="1191914" cy="11919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53"/>
          <a:stretch/>
        </p:blipFill>
        <p:spPr>
          <a:xfrm>
            <a:off x="7357823" y="361950"/>
            <a:ext cx="896112" cy="18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1203 L 0.00052 0.176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82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269303"/>
            <a:ext cx="2637072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649" y="1269303"/>
            <a:ext cx="2098801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8775" y="361950"/>
            <a:ext cx="2768473" cy="752936"/>
          </a:xfrm>
          <a:prstGeom prst="wedgeRoundRectCallout">
            <a:avLst>
              <a:gd name="adj1" fmla="val -15094"/>
              <a:gd name="adj2" fmla="val 14254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Молодец, </a:t>
            </a:r>
            <a:r>
              <a:rPr lang="ru-RU" sz="1400" dirty="0" smtClean="0">
                <a:solidFill>
                  <a:schemeClr val="tx1"/>
                </a:solidFill>
              </a:rPr>
              <a:t>Паша!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А </a:t>
            </a:r>
            <a:r>
              <a:rPr lang="ru-RU" sz="1400" dirty="0">
                <a:solidFill>
                  <a:schemeClr val="tx1"/>
                </a:solidFill>
              </a:rPr>
              <a:t>теперь я вам предлагаю решить несколько заданий.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909934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Укажите числители и знаменатели дробей: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933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1803" y="1160611"/>
                <a:ext cx="1220206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1800" b="0" i="0" smtClean="0"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03" y="1160611"/>
                <a:ext cx="1220206" cy="6183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58775" y="2691795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Числитель:</a:t>
            </a:r>
            <a:endParaRPr lang="ru-RU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358774" y="3319683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Знаменатель: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7171" y="1987405"/>
            <a:ext cx="2109658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4014" y="1499904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7,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14" y="1499904"/>
                <a:ext cx="234038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0513" r="-2564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81634" y="1178366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3,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34" y="1178366"/>
                <a:ext cx="23403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3684" r="-26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706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13888 0.2253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4" y="1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155 L 0.13716 0.410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2" grpId="0"/>
      <p:bldP spid="11" grpId="0"/>
      <p:bldP spid="16" grpId="0"/>
      <p:bldP spid="13" grpId="0"/>
      <p:bldP spid="13" grpId="1"/>
      <p:bldP spid="17" grpId="0"/>
      <p:bldP spid="1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2449" y="260688"/>
                <a:ext cx="617156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49" y="260688"/>
                <a:ext cx="617156" cy="17286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280251" y="420076"/>
            <a:ext cx="263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– числитель дроби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80250" y="1525185"/>
            <a:ext cx="281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– знаменатель дроби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54" y="526365"/>
            <a:ext cx="901807" cy="2534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83" y="3061173"/>
            <a:ext cx="3857760" cy="384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2449" y="260688"/>
                <a:ext cx="617156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49" y="260688"/>
                <a:ext cx="617156" cy="17286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280251" y="420076"/>
            <a:ext cx="263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– числитель дроби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80250" y="1525185"/>
            <a:ext cx="281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– знаменатель дроби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87" y="2190607"/>
            <a:ext cx="1388583" cy="3038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80" y="50775"/>
            <a:ext cx="2369981" cy="2363444"/>
          </a:xfrm>
          <a:prstGeom prst="rect">
            <a:avLst/>
          </a:prstGeom>
        </p:spPr>
      </p:pic>
      <p:sp>
        <p:nvSpPr>
          <p:cNvPr id="5" name="Умножение 4"/>
          <p:cNvSpPr/>
          <p:nvPr/>
        </p:nvSpPr>
        <p:spPr>
          <a:xfrm>
            <a:off x="5199493" y="-1109807"/>
            <a:ext cx="2499756" cy="5979110"/>
          </a:xfrm>
          <a:prstGeom prst="mathMultiply">
            <a:avLst>
              <a:gd name="adj1" fmla="val 110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12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5840" y="2170938"/>
            <a:ext cx="2072318" cy="2829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19" y="2170938"/>
            <a:ext cx="1686640" cy="2893035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4270248" y="429768"/>
            <a:ext cx="3319271" cy="1284981"/>
          </a:xfrm>
          <a:prstGeom prst="wedgeRoundRectCallout">
            <a:avLst>
              <a:gd name="adj1" fmla="val 52132"/>
              <a:gd name="adj2" fmla="val 87787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Паша, привет!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Вот </a:t>
            </a:r>
            <a:r>
              <a:rPr lang="ru-RU" dirty="0">
                <a:solidFill>
                  <a:schemeClr val="tx1"/>
                </a:solidFill>
              </a:rPr>
              <a:t>скажи – ты знаешь, что такое </a:t>
            </a:r>
            <a:r>
              <a:rPr lang="ru-RU" dirty="0" smtClean="0">
                <a:solidFill>
                  <a:schemeClr val="tx1"/>
                </a:solidFill>
              </a:rPr>
              <a:t>четвертинка </a:t>
            </a:r>
            <a:r>
              <a:rPr lang="ru-RU" dirty="0">
                <a:solidFill>
                  <a:schemeClr val="tx1"/>
                </a:solidFill>
              </a:rPr>
              <a:t>хлеба и </a:t>
            </a:r>
            <a:r>
              <a:rPr lang="ru-RU" dirty="0" smtClean="0">
                <a:solidFill>
                  <a:schemeClr val="tx1"/>
                </a:solidFill>
              </a:rPr>
              <a:t>пол палки </a:t>
            </a:r>
            <a:r>
              <a:rPr lang="ru-RU" dirty="0">
                <a:solidFill>
                  <a:schemeClr val="tx1"/>
                </a:solidFill>
              </a:rPr>
              <a:t>колбасы?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475489" y="429768"/>
            <a:ext cx="3319271" cy="1284981"/>
          </a:xfrm>
          <a:prstGeom prst="wedgeRoundRectCallout">
            <a:avLst>
              <a:gd name="adj1" fmla="val 54336"/>
              <a:gd name="adj2" fmla="val 97601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Привет!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Нет</a:t>
            </a:r>
            <a:r>
              <a:rPr lang="ru-RU" dirty="0">
                <a:solidFill>
                  <a:schemeClr val="tx1"/>
                </a:solidFill>
              </a:rPr>
              <a:t>, пока не знаю, но ты меня заинтересовал. </a:t>
            </a:r>
          </a:p>
        </p:txBody>
      </p:sp>
    </p:spTree>
    <p:extLst>
      <p:ext uri="{BB962C8B-B14F-4D97-AF65-F5344CB8AC3E}">
        <p14:creationId xmlns:p14="http://schemas.microsoft.com/office/powerpoint/2010/main" val="8136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909934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Укажите числители и знаменатели дробей: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933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1803" y="1160611"/>
                <a:ext cx="1220206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1800" b="0" i="0" smtClean="0"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03" y="1160611"/>
                <a:ext cx="1220206" cy="6183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58775" y="2691795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Числитель:</a:t>
            </a:r>
            <a:endParaRPr lang="ru-RU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358774" y="3319683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Знаменатель: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2480" y="1987405"/>
            <a:ext cx="167904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4015" y="1177711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3,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15" y="1177711"/>
                <a:ext cx="234038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0513" r="-2564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74015" y="1502590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7,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15" y="1502590"/>
                <a:ext cx="23403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0513" r="-2564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81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0618 L 0.13819 0.287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4.19753E-6 L 0.13802 0.347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4" y="1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/>
      <p:bldP spid="1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775457" y="1276071"/>
                <a:ext cx="617156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6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457" y="1276071"/>
                <a:ext cx="617156" cy="17286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773259" y="1435459"/>
            <a:ext cx="263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– числитель дроби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773258" y="2540568"/>
            <a:ext cx="281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– знаменатель дроби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381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909934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Укажите числители и знаменатели дробей: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933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1803" y="1160611"/>
                <a:ext cx="1220206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1800" b="0" i="0" smtClean="0"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03" y="1160611"/>
                <a:ext cx="1220206" cy="6183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58775" y="2691795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Числитель:</a:t>
            </a:r>
            <a:endParaRPr lang="ru-RU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358774" y="3319683"/>
            <a:ext cx="84264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Знаменатель: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7171" y="1987404"/>
            <a:ext cx="2109658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43856" y="2661017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3,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856" y="2661017"/>
                <a:ext cx="234038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23684" r="-263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643856" y="3288905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7,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856" y="3288905"/>
                <a:ext cx="23403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3684" r="-263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90735" y="1175460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5,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735" y="1175460"/>
                <a:ext cx="234038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3077" r="-2564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26614" y="1512744"/>
                <a:ext cx="3622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13,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14" y="1512744"/>
                <a:ext cx="362279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5254" r="-1695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70143" y="1175460"/>
                <a:ext cx="2340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7.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43" y="1175460"/>
                <a:ext cx="234038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23684" r="-263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004509" y="1510257"/>
                <a:ext cx="3622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21.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509" y="1510257"/>
                <a:ext cx="362279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5254" r="-1695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9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556 L 0.12864 0.2885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1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555 L 0.13646 0.3444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556 L 0.11233 0.2885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146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3.7037E-7 L 0.13229 0.346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269303"/>
            <a:ext cx="2637072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649" y="1269303"/>
            <a:ext cx="2098801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8775" y="361950"/>
            <a:ext cx="2768473" cy="752936"/>
          </a:xfrm>
          <a:prstGeom prst="wedgeRoundRectCallout">
            <a:avLst>
              <a:gd name="adj1" fmla="val -15094"/>
              <a:gd name="adj2" fmla="val 14254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Да, теперь всё верно.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Вот вам ещё одно задание.</a:t>
            </a:r>
          </a:p>
        </p:txBody>
      </p:sp>
    </p:spTree>
    <p:extLst>
      <p:ext uri="{BB962C8B-B14F-4D97-AF65-F5344CB8AC3E}">
        <p14:creationId xmlns:p14="http://schemas.microsoft.com/office/powerpoint/2010/main" val="40235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1078483"/>
            <a:ext cx="47660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Какая часть фигуры закрашена синим цветом, </a:t>
            </a:r>
            <a:r>
              <a:rPr lang="ru-RU" sz="1400" dirty="0" smtClean="0"/>
              <a:t>жёлтым </a:t>
            </a:r>
            <a:r>
              <a:rPr lang="ru-RU" sz="1400" dirty="0"/>
              <a:t>цветом, </a:t>
            </a:r>
            <a:r>
              <a:rPr lang="ru-RU" sz="1400" dirty="0" smtClean="0"/>
              <a:t>зелёным </a:t>
            </a:r>
            <a:r>
              <a:rPr lang="ru-RU" sz="1400" dirty="0"/>
              <a:t>цветом?</a:t>
            </a:r>
            <a:endParaRPr lang="ru-RU" sz="1400" dirty="0" smtClean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933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2480" y="1987404"/>
            <a:ext cx="1679040" cy="2880000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5800724" y="339724"/>
            <a:ext cx="1565580" cy="1616554"/>
            <a:chOff x="5800724" y="339724"/>
            <a:chExt cx="1565580" cy="1616554"/>
          </a:xfrm>
        </p:grpSpPr>
        <p:sp>
          <p:nvSpPr>
            <p:cNvPr id="32" name="Пирог 31"/>
            <p:cNvSpPr/>
            <p:nvPr/>
          </p:nvSpPr>
          <p:spPr>
            <a:xfrm>
              <a:off x="5800724" y="366484"/>
              <a:ext cx="1565580" cy="1538176"/>
            </a:xfrm>
            <a:prstGeom prst="pie">
              <a:avLst>
                <a:gd name="adj1" fmla="val 17969360"/>
                <a:gd name="adj2" fmla="val 42708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0" name="Пирог 29"/>
            <p:cNvSpPr/>
            <p:nvPr/>
          </p:nvSpPr>
          <p:spPr>
            <a:xfrm>
              <a:off x="5800724" y="360658"/>
              <a:ext cx="1565580" cy="1594328"/>
            </a:xfrm>
            <a:prstGeom prst="pie">
              <a:avLst>
                <a:gd name="adj1" fmla="val 10692821"/>
                <a:gd name="adj2" fmla="val 1620686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" name="Пирог 30"/>
            <p:cNvSpPr/>
            <p:nvPr/>
          </p:nvSpPr>
          <p:spPr>
            <a:xfrm>
              <a:off x="5800724" y="361950"/>
              <a:ext cx="1565580" cy="1594328"/>
            </a:xfrm>
            <a:prstGeom prst="pie">
              <a:avLst>
                <a:gd name="adj1" fmla="val 16218748"/>
                <a:gd name="adj2" fmla="val 17971441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9" name="Пирог 28"/>
            <p:cNvSpPr/>
            <p:nvPr/>
          </p:nvSpPr>
          <p:spPr>
            <a:xfrm>
              <a:off x="5800724" y="339724"/>
              <a:ext cx="1565580" cy="1594328"/>
            </a:xfrm>
            <a:prstGeom prst="pie">
              <a:avLst>
                <a:gd name="adj1" fmla="val 0"/>
                <a:gd name="adj2" fmla="val 1080610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6584492" y="363309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6200000">
              <a:off x="6584492" y="353092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800000">
              <a:off x="6583743" y="366483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3600000">
              <a:off x="6583743" y="357694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18000000">
              <a:off x="6584492" y="353465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19800000">
              <a:off x="6584492" y="351026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905924" y="885783"/>
                <a:ext cx="1394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924" y="885783"/>
                <a:ext cx="139461" cy="207749"/>
              </a:xfrm>
              <a:prstGeom prst="rect">
                <a:avLst/>
              </a:prstGeom>
              <a:blipFill rotWithShape="0">
                <a:blip r:embed="rId5"/>
                <a:stretch>
                  <a:fillRect l="-26087" r="-30435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061104" y="579857"/>
                <a:ext cx="1394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104" y="579857"/>
                <a:ext cx="139461" cy="207749"/>
              </a:xfrm>
              <a:prstGeom prst="rect">
                <a:avLst/>
              </a:prstGeom>
              <a:blipFill rotWithShape="0">
                <a:blip r:embed="rId6"/>
                <a:stretch>
                  <a:fillRect l="-26087" r="-30435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343472" y="414396"/>
                <a:ext cx="1394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472" y="414396"/>
                <a:ext cx="139461" cy="207749"/>
              </a:xfrm>
              <a:prstGeom prst="rect">
                <a:avLst/>
              </a:prstGeom>
              <a:blipFill rotWithShape="0">
                <a:blip r:embed="rId7"/>
                <a:stretch>
                  <a:fillRect l="-27273" r="-36364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664647" y="412062"/>
                <a:ext cx="1394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647" y="412062"/>
                <a:ext cx="139461" cy="207749"/>
              </a:xfrm>
              <a:prstGeom prst="rect">
                <a:avLst/>
              </a:prstGeom>
              <a:blipFill rotWithShape="0">
                <a:blip r:embed="rId8"/>
                <a:stretch>
                  <a:fillRect l="-26087" r="-30435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947506" y="578217"/>
                <a:ext cx="139461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506" y="578217"/>
                <a:ext cx="139461" cy="207749"/>
              </a:xfrm>
              <a:prstGeom prst="rect">
                <a:avLst/>
              </a:prstGeom>
              <a:blipFill rotWithShape="0">
                <a:blip r:embed="rId9"/>
                <a:stretch>
                  <a:fillRect l="-30435" r="-30435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122101" y="864875"/>
                <a:ext cx="13946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101" y="864875"/>
                <a:ext cx="139462" cy="207749"/>
              </a:xfrm>
              <a:prstGeom prst="rect">
                <a:avLst/>
              </a:prstGeom>
              <a:blipFill rotWithShape="0">
                <a:blip r:embed="rId10"/>
                <a:stretch>
                  <a:fillRect l="-26087" r="-30435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122101" y="1197184"/>
                <a:ext cx="13946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101" y="1197184"/>
                <a:ext cx="139462" cy="207749"/>
              </a:xfrm>
              <a:prstGeom prst="rect">
                <a:avLst/>
              </a:prstGeom>
              <a:blipFill rotWithShape="0">
                <a:blip r:embed="rId11"/>
                <a:stretch>
                  <a:fillRect l="-26087" r="-30435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947505" y="1502490"/>
                <a:ext cx="13946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505" y="1502490"/>
                <a:ext cx="139462" cy="207749"/>
              </a:xfrm>
              <a:prstGeom prst="rect">
                <a:avLst/>
              </a:prstGeom>
              <a:blipFill rotWithShape="0">
                <a:blip r:embed="rId12"/>
                <a:stretch>
                  <a:fillRect l="-26087" r="-30435" b="-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662091" y="1641806"/>
                <a:ext cx="13946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091" y="1641806"/>
                <a:ext cx="139462" cy="207749"/>
              </a:xfrm>
              <a:prstGeom prst="rect">
                <a:avLst/>
              </a:prstGeom>
              <a:blipFill rotWithShape="0">
                <a:blip r:embed="rId13"/>
                <a:stretch>
                  <a:fillRect l="-26087" r="-30435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292076" y="1642618"/>
                <a:ext cx="23564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076" y="1642618"/>
                <a:ext cx="235642" cy="207749"/>
              </a:xfrm>
              <a:prstGeom prst="rect">
                <a:avLst/>
              </a:prstGeom>
              <a:blipFill rotWithShape="0">
                <a:blip r:embed="rId14"/>
                <a:stretch>
                  <a:fillRect l="-15385" r="-17949" b="-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011955" y="1483253"/>
                <a:ext cx="23564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955" y="1483253"/>
                <a:ext cx="235642" cy="207749"/>
              </a:xfrm>
              <a:prstGeom prst="rect">
                <a:avLst/>
              </a:prstGeom>
              <a:blipFill rotWithShape="0">
                <a:blip r:embed="rId15"/>
                <a:stretch>
                  <a:fillRect l="-15385" r="-17949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5860247" y="1190051"/>
                <a:ext cx="23564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247" y="1190051"/>
                <a:ext cx="235642" cy="207749"/>
              </a:xfrm>
              <a:prstGeom prst="rect">
                <a:avLst/>
              </a:prstGeom>
              <a:blipFill rotWithShape="0">
                <a:blip r:embed="rId16"/>
                <a:stretch>
                  <a:fillRect l="-15385" r="-17949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Прямоугольник 46"/>
          <p:cNvSpPr/>
          <p:nvPr/>
        </p:nvSpPr>
        <p:spPr>
          <a:xfrm>
            <a:off x="278854" y="2706031"/>
            <a:ext cx="24368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С</a:t>
            </a:r>
            <a:r>
              <a:rPr lang="ru-RU" sz="1400" dirty="0" smtClean="0"/>
              <a:t>иним цветом закрашено:</a:t>
            </a:r>
            <a:endParaRPr lang="ru-RU" sz="14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278853" y="3386112"/>
            <a:ext cx="2595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Жёлтым цветом закрашено:</a:t>
            </a:r>
            <a:endParaRPr lang="ru-RU" sz="14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278853" y="3975016"/>
            <a:ext cx="2650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Зелёным цветом закрашено: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771843" y="2561217"/>
                <a:ext cx="400751" cy="542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43" y="2561217"/>
                <a:ext cx="400751" cy="542456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970349" y="3238231"/>
                <a:ext cx="400751" cy="542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349" y="3238231"/>
                <a:ext cx="400751" cy="542456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970349" y="3834816"/>
                <a:ext cx="400751" cy="542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349" y="3834816"/>
                <a:ext cx="400751" cy="542456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220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1078483"/>
            <a:ext cx="47660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Какая часть фигуры закрашена синим цветом, </a:t>
            </a:r>
            <a:r>
              <a:rPr lang="ru-RU" sz="1400" dirty="0" smtClean="0"/>
              <a:t>жёлтым </a:t>
            </a:r>
            <a:r>
              <a:rPr lang="ru-RU" sz="1400" dirty="0"/>
              <a:t>цветом, </a:t>
            </a:r>
            <a:r>
              <a:rPr lang="ru-RU" sz="1400" dirty="0" smtClean="0"/>
              <a:t>зелёным </a:t>
            </a:r>
            <a:r>
              <a:rPr lang="ru-RU" sz="1400" dirty="0"/>
              <a:t>цветом?</a:t>
            </a:r>
            <a:endParaRPr lang="ru-RU" sz="1400" dirty="0" smtClean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933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7171" y="1987404"/>
            <a:ext cx="2109658" cy="2880000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5800724" y="339724"/>
            <a:ext cx="1565580" cy="1616554"/>
            <a:chOff x="5800724" y="339724"/>
            <a:chExt cx="1565580" cy="1616554"/>
          </a:xfrm>
        </p:grpSpPr>
        <p:sp>
          <p:nvSpPr>
            <p:cNvPr id="32" name="Пирог 31"/>
            <p:cNvSpPr/>
            <p:nvPr/>
          </p:nvSpPr>
          <p:spPr>
            <a:xfrm>
              <a:off x="5800724" y="366484"/>
              <a:ext cx="1565580" cy="1538176"/>
            </a:xfrm>
            <a:prstGeom prst="pie">
              <a:avLst>
                <a:gd name="adj1" fmla="val 17969360"/>
                <a:gd name="adj2" fmla="val 42708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0" name="Пирог 29"/>
            <p:cNvSpPr/>
            <p:nvPr/>
          </p:nvSpPr>
          <p:spPr>
            <a:xfrm>
              <a:off x="5800724" y="360658"/>
              <a:ext cx="1565580" cy="1594328"/>
            </a:xfrm>
            <a:prstGeom prst="pie">
              <a:avLst>
                <a:gd name="adj1" fmla="val 10692821"/>
                <a:gd name="adj2" fmla="val 1620686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" name="Пирог 30"/>
            <p:cNvSpPr/>
            <p:nvPr/>
          </p:nvSpPr>
          <p:spPr>
            <a:xfrm>
              <a:off x="5800724" y="361950"/>
              <a:ext cx="1565580" cy="1594328"/>
            </a:xfrm>
            <a:prstGeom prst="pie">
              <a:avLst>
                <a:gd name="adj1" fmla="val 16218748"/>
                <a:gd name="adj2" fmla="val 17971441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9" name="Пирог 28"/>
            <p:cNvSpPr/>
            <p:nvPr/>
          </p:nvSpPr>
          <p:spPr>
            <a:xfrm>
              <a:off x="5800724" y="339724"/>
              <a:ext cx="1565580" cy="1594328"/>
            </a:xfrm>
            <a:prstGeom prst="pie">
              <a:avLst>
                <a:gd name="adj1" fmla="val 0"/>
                <a:gd name="adj2" fmla="val 1080610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6584492" y="363309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6200000">
              <a:off x="6584492" y="353092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800000">
              <a:off x="6583743" y="366483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3600000">
              <a:off x="6583743" y="357694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18000000">
              <a:off x="6584492" y="353465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19800000">
              <a:off x="6584492" y="351026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Прямоугольник 46"/>
          <p:cNvSpPr/>
          <p:nvPr/>
        </p:nvSpPr>
        <p:spPr>
          <a:xfrm>
            <a:off x="278854" y="2706031"/>
            <a:ext cx="24368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С</a:t>
            </a:r>
            <a:r>
              <a:rPr lang="ru-RU" sz="1400" dirty="0" smtClean="0"/>
              <a:t>иним цветом закрашено:</a:t>
            </a:r>
            <a:endParaRPr lang="ru-RU" sz="14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278853" y="3386112"/>
            <a:ext cx="2595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Жёлтым цветом закрашено:</a:t>
            </a:r>
            <a:endParaRPr lang="ru-RU" sz="14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278853" y="3975016"/>
            <a:ext cx="2650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Зелёным цветом закрашено: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771843" y="2561217"/>
                <a:ext cx="400751" cy="542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43" y="2561217"/>
                <a:ext cx="400751" cy="5424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970349" y="3238231"/>
                <a:ext cx="400751" cy="542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349" y="3238231"/>
                <a:ext cx="400751" cy="54245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970349" y="3834816"/>
                <a:ext cx="400751" cy="542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349" y="3834816"/>
                <a:ext cx="400751" cy="54245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35963" y="2531944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963" y="2531944"/>
                <a:ext cx="185948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5806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77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5" y="1078483"/>
            <a:ext cx="47660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Какая часть фигуры закрашена синим цветом, </a:t>
            </a:r>
            <a:r>
              <a:rPr lang="ru-RU" sz="1400" dirty="0" smtClean="0"/>
              <a:t>жёлтым </a:t>
            </a:r>
            <a:r>
              <a:rPr lang="ru-RU" sz="1400" dirty="0"/>
              <a:t>цветом, </a:t>
            </a:r>
            <a:r>
              <a:rPr lang="ru-RU" sz="1400" dirty="0" smtClean="0"/>
              <a:t>зелёным </a:t>
            </a:r>
            <a:r>
              <a:rPr lang="ru-RU" sz="1400" dirty="0"/>
              <a:t>цветом?</a:t>
            </a:r>
            <a:endParaRPr lang="ru-RU" sz="1400" dirty="0" smtClean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2933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2480" y="1987404"/>
            <a:ext cx="1679040" cy="2880000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5800724" y="339724"/>
            <a:ext cx="1565580" cy="1616554"/>
            <a:chOff x="5800724" y="339724"/>
            <a:chExt cx="1565580" cy="1616554"/>
          </a:xfrm>
        </p:grpSpPr>
        <p:sp>
          <p:nvSpPr>
            <p:cNvPr id="32" name="Пирог 31"/>
            <p:cNvSpPr/>
            <p:nvPr/>
          </p:nvSpPr>
          <p:spPr>
            <a:xfrm>
              <a:off x="5800724" y="366484"/>
              <a:ext cx="1565580" cy="1538176"/>
            </a:xfrm>
            <a:prstGeom prst="pie">
              <a:avLst>
                <a:gd name="adj1" fmla="val 17969360"/>
                <a:gd name="adj2" fmla="val 42708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0" name="Пирог 29"/>
            <p:cNvSpPr/>
            <p:nvPr/>
          </p:nvSpPr>
          <p:spPr>
            <a:xfrm>
              <a:off x="5800724" y="360658"/>
              <a:ext cx="1565580" cy="1594328"/>
            </a:xfrm>
            <a:prstGeom prst="pie">
              <a:avLst>
                <a:gd name="adj1" fmla="val 10692821"/>
                <a:gd name="adj2" fmla="val 1620686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" name="Пирог 30"/>
            <p:cNvSpPr/>
            <p:nvPr/>
          </p:nvSpPr>
          <p:spPr>
            <a:xfrm>
              <a:off x="5800724" y="361950"/>
              <a:ext cx="1565580" cy="1594328"/>
            </a:xfrm>
            <a:prstGeom prst="pie">
              <a:avLst>
                <a:gd name="adj1" fmla="val 16218748"/>
                <a:gd name="adj2" fmla="val 17971441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9" name="Пирог 28"/>
            <p:cNvSpPr/>
            <p:nvPr/>
          </p:nvSpPr>
          <p:spPr>
            <a:xfrm>
              <a:off x="5800724" y="339724"/>
              <a:ext cx="1565580" cy="1594328"/>
            </a:xfrm>
            <a:prstGeom prst="pie">
              <a:avLst>
                <a:gd name="adj1" fmla="val 0"/>
                <a:gd name="adj2" fmla="val 1080610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6584492" y="363309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6200000">
              <a:off x="6584492" y="353092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800000">
              <a:off x="6583743" y="366483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3600000">
              <a:off x="6583743" y="357694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18000000">
              <a:off x="6584492" y="353465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19800000">
              <a:off x="6584492" y="351026"/>
              <a:ext cx="0" cy="15636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Прямоугольник 46"/>
          <p:cNvSpPr/>
          <p:nvPr/>
        </p:nvSpPr>
        <p:spPr>
          <a:xfrm>
            <a:off x="278854" y="2706031"/>
            <a:ext cx="24368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С</a:t>
            </a:r>
            <a:r>
              <a:rPr lang="ru-RU" sz="1400" dirty="0" smtClean="0"/>
              <a:t>иним цветом закрашено:</a:t>
            </a:r>
            <a:endParaRPr lang="ru-RU" sz="14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278853" y="3386112"/>
            <a:ext cx="2595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Жёлтым цветом закрашено:</a:t>
            </a:r>
            <a:endParaRPr lang="ru-RU" sz="14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278853" y="3975016"/>
            <a:ext cx="2650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Зелёным цветом закрашено: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771843" y="2561217"/>
                <a:ext cx="400751" cy="542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43" y="2561217"/>
                <a:ext cx="400751" cy="5424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970349" y="3238231"/>
                <a:ext cx="400751" cy="542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349" y="3238231"/>
                <a:ext cx="400751" cy="54245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970349" y="3834816"/>
                <a:ext cx="400751" cy="542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0349" y="3834816"/>
                <a:ext cx="400751" cy="54245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35963" y="2531944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963" y="2531944"/>
                <a:ext cx="185948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5806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034469" y="3211049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469" y="3211049"/>
                <a:ext cx="18594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0000" r="-30000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034469" y="3803692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469" y="3803692"/>
                <a:ext cx="185948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0000" r="-30000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353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269303"/>
            <a:ext cx="2637072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649" y="1269303"/>
            <a:ext cx="2098801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8775" y="361950"/>
            <a:ext cx="2768473" cy="752936"/>
          </a:xfrm>
          <a:prstGeom prst="wedgeRoundRectCallout">
            <a:avLst>
              <a:gd name="adj1" fmla="val -15094"/>
              <a:gd name="adj2" fmla="val 14254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Вы оба здорово </a:t>
            </a:r>
            <a:r>
              <a:rPr lang="ru-RU" sz="1400" dirty="0" smtClean="0">
                <a:solidFill>
                  <a:schemeClr val="tx1"/>
                </a:solidFill>
              </a:rPr>
              <a:t>справились!</a:t>
            </a:r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Вот вам </a:t>
            </a:r>
            <a:r>
              <a:rPr lang="ru-RU" sz="1400" dirty="0" smtClean="0">
                <a:solidFill>
                  <a:schemeClr val="tx1"/>
                </a:solidFill>
              </a:rPr>
              <a:t>ещё </a:t>
            </a:r>
            <a:r>
              <a:rPr lang="ru-RU" sz="1400" dirty="0">
                <a:solidFill>
                  <a:schemeClr val="tx1"/>
                </a:solidFill>
              </a:rPr>
              <a:t>одно задание.</a:t>
            </a:r>
          </a:p>
        </p:txBody>
      </p:sp>
    </p:spTree>
    <p:extLst>
      <p:ext uri="{BB962C8B-B14F-4D97-AF65-F5344CB8AC3E}">
        <p14:creationId xmlns:p14="http://schemas.microsoft.com/office/powerpoint/2010/main" val="26441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13475" y="0"/>
                <a:ext cx="2571750" cy="942475"/>
              </a:xfrm>
              <a:prstGeom prst="rect">
                <a:avLst/>
              </a:prstGeom>
              <a:solidFill>
                <a:srgbClr val="FFC000">
                  <a:alpha val="50000"/>
                </a:srgbClr>
              </a:solidFill>
            </p:spPr>
            <p:txBody>
              <a:bodyPr wrap="square" lIns="360000" tIns="360000" rIns="360000" bIns="360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1 м=100 см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0"/>
                <a:ext cx="2571750" cy="9424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58775" y="885825"/>
            <a:ext cx="550227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Какой частью метра является один сантиметр</a:t>
            </a:r>
            <a:r>
              <a:rPr lang="ru-RU" sz="1400" dirty="0" smtClean="0"/>
              <a:t>?</a:t>
            </a:r>
          </a:p>
          <a:p>
            <a:endParaRPr lang="ru-RU" sz="1400" dirty="0"/>
          </a:p>
          <a:p>
            <a:r>
              <a:rPr lang="ru-RU" sz="1400" dirty="0"/>
              <a:t>Какой частью метра </a:t>
            </a:r>
            <a:r>
              <a:rPr lang="ru-RU" sz="1400" dirty="0" smtClean="0"/>
              <a:t>являются </a:t>
            </a:r>
            <a:r>
              <a:rPr lang="ru-RU" sz="1400" dirty="0"/>
              <a:t>девять сантиметров?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3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8774" y="1885950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8775" y="22933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278854" y="2706031"/>
                <a:ext cx="181972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сантиметр равен</a:t>
                </a:r>
                <a:endParaRPr lang="ru-RU" sz="1400" dirty="0"/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54" y="2706031"/>
                <a:ext cx="1819729" cy="307777"/>
              </a:xfrm>
              <a:prstGeom prst="rect">
                <a:avLst/>
              </a:prstGeom>
              <a:blipFill rotWithShape="0">
                <a:blip r:embed="rId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985899" y="2562529"/>
                <a:ext cx="442429" cy="544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899" y="2562529"/>
                <a:ext cx="442429" cy="54425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114139" y="2562529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139" y="2562529"/>
                <a:ext cx="18594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30000" r="-30000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2480" y="1987404"/>
            <a:ext cx="1679040" cy="288000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400896" y="2706031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метра.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278854" y="3353016"/>
                <a:ext cx="202651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1400" dirty="0" smtClean="0"/>
                  <a:t> сантиметров равны</a:t>
                </a:r>
                <a:endParaRPr lang="ru-RU" sz="1400" dirty="0"/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54" y="3353016"/>
                <a:ext cx="2026517" cy="307777"/>
              </a:xfrm>
              <a:prstGeom prst="rect">
                <a:avLst/>
              </a:prstGeom>
              <a:blipFill rotWithShape="0">
                <a:blip r:embed="rId9"/>
                <a:stretch>
                  <a:fillRect t="-3922" r="-301" b="-196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/>
          <p:cNvSpPr/>
          <p:nvPr/>
        </p:nvSpPr>
        <p:spPr>
          <a:xfrm>
            <a:off x="2614494" y="3344310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метра.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703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7" grpId="0"/>
      <p:bldP spid="19" grpId="0"/>
      <p:bldP spid="22" grpId="0"/>
      <p:bldP spid="25" grpId="0"/>
      <p:bldP spid="29" grpId="0"/>
      <p:bldP spid="30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13475" y="0"/>
                <a:ext cx="2571750" cy="942475"/>
              </a:xfrm>
              <a:prstGeom prst="rect">
                <a:avLst/>
              </a:prstGeom>
              <a:solidFill>
                <a:srgbClr val="FFC000">
                  <a:alpha val="50000"/>
                </a:srgbClr>
              </a:solidFill>
            </p:spPr>
            <p:txBody>
              <a:bodyPr wrap="square" lIns="360000" tIns="360000" rIns="360000" bIns="360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1 м=100 см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75" y="0"/>
                <a:ext cx="2571750" cy="9424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58775" y="885825"/>
            <a:ext cx="550227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Какой частью метра является один сантиметр</a:t>
            </a:r>
            <a:r>
              <a:rPr lang="ru-RU" sz="1400" dirty="0" smtClean="0"/>
              <a:t>?</a:t>
            </a:r>
          </a:p>
          <a:p>
            <a:endParaRPr lang="ru-RU" sz="1400" dirty="0"/>
          </a:p>
          <a:p>
            <a:r>
              <a:rPr lang="ru-RU" sz="1400" dirty="0"/>
              <a:t>Какой частью метра </a:t>
            </a:r>
            <a:r>
              <a:rPr lang="ru-RU" sz="1400" dirty="0" smtClean="0"/>
              <a:t>являются </a:t>
            </a:r>
            <a:r>
              <a:rPr lang="ru-RU" sz="1400" dirty="0"/>
              <a:t>девять сантиметров?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3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8774" y="1885950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8775" y="22933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278854" y="2706031"/>
                <a:ext cx="181972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сантиметр равен</a:t>
                </a:r>
                <a:endParaRPr lang="ru-RU" sz="1400" dirty="0"/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54" y="2706031"/>
                <a:ext cx="1819729" cy="307777"/>
              </a:xfrm>
              <a:prstGeom prst="rect">
                <a:avLst/>
              </a:prstGeom>
              <a:blipFill rotWithShape="0">
                <a:blip r:embed="rId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Прямоугольник 28"/>
          <p:cNvSpPr/>
          <p:nvPr/>
        </p:nvSpPr>
        <p:spPr>
          <a:xfrm>
            <a:off x="2400896" y="2706031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метра.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278854" y="3353016"/>
                <a:ext cx="202651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1400" dirty="0" smtClean="0"/>
                  <a:t> сантиметров равны</a:t>
                </a:r>
                <a:endParaRPr lang="ru-RU" sz="1400" dirty="0"/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854" y="3353016"/>
                <a:ext cx="2026517" cy="307777"/>
              </a:xfrm>
              <a:prstGeom prst="rect">
                <a:avLst/>
              </a:prstGeom>
              <a:blipFill rotWithShape="0">
                <a:blip r:embed="rId6"/>
                <a:stretch>
                  <a:fillRect t="-3922" r="-301" b="-196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Прямоугольник 32"/>
          <p:cNvSpPr/>
          <p:nvPr/>
        </p:nvSpPr>
        <p:spPr>
          <a:xfrm>
            <a:off x="2614494" y="3344310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метра.</a:t>
            </a:r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7171" y="1987404"/>
            <a:ext cx="2109658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240173" y="3201921"/>
                <a:ext cx="442429" cy="544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173" y="3201921"/>
                <a:ext cx="442429" cy="54425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368413" y="3189221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413" y="3189221"/>
                <a:ext cx="185948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0000" r="-30000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985899" y="2562529"/>
                <a:ext cx="442429" cy="544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899" y="2562529"/>
                <a:ext cx="442429" cy="54425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114139" y="2562529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139" y="2562529"/>
                <a:ext cx="185948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30000" r="-30000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70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269303"/>
            <a:ext cx="2637072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649" y="1269303"/>
            <a:ext cx="2098801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2469823" y="173536"/>
            <a:ext cx="2281565" cy="2191533"/>
          </a:xfrm>
          <a:prstGeom prst="wedgeRoundRectCallout">
            <a:avLst>
              <a:gd name="adj1" fmla="val 83146"/>
              <a:gd name="adj2" fmla="val -43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51091" y="288264"/>
            <a:ext cx="1719027" cy="1962076"/>
          </a:xfrm>
          <a:prstGeom prst="rect">
            <a:avLst/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Список продуктов: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marL="182563" indent="-182563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1 </a:t>
            </a: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десяток яиц.</a:t>
            </a:r>
          </a:p>
          <a:p>
            <a:pPr marL="182563" indent="-182563">
              <a:buAutoNum type="arabicPeriod"/>
            </a:pPr>
            <a:endParaRPr lang="ru-RU" dirty="0" smtClean="0">
              <a:solidFill>
                <a:schemeClr val="tx1"/>
              </a:solidFill>
              <a:latin typeface="Monotype Corsiva" panose="03010101010201010101" pitchFamily="66" charset="0"/>
              <a:cs typeface="MV Boli" panose="02000500030200090000" pitchFamily="2" charset="0"/>
            </a:endParaRPr>
          </a:p>
          <a:p>
            <a:pPr marL="182563" indent="-182563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1 бутылка молока.</a:t>
            </a:r>
          </a:p>
          <a:p>
            <a:pPr marL="182563" indent="-182563">
              <a:buAutoNum type="arabicPeriod"/>
            </a:pPr>
            <a:endParaRPr lang="ru-RU" dirty="0" smtClean="0">
              <a:solidFill>
                <a:schemeClr val="tx1"/>
              </a:solidFill>
              <a:latin typeface="Monotype Corsiva" panose="03010101010201010101" pitchFamily="66" charset="0"/>
              <a:cs typeface="MV Boli" panose="02000500030200090000" pitchFamily="2" charset="0"/>
            </a:endParaRPr>
          </a:p>
          <a:p>
            <a:pPr marL="182563" indent="-182563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Четвертинка хлеба.</a:t>
            </a:r>
          </a:p>
          <a:p>
            <a:pPr marL="182563" indent="-182563">
              <a:buAutoNum type="arabicPeriod"/>
            </a:pPr>
            <a:endParaRPr lang="ru-RU" dirty="0" smtClean="0">
              <a:solidFill>
                <a:schemeClr val="tx1"/>
              </a:solidFill>
              <a:latin typeface="Monotype Corsiva" panose="03010101010201010101" pitchFamily="66" charset="0"/>
              <a:cs typeface="MV Boli" panose="02000500030200090000" pitchFamily="2" charset="0"/>
            </a:endParaRPr>
          </a:p>
          <a:p>
            <a:pPr marL="182563" indent="-182563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Пол палки колбасы.</a:t>
            </a:r>
          </a:p>
        </p:txBody>
      </p:sp>
    </p:spTree>
    <p:extLst>
      <p:ext uri="{BB962C8B-B14F-4D97-AF65-F5344CB8AC3E}">
        <p14:creationId xmlns:p14="http://schemas.microsoft.com/office/powerpoint/2010/main" val="6128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269303"/>
            <a:ext cx="2637072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649" y="1269303"/>
            <a:ext cx="2098801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8775" y="361950"/>
            <a:ext cx="2768473" cy="752936"/>
          </a:xfrm>
          <a:prstGeom prst="wedgeRoundRectCallout">
            <a:avLst>
              <a:gd name="adj1" fmla="val -15094"/>
              <a:gd name="adj2" fmla="val 14254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Вы замечательно справляетесь!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Вот вам ещё одно задание.</a:t>
            </a:r>
          </a:p>
        </p:txBody>
      </p:sp>
    </p:spTree>
    <p:extLst>
      <p:ext uri="{BB962C8B-B14F-4D97-AF65-F5344CB8AC3E}">
        <p14:creationId xmlns:p14="http://schemas.microsoft.com/office/powerpoint/2010/main" val="28059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8774" y="1198234"/>
            <a:ext cx="550227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/>
              <a:t>Какую часть плитки шоколада </a:t>
            </a:r>
            <a:r>
              <a:rPr lang="ru-RU" sz="1400" dirty="0" smtClean="0"/>
              <a:t>Саша </a:t>
            </a:r>
            <a:r>
              <a:rPr lang="ru-RU" sz="1400" dirty="0"/>
              <a:t>отдал Паше?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4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8774" y="1885950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8775" y="229333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7171" y="1987404"/>
            <a:ext cx="2109658" cy="28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29" y="440966"/>
            <a:ext cx="2836371" cy="134114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7160420" y="1114667"/>
            <a:ext cx="829467" cy="667448"/>
            <a:chOff x="7160420" y="1114667"/>
            <a:chExt cx="829467" cy="667448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7169150" y="1447800"/>
              <a:ext cx="0" cy="33431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>
              <a:off x="7160420" y="1447800"/>
              <a:ext cx="4119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7565232" y="1114667"/>
              <a:ext cx="0" cy="34027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H="1">
              <a:off x="7555705" y="1114715"/>
              <a:ext cx="43418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58774" y="2644027"/>
                <a:ext cx="400751" cy="544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644027"/>
                <a:ext cx="400751" cy="54425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2894" y="2623914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94" y="2623914"/>
                <a:ext cx="18594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5806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358774" y="3556805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92085" y="3538699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Саша угостил Пашу 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685281" y="3427404"/>
                <a:ext cx="243656" cy="4047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ru-RU" sz="14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281" y="3427404"/>
                <a:ext cx="243656" cy="404726"/>
              </a:xfrm>
              <a:prstGeom prst="rect">
                <a:avLst/>
              </a:prstGeom>
              <a:blipFill rotWithShape="0">
                <a:blip r:embed="rId8"/>
                <a:stretch>
                  <a:fillRect l="-15000" r="-15000" b="-119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2996202" y="3538699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плитки шоколада.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2754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361950"/>
                <a:ext cx="5905225" cy="1036004"/>
              </a:xfrm>
              <a:prstGeom prst="wedgeRoundRectCallout">
                <a:avLst>
                  <a:gd name="adj1" fmla="val 65662"/>
                  <a:gd name="adj2" fmla="val 118930"/>
                  <a:gd name="adj3" fmla="val 16667"/>
                </a:avLst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r>
                  <a:rPr lang="ru-RU" sz="1400" dirty="0" smtClean="0"/>
                  <a:t>В книге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r>
                  <a:rPr lang="ru-RU" sz="1400" dirty="0"/>
                  <a:t> страницы. И состоит книга всего из двух рассказов. Первый рассказ занимает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4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ru-RU" sz="14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ru-RU" sz="1400" dirty="0" smtClean="0"/>
                  <a:t> всей </a:t>
                </a:r>
                <a:r>
                  <a:rPr lang="ru-RU" sz="1400" dirty="0"/>
                  <a:t>книги. </a:t>
                </a:r>
                <a:endParaRPr lang="ru-RU" sz="1400" dirty="0" smtClean="0"/>
              </a:p>
              <a:p>
                <a:r>
                  <a:rPr lang="ru-RU" sz="1400" dirty="0" smtClean="0"/>
                  <a:t>Сколько </a:t>
                </a:r>
                <a:r>
                  <a:rPr lang="ru-RU" sz="1400" dirty="0"/>
                  <a:t>страниц занимает первый рассказ?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361950"/>
                <a:ext cx="5905225" cy="1036004"/>
              </a:xfrm>
              <a:prstGeom prst="wedgeRoundRectCallout">
                <a:avLst>
                  <a:gd name="adj1" fmla="val 65662"/>
                  <a:gd name="adj2" fmla="val 118930"/>
                  <a:gd name="adj3" fmla="val 16667"/>
                </a:avLst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7739" y="1940454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290449" y="2220704"/>
                <a:ext cx="189224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1) 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32 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: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8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=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4</m:t>
                    </m:r>
                  </m:oMath>
                </a14:m>
                <a:r>
                  <a:rPr lang="ru-RU" sz="1600" i="1" dirty="0" smtClean="0">
                    <a:latin typeface="Cambria Math"/>
                    <a:ea typeface="Cambria Math" pitchFamily="18" charset="0"/>
                  </a:rPr>
                  <a:t> </a:t>
                </a:r>
                <a:r>
                  <a:rPr lang="ru-RU" sz="1600" dirty="0" smtClean="0">
                    <a:ea typeface="Cambria Math" pitchFamily="18" charset="0"/>
                  </a:rPr>
                  <a:t>(стр.)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49" y="2220704"/>
                <a:ext cx="1892249" cy="338554"/>
              </a:xfrm>
              <a:prstGeom prst="rect">
                <a:avLst/>
              </a:prstGeom>
              <a:blipFill rotWithShape="0">
                <a:blip r:embed="rId5"/>
                <a:stretch>
                  <a:fillRect t="-5357" r="-323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290448" y="2600291"/>
                <a:ext cx="190949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2) 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6⋅4</m:t>
                    </m:r>
                    <m:r>
                      <a:rPr lang="ru-RU" sz="1600" b="0" i="1" dirty="0" smtClean="0">
                        <a:latin typeface="Cambria Math"/>
                        <a:ea typeface="Cambria Math" pitchFamily="18" charset="0"/>
                      </a:rPr>
                      <m:t>=</m:t>
                    </m:r>
                    <m:r>
                      <a:rPr lang="ru-RU" sz="1600" b="0" i="1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24</m:t>
                    </m:r>
                  </m:oMath>
                </a14:m>
                <a:r>
                  <a:rPr lang="ru-RU" sz="1600" i="1" dirty="0" smtClean="0">
                    <a:latin typeface="Cambria Math"/>
                    <a:ea typeface="Cambria Math" pitchFamily="18" charset="0"/>
                  </a:rPr>
                  <a:t> </a:t>
                </a:r>
                <a:r>
                  <a:rPr lang="ru-RU" sz="1600" dirty="0" smtClean="0">
                    <a:ea typeface="Cambria Math" pitchFamily="18" charset="0"/>
                  </a:rPr>
                  <a:t>(стр.)</a:t>
                </a:r>
                <a:endParaRPr lang="ru-RU" sz="16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48" y="2600291"/>
                <a:ext cx="1909497" cy="338554"/>
              </a:xfrm>
              <a:prstGeom prst="rect">
                <a:avLst/>
              </a:prstGeom>
              <a:blipFill rotWithShape="0">
                <a:blip r:embed="rId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105638" y="2298346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– составляет одна часть.</a:t>
            </a:r>
            <a:endParaRPr lang="ru-RU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2105639" y="2661846"/>
            <a:ext cx="42132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– занимает первый рассказ.</a:t>
            </a:r>
            <a:endParaRPr lang="ru-RU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358775" y="3173403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92086" y="3173403"/>
                <a:ext cx="421322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первый рассказ занимает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r>
                  <a:rPr lang="ru-RU" sz="1400" dirty="0"/>
                  <a:t> страницы книги.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086" y="3173403"/>
                <a:ext cx="4213225" cy="215444"/>
              </a:xfrm>
              <a:prstGeom prst="rect">
                <a:avLst/>
              </a:prstGeom>
              <a:blipFill rotWithShape="0">
                <a:blip r:embed="rId7"/>
                <a:stretch>
                  <a:fillRect l="-2605" t="-28571" b="-5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2838" y="2155898"/>
            <a:ext cx="248616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7" grpId="0"/>
      <p:bldP spid="8" grpId="0"/>
      <p:bldP spid="12" grpId="0"/>
      <p:bldP spid="13" grpId="0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5" y="1093232"/>
                <a:ext cx="7980553" cy="3308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800" dirty="0" smtClean="0">
                    <a:solidFill>
                      <a:schemeClr val="bg1"/>
                    </a:solidFill>
                  </a:rPr>
                  <a:t>Дроби </a:t>
                </a:r>
                <a:r>
                  <a:rPr lang="ru-RU" sz="1800" dirty="0">
                    <a:solidFill>
                      <a:schemeClr val="bg1"/>
                    </a:solidFill>
                  </a:rPr>
                  <a:t>появляются тогда, когда целый предмет надо </a:t>
                </a:r>
                <a:r>
                  <a:rPr lang="ru-RU" sz="1800" dirty="0">
                    <a:solidFill>
                      <a:srgbClr val="FFC000"/>
                    </a:solidFill>
                  </a:rPr>
                  <a:t>разделить на несколько равных частей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800" dirty="0">
                    <a:solidFill>
                      <a:schemeClr val="bg1"/>
                    </a:solidFill>
                  </a:rPr>
                  <a:t>Записи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вида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ru-RU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ru-RU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ru-RU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ru-RU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ru-RU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ru-RU" sz="1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называют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обыкновенными дробями</a:t>
                </a:r>
                <a:r>
                  <a:rPr lang="ru-RU" sz="1800" dirty="0">
                    <a:solidFill>
                      <a:schemeClr val="bg1"/>
                    </a:solidFill>
                  </a:rPr>
                  <a:t> или просто </a:t>
                </a:r>
                <a:r>
                  <a:rPr lang="ru-RU" sz="1800" dirty="0">
                    <a:solidFill>
                      <a:srgbClr val="FFC000"/>
                    </a:solidFill>
                  </a:rPr>
                  <a:t>дробями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endParaRPr lang="ru-RU" sz="18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endParaRPr lang="ru-RU" sz="18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Char char="•"/>
                </a:pPr>
                <a:r>
                  <a:rPr lang="ru-RU" sz="1800" dirty="0">
                    <a:solidFill>
                      <a:schemeClr val="bg1"/>
                    </a:solidFill>
                  </a:rPr>
                  <a:t>Знаменатель дроби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показывает, </a:t>
                </a:r>
                <a:r>
                  <a:rPr lang="ru-RU" sz="1800" dirty="0">
                    <a:solidFill>
                      <a:schemeClr val="bg1"/>
                    </a:solidFill>
                  </a:rPr>
                  <a:t>на сколько равных частей разделили что-то целое, а числитель – сколько таких частей взяли.</a:t>
                </a:r>
                <a:endParaRPr lang="ru-RU" sz="1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93232"/>
                <a:ext cx="7980553" cy="3308598"/>
              </a:xfrm>
              <a:prstGeom prst="rect">
                <a:avLst/>
              </a:prstGeom>
              <a:blipFill rotWithShape="0">
                <a:blip r:embed="rId5"/>
                <a:stretch>
                  <a:fillRect l="-1681" t="-2578" r="-1757" b="-313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9636" y="2462022"/>
            <a:ext cx="2508468" cy="1232154"/>
          </a:xfrm>
          <a:prstGeom prst="rect">
            <a:avLst/>
          </a:prstGeom>
          <a:solidFill>
            <a:srgbClr val="FFC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3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3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87" y="2513711"/>
            <a:ext cx="2378817" cy="112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462496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2617422" y="944950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175" indent="-317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422" y="944950"/>
                <a:ext cx="360000" cy="54000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047022" y="95481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022" y="954811"/>
                <a:ext cx="360000" cy="54000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476622" y="95481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2" y="954811"/>
                <a:ext cx="360000" cy="54000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3900592" y="95481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4324562" y="954811"/>
                <a:ext cx="360000" cy="54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562" y="954811"/>
                <a:ext cx="360000" cy="54000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 11"/>
          <p:cNvSpPr/>
          <p:nvPr/>
        </p:nvSpPr>
        <p:spPr>
          <a:xfrm>
            <a:off x="4748532" y="954811"/>
            <a:ext cx="36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7134105" y="2230793"/>
                <a:ext cx="1341660" cy="54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56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  Д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105" y="2230793"/>
                <a:ext cx="1341660" cy="540000"/>
              </a:xfrm>
              <a:prstGeom prst="rect">
                <a:avLst/>
              </a:prstGeom>
              <a:blipFill rotWithShape="0">
                <a:blip r:embed="rId9"/>
                <a:stretch>
                  <a:fillRect t="-7087" r="-3571" b="-11024"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3047022" y="1617794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022" y="1617794"/>
                <a:ext cx="360000" cy="52542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3476622" y="1617794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2" y="1617794"/>
                <a:ext cx="360000" cy="52542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8"/>
          <p:cNvSpPr/>
          <p:nvPr/>
        </p:nvSpPr>
        <p:spPr>
          <a:xfrm>
            <a:off x="3900592" y="1617794"/>
            <a:ext cx="360000" cy="5254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4324562" y="1617794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562" y="1617794"/>
                <a:ext cx="360000" cy="52542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/>
          <p:cNvSpPr/>
          <p:nvPr/>
        </p:nvSpPr>
        <p:spPr>
          <a:xfrm>
            <a:off x="4748532" y="1617794"/>
            <a:ext cx="360000" cy="5254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6482036" y="3431725"/>
                <a:ext cx="1341660" cy="5254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    Р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036" y="3431725"/>
                <a:ext cx="1341660" cy="525421"/>
              </a:xfrm>
              <a:prstGeom prst="rect">
                <a:avLst/>
              </a:prstGeom>
              <a:blipFill rotWithShape="0">
                <a:blip r:embed="rId13"/>
                <a:stretch>
                  <a:fillRect t="-8065" r="-794" b="-12903"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3476622" y="2266198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2" y="2266198"/>
                <a:ext cx="360000" cy="525421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Прямоугольник 24"/>
          <p:cNvSpPr/>
          <p:nvPr/>
        </p:nvSpPr>
        <p:spPr>
          <a:xfrm>
            <a:off x="3900592" y="2266198"/>
            <a:ext cx="360000" cy="5254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" algn="ctr">
              <a:tabLst>
                <a:tab pos="92075" algn="l"/>
              </a:tabLst>
            </a:pP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4324562" y="2266198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562" y="2266198"/>
                <a:ext cx="360000" cy="525421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Прямоугольник 26"/>
          <p:cNvSpPr/>
          <p:nvPr/>
        </p:nvSpPr>
        <p:spPr>
          <a:xfrm>
            <a:off x="4748532" y="2266198"/>
            <a:ext cx="360000" cy="5254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596800" y="1301969"/>
                <a:ext cx="1341660" cy="5254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21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  О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00" y="1301969"/>
                <a:ext cx="1341660" cy="525421"/>
              </a:xfrm>
              <a:prstGeom prst="rect">
                <a:avLst/>
              </a:prstGeom>
              <a:blipFill rotWithShape="0">
                <a:blip r:embed="rId16"/>
                <a:stretch>
                  <a:fillRect t="-8871" r="-2778" b="-12097"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/>
          <p:cNvSpPr/>
          <p:nvPr/>
        </p:nvSpPr>
        <p:spPr>
          <a:xfrm>
            <a:off x="2743870" y="3041796"/>
            <a:ext cx="1463675" cy="52542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432354" y="3106097"/>
                <a:ext cx="18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354" y="3106097"/>
                <a:ext cx="180000" cy="369332"/>
              </a:xfrm>
              <a:prstGeom prst="rect">
                <a:avLst/>
              </a:prstGeom>
              <a:blipFill rotWithShape="0">
                <a:blip r:embed="rId17"/>
                <a:stretch>
                  <a:fillRect r="-6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264637" y="2724352"/>
                <a:ext cx="18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637" y="2724352"/>
                <a:ext cx="180000" cy="369332"/>
              </a:xfrm>
              <a:prstGeom prst="rect">
                <a:avLst/>
              </a:prstGeom>
              <a:blipFill rotWithShape="0">
                <a:blip r:embed="rId18"/>
                <a:stretch>
                  <a:fillRect r="-689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4327418" y="3041797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418" y="3041797"/>
                <a:ext cx="360000" cy="525421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Прямоугольник 31"/>
          <p:cNvSpPr/>
          <p:nvPr/>
        </p:nvSpPr>
        <p:spPr>
          <a:xfrm>
            <a:off x="4751388" y="3041797"/>
            <a:ext cx="360000" cy="5254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7136961" y="740149"/>
                <a:ext cx="1338804" cy="5254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de-DE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32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  Б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961" y="740149"/>
                <a:ext cx="1338804" cy="525421"/>
              </a:xfrm>
              <a:prstGeom prst="rect">
                <a:avLst/>
              </a:prstGeom>
              <a:blipFill rotWithShape="0">
                <a:blip r:embed="rId20"/>
                <a:stretch>
                  <a:fillRect t="-8000" r="-2390" b="-12000"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Куб 33"/>
          <p:cNvSpPr/>
          <p:nvPr/>
        </p:nvSpPr>
        <p:spPr>
          <a:xfrm>
            <a:off x="3382921" y="3951509"/>
            <a:ext cx="824623" cy="824623"/>
          </a:xfrm>
          <a:prstGeom prst="cub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066212" y="4281132"/>
                <a:ext cx="18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212" y="4281132"/>
                <a:ext cx="180000" cy="369332"/>
              </a:xfrm>
              <a:prstGeom prst="rect">
                <a:avLst/>
              </a:prstGeom>
              <a:blipFill rotWithShape="0">
                <a:blip r:embed="rId21"/>
                <a:stretch>
                  <a:fillRect r="-6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4344253" y="4018421"/>
                <a:ext cx="360000" cy="52542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340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Прямоугольник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253" y="4018421"/>
                <a:ext cx="360000" cy="525421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Прямоугольник 36"/>
          <p:cNvSpPr/>
          <p:nvPr/>
        </p:nvSpPr>
        <p:spPr>
          <a:xfrm>
            <a:off x="4768223" y="4018421"/>
            <a:ext cx="360000" cy="5254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779752" y="3590099"/>
                <a:ext cx="1321969" cy="5254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de-DE" sz="340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125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Ь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52" y="3590099"/>
                <a:ext cx="1321969" cy="525421"/>
              </a:xfrm>
              <a:prstGeom prst="rect">
                <a:avLst/>
              </a:prstGeom>
              <a:blipFill rotWithShape="0">
                <a:blip r:embed="rId23"/>
                <a:stretch>
                  <a:fillRect t="-8065" r="-3213" b="-12903"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968901" y="2265897"/>
                <a:ext cx="230832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ru-RU" sz="3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901" y="2265897"/>
                <a:ext cx="230832" cy="523220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6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0185 L -0.21771 -0.24938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-12377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417 0.01204 L -0.14584 -0.3537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18302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21 -0.0037 L 0.49722 0.18642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22" y="950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417 -3.08642E-6 L -0.21789 0.446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4" y="2234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417 4.5679E-6 L 0.47934 0.08364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3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8" grpId="1" animBg="1"/>
      <p:bldP spid="3" grpId="0" animBg="1"/>
      <p:bldP spid="29" grpId="0"/>
      <p:bldP spid="30" grpId="0"/>
      <p:bldP spid="31" grpId="0" animBg="1"/>
      <p:bldP spid="32" grpId="0" animBg="1"/>
      <p:bldP spid="33" grpId="0" animBg="1"/>
      <p:bldP spid="33" grpId="1" animBg="1"/>
      <p:bldP spid="34" grpId="0" animBg="1"/>
      <p:bldP spid="35" grpId="0"/>
      <p:bldP spid="36" grpId="0" animBg="1"/>
      <p:bldP spid="37" grpId="0" animBg="1"/>
      <p:bldP spid="38" grpId="0" animBg="1"/>
      <p:bldP spid="38" grpId="1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269303"/>
            <a:ext cx="2637072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649" y="1269303"/>
            <a:ext cx="2098801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6415644" y="400513"/>
            <a:ext cx="2281565" cy="752936"/>
          </a:xfrm>
          <a:prstGeom prst="wedgeRoundRectCallout">
            <a:avLst>
              <a:gd name="adj1" fmla="val 13320"/>
              <a:gd name="adj2" fmla="val 69678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А причём здесь четвертинка хлеба и пол палки колбасы?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916238" y="400512"/>
            <a:ext cx="2281565" cy="971087"/>
          </a:xfrm>
          <a:prstGeom prst="wedgeRoundRectCallout">
            <a:avLst>
              <a:gd name="adj1" fmla="val 60077"/>
              <a:gd name="adj2" fmla="val 42422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А я слышал, как про барабанщика говорили, что он выбивает красивую дробь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30" y="-85677"/>
            <a:ext cx="7014916" cy="526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1386</TotalTime>
  <Words>1265</Words>
  <Application>Microsoft Office PowerPoint</Application>
  <PresentationFormat>Экран (16:9)</PresentationFormat>
  <Paragraphs>356</Paragraphs>
  <Slides>53</Slides>
  <Notes>51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1" baseType="lpstr">
      <vt:lpstr>Merriweather</vt:lpstr>
      <vt:lpstr>Arial</vt:lpstr>
      <vt:lpstr>Cambria Math</vt:lpstr>
      <vt:lpstr>MV Boli</vt:lpstr>
      <vt:lpstr>Calibri</vt:lpstr>
      <vt:lpstr>Roboto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63</cp:revision>
  <dcterms:created xsi:type="dcterms:W3CDTF">2017-06-06T14:34:21Z</dcterms:created>
  <dcterms:modified xsi:type="dcterms:W3CDTF">2025-01-17T12:50:57Z</dcterms:modified>
</cp:coreProperties>
</file>