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60" r:id="rId1"/>
  </p:sldMasterIdLst>
  <p:notesMasterIdLst>
    <p:notesMasterId r:id="rId49"/>
  </p:notesMasterIdLst>
  <p:sldIdLst>
    <p:sldId id="260" r:id="rId2"/>
    <p:sldId id="273" r:id="rId3"/>
    <p:sldId id="314" r:id="rId4"/>
    <p:sldId id="348" r:id="rId5"/>
    <p:sldId id="274" r:id="rId6"/>
    <p:sldId id="262" r:id="rId7"/>
    <p:sldId id="276" r:id="rId8"/>
    <p:sldId id="349" r:id="rId9"/>
    <p:sldId id="316" r:id="rId10"/>
    <p:sldId id="315" r:id="rId11"/>
    <p:sldId id="317" r:id="rId12"/>
    <p:sldId id="319" r:id="rId13"/>
    <p:sldId id="320" r:id="rId14"/>
    <p:sldId id="296" r:id="rId15"/>
    <p:sldId id="318" r:id="rId16"/>
    <p:sldId id="350" r:id="rId17"/>
    <p:sldId id="286" r:id="rId18"/>
    <p:sldId id="321" r:id="rId19"/>
    <p:sldId id="322" r:id="rId20"/>
    <p:sldId id="323" r:id="rId21"/>
    <p:sldId id="324" r:id="rId22"/>
    <p:sldId id="325" r:id="rId23"/>
    <p:sldId id="326" r:id="rId24"/>
    <p:sldId id="351" r:id="rId25"/>
    <p:sldId id="352" r:id="rId26"/>
    <p:sldId id="353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44" r:id="rId45"/>
    <p:sldId id="345" r:id="rId46"/>
    <p:sldId id="346" r:id="rId47"/>
    <p:sldId id="347" r:id="rId48"/>
  </p:sldIdLst>
  <p:sldSz cx="9144000" cy="5143500" type="screen16x9"/>
  <p:notesSz cx="6858000" cy="9144000"/>
  <p:embeddedFontLst>
    <p:embeddedFont>
      <p:font typeface="Merriweather" panose="020B0604020202020204" charset="-52"/>
      <p:regular r:id="rId50"/>
      <p:bold r:id="rId51"/>
      <p:italic r:id="rId52"/>
      <p:boldItalic r:id="rId53"/>
    </p:embeddedFont>
    <p:embeddedFont>
      <p:font typeface="Cambria Math" panose="02040503050406030204" pitchFamily="18" charset="0"/>
      <p:regular r:id="rId54"/>
    </p:embeddedFont>
    <p:embeddedFont>
      <p:font typeface="Calibri" panose="020F0502020204030204" pitchFamily="34" charset="0"/>
      <p:regular r:id="rId55"/>
      <p:bold r:id="rId56"/>
      <p:italic r:id="rId57"/>
      <p:boldItalic r:id="rId58"/>
    </p:embeddedFont>
    <p:embeddedFont>
      <p:font typeface="Roboto" panose="020B0604020202020204" charset="0"/>
      <p:regular r:id="rId59"/>
      <p:bold r:id="rId60"/>
      <p:italic r:id="rId61"/>
      <p:boldItalic r:id="rId62"/>
    </p:embeddedFont>
  </p:embeddedFontLst>
  <p:defaultTextStyle>
    <a:defPPr>
      <a:defRPr lang="ru-RU"/>
    </a:defPPr>
    <a:lvl1pPr marL="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89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783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675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566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457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348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240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132" algn="l" defTabSz="685783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03" userDrawn="1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pos="5534" userDrawn="1">
          <p15:clr>
            <a:srgbClr val="A4A3A4"/>
          </p15:clr>
        </p15:guide>
        <p15:guide id="4" orient="horz" pos="228" userDrawn="1">
          <p15:clr>
            <a:srgbClr val="A4A3A4"/>
          </p15:clr>
        </p15:guide>
        <p15:guide id="5" pos="2993" userDrawn="1">
          <p15:clr>
            <a:srgbClr val="A4A3A4"/>
          </p15:clr>
        </p15:guide>
        <p15:guide id="6" pos="2744" userDrawn="1">
          <p15:clr>
            <a:srgbClr val="A4A3A4"/>
          </p15:clr>
        </p15:guide>
        <p15:guide id="7" pos="2041" userDrawn="1">
          <p15:clr>
            <a:srgbClr val="A4A3A4"/>
          </p15:clr>
        </p15:guide>
        <p15:guide id="8" pos="3692" userDrawn="1">
          <p15:clr>
            <a:srgbClr val="A4A3A4"/>
          </p15:clr>
        </p15:guide>
        <p15:guide id="9" pos="1837" userDrawn="1">
          <p15:clr>
            <a:srgbClr val="A4A3A4"/>
          </p15:clr>
        </p15:guide>
        <p15:guide id="10" pos="390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000"/>
    <a:srgbClr val="2A7F4A"/>
    <a:srgbClr val="15490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1" autoAdjust="0"/>
    <p:restoredTop sz="88147" autoAdjust="0"/>
  </p:normalViewPr>
  <p:slideViewPr>
    <p:cSldViewPr snapToGrid="0" showGuides="1">
      <p:cViewPr varScale="1">
        <p:scale>
          <a:sx n="102" d="100"/>
          <a:sy n="102" d="100"/>
        </p:scale>
        <p:origin x="1133" y="77"/>
      </p:cViewPr>
      <p:guideLst>
        <p:guide orient="horz" pos="3003"/>
        <p:guide pos="226"/>
        <p:guide pos="5534"/>
        <p:guide orient="horz" pos="228"/>
        <p:guide pos="2993"/>
        <p:guide pos="2744"/>
        <p:guide pos="2041"/>
        <p:guide pos="3692"/>
        <p:guide pos="1837"/>
        <p:guide pos="390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font" Target="fonts/font9.fntdata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57" Type="http://schemas.openxmlformats.org/officeDocument/2006/relationships/font" Target="fonts/font8.fntdata"/><Relationship Id="rId61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font" Target="fonts/font11.fntdata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font" Target="fonts/font7.fntdata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font" Target="fonts/font1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F6CDED-7666-4D7E-A294-5461EC81F347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3F394D-A24F-4D3B-936C-7A19980982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2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62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8198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8211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11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9300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7601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4635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6238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1371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9269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099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670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85662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1370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677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32847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6181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0482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43570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33696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1513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99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2718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11866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247340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59704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363505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7662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5068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87181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7937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4495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1749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531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1645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491376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754377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125010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91007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887324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83652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321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398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85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900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3F394D-A24F-4D3B-936C-7A1998098286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8828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7023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811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0486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12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525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493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132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477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42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434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5600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23D31-6C15-4E8B-B5F8-EC45A10A3328}" type="datetimeFigureOut">
              <a:rPr lang="ru-RU" smtClean="0"/>
              <a:t>17.01.2025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2AE63-1518-4AEF-8B91-881F017BEC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739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4" Type="http://schemas.openxmlformats.org/officeDocument/2006/relationships/image" Target="../media/image31.png"/><Relationship Id="rId9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7" Type="http://schemas.openxmlformats.org/officeDocument/2006/relationships/image" Target="../media/image39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10" Type="http://schemas.openxmlformats.org/officeDocument/2006/relationships/image" Target="../media/image42.png"/><Relationship Id="rId4" Type="http://schemas.openxmlformats.org/officeDocument/2006/relationships/image" Target="../media/image31.png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11.png"/><Relationship Id="rId3" Type="http://schemas.openxmlformats.org/officeDocument/2006/relationships/image" Target="../media/image8.png"/><Relationship Id="rId7" Type="http://schemas.openxmlformats.org/officeDocument/2006/relationships/image" Target="../media/image44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11" Type="http://schemas.openxmlformats.org/officeDocument/2006/relationships/image" Target="../media/image48.png"/><Relationship Id="rId10" Type="http://schemas.openxmlformats.org/officeDocument/2006/relationships/image" Target="../media/image47.png"/><Relationship Id="rId9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_rels/slide24.xml.rels><?xml version="1.0" encoding="UTF-8" standalone="yes"?>
<Relationships xmlns="http://schemas.openxmlformats.org/package/2006/relationships"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7" Type="http://schemas.openxmlformats.org/officeDocument/2006/relationships/image" Target="../media/image55.png"/><Relationship Id="rId12" Type="http://schemas.openxmlformats.org/officeDocument/2006/relationships/image" Target="../media/image3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59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4.png"/><Relationship Id="rId7" Type="http://schemas.openxmlformats.org/officeDocument/2006/relationships/image" Target="../media/image55.png"/><Relationship Id="rId12" Type="http://schemas.openxmlformats.org/officeDocument/2006/relationships/image" Target="../media/image63.png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png"/><Relationship Id="rId11" Type="http://schemas.openxmlformats.org/officeDocument/2006/relationships/image" Target="../media/image62.png"/><Relationship Id="rId15" Type="http://schemas.openxmlformats.org/officeDocument/2006/relationships/image" Target="../media/image65.png"/><Relationship Id="rId10" Type="http://schemas.openxmlformats.org/officeDocument/2006/relationships/image" Target="../media/image61.png"/><Relationship Id="rId4" Type="http://schemas.openxmlformats.org/officeDocument/2006/relationships/image" Target="../media/image53.png"/><Relationship Id="rId9" Type="http://schemas.openxmlformats.org/officeDocument/2006/relationships/image" Target="../media/image57.png"/><Relationship Id="rId14" Type="http://schemas.openxmlformats.org/officeDocument/2006/relationships/image" Target="../media/image5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8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11.png"/><Relationship Id="rId9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8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9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7" Type="http://schemas.openxmlformats.org/officeDocument/2006/relationships/image" Target="../media/image7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10" Type="http://schemas.openxmlformats.org/officeDocument/2006/relationships/image" Target="../media/image32.png"/><Relationship Id="rId4" Type="http://schemas.openxmlformats.org/officeDocument/2006/relationships/image" Target="../media/image71.png"/><Relationship Id="rId9" Type="http://schemas.openxmlformats.org/officeDocument/2006/relationships/image" Target="../media/image7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8.png"/><Relationship Id="rId7" Type="http://schemas.openxmlformats.org/officeDocument/2006/relationships/image" Target="../media/image7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4" Type="http://schemas.openxmlformats.org/officeDocument/2006/relationships/image" Target="../media/image80.png"/><Relationship Id="rId9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png"/><Relationship Id="rId7" Type="http://schemas.openxmlformats.org/officeDocument/2006/relationships/image" Target="../media/image82.png"/><Relationship Id="rId12" Type="http://schemas.openxmlformats.org/officeDocument/2006/relationships/image" Target="../media/image8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6.png"/><Relationship Id="rId15" Type="http://schemas.openxmlformats.org/officeDocument/2006/relationships/image" Target="../media/image32.png"/><Relationship Id="rId10" Type="http://schemas.openxmlformats.org/officeDocument/2006/relationships/image" Target="../media/image85.png"/><Relationship Id="rId4" Type="http://schemas.openxmlformats.org/officeDocument/2006/relationships/image" Target="../media/image80.png"/><Relationship Id="rId9" Type="http://schemas.openxmlformats.org/officeDocument/2006/relationships/image" Target="../media/image84.png"/><Relationship Id="rId14" Type="http://schemas.openxmlformats.org/officeDocument/2006/relationships/image" Target="../media/image8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9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3.png"/><Relationship Id="rId4" Type="http://schemas.openxmlformats.org/officeDocument/2006/relationships/image" Target="../media/image6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png"/><Relationship Id="rId11" Type="http://schemas.openxmlformats.org/officeDocument/2006/relationships/image" Target="../media/image26.png"/><Relationship Id="rId10" Type="http://schemas.openxmlformats.org/officeDocument/2006/relationships/image" Target="../media/image100.png"/><Relationship Id="rId4" Type="http://schemas.openxmlformats.org/officeDocument/2006/relationships/image" Target="../media/image950.png"/><Relationship Id="rId9" Type="http://schemas.openxmlformats.org/officeDocument/2006/relationships/image" Target="../media/image99.pn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0.png"/><Relationship Id="rId7" Type="http://schemas.openxmlformats.org/officeDocument/2006/relationships/image" Target="../media/image102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44.xml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97.png"/><Relationship Id="rId5" Type="http://schemas.openxmlformats.org/officeDocument/2006/relationships/image" Target="../media/image99.png"/><Relationship Id="rId15" Type="http://schemas.openxmlformats.org/officeDocument/2006/relationships/image" Target="../media/image105.png"/><Relationship Id="rId10" Type="http://schemas.openxmlformats.org/officeDocument/2006/relationships/image" Target="../media/image96.png"/><Relationship Id="rId9" Type="http://schemas.openxmlformats.org/officeDocument/2006/relationships/image" Target="../media/image950.png"/><Relationship Id="rId14" Type="http://schemas.openxmlformats.org/officeDocument/2006/relationships/image" Target="../media/image104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0.png"/><Relationship Id="rId18" Type="http://schemas.openxmlformats.org/officeDocument/2006/relationships/image" Target="../media/image108.png"/><Relationship Id="rId21" Type="http://schemas.openxmlformats.org/officeDocument/2006/relationships/image" Target="../media/image32.png"/><Relationship Id="rId7" Type="http://schemas.openxmlformats.org/officeDocument/2006/relationships/image" Target="../media/image102.png"/><Relationship Id="rId12" Type="http://schemas.openxmlformats.org/officeDocument/2006/relationships/image" Target="../media/image98.png"/><Relationship Id="rId17" Type="http://schemas.openxmlformats.org/officeDocument/2006/relationships/image" Target="../media/image107.png"/><Relationship Id="rId2" Type="http://schemas.openxmlformats.org/officeDocument/2006/relationships/notesSlide" Target="../notesSlides/notesSlide45.xml"/><Relationship Id="rId16" Type="http://schemas.openxmlformats.org/officeDocument/2006/relationships/image" Target="../media/image106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1.png"/><Relationship Id="rId11" Type="http://schemas.openxmlformats.org/officeDocument/2006/relationships/image" Target="../media/image97.png"/><Relationship Id="rId5" Type="http://schemas.openxmlformats.org/officeDocument/2006/relationships/image" Target="../media/image99.png"/><Relationship Id="rId15" Type="http://schemas.openxmlformats.org/officeDocument/2006/relationships/image" Target="../media/image105.png"/><Relationship Id="rId10" Type="http://schemas.openxmlformats.org/officeDocument/2006/relationships/image" Target="../media/image96.png"/><Relationship Id="rId19" Type="http://schemas.openxmlformats.org/officeDocument/2006/relationships/image" Target="../media/image109.png"/><Relationship Id="rId9" Type="http://schemas.openxmlformats.org/officeDocument/2006/relationships/image" Target="../media/image950.png"/><Relationship Id="rId14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4.png"/><Relationship Id="rId3" Type="http://schemas.openxmlformats.org/officeDocument/2006/relationships/image" Target="../media/image12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3.png"/><Relationship Id="rId9" Type="http://schemas.openxmlformats.org/officeDocument/2006/relationships/image" Target="../media/image19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-213756" y="1263699"/>
            <a:ext cx="5379522" cy="2092881"/>
          </a:xfrm>
          <a:prstGeom prst="rect">
            <a:avLst/>
          </a:prstGeom>
        </p:spPr>
        <p:txBody>
          <a:bodyPr wrap="square" lIns="720000" tIns="0" rIns="0" bIns="0">
            <a:spAutoFit/>
          </a:bodyPr>
          <a:lstStyle/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Правильные и неправильные дроби. </a:t>
            </a:r>
          </a:p>
          <a:p>
            <a:r>
              <a:rPr lang="ru-RU" sz="3400" dirty="0" smtClean="0">
                <a:solidFill>
                  <a:schemeClr val="bg1"/>
                </a:solidFill>
                <a:latin typeface="+mj-lt"/>
              </a:rPr>
              <a:t>Сравнение дробей.</a:t>
            </a:r>
            <a:endParaRPr lang="ru-RU" sz="34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243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014153" y="126000"/>
            <a:ext cx="5563709" cy="724900"/>
          </a:xfrm>
          <a:prstGeom prst="wedgeRoundRectCallout">
            <a:avLst>
              <a:gd name="adj1" fmla="val 71204"/>
              <a:gd name="adj2" fmla="val 6008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Что-то целое надо разделить на шесть частей и взять шесть частей.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38" y="1008062"/>
            <a:ext cx="2751138" cy="2751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322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014153" y="126000"/>
            <a:ext cx="5563709" cy="724900"/>
          </a:xfrm>
          <a:prstGeom prst="wedgeRoundRectCallout">
            <a:avLst>
              <a:gd name="adj1" fmla="val 71204"/>
              <a:gd name="adj2" fmla="val 6008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Что-то целое надо разделить на шесть частей и взять шесть частей.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38" y="1008062"/>
            <a:ext cx="2751138" cy="2751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1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3234810" y="1641475"/>
                <a:ext cx="1499641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4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4810" y="1641475"/>
                <a:ext cx="1499641" cy="1272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54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34810" y="1641475"/>
            <a:ext cx="65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sz="4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917826" y="1361210"/>
                <a:ext cx="2571750" cy="1417779"/>
              </a:xfrm>
              <a:prstGeom prst="rect">
                <a:avLst/>
              </a:prstGeom>
              <a:noFill/>
              <a:ln w="19050">
                <a:solidFill>
                  <a:srgbClr val="C00000"/>
                </a:solidFill>
              </a:ln>
            </p:spPr>
            <p:txBody>
              <a:bodyPr wrap="square" lIns="180000" tIns="180000" rIns="180000" bIns="18000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0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de-DE" sz="4000" i="1"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ru-RU" sz="4000" i="1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7826" y="1361210"/>
                <a:ext cx="2571750" cy="1417779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 w="19050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Скругленная прямоугольная выноска 9"/>
              <p:cNvSpPr/>
              <p:nvPr/>
            </p:nvSpPr>
            <p:spPr>
              <a:xfrm>
                <a:off x="685776" y="754650"/>
                <a:ext cx="1814771" cy="724900"/>
              </a:xfrm>
              <a:prstGeom prst="wedgeRoundRectCallout">
                <a:avLst>
                  <a:gd name="adj1" fmla="val 3281"/>
                  <a:gd name="adj2" fmla="val 10870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r>
                      <a:rPr lang="de-DE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– </a:t>
                </a:r>
                <a:r>
                  <a:rPr lang="ru-RU" dirty="0" smtClean="0">
                    <a:solidFill>
                      <a:schemeClr val="tx1"/>
                    </a:solidFill>
                  </a:rPr>
                  <a:t>любое натуральное число.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Скругленная прямоугольная выноска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776" y="754650"/>
                <a:ext cx="1814771" cy="724900"/>
              </a:xfrm>
              <a:prstGeom prst="wedgeRoundRectCallout">
                <a:avLst>
                  <a:gd name="adj1" fmla="val 3281"/>
                  <a:gd name="adj2" fmla="val 108702"/>
                  <a:gd name="adj3" fmla="val 16667"/>
                </a:avLst>
              </a:prstGeom>
              <a:blipFill rotWithShape="0">
                <a:blip r:embed="rId8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40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Скругленная прямоугольная выноска 10"/>
          <p:cNvSpPr/>
          <p:nvPr/>
        </p:nvSpPr>
        <p:spPr>
          <a:xfrm>
            <a:off x="4837010" y="398202"/>
            <a:ext cx="2221762" cy="724900"/>
          </a:xfrm>
          <a:prstGeom prst="wedgeRoundRectCallout">
            <a:avLst>
              <a:gd name="adj1" fmla="val 66500"/>
              <a:gd name="adj2" fmla="val 88917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У этой дроби числитель больше знаменателя.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907527" y="398202"/>
            <a:ext cx="2662455" cy="724900"/>
          </a:xfrm>
          <a:prstGeom prst="wedgeRoundRectCallout">
            <a:avLst>
              <a:gd name="adj1" fmla="val -24823"/>
              <a:gd name="adj2" fmla="val 162583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это действительно так.</a:t>
            </a:r>
          </a:p>
        </p:txBody>
      </p:sp>
    </p:spTree>
    <p:extLst>
      <p:ext uri="{BB962C8B-B14F-4D97-AF65-F5344CB8AC3E}">
        <p14:creationId xmlns:p14="http://schemas.microsoft.com/office/powerpoint/2010/main" val="131061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96403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619750" y="990600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724775" y="985837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19750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077200" y="9779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75350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27775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73850" y="992187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75525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23100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607050" y="990600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13400" y="2389188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78525" y="9874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27775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672263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26275" y="9874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78700" y="9810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31125" y="99060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616575" y="2752782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616575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074025" y="2740082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72175" y="2752045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603875" y="2752782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610225" y="4151370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97535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324600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69088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2310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375525" y="274325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727950" y="275278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30" y="1264950"/>
            <a:ext cx="2637071" cy="3600000"/>
          </a:xfrm>
          <a:prstGeom prst="rect">
            <a:avLst/>
          </a:prstGeom>
        </p:spPr>
      </p:pic>
      <p:sp>
        <p:nvSpPr>
          <p:cNvPr id="38" name="Скругленная прямоугольная выноска 37"/>
          <p:cNvSpPr/>
          <p:nvPr/>
        </p:nvSpPr>
        <p:spPr>
          <a:xfrm>
            <a:off x="907527" y="398202"/>
            <a:ext cx="2662455" cy="724900"/>
          </a:xfrm>
          <a:prstGeom prst="wedgeRoundRectCallout">
            <a:avLst>
              <a:gd name="adj1" fmla="val -27021"/>
              <a:gd name="adj2" fmla="val 82861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Но в прямоугольнике </a:t>
            </a:r>
            <a:r>
              <a:rPr lang="ru-RU" dirty="0" smtClean="0">
                <a:solidFill>
                  <a:schemeClr val="tx1"/>
                </a:solidFill>
              </a:rPr>
              <a:t>частей </a:t>
            </a:r>
            <a:r>
              <a:rPr lang="ru-RU" dirty="0">
                <a:solidFill>
                  <a:schemeClr val="tx1"/>
                </a:solidFill>
              </a:rPr>
              <a:t>всего семь.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Как </a:t>
            </a:r>
            <a:r>
              <a:rPr lang="ru-RU" dirty="0">
                <a:solidFill>
                  <a:schemeClr val="tx1"/>
                </a:solidFill>
              </a:rPr>
              <a:t>же быть?</a:t>
            </a:r>
          </a:p>
        </p:txBody>
      </p:sp>
    </p:spTree>
    <p:extLst>
      <p:ext uri="{BB962C8B-B14F-4D97-AF65-F5344CB8AC3E}">
        <p14:creationId xmlns:p14="http://schemas.microsoft.com/office/powerpoint/2010/main" val="1933085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396403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5619750" y="990600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7724775" y="985837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19750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077200" y="9779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5975350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6327775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6673850" y="992187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7375525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7023100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607050" y="990600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5613400" y="2389188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78525" y="9874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6327775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672263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26275" y="9874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78700" y="9810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31125" y="99060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616575" y="2752782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616575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074025" y="2740082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72175" y="2752045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603875" y="2752782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5610225" y="4151370"/>
            <a:ext cx="247015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97535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324600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69088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2310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375525" y="274325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727950" y="275278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ая прямоугольная выноска 37"/>
          <p:cNvSpPr/>
          <p:nvPr/>
        </p:nvSpPr>
        <p:spPr>
          <a:xfrm>
            <a:off x="907527" y="614476"/>
            <a:ext cx="2662455" cy="508625"/>
          </a:xfrm>
          <a:prstGeom prst="wedgeRoundRectCallout">
            <a:avLst>
              <a:gd name="adj1" fmla="val -25098"/>
              <a:gd name="adj2" fmla="val 17065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Ничего страшного.</a:t>
            </a:r>
          </a:p>
          <a:p>
            <a:pPr algn="ctr"/>
            <a:r>
              <a:rPr lang="ru-RU" dirty="0">
                <a:solidFill>
                  <a:schemeClr val="tx1"/>
                </a:solidFill>
              </a:rPr>
              <a:t>Вам понятно?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32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0" grpId="0" animBg="1"/>
      <p:bldP spid="25" grpId="0" animBg="1"/>
      <p:bldP spid="26" grpId="0" animBg="1"/>
      <p:bldP spid="27" grpId="0" animBg="1"/>
      <p:bldP spid="29" grpId="0" animBg="1"/>
      <p:bldP spid="28" grpId="0" animBg="1"/>
      <p:bldP spid="31" grpId="0" animBg="1"/>
      <p:bldP spid="35" grpId="0" animBg="1"/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5325" y="2111050"/>
            <a:ext cx="546417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дроби, </a:t>
            </a:r>
            <a:r>
              <a:rPr lang="ru-RU" sz="1800" dirty="0">
                <a:solidFill>
                  <a:schemeClr val="bg1"/>
                </a:solidFill>
              </a:rPr>
              <a:t>у </a:t>
            </a:r>
            <a:r>
              <a:rPr lang="ru-RU" sz="1800" dirty="0" smtClean="0">
                <a:solidFill>
                  <a:schemeClr val="bg1"/>
                </a:solidFill>
              </a:rPr>
              <a:t>которых </a:t>
            </a:r>
            <a:r>
              <a:rPr lang="ru-RU" sz="1800" dirty="0">
                <a:solidFill>
                  <a:schemeClr val="bg1"/>
                </a:solidFill>
              </a:rPr>
              <a:t>числитель больше </a:t>
            </a:r>
            <a:r>
              <a:rPr lang="ru-RU" sz="1800" dirty="0" smtClean="0">
                <a:solidFill>
                  <a:schemeClr val="bg1"/>
                </a:solidFill>
              </a:rPr>
              <a:t>знаменателя или равен ему.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5325" y="1566379"/>
            <a:ext cx="591680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Неправильные дроби  —</a:t>
            </a:r>
          </a:p>
        </p:txBody>
      </p:sp>
    </p:spTree>
    <p:extLst>
      <p:ext uri="{BB962C8B-B14F-4D97-AF65-F5344CB8AC3E}">
        <p14:creationId xmlns:p14="http://schemas.microsoft.com/office/powerpoint/2010/main" val="407755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912710" y="361950"/>
            <a:ext cx="2221762" cy="724900"/>
          </a:xfrm>
          <a:prstGeom prst="wedgeRoundRectCallout">
            <a:avLst>
              <a:gd name="adj1" fmla="val -28675"/>
              <a:gd name="adj2" fmla="val 14410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Какие </a:t>
            </a:r>
            <a:r>
              <a:rPr lang="ru-RU" dirty="0">
                <a:solidFill>
                  <a:schemeClr val="tx1"/>
                </a:solidFill>
              </a:rPr>
              <a:t>дроби называют правильными?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4136775" y="361450"/>
            <a:ext cx="2221762" cy="724900"/>
          </a:xfrm>
          <a:prstGeom prst="wedgeRoundRectCallout">
            <a:avLst>
              <a:gd name="adj1" fmla="val 52352"/>
              <a:gd name="adj2" fmla="val 6789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Наверное дроби, у которых числитель меньше знаменателя.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01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65325" y="2111050"/>
            <a:ext cx="546417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>
                <a:solidFill>
                  <a:schemeClr val="bg1"/>
                </a:solidFill>
              </a:rPr>
              <a:t>дроби, </a:t>
            </a:r>
            <a:r>
              <a:rPr lang="ru-RU" sz="1800" dirty="0">
                <a:solidFill>
                  <a:schemeClr val="bg1"/>
                </a:solidFill>
              </a:rPr>
              <a:t>у </a:t>
            </a:r>
            <a:r>
              <a:rPr lang="ru-RU" sz="1800" dirty="0" smtClean="0">
                <a:solidFill>
                  <a:schemeClr val="bg1"/>
                </a:solidFill>
              </a:rPr>
              <a:t>которых </a:t>
            </a:r>
            <a:r>
              <a:rPr lang="ru-RU" sz="1800" dirty="0">
                <a:solidFill>
                  <a:schemeClr val="bg1"/>
                </a:solidFill>
              </a:rPr>
              <a:t>числитель </a:t>
            </a:r>
            <a:r>
              <a:rPr lang="ru-RU" sz="1800" dirty="0" smtClean="0">
                <a:solidFill>
                  <a:schemeClr val="bg1"/>
                </a:solidFill>
              </a:rPr>
              <a:t>меньше знаменателя.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65325" y="1566379"/>
            <a:ext cx="5916803" cy="5232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3400" dirty="0" smtClean="0">
                <a:solidFill>
                  <a:srgbClr val="FFC000"/>
                </a:solidFill>
                <a:latin typeface="+mj-lt"/>
              </a:rPr>
              <a:t>Правильные дроби  —</a:t>
            </a:r>
          </a:p>
        </p:txBody>
      </p:sp>
    </p:spTree>
    <p:extLst>
      <p:ext uri="{BB962C8B-B14F-4D97-AF65-F5344CB8AC3E}">
        <p14:creationId xmlns:p14="http://schemas.microsoft.com/office/powerpoint/2010/main" val="32601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2079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270248" y="878613"/>
            <a:ext cx="3319271" cy="836136"/>
          </a:xfrm>
          <a:prstGeom prst="wedgeRoundRectCallout">
            <a:avLst>
              <a:gd name="adj1" fmla="val 57036"/>
              <a:gd name="adj2" fmla="val 89623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Паша, а ты помнишь, как нам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>
                <a:solidFill>
                  <a:schemeClr val="tx1"/>
                </a:solidFill>
              </a:rPr>
              <a:t> рассказывал про обыкновенные дроби?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75489" y="878613"/>
            <a:ext cx="3319271" cy="836136"/>
          </a:xfrm>
          <a:prstGeom prst="wedgeRoundRectCallout">
            <a:avLst>
              <a:gd name="adj1" fmla="val 54336"/>
              <a:gd name="adj2" fmla="val 97601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Да, Саша, </a:t>
            </a:r>
            <a:r>
              <a:rPr lang="ru-RU" dirty="0" smtClean="0">
                <a:solidFill>
                  <a:schemeClr val="tx1"/>
                </a:solidFill>
              </a:rPr>
              <a:t>помню.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5650" y="2030514"/>
            <a:ext cx="2416034" cy="31129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31" y="2083155"/>
            <a:ext cx="1258337" cy="3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613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909934"/>
            <a:ext cx="8426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Среди записанных дробей выберите правильные дроби, неправильные дроби.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03" y="1160611"/>
                <a:ext cx="1980029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160611"/>
                <a:ext cx="1980029" cy="618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8775" y="2691795"/>
            <a:ext cx="8426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Правильные:</a:t>
            </a:r>
            <a:endParaRPr lang="ru-R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774" y="3319683"/>
            <a:ext cx="8426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Неправильные: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77825" y="1208250"/>
                <a:ext cx="272510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25" y="1208250"/>
                <a:ext cx="272510" cy="518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542655" y="1159547"/>
                <a:ext cx="848309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=1,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55" y="1159547"/>
                <a:ext cx="848309" cy="6183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80771" y="1210883"/>
                <a:ext cx="272510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771" y="1210883"/>
                <a:ext cx="272510" cy="519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55637" y="2039943"/>
            <a:ext cx="124269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31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4.81481E-6 L 0.15208 0.3796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08" y="18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3.82716E-6 L 0.15243 0.3774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986" y="1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0.01111 L 0.07379 0.2567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20" y="122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" grpId="0"/>
      <p:bldP spid="11" grpId="0"/>
      <p:bldP spid="16" grpId="0"/>
      <p:bldP spid="4" grpId="0"/>
      <p:bldP spid="4" grpId="1"/>
      <p:bldP spid="5" grpId="0"/>
      <p:bldP spid="5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909934"/>
            <a:ext cx="8426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Среди записанных дробей выберите правильные дроби, неправильные дроби.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03" y="1160611"/>
                <a:ext cx="1980029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160611"/>
                <a:ext cx="1980029" cy="618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58775" y="2691795"/>
            <a:ext cx="8426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Правильные:</a:t>
            </a:r>
            <a:endParaRPr lang="ru-RU" sz="1800" dirty="0"/>
          </a:p>
        </p:txBody>
      </p:sp>
      <p:sp>
        <p:nvSpPr>
          <p:cNvPr id="16" name="TextBox 15"/>
          <p:cNvSpPr txBox="1"/>
          <p:nvPr/>
        </p:nvSpPr>
        <p:spPr>
          <a:xfrm>
            <a:off x="358774" y="3319683"/>
            <a:ext cx="8426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Неправильные:</a:t>
            </a:r>
            <a:endParaRPr lang="ru-RU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771671" y="3154859"/>
                <a:ext cx="272510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671" y="3154859"/>
                <a:ext cx="272510" cy="518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922963" y="3102396"/>
                <a:ext cx="848309" cy="61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dirty="0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1" dirty="0" smtClean="0">
                          <a:latin typeface="Cambria Math" panose="02040503050406030204" pitchFamily="18" charset="0"/>
                        </a:rPr>
                        <m:t>=1,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2963" y="3102396"/>
                <a:ext cx="848309" cy="61837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547812" y="2536528"/>
                <a:ext cx="272510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812" y="2536528"/>
                <a:ext cx="272510" cy="51937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135562" y="1209793"/>
                <a:ext cx="663643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=1,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5562" y="1209793"/>
                <a:ext cx="663643" cy="520399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382033" y="1209793"/>
                <a:ext cx="400751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2033" y="1209793"/>
                <a:ext cx="400751" cy="518604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62146" y="1208206"/>
                <a:ext cx="400751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2146" y="1208206"/>
                <a:ext cx="400751" cy="52597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39112" y="1987405"/>
            <a:ext cx="21096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21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2.46914E-6 L 0.16771 0.377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85" y="188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8 0.00186 L 0.20955 0.3756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573" y="186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4 -0.00185 L 0.004 0.2567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12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7" grpId="1"/>
      <p:bldP spid="18" grpId="0"/>
      <p:bldP spid="18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119437" y="1312195"/>
                <a:ext cx="45204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37" y="1312195"/>
                <a:ext cx="452047" cy="6771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214287" y="1312195"/>
                <a:ext cx="452047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400" b="0" i="1" smtClean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87" y="1312195"/>
                <a:ext cx="452047" cy="6771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608495" y="1312195"/>
                <a:ext cx="56265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495" y="1312195"/>
                <a:ext cx="562654" cy="67710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19437" y="2188495"/>
                <a:ext cx="452047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437" y="2188495"/>
                <a:ext cx="452047" cy="12858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14287" y="2188495"/>
                <a:ext cx="452047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4287" y="2188495"/>
                <a:ext cx="452047" cy="126765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730180" y="2567240"/>
            <a:ext cx="266098" cy="67710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ru-RU" sz="4400" dirty="0" smtClean="0"/>
              <a:t>?</a:t>
            </a:r>
            <a:endParaRPr lang="ru-RU" sz="4400" dirty="0"/>
          </a:p>
        </p:txBody>
      </p:sp>
      <p:sp>
        <p:nvSpPr>
          <p:cNvPr id="17" name="Скругленная прямоугольная выноска 16"/>
          <p:cNvSpPr/>
          <p:nvPr/>
        </p:nvSpPr>
        <p:spPr>
          <a:xfrm>
            <a:off x="4136775" y="361450"/>
            <a:ext cx="2221762" cy="724900"/>
          </a:xfrm>
          <a:prstGeom prst="wedgeRoundRectCallout">
            <a:avLst>
              <a:gd name="adj1" fmla="val 52352"/>
              <a:gd name="adj2" fmla="val 67894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Разве </a:t>
            </a:r>
            <a:r>
              <a:rPr lang="ru-RU" dirty="0">
                <a:solidFill>
                  <a:schemeClr val="tx1"/>
                </a:solidFill>
              </a:rPr>
              <a:t>дроби можно сравнивать?</a:t>
            </a:r>
          </a:p>
        </p:txBody>
      </p:sp>
      <p:sp>
        <p:nvSpPr>
          <p:cNvPr id="18" name="Скругленная прямоугольная выноска 17"/>
          <p:cNvSpPr/>
          <p:nvPr/>
        </p:nvSpPr>
        <p:spPr>
          <a:xfrm>
            <a:off x="482281" y="361950"/>
            <a:ext cx="2221762" cy="1543050"/>
          </a:xfrm>
          <a:prstGeom prst="wedgeRoundRectCallout">
            <a:avLst>
              <a:gd name="adj1" fmla="val -22673"/>
              <a:gd name="adj2" fmla="val 57400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Конечно </a:t>
            </a:r>
            <a:r>
              <a:rPr lang="ru-RU" dirty="0" smtClean="0">
                <a:solidFill>
                  <a:schemeClr val="tx1"/>
                </a:solidFill>
              </a:rPr>
              <a:t>можно.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Это </a:t>
            </a:r>
            <a:r>
              <a:rPr lang="ru-RU" dirty="0">
                <a:solidFill>
                  <a:schemeClr val="tx1"/>
                </a:solidFill>
              </a:rPr>
              <a:t>же числа.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Их можно </a:t>
            </a:r>
            <a:r>
              <a:rPr lang="ru-RU" dirty="0">
                <a:solidFill>
                  <a:schemeClr val="tx1"/>
                </a:solidFill>
              </a:rPr>
              <a:t>сравнивать, складывать, отнимать, умножать, делить, и так далее, но об этом мы поговорим позже.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436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  <p:bldP spid="13" grpId="0"/>
      <p:bldP spid="15" grpId="0"/>
      <p:bldP spid="16" grpId="0"/>
      <p:bldP spid="17" grpId="0" animBg="1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8077200" y="9779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18840" y="990600"/>
            <a:ext cx="3161535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18840" y="2389188"/>
            <a:ext cx="316204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074025" y="2740082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918840" y="2752782"/>
            <a:ext cx="3163933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918840" y="4151370"/>
            <a:ext cx="3160748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2094" y="361950"/>
                <a:ext cx="452047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4" y="361950"/>
                <a:ext cx="452047" cy="12858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66944" y="361950"/>
                <a:ext cx="452047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44" y="361950"/>
                <a:ext cx="452047" cy="12676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4918840" y="98266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23603" y="274728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41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156901"/>
              </p:ext>
            </p:extLst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cxnSp>
        <p:nvCxnSpPr>
          <p:cNvPr id="13" name="Прямая соединительная линия 12"/>
          <p:cNvCxnSpPr/>
          <p:nvPr/>
        </p:nvCxnSpPr>
        <p:spPr>
          <a:xfrm>
            <a:off x="8077200" y="9779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918840" y="990600"/>
            <a:ext cx="3161535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18840" y="2389188"/>
            <a:ext cx="316204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074025" y="2740082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918840" y="2752782"/>
            <a:ext cx="3163933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918840" y="4151370"/>
            <a:ext cx="3160748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2094" y="361950"/>
                <a:ext cx="452047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4" y="361950"/>
                <a:ext cx="452047" cy="12858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66944" y="361950"/>
                <a:ext cx="452047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44" y="361950"/>
                <a:ext cx="452047" cy="12676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4918840" y="98266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23603" y="274728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Рисунок 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" y="2096902"/>
            <a:ext cx="2109651" cy="2880000"/>
          </a:xfrm>
          <a:prstGeom prst="rect">
            <a:avLst/>
          </a:prstGeom>
        </p:spPr>
      </p:pic>
      <p:sp>
        <p:nvSpPr>
          <p:cNvPr id="56" name="Скругленная прямоугольная выноска 55"/>
          <p:cNvSpPr/>
          <p:nvPr/>
        </p:nvSpPr>
        <p:spPr>
          <a:xfrm>
            <a:off x="2139493" y="1636690"/>
            <a:ext cx="2221762" cy="724900"/>
          </a:xfrm>
          <a:prstGeom prst="wedgeRoundRectCallout">
            <a:avLst>
              <a:gd name="adj1" fmla="val -83958"/>
              <a:gd name="adj2" fmla="val 2349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Знаменатели </a:t>
            </a:r>
            <a:r>
              <a:rPr lang="ru-RU" dirty="0">
                <a:solidFill>
                  <a:schemeClr val="tx1"/>
                </a:solidFill>
              </a:rPr>
              <a:t>этих дробей одинаковые. </a:t>
            </a:r>
          </a:p>
        </p:txBody>
      </p:sp>
    </p:spTree>
    <p:extLst>
      <p:ext uri="{BB962C8B-B14F-4D97-AF65-F5344CB8AC3E}">
        <p14:creationId xmlns:p14="http://schemas.microsoft.com/office/powerpoint/2010/main" val="248448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988050" y="992187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37300" y="989863"/>
            <a:ext cx="344489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289550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1975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3950" y="990600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54625" y="2754369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19750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077200" y="9779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919665" y="2748814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18840" y="990600"/>
            <a:ext cx="3161535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18840" y="2389188"/>
            <a:ext cx="316204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83289" y="9874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326189" y="98108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26275" y="9874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78700" y="9810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31125" y="99060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616575" y="2752782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616575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666801" y="2754369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17552" y="2748814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028751" y="2752782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074025" y="2740082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72175" y="2752045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918840" y="2752782"/>
            <a:ext cx="3163933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918840" y="4151370"/>
            <a:ext cx="3160748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97535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324600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69088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2310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375525" y="274325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727950" y="275278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2094" y="361950"/>
                <a:ext cx="452047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4" y="361950"/>
                <a:ext cx="452047" cy="12858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66944" y="361950"/>
                <a:ext cx="452047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44" y="361950"/>
                <a:ext cx="452047" cy="12676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5283200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918840" y="98266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78437" y="2748019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23603" y="274728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675440" y="976318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Рисунок 5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437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5" grpId="0" animBg="1"/>
      <p:bldP spid="26" grpId="0" animBg="1"/>
      <p:bldP spid="24" grpId="0" animBg="1"/>
      <p:bldP spid="30" grpId="0" animBg="1"/>
      <p:bldP spid="29" grpId="0" animBg="1"/>
      <p:bldP spid="31" grpId="0" animBg="1"/>
      <p:bldP spid="52" grpId="0" animBg="1"/>
      <p:bldP spid="53" grpId="0" animBg="1"/>
      <p:bldP spid="54" grpId="0" animBg="1"/>
      <p:bldP spid="3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988050" y="992187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37300" y="989863"/>
            <a:ext cx="344489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5" name="Прямоугольник 24"/>
          <p:cNvSpPr/>
          <p:nvPr/>
        </p:nvSpPr>
        <p:spPr>
          <a:xfrm>
            <a:off x="5289550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5641975" y="989863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933950" y="990600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54625" y="2754369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19750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8077200" y="977900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919665" y="2748814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18840" y="990600"/>
            <a:ext cx="3161535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18840" y="2389188"/>
            <a:ext cx="3162040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5983289" y="9874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6326189" y="98108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26275" y="9874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7378700" y="98107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31125" y="99060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616575" y="2752782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616575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6666801" y="2754369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6317552" y="2748814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Прямоугольник 53"/>
          <p:cNvSpPr/>
          <p:nvPr/>
        </p:nvSpPr>
        <p:spPr>
          <a:xfrm>
            <a:off x="7028751" y="2752782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8074025" y="2740082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5972175" y="2752045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4918840" y="2752782"/>
            <a:ext cx="3163933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918840" y="4151370"/>
            <a:ext cx="3160748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97535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324600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69088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2310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375525" y="274325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727950" y="275278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2094" y="361950"/>
                <a:ext cx="452047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4" y="361950"/>
                <a:ext cx="452047" cy="128586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66944" y="361950"/>
                <a:ext cx="452047" cy="12676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44" y="361950"/>
                <a:ext cx="452047" cy="126765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Прямая соединительная линия 38"/>
          <p:cNvCxnSpPr/>
          <p:nvPr/>
        </p:nvCxnSpPr>
        <p:spPr>
          <a:xfrm>
            <a:off x="5283200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4918840" y="98266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78437" y="2748019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23603" y="274728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675440" y="976318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1121258" y="719664"/>
                <a:ext cx="56265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/>
                          <a:ea typeface="Cambria Math"/>
                        </a:rPr>
                        <m:t>&lt;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1258" y="719664"/>
                <a:ext cx="562654" cy="67710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5" name="Рисунок 5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31" y="2096902"/>
            <a:ext cx="2109651" cy="2880000"/>
          </a:xfrm>
          <a:prstGeom prst="rect">
            <a:avLst/>
          </a:prstGeom>
        </p:spPr>
      </p:pic>
      <p:sp>
        <p:nvSpPr>
          <p:cNvPr id="56" name="Скругленная прямоугольная выноска 55"/>
          <p:cNvSpPr/>
          <p:nvPr/>
        </p:nvSpPr>
        <p:spPr>
          <a:xfrm>
            <a:off x="2149665" y="1477670"/>
            <a:ext cx="2211589" cy="883920"/>
          </a:xfrm>
          <a:prstGeom prst="wedgeRoundRectCallout">
            <a:avLst>
              <a:gd name="adj1" fmla="val -73373"/>
              <a:gd name="adj2" fmla="val 5328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У </a:t>
            </a:r>
            <a:r>
              <a:rPr lang="ru-RU" dirty="0" smtClean="0">
                <a:solidFill>
                  <a:schemeClr val="tx1"/>
                </a:solidFill>
              </a:rPr>
              <a:t>второго прямоугольника закрашено больше частей.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726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6" y="1158306"/>
            <a:ext cx="54870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Из </a:t>
            </a:r>
            <a:r>
              <a:rPr lang="ru-RU" sz="1800" dirty="0"/>
              <a:t>двух дробей с одинаковыми знаменателями больше та, у которой числитель больше, а меньше та, у которой числитель меньше.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284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909934"/>
            <a:ext cx="8426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Сравните дроби: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6488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03" y="1160611"/>
                <a:ext cx="141897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160611"/>
                <a:ext cx="1418978" cy="618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7919" y="2698521"/>
                <a:ext cx="18594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19" y="2698521"/>
                <a:ext cx="185948" cy="5204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5344" y="2692943"/>
                <a:ext cx="18594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44" y="2692943"/>
                <a:ext cx="185948" cy="5260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213475" y="0"/>
            <a:ext cx="2571750" cy="2053379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r>
              <a:rPr lang="ru-RU" sz="1400" dirty="0"/>
              <a:t>Из двух дробей с одинаковыми знаменателями больше та, у которой числитель больше, а меньше та, у которой числитель меньше.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6224" y="2844895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24" y="2844895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9580" y="2833763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80" y="2833763"/>
                <a:ext cx="42319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797" r="-1159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Скругленная прямоугольная выноска 21"/>
              <p:cNvSpPr/>
              <p:nvPr/>
            </p:nvSpPr>
            <p:spPr>
              <a:xfrm>
                <a:off x="5330548" y="2258494"/>
                <a:ext cx="1291929" cy="724900"/>
              </a:xfrm>
              <a:prstGeom prst="wedgeRoundRectCallout">
                <a:avLst>
                  <a:gd name="adj1" fmla="val 77046"/>
                  <a:gd name="adj2" fmla="val -35542"/>
                  <a:gd name="adj3" fmla="val 16667"/>
                </a:avLst>
              </a:prstGeom>
              <a:solidFill>
                <a:schemeClr val="bg1"/>
              </a:solidFill>
              <a:ln>
                <a:solidFill>
                  <a:srgbClr val="2A7F4A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ru-RU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  <m:r>
                      <a:rPr lang="en-US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&lt;1</m:t>
                    </m:r>
                  </m:oMath>
                </a14:m>
                <a:r>
                  <a:rPr lang="ru-RU" dirty="0" smtClean="0">
                    <a:solidFill>
                      <a:schemeClr val="tx1"/>
                    </a:solidFill>
                  </a:rPr>
                  <a:t>?</a:t>
                </a:r>
                <a:endParaRPr lang="ru-RU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Скругленная прямоугольная выноска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0548" y="2258494"/>
                <a:ext cx="1291929" cy="724900"/>
              </a:xfrm>
              <a:prstGeom prst="wedgeRoundRectCallout">
                <a:avLst>
                  <a:gd name="adj1" fmla="val 77046"/>
                  <a:gd name="adj2" fmla="val -35542"/>
                  <a:gd name="adj3" fmla="val 16667"/>
                </a:avLst>
              </a:prstGeom>
              <a:blipFill rotWithShape="0">
                <a:blip r:embed="rId10"/>
                <a:stretch>
                  <a:fillRect/>
                </a:stretch>
              </a:blipFill>
              <a:ln>
                <a:solidFill>
                  <a:srgbClr val="2A7F4A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/>
          <p:cNvSpPr txBox="1"/>
          <p:nvPr/>
        </p:nvSpPr>
        <p:spPr>
          <a:xfrm>
            <a:off x="362789" y="442395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009580" y="4241222"/>
                <a:ext cx="702115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80" y="4241222"/>
                <a:ext cx="702115" cy="5260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5568" y="2061644"/>
            <a:ext cx="21096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722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2" grpId="0"/>
      <p:bldP spid="3" grpId="0"/>
      <p:bldP spid="20" grpId="0"/>
      <p:bldP spid="21" grpId="0" animBg="1"/>
      <p:bldP spid="8" grpId="0"/>
      <p:bldP spid="10" grpId="0"/>
      <p:bldP spid="22" grpId="0" animBg="1"/>
      <p:bldP spid="23" grpId="0"/>
      <p:bldP spid="2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6" y="1158306"/>
            <a:ext cx="548703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 smtClean="0"/>
              <a:t>Все </a:t>
            </a:r>
            <a:r>
              <a:rPr lang="ru-RU" sz="1800" dirty="0"/>
              <a:t>правильные дроби меньше единицы.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35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58775" y="1093232"/>
                <a:ext cx="7980553" cy="187230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sz="1800" dirty="0" smtClean="0">
                    <a:solidFill>
                      <a:schemeClr val="bg1"/>
                    </a:solidFill>
                  </a:rPr>
                  <a:t>Записи вида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180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ru-RU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ru-RU" sz="1800" b="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, </m:t>
                    </m:r>
                    <m:f>
                      <m:fPr>
                        <m:ctrlPr>
                          <a:rPr lang="ru-RU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ru-RU" sz="1800" b="0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ru-RU" sz="18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solidFill>
                      <a:schemeClr val="bg1"/>
                    </a:solidFill>
                  </a:rPr>
                  <a:t>называют </a:t>
                </a:r>
                <a:r>
                  <a:rPr lang="ru-RU" sz="1800" dirty="0">
                    <a:solidFill>
                      <a:srgbClr val="FFC000"/>
                    </a:solidFill>
                  </a:rPr>
                  <a:t>обыкновенными дробями</a:t>
                </a:r>
                <a:r>
                  <a:rPr lang="ru-RU" sz="1800" dirty="0">
                    <a:solidFill>
                      <a:schemeClr val="bg1"/>
                    </a:solidFill>
                  </a:rPr>
                  <a:t> или просто </a:t>
                </a:r>
                <a:r>
                  <a:rPr lang="ru-RU" sz="1800" dirty="0">
                    <a:solidFill>
                      <a:srgbClr val="FFC000"/>
                    </a:solidFill>
                  </a:rPr>
                  <a:t>дробями</a:t>
                </a:r>
                <a:r>
                  <a:rPr lang="ru-RU" sz="1800" dirty="0" smtClean="0">
                    <a:solidFill>
                      <a:schemeClr val="bg1"/>
                    </a:solidFill>
                  </a:rPr>
                  <a:t>.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ru-RU" sz="1800" dirty="0" smtClean="0">
                  <a:solidFill>
                    <a:schemeClr val="bg1"/>
                  </a:solidFill>
                </a:endParaRP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r>
                  <a:rPr lang="ru-RU" sz="1800" dirty="0" smtClean="0">
                    <a:solidFill>
                      <a:schemeClr val="bg1"/>
                    </a:solidFill>
                  </a:rPr>
                  <a:t> </a:t>
                </a:r>
              </a:p>
              <a:p>
                <a:pPr marL="285750" indent="-285750">
                  <a:lnSpc>
                    <a:spcPts val="22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itchFamily="34" charset="0"/>
                  <a:buChar char="•"/>
                </a:pPr>
                <a:endParaRPr lang="ru-RU" sz="18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093232"/>
                <a:ext cx="7980553" cy="1872307"/>
              </a:xfrm>
              <a:prstGeom prst="rect">
                <a:avLst/>
              </a:prstGeom>
              <a:blipFill rotWithShape="0">
                <a:blip r:embed="rId5"/>
                <a:stretch>
                  <a:fillRect l="-1681" t="-553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358775" y="361950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Вспомним: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609636" y="1772381"/>
            <a:ext cx="2508468" cy="1232154"/>
            <a:chOff x="609636" y="2462022"/>
            <a:chExt cx="2508468" cy="1232154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09636" y="2462022"/>
              <a:ext cx="2508468" cy="1232154"/>
            </a:xfrm>
            <a:prstGeom prst="rect">
              <a:avLst/>
            </a:prstGeom>
            <a:solidFill>
              <a:srgbClr val="FFC000"/>
            </a:solidFill>
            <a:ln/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ru-RU" sz="3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  <a:p>
              <a:pPr algn="ctr"/>
              <a:endParaRPr lang="ru-RU" sz="34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0983" y="2462022"/>
              <a:ext cx="2325774" cy="1195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7557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909934"/>
            <a:ext cx="8426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Сравните дроби: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64883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03" y="1160611"/>
                <a:ext cx="141897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160611"/>
                <a:ext cx="1418978" cy="618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7919" y="2698521"/>
                <a:ext cx="185948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19" y="2698521"/>
                <a:ext cx="185948" cy="520463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05344" y="2692943"/>
                <a:ext cx="18594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44" y="2692943"/>
                <a:ext cx="185948" cy="5260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213475" y="0"/>
            <a:ext cx="2571750" cy="2053379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r>
              <a:rPr lang="ru-RU" sz="1400" dirty="0"/>
              <a:t>Из двух дробей с одинаковыми знаменателями больше та, у которой числитель больше, а меньше та, у которой числитель меньше.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6224" y="2844895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24" y="2844895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009580" y="2833763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80" y="2833763"/>
                <a:ext cx="423193" cy="276999"/>
              </a:xfrm>
              <a:prstGeom prst="rect">
                <a:avLst/>
              </a:prstGeom>
              <a:blipFill rotWithShape="0">
                <a:blip r:embed="rId9"/>
                <a:stretch>
                  <a:fillRect l="-5797" r="-11594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367919" y="3468870"/>
                <a:ext cx="18594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19" y="3468870"/>
                <a:ext cx="185948" cy="51854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05344" y="3463292"/>
                <a:ext cx="185948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344" y="3463292"/>
                <a:ext cx="185948" cy="526041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56224" y="361524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24" y="3615244"/>
                <a:ext cx="23083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09580" y="3604112"/>
                <a:ext cx="42319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80" y="3604112"/>
                <a:ext cx="423193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5797" r="-11594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Скругленная прямоугольная выноска 23"/>
          <p:cNvSpPr/>
          <p:nvPr/>
        </p:nvSpPr>
        <p:spPr>
          <a:xfrm>
            <a:off x="4462272" y="2258494"/>
            <a:ext cx="2160205" cy="724900"/>
          </a:xfrm>
          <a:prstGeom prst="wedgeRoundRectCallout">
            <a:avLst>
              <a:gd name="adj1" fmla="val 82126"/>
              <a:gd name="adj2" fmla="val 2601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Неправильная дробь больше единицы.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789" y="442395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09580" y="4241222"/>
                <a:ext cx="702115" cy="52604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580" y="4241222"/>
                <a:ext cx="702115" cy="526041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1711695" y="4241221"/>
                <a:ext cx="702115" cy="520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1800" b="0" i="0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1695" y="4241221"/>
                <a:ext cx="702115" cy="520399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97615" y="2164112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00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3" grpId="0"/>
      <p:bldP spid="24" grpId="0" animBg="1"/>
      <p:bldP spid="2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6" y="1158306"/>
            <a:ext cx="5487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Все неправильные дроби больше или равны единице.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98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0143" y="441991"/>
                <a:ext cx="1501245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43" y="441991"/>
                <a:ext cx="1501245" cy="12858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59535" y="1989303"/>
                <a:ext cx="1501245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535" y="1989303"/>
                <a:ext cx="1501245" cy="12858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8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0143" y="460279"/>
                <a:ext cx="1501245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&lt;1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43" y="460279"/>
                <a:ext cx="1501245" cy="1285865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259535" y="1989303"/>
                <a:ext cx="1501245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&gt;1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9535" y="1989303"/>
                <a:ext cx="1501245" cy="128586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24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250143" y="460279"/>
                <a:ext cx="1501245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0143" y="460279"/>
                <a:ext cx="1501245" cy="127208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976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6" y="1158306"/>
            <a:ext cx="5487033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Любая неправильная дробь больше любой правильной дроби, а каждая правильная дробь меньше любой неправильной дроби.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67919" y="2361718"/>
            <a:ext cx="5502274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Когда сравниваются правильная </a:t>
            </a:r>
            <a:r>
              <a:rPr lang="ru-RU" sz="1400" dirty="0"/>
              <a:t>и </a:t>
            </a:r>
            <a:r>
              <a:rPr lang="ru-RU" sz="1400" dirty="0" smtClean="0"/>
              <a:t>неправильная </a:t>
            </a:r>
            <a:r>
              <a:rPr lang="ru-RU" sz="1400" dirty="0"/>
              <a:t>дроби не имеет значение какой у этих дробей знаменатель – одинаковый или нет.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349630" y="2175510"/>
            <a:ext cx="5502274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2734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909934"/>
            <a:ext cx="84264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Сравните дроби: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84264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03" y="1160611"/>
                <a:ext cx="1324402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ru-RU" sz="1800" b="0" i="0" smtClean="0">
                          <a:latin typeface="Cambria Math" panose="02040503050406030204" pitchFamily="18" charset="0"/>
                        </a:rPr>
                        <m:t>?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160611"/>
                <a:ext cx="1324402" cy="618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213475" y="0"/>
            <a:ext cx="2571750" cy="183793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r>
              <a:rPr lang="ru-RU" sz="1400" dirty="0"/>
              <a:t>Любая неправильная дробь больше любой правильной дроби, а каждая правильная дробь меньше любой неправильной дроби.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62268" y="2632414"/>
                <a:ext cx="44242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68" y="2632414"/>
                <a:ext cx="442429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740689" y="2775829"/>
            <a:ext cx="40943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неправильная дробь.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67919" y="3372006"/>
                <a:ext cx="442429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919" y="3372006"/>
                <a:ext cx="442429" cy="52597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746340" y="3515421"/>
            <a:ext cx="409434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правильная дробь.</a:t>
            </a:r>
            <a:endParaRPr lang="ru-RU" dirty="0"/>
          </a:p>
        </p:txBody>
      </p:sp>
      <p:sp>
        <p:nvSpPr>
          <p:cNvPr id="11" name="Правая фигурная скобка 10"/>
          <p:cNvSpPr/>
          <p:nvPr/>
        </p:nvSpPr>
        <p:spPr>
          <a:xfrm>
            <a:off x="2861894" y="2632414"/>
            <a:ext cx="146304" cy="1265570"/>
          </a:xfrm>
          <a:prstGeom prst="rightBrace">
            <a:avLst>
              <a:gd name="adj1" fmla="val 4134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127248" y="2961784"/>
                <a:ext cx="1128514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7248" y="2961784"/>
                <a:ext cx="1128514" cy="5259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362789" y="442395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944004" y="4241285"/>
                <a:ext cx="121507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157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300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04" y="4241285"/>
                <a:ext cx="1215076" cy="525978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3" name="Рисунок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171" y="2075421"/>
            <a:ext cx="21096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35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" grpId="0"/>
      <p:bldP spid="21" grpId="0" animBg="1"/>
      <p:bldP spid="5" grpId="0"/>
      <p:bldP spid="7" grpId="0"/>
      <p:bldP spid="22" grpId="0"/>
      <p:bldP spid="25" grpId="0"/>
      <p:bldP spid="11" grpId="0" animBg="1"/>
      <p:bldP spid="13" grpId="0"/>
      <p:bldP spid="27" grpId="0"/>
      <p:bldP spid="2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>
            <a:off x="4910328" y="2741666"/>
            <a:ext cx="3557016" cy="0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4919854" y="2667828"/>
            <a:ext cx="0" cy="156333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>
            <a:off x="7724966" y="2667828"/>
            <a:ext cx="0" cy="156333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26880" y="2770783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6880" y="2770783"/>
                <a:ext cx="185948" cy="276999"/>
              </a:xfrm>
              <a:prstGeom prst="rect">
                <a:avLst/>
              </a:prstGeom>
              <a:blipFill rotWithShape="0">
                <a:blip r:embed="rId5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631992" y="2778825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1992" y="2778825"/>
                <a:ext cx="185948" cy="276999"/>
              </a:xfrm>
              <a:prstGeom prst="rect">
                <a:avLst/>
              </a:prstGeom>
              <a:blipFill rotWithShape="0">
                <a:blip r:embed="rId6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4751388" y="2333379"/>
            <a:ext cx="2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O</a:t>
            </a:r>
            <a:endParaRPr lang="ru-RU" sz="1800" dirty="0"/>
          </a:p>
        </p:txBody>
      </p:sp>
      <p:sp>
        <p:nvSpPr>
          <p:cNvPr id="57" name="TextBox 56"/>
          <p:cNvSpPr txBox="1"/>
          <p:nvPr/>
        </p:nvSpPr>
        <p:spPr>
          <a:xfrm>
            <a:off x="7565419" y="2335176"/>
            <a:ext cx="2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A</a:t>
            </a:r>
            <a:endParaRPr lang="ru-RU" sz="1800" dirty="0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>
            <a:off x="6324792" y="2671055"/>
            <a:ext cx="0" cy="156333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231817" y="2826454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31817" y="2826454"/>
                <a:ext cx="185948" cy="51860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6931904" y="2826454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de-DE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1904" y="2826454"/>
                <a:ext cx="185948" cy="51860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1" name="Прямая соединительная линия 60"/>
          <p:cNvCxnSpPr/>
          <p:nvPr/>
        </p:nvCxnSpPr>
        <p:spPr>
          <a:xfrm>
            <a:off x="7029641" y="2671054"/>
            <a:ext cx="0" cy="156333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158403" y="2329941"/>
            <a:ext cx="2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B</a:t>
            </a:r>
            <a:endParaRPr lang="ru-RU" sz="1800" dirty="0"/>
          </a:p>
        </p:txBody>
      </p:sp>
      <p:sp>
        <p:nvSpPr>
          <p:cNvPr id="63" name="TextBox 62"/>
          <p:cNvSpPr txBox="1"/>
          <p:nvPr/>
        </p:nvSpPr>
        <p:spPr>
          <a:xfrm>
            <a:off x="6861951" y="2329941"/>
            <a:ext cx="2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C</a:t>
            </a:r>
            <a:endParaRPr lang="ru-RU" sz="1800" dirty="0"/>
          </a:p>
        </p:txBody>
      </p:sp>
      <p:sp>
        <p:nvSpPr>
          <p:cNvPr id="64" name="Скругленная прямоугольная выноска 63"/>
          <p:cNvSpPr/>
          <p:nvPr/>
        </p:nvSpPr>
        <p:spPr>
          <a:xfrm>
            <a:off x="685359" y="761008"/>
            <a:ext cx="2601734" cy="952500"/>
          </a:xfrm>
          <a:prstGeom prst="wedgeRoundRectCallout">
            <a:avLst>
              <a:gd name="adj1" fmla="val -22673"/>
              <a:gd name="adj2" fmla="val 57400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 </a:t>
            </a:r>
            <a:r>
              <a:rPr lang="ru-RU" dirty="0">
                <a:solidFill>
                  <a:schemeClr val="tx1"/>
                </a:solidFill>
              </a:rPr>
              <a:t>координатном луче из двух дробей </a:t>
            </a:r>
            <a:r>
              <a:rPr lang="ru-RU" dirty="0" smtClean="0">
                <a:solidFill>
                  <a:schemeClr val="tx1"/>
                </a:solidFill>
              </a:rPr>
              <a:t>большая </a:t>
            </a:r>
            <a:r>
              <a:rPr lang="ru-RU" dirty="0">
                <a:solidFill>
                  <a:schemeClr val="tx1"/>
                </a:solidFill>
              </a:rPr>
              <a:t>дробь расположена </a:t>
            </a:r>
            <a:r>
              <a:rPr lang="ru-RU" dirty="0">
                <a:solidFill>
                  <a:srgbClr val="2A7F4A"/>
                </a:solidFill>
              </a:rPr>
              <a:t>правее</a:t>
            </a:r>
            <a:r>
              <a:rPr lang="ru-RU" dirty="0">
                <a:solidFill>
                  <a:schemeClr val="tx1"/>
                </a:solidFill>
              </a:rPr>
              <a:t> меньшей.</a:t>
            </a:r>
          </a:p>
        </p:txBody>
      </p:sp>
    </p:spTree>
    <p:extLst>
      <p:ext uri="{BB962C8B-B14F-4D97-AF65-F5344CB8AC3E}">
        <p14:creationId xmlns:p14="http://schemas.microsoft.com/office/powerpoint/2010/main" val="244585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6" grpId="0"/>
      <p:bldP spid="10" grpId="0"/>
      <p:bldP spid="57" grpId="0"/>
      <p:bldP spid="59" grpId="0"/>
      <p:bldP spid="60" grpId="0"/>
      <p:bldP spid="62" grpId="0"/>
      <p:bldP spid="63" grpId="0"/>
      <p:bldP spid="6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767059"/>
            <a:ext cx="54133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Точка с какой координатой будет располагаться на координатном луче </a:t>
            </a:r>
            <a:r>
              <a:rPr lang="ru-RU" sz="1400" dirty="0" smtClean="0"/>
              <a:t>правее</a:t>
            </a:r>
            <a:r>
              <a:rPr lang="ru-RU" sz="1400" dirty="0"/>
              <a:t>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6705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4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03" y="1208236"/>
                <a:ext cx="760143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208236"/>
                <a:ext cx="760143" cy="6117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213475" y="0"/>
            <a:ext cx="2571750" cy="2053379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r>
              <a:rPr lang="ru-RU" sz="1400" dirty="0"/>
              <a:t>Из двух дробей с одинаковыми знаменателями больше та, у которой числитель больше, а меньше та, у которой числитель меньше.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8300" y="2691441"/>
                <a:ext cx="18594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91441"/>
                <a:ext cx="185948" cy="518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2230" y="2691441"/>
                <a:ext cx="18594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30" y="2691441"/>
                <a:ext cx="185948" cy="5185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873" y="2833001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3" y="2833001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171" y="2075421"/>
            <a:ext cx="21096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0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" grpId="0"/>
      <p:bldP spid="21" grpId="0" animBg="1"/>
      <p:bldP spid="3" grpId="0"/>
      <p:bldP spid="20" grpId="0"/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767059"/>
            <a:ext cx="541337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/>
              <a:t>Точка с какой координатой будет располагаться на координатном луче </a:t>
            </a:r>
            <a:r>
              <a:rPr lang="ru-RU" sz="1400" dirty="0" smtClean="0"/>
              <a:t>правее</a:t>
            </a:r>
            <a:r>
              <a:rPr lang="ru-RU" sz="1400" dirty="0"/>
              <a:t>: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6705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</a:t>
            </a:r>
            <a:r>
              <a:rPr lang="en-US" sz="2400" dirty="0" smtClean="0">
                <a:solidFill>
                  <a:srgbClr val="C00000"/>
                </a:solidFill>
                <a:latin typeface="+mj-lt"/>
              </a:rPr>
              <a:t>4</a:t>
            </a:r>
            <a:endParaRPr lang="ru-RU" sz="2400" dirty="0" smtClean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03" y="1208236"/>
                <a:ext cx="760143" cy="61170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208236"/>
                <a:ext cx="760143" cy="61170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213475" y="0"/>
            <a:ext cx="2571750" cy="162249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pPr algn="ctr"/>
            <a:r>
              <a:rPr lang="ru-RU" sz="1400" dirty="0"/>
              <a:t>На координатном луче из двух дробей большая дробь расположена </a:t>
            </a:r>
            <a:r>
              <a:rPr lang="ru-RU" sz="1400" dirty="0">
                <a:solidFill>
                  <a:srgbClr val="2A7F4A"/>
                </a:solidFill>
              </a:rPr>
              <a:t>правее</a:t>
            </a:r>
            <a:r>
              <a:rPr lang="ru-RU" sz="1400" dirty="0"/>
              <a:t> меньшей.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68300" y="2691441"/>
                <a:ext cx="18594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8300" y="2691441"/>
                <a:ext cx="185948" cy="51854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772230" y="2691441"/>
                <a:ext cx="18594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2230" y="2691441"/>
                <a:ext cx="185948" cy="51854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31873" y="2833001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873" y="2833001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2789" y="3976277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  <a:r>
              <a:rPr lang="en-US" sz="1400" b="1" dirty="0" smtClean="0"/>
              <a:t> </a:t>
            </a:r>
            <a:r>
              <a:rPr lang="ru-RU" sz="1400" dirty="0"/>
              <a:t>точка с </a:t>
            </a:r>
            <a:r>
              <a:rPr lang="ru-RU" sz="1400" dirty="0" smtClean="0"/>
              <a:t>координатой</a:t>
            </a:r>
            <a:r>
              <a:rPr lang="en-US" sz="1400" dirty="0" smtClean="0"/>
              <a:t> </a:t>
            </a:r>
            <a:endParaRPr lang="ru-RU" sz="14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787440" y="3795599"/>
                <a:ext cx="185948" cy="5185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7440" y="3795599"/>
                <a:ext cx="185948" cy="51854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928938" y="3933958"/>
            <a:ext cx="45672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 координатном луче лежит правее чем точка</a:t>
            </a: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348181"/>
              </p:ext>
            </p:extLst>
          </p:nvPr>
        </p:nvGraphicFramePr>
        <p:xfrm>
          <a:off x="1926706" y="2062102"/>
          <a:ext cx="4213224" cy="1411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cxnSp>
        <p:nvCxnSpPr>
          <p:cNvPr id="18" name="Прямая соединительная линия 17"/>
          <p:cNvCxnSpPr/>
          <p:nvPr/>
        </p:nvCxnSpPr>
        <p:spPr>
          <a:xfrm>
            <a:off x="2269099" y="2771992"/>
            <a:ext cx="3557016" cy="0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278625" y="2698154"/>
            <a:ext cx="0" cy="156333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436172" y="2698154"/>
            <a:ext cx="0" cy="156333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2171362" y="2801109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362" y="2801109"/>
                <a:ext cx="18594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25806" r="-29032" b="-869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38435" y="2809151"/>
                <a:ext cx="18594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8435" y="2809151"/>
                <a:ext cx="185948" cy="276999"/>
              </a:xfrm>
              <a:prstGeom prst="rect">
                <a:avLst/>
              </a:prstGeom>
              <a:blipFill rotWithShape="0">
                <a:blip r:embed="rId11"/>
                <a:stretch>
                  <a:fillRect l="-30000" r="-30000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2095870" y="2363705"/>
            <a:ext cx="2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/>
              <a:t>O</a:t>
            </a:r>
            <a:endParaRPr lang="ru-RU" sz="1800" dirty="0"/>
          </a:p>
        </p:txBody>
      </p:sp>
      <p:sp>
        <p:nvSpPr>
          <p:cNvPr id="27" name="TextBox 26"/>
          <p:cNvSpPr txBox="1"/>
          <p:nvPr/>
        </p:nvSpPr>
        <p:spPr>
          <a:xfrm>
            <a:off x="5271862" y="2365502"/>
            <a:ext cx="2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A</a:t>
            </a:r>
            <a:endParaRPr lang="ru-RU" sz="1800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3683563" y="2701381"/>
            <a:ext cx="0" cy="156333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576299" y="2856780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76299" y="2856780"/>
                <a:ext cx="185948" cy="518604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24061" y="2856780"/>
                <a:ext cx="185948" cy="518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4061" y="2856780"/>
                <a:ext cx="185948" cy="51860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Прямая соединительная линия 30"/>
          <p:cNvCxnSpPr/>
          <p:nvPr/>
        </p:nvCxnSpPr>
        <p:spPr>
          <a:xfrm>
            <a:off x="4736087" y="2701380"/>
            <a:ext cx="0" cy="156333"/>
          </a:xfrm>
          <a:prstGeom prst="line">
            <a:avLst/>
          </a:prstGeom>
          <a:ln w="19050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502885" y="2360267"/>
            <a:ext cx="2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B</a:t>
            </a:r>
            <a:endParaRPr lang="ru-RU" sz="1800" dirty="0"/>
          </a:p>
        </p:txBody>
      </p:sp>
      <p:sp>
        <p:nvSpPr>
          <p:cNvPr id="33" name="TextBox 32"/>
          <p:cNvSpPr txBox="1"/>
          <p:nvPr/>
        </p:nvSpPr>
        <p:spPr>
          <a:xfrm>
            <a:off x="4554108" y="2360267"/>
            <a:ext cx="290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800" dirty="0" smtClean="0"/>
              <a:t>C</a:t>
            </a:r>
            <a:endParaRPr lang="ru-RU" sz="1800" dirty="0"/>
          </a:p>
        </p:txBody>
      </p:sp>
      <p:sp>
        <p:nvSpPr>
          <p:cNvPr id="34" name="TextBox 33"/>
          <p:cNvSpPr txBox="1"/>
          <p:nvPr/>
        </p:nvSpPr>
        <p:spPr>
          <a:xfrm>
            <a:off x="267334" y="4306836"/>
            <a:ext cx="4567237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 координатой 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593006" y="4169050"/>
                <a:ext cx="272510" cy="519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006" y="4169050"/>
                <a:ext cx="272510" cy="519373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171" y="2075421"/>
            <a:ext cx="21096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68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13" grpId="0"/>
      <p:bldP spid="16" grpId="0"/>
      <p:bldP spid="5" grpId="0"/>
      <p:bldP spid="24" grpId="0"/>
      <p:bldP spid="25" grpId="0"/>
      <p:bldP spid="26" grpId="0"/>
      <p:bldP spid="27" grpId="0"/>
      <p:bldP spid="29" grpId="0"/>
      <p:bldP spid="30" grpId="0"/>
      <p:bldP spid="32" grpId="0"/>
      <p:bldP spid="33" grpId="0"/>
      <p:bldP spid="34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212079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4270248" y="878613"/>
            <a:ext cx="3805733" cy="836136"/>
          </a:xfrm>
          <a:prstGeom prst="wedgeRoundRectCallout">
            <a:avLst>
              <a:gd name="adj1" fmla="val 35123"/>
              <a:gd name="adj2" fmla="val 104496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Пойдём к нему и расспросим обо всём.</a:t>
            </a:r>
          </a:p>
        </p:txBody>
      </p:sp>
      <p:sp>
        <p:nvSpPr>
          <p:cNvPr id="10" name="Скругленная прямоугольная выноска 9"/>
          <p:cNvSpPr/>
          <p:nvPr/>
        </p:nvSpPr>
        <p:spPr>
          <a:xfrm>
            <a:off x="475489" y="878613"/>
            <a:ext cx="3319271" cy="836136"/>
          </a:xfrm>
          <a:prstGeom prst="wedgeRoundRectCallout">
            <a:avLst>
              <a:gd name="adj1" fmla="val 54336"/>
              <a:gd name="adj2" fmla="val 97601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А, </a:t>
            </a:r>
            <a:r>
              <a:rPr lang="ru-RU" dirty="0" smtClean="0">
                <a:solidFill>
                  <a:schemeClr val="tx1"/>
                </a:solidFill>
              </a:rPr>
              <a:t>помнишь, </a:t>
            </a:r>
            <a:r>
              <a:rPr lang="ru-RU" dirty="0" err="1" smtClean="0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>
                <a:solidFill>
                  <a:schemeClr val="tx1"/>
                </a:solidFill>
              </a:rPr>
              <a:t>обещал нам рассказать о том, какие ещё бывают дроби.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85650" y="2030514"/>
            <a:ext cx="2416034" cy="311298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6931" y="2083155"/>
            <a:ext cx="1258337" cy="300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5623690" y="992187"/>
            <a:ext cx="72313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6337300" y="989863"/>
            <a:ext cx="695326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4572001" y="278550"/>
          <a:ext cx="4213224" cy="4586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11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351102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</a:tblGrid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528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24" name="Прямоугольник 23"/>
          <p:cNvSpPr/>
          <p:nvPr/>
        </p:nvSpPr>
        <p:spPr>
          <a:xfrm>
            <a:off x="4933950" y="990600"/>
            <a:ext cx="704851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5254625" y="2754369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619750" y="98425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4919665" y="2748814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917078" y="990600"/>
            <a:ext cx="3515722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923603" y="2389188"/>
            <a:ext cx="3514691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7026275" y="987425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7731125" y="990600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рямоугольник 30"/>
          <p:cNvSpPr/>
          <p:nvPr/>
        </p:nvSpPr>
        <p:spPr>
          <a:xfrm>
            <a:off x="5616575" y="2752782"/>
            <a:ext cx="358775" cy="1406525"/>
          </a:xfrm>
          <a:prstGeom prst="rect">
            <a:avLst/>
          </a:prstGeom>
          <a:pattFill prst="wdUpDiag">
            <a:fgClr>
              <a:srgbClr val="2A7F4A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>
            <a:off x="5616575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8074025" y="2740082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4915246" y="2752782"/>
            <a:ext cx="3523048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4921925" y="4151370"/>
            <a:ext cx="3516369" cy="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597535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6324600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6669088" y="274643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7023100" y="274960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7375525" y="2743257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7727950" y="2752782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Рисунок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72094" y="361950"/>
                <a:ext cx="45204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094" y="361950"/>
                <a:ext cx="452047" cy="1272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766944" y="361950"/>
                <a:ext cx="764633" cy="128586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6944" y="361950"/>
                <a:ext cx="764633" cy="128586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8" name="Прямая соединительная линия 47"/>
          <p:cNvCxnSpPr/>
          <p:nvPr/>
        </p:nvCxnSpPr>
        <p:spPr>
          <a:xfrm>
            <a:off x="4918840" y="98266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5278437" y="2748019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4923603" y="2747283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140657" y="739480"/>
                <a:ext cx="562654" cy="6771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0657" y="739480"/>
                <a:ext cx="562654" cy="67710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Прямая соединительная линия 54"/>
          <p:cNvCxnSpPr/>
          <p:nvPr/>
        </p:nvCxnSpPr>
        <p:spPr>
          <a:xfrm>
            <a:off x="8432800" y="976318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/>
          <p:nvPr/>
        </p:nvCxnSpPr>
        <p:spPr>
          <a:xfrm>
            <a:off x="8429625" y="2740082"/>
            <a:ext cx="0" cy="142240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6324600" y="991138"/>
            <a:ext cx="0" cy="1416050"/>
          </a:xfrm>
          <a:prstGeom prst="line">
            <a:avLst/>
          </a:prstGeom>
          <a:ln w="28575">
            <a:solidFill>
              <a:srgbClr val="2A7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4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4" grpId="0" animBg="1"/>
      <p:bldP spid="30" grpId="0" animBg="1"/>
      <p:bldP spid="29" grpId="0" animBg="1"/>
      <p:bldP spid="31" grpId="0" animBg="1"/>
      <p:bldP spid="37" grpId="0"/>
      <p:bldP spid="3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5500" y="703461"/>
            <a:ext cx="2523637" cy="2851856"/>
          </a:xfrm>
          <a:prstGeom prst="rect">
            <a:avLst/>
          </a:prstGeom>
        </p:spPr>
      </p:pic>
      <p:sp>
        <p:nvSpPr>
          <p:cNvPr id="8" name="Скругленная прямоугольная выноска 7"/>
          <p:cNvSpPr/>
          <p:nvPr/>
        </p:nvSpPr>
        <p:spPr>
          <a:xfrm>
            <a:off x="5631578" y="447565"/>
            <a:ext cx="3153647" cy="626172"/>
          </a:xfrm>
          <a:prstGeom prst="wedgeRoundRectCallout">
            <a:avLst>
              <a:gd name="adj1" fmla="val -28165"/>
              <a:gd name="adj2" fmla="val 7261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Мы делили прямоугольники на разное количество частей, вот эти части и получились разными.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69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348495" y="866665"/>
            <a:ext cx="2567744" cy="626172"/>
          </a:xfrm>
          <a:prstGeom prst="wedgeRoundRectCallout">
            <a:avLst>
              <a:gd name="adj1" fmla="val -13206"/>
              <a:gd name="adj2" fmla="val 112162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Чем </a:t>
            </a:r>
            <a:r>
              <a:rPr lang="ru-RU" dirty="0">
                <a:solidFill>
                  <a:schemeClr val="tx1"/>
                </a:solidFill>
              </a:rPr>
              <a:t>больше количество частей, тем меньше сами части.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39" y="712952"/>
            <a:ext cx="1769897" cy="17698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7738" y="2646527"/>
            <a:ext cx="1769897" cy="176989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5870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4" y="361950"/>
            <a:ext cx="550227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Правило</a:t>
            </a:r>
            <a:endParaRPr lang="ru-RU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4016" y="1158306"/>
            <a:ext cx="548703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800" dirty="0"/>
              <a:t>Из двух дробей с одинаковыми числителями больше та, у которой знаменатель меньше.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61049" y="1344168"/>
            <a:ext cx="3107700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46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833734"/>
            <a:ext cx="54133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Сравните дроби: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6705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81803" y="1208236"/>
                <a:ext cx="337784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,в)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208236"/>
                <a:ext cx="3377848" cy="61837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6213475" y="0"/>
            <a:ext cx="2571750" cy="2053379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r>
              <a:rPr lang="ru-RU" sz="1400" dirty="0"/>
              <a:t>Из двух дробей с одинаковыми знаменателями больше та, у которой числитель больше, а меньше та, у которой числитель меньше.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15950" y="2659014"/>
                <a:ext cx="18594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50" y="2659014"/>
                <a:ext cx="185948" cy="525978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019880" y="2659014"/>
                <a:ext cx="185948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80" y="2659014"/>
                <a:ext cx="185948" cy="51943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79523" y="280057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3" y="2800574"/>
                <a:ext cx="230832" cy="276999"/>
              </a:xfrm>
              <a:prstGeom prst="rect">
                <a:avLst/>
              </a:prstGeom>
              <a:blipFill rotWithShape="0">
                <a:blip r:embed="rId8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362789" y="442395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4004" y="4241285"/>
                <a:ext cx="702115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04" y="4241285"/>
                <a:ext cx="702115" cy="525016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3242" y="2780233"/>
                <a:ext cx="266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2" y="2780233"/>
                <a:ext cx="266098" cy="276999"/>
              </a:xfrm>
              <a:prstGeom prst="rect">
                <a:avLst/>
              </a:prstGeom>
              <a:blipFill rotWithShape="0">
                <a:blip r:embed="rId10"/>
                <a:stretch>
                  <a:fillRect l="-11628" r="-34884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Рисунок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25301" y="2075421"/>
            <a:ext cx="1242699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741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2" grpId="0"/>
      <p:bldP spid="21" grpId="0" animBg="1"/>
      <p:bldP spid="3" grpId="0"/>
      <p:bldP spid="20" grpId="0"/>
      <p:bldP spid="8" grpId="0"/>
      <p:bldP spid="13" grpId="0"/>
      <p:bldP spid="16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833734"/>
            <a:ext cx="54133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Сравните дроби: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6705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3475" y="0"/>
            <a:ext cx="2571750" cy="1837935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r>
              <a:rPr lang="ru-RU" sz="1400" dirty="0"/>
              <a:t>Любая неправильная дробь больше любой правильной дроби, а каждая правильная дробь меньше любой неправильной дроби.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789" y="442395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4004" y="4241285"/>
                <a:ext cx="702115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04" y="4241285"/>
                <a:ext cx="702115" cy="525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22609" y="2610442"/>
                <a:ext cx="185948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609" y="2610442"/>
                <a:ext cx="185948" cy="5167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020055" y="2753857"/>
            <a:ext cx="40943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неправильная</a:t>
            </a:r>
          </a:p>
          <a:p>
            <a:r>
              <a:rPr lang="ru-RU" dirty="0"/>
              <a:t> </a:t>
            </a:r>
            <a:r>
              <a:rPr lang="ru-RU" dirty="0" smtClean="0"/>
              <a:t>  дробь.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60685" y="3351312"/>
                <a:ext cx="314189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685" y="3351312"/>
                <a:ext cx="314189" cy="5241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25706" y="3493449"/>
            <a:ext cx="40943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правильная</a:t>
            </a:r>
          </a:p>
          <a:p>
            <a:r>
              <a:rPr lang="ru-RU" dirty="0"/>
              <a:t> </a:t>
            </a:r>
            <a:r>
              <a:rPr lang="ru-RU" dirty="0" smtClean="0"/>
              <a:t>  дробь.</a:t>
            </a:r>
            <a:endParaRPr lang="ru-RU" dirty="0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3484035" y="2734267"/>
            <a:ext cx="146304" cy="1265570"/>
          </a:xfrm>
          <a:prstGeom prst="rightBrace">
            <a:avLst>
              <a:gd name="adj1" fmla="val 4134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49389" y="3063637"/>
                <a:ext cx="74379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89" y="3063637"/>
                <a:ext cx="743793" cy="5259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1803" y="1208236"/>
                <a:ext cx="337784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,в)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208236"/>
                <a:ext cx="3377848" cy="6183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5950" y="2659014"/>
                <a:ext cx="18594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50" y="2659014"/>
                <a:ext cx="185948" cy="525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19880" y="2659014"/>
                <a:ext cx="185948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80" y="2659014"/>
                <a:ext cx="185948" cy="519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9523" y="280057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3" y="2800574"/>
                <a:ext cx="23083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3242" y="2780233"/>
                <a:ext cx="266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2" y="2780233"/>
                <a:ext cx="26609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1628" r="-34884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56511" y="2773527"/>
                <a:ext cx="2789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511" y="2773527"/>
                <a:ext cx="278923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9565" r="-30435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12518" y="4227648"/>
                <a:ext cx="83035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18" y="4227648"/>
                <a:ext cx="830356" cy="52597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Рисунок 3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171" y="1946031"/>
            <a:ext cx="21096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78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/>
      <p:bldP spid="25" grpId="0"/>
      <p:bldP spid="26" grpId="0"/>
      <p:bldP spid="27" grpId="0"/>
      <p:bldP spid="28" grpId="0" animBg="1"/>
      <p:bldP spid="29" grpId="0"/>
      <p:bldP spid="36" grpId="0"/>
      <p:bldP spid="3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58775" y="833734"/>
            <a:ext cx="541337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dirty="0" smtClean="0"/>
              <a:t>Сравните дроби:</a:t>
            </a:r>
            <a:endParaRPr lang="ru-RU" sz="1400" dirty="0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358774" y="1946031"/>
            <a:ext cx="5670551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58774" y="361950"/>
            <a:ext cx="403383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dirty="0" smtClean="0">
                <a:solidFill>
                  <a:srgbClr val="C00000"/>
                </a:solidFill>
                <a:latin typeface="+mj-lt"/>
              </a:rPr>
              <a:t>Задание № 5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8775" y="2293330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Решение: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213475" y="0"/>
            <a:ext cx="2571750" cy="1622491"/>
          </a:xfrm>
          <a:prstGeom prst="rect">
            <a:avLst/>
          </a:prstGeom>
          <a:solidFill>
            <a:srgbClr val="FFC000">
              <a:alpha val="50000"/>
            </a:srgbClr>
          </a:solidFill>
        </p:spPr>
        <p:txBody>
          <a:bodyPr wrap="square" lIns="360000" tIns="360000" rIns="360000" bIns="180000" rtlCol="0">
            <a:spAutoFit/>
          </a:bodyPr>
          <a:lstStyle/>
          <a:p>
            <a:r>
              <a:rPr lang="ru-RU" sz="1400" dirty="0"/>
              <a:t>Из двух дробей с одинаковыми числителями больше та, у которой знаменатель меньше.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2789" y="4423952"/>
            <a:ext cx="25701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400" b="1" dirty="0" smtClean="0"/>
              <a:t>Ответ: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44004" y="4241285"/>
                <a:ext cx="702115" cy="52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4004" y="4241285"/>
                <a:ext cx="702115" cy="52501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822609" y="2610442"/>
                <a:ext cx="185948" cy="51674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2609" y="2610442"/>
                <a:ext cx="185948" cy="516745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/>
          <p:nvPr/>
        </p:nvSpPr>
        <p:spPr>
          <a:xfrm>
            <a:off x="2020055" y="2753857"/>
            <a:ext cx="40943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неправильная</a:t>
            </a:r>
          </a:p>
          <a:p>
            <a:r>
              <a:rPr lang="ru-RU" dirty="0"/>
              <a:t> </a:t>
            </a:r>
            <a:r>
              <a:rPr lang="ru-RU" dirty="0" smtClean="0"/>
              <a:t>  дробь.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760685" y="3351312"/>
                <a:ext cx="314189" cy="5241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685" y="3351312"/>
                <a:ext cx="314189" cy="52418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/>
          <p:cNvSpPr txBox="1"/>
          <p:nvPr/>
        </p:nvSpPr>
        <p:spPr>
          <a:xfrm>
            <a:off x="2025706" y="3493449"/>
            <a:ext cx="40943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– правильная</a:t>
            </a:r>
          </a:p>
          <a:p>
            <a:r>
              <a:rPr lang="ru-RU" dirty="0"/>
              <a:t> </a:t>
            </a:r>
            <a:r>
              <a:rPr lang="ru-RU" dirty="0" smtClean="0"/>
              <a:t>  дробь.</a:t>
            </a:r>
            <a:endParaRPr lang="ru-RU" dirty="0"/>
          </a:p>
        </p:txBody>
      </p:sp>
      <p:sp>
        <p:nvSpPr>
          <p:cNvPr id="28" name="Правая фигурная скобка 27"/>
          <p:cNvSpPr/>
          <p:nvPr/>
        </p:nvSpPr>
        <p:spPr>
          <a:xfrm>
            <a:off x="3484035" y="2734267"/>
            <a:ext cx="146304" cy="1265570"/>
          </a:xfrm>
          <a:prstGeom prst="rightBrace">
            <a:avLst>
              <a:gd name="adj1" fmla="val 41346"/>
              <a:gd name="adj2" fmla="val 50000"/>
            </a:avLst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3749389" y="3063637"/>
                <a:ext cx="743793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89" y="3063637"/>
                <a:ext cx="743793" cy="52597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281803" y="1208236"/>
                <a:ext cx="3377848" cy="6183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 </m:t>
                      </m:r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 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,в)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?</m:t>
                      </m:r>
                      <m:f>
                        <m:fPr>
                          <m:ctrlPr>
                            <a:rPr lang="ru-RU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803" y="1208236"/>
                <a:ext cx="3377848" cy="618374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615950" y="2659014"/>
                <a:ext cx="185948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950" y="2659014"/>
                <a:ext cx="185948" cy="525978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1019880" y="2659014"/>
                <a:ext cx="185948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880" y="2659014"/>
                <a:ext cx="185948" cy="519438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779523" y="2800574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9523" y="2800574"/>
                <a:ext cx="230832" cy="276999"/>
              </a:xfrm>
              <a:prstGeom prst="rect">
                <a:avLst/>
              </a:prstGeom>
              <a:blipFill rotWithShape="0">
                <a:blip r:embed="rId12"/>
                <a:stretch>
                  <a:fillRect l="-18421" r="-18421" b="-65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33242" y="2780233"/>
                <a:ext cx="26609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а)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3242" y="2780233"/>
                <a:ext cx="266098" cy="276999"/>
              </a:xfrm>
              <a:prstGeom prst="rect">
                <a:avLst/>
              </a:prstGeom>
              <a:blipFill rotWithShape="0">
                <a:blip r:embed="rId13"/>
                <a:stretch>
                  <a:fillRect l="-11628" r="-34884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556511" y="2773527"/>
                <a:ext cx="278923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б)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511" y="2773527"/>
                <a:ext cx="278923" cy="276999"/>
              </a:xfrm>
              <a:prstGeom prst="rect">
                <a:avLst/>
              </a:prstGeom>
              <a:blipFill rotWithShape="0">
                <a:blip r:embed="rId14"/>
                <a:stretch>
                  <a:fillRect l="-19565" r="-30435" b="-377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612518" y="4227648"/>
                <a:ext cx="830356" cy="52597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2518" y="4227648"/>
                <a:ext cx="830356" cy="525978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182272" y="2654226"/>
                <a:ext cx="442429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2272" y="2654226"/>
                <a:ext cx="442429" cy="519438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5852902" y="2654226"/>
                <a:ext cx="442429" cy="5194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ru-RU" sz="1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2902" y="2654226"/>
                <a:ext cx="442429" cy="519438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12545" y="2795786"/>
                <a:ext cx="23083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2545" y="2795786"/>
                <a:ext cx="230832" cy="276999"/>
              </a:xfrm>
              <a:prstGeom prst="rect">
                <a:avLst/>
              </a:prstGeom>
              <a:blipFill rotWithShape="0">
                <a:blip r:embed="rId18"/>
                <a:stretch>
                  <a:fillRect l="-18421" r="-18421" b="-8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4899564" y="2775445"/>
                <a:ext cx="27411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1800" b="0" i="1" smtClean="0">
                          <a:latin typeface="Cambria Math" panose="02040503050406030204" pitchFamily="18" charset="0"/>
                        </a:rPr>
                        <m:t>в)</m:t>
                      </m:r>
                    </m:oMath>
                  </m:oMathPara>
                </a14:m>
                <a:endParaRPr lang="ru-RU" sz="1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564" y="2775445"/>
                <a:ext cx="274114" cy="276999"/>
              </a:xfrm>
              <a:prstGeom prst="rect">
                <a:avLst/>
              </a:prstGeom>
              <a:blipFill rotWithShape="0">
                <a:blip r:embed="rId19"/>
                <a:stretch>
                  <a:fillRect l="-11111" r="-31111" b="-347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440892" y="4218632"/>
                <a:ext cx="1215076" cy="520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0892" y="4218632"/>
                <a:ext cx="1215076" cy="520463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2" name="Рисунок 4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937171" y="1946031"/>
            <a:ext cx="2109657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295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1" grpId="0"/>
      <p:bldP spid="38" grpId="0"/>
      <p:bldP spid="39" grpId="0"/>
      <p:bldP spid="40" grpId="0"/>
      <p:bldP spid="4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8776" y="790102"/>
            <a:ext cx="8426450" cy="38215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500" dirty="0" smtClean="0">
                <a:solidFill>
                  <a:schemeClr val="bg1"/>
                </a:solidFill>
              </a:rPr>
              <a:t>Если </a:t>
            </a:r>
            <a:r>
              <a:rPr lang="ru-RU" sz="1500" dirty="0">
                <a:solidFill>
                  <a:schemeClr val="bg1"/>
                </a:solidFill>
              </a:rPr>
              <a:t>числитель дроби равен знаменателю, то дробь равна единице.</a:t>
            </a:r>
          </a:p>
          <a:p>
            <a:pPr marL="285750" indent="-28575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</a:rPr>
              <a:t>Правильной называется дробь, у которой числитель меньше знаменателя.</a:t>
            </a:r>
          </a:p>
          <a:p>
            <a:pPr marL="285750" indent="-28575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</a:rPr>
              <a:t>Неправильной называется дробь, у которой числитель больше знаменателя или равен ему.</a:t>
            </a:r>
          </a:p>
          <a:p>
            <a:pPr marL="285750" indent="-28575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</a:rPr>
              <a:t>Из двух дробей с одинаковыми знаменателями больше та, у которой числитель больше, а меньше та, у которой числитель меньше.</a:t>
            </a:r>
          </a:p>
          <a:p>
            <a:pPr marL="285750" indent="-28575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</a:rPr>
              <a:t>Все правильные дроби меньше единицы, а неправильные – больше или равны единице.</a:t>
            </a:r>
          </a:p>
          <a:p>
            <a:pPr marL="285750" indent="-28575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</a:rPr>
              <a:t>Каждая неправильная дробь больше любой правильной дроби, а каждая правильная дробь меньше любой неправильной дроби.</a:t>
            </a:r>
          </a:p>
          <a:p>
            <a:pPr marL="285750" indent="-28575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</a:rPr>
              <a:t>На координатном луче из двух дробей </a:t>
            </a:r>
            <a:r>
              <a:rPr lang="ru-RU" sz="1500" dirty="0" smtClean="0">
                <a:solidFill>
                  <a:schemeClr val="bg1"/>
                </a:solidFill>
              </a:rPr>
              <a:t>большая </a:t>
            </a:r>
            <a:r>
              <a:rPr lang="ru-RU" sz="1500" dirty="0">
                <a:solidFill>
                  <a:schemeClr val="bg1"/>
                </a:solidFill>
              </a:rPr>
              <a:t>дробь расположена правее меньшей.</a:t>
            </a:r>
          </a:p>
          <a:p>
            <a:pPr marL="285750" indent="-285750">
              <a:lnSpc>
                <a:spcPts val="2200"/>
              </a:lnSpc>
              <a:spcBef>
                <a:spcPts val="400"/>
              </a:spcBef>
              <a:spcAft>
                <a:spcPts val="400"/>
              </a:spcAft>
              <a:buFont typeface="Arial" pitchFamily="34" charset="0"/>
              <a:buChar char="•"/>
            </a:pPr>
            <a:r>
              <a:rPr lang="ru-RU" sz="1500" dirty="0">
                <a:solidFill>
                  <a:schemeClr val="bg1"/>
                </a:solidFill>
              </a:rPr>
              <a:t>Из двух дробей с одинаковыми числителями больше та, у которой знаменатель меньше.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775" y="333375"/>
            <a:ext cx="842645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Итоги урока</a:t>
            </a:r>
          </a:p>
        </p:txBody>
      </p:sp>
    </p:spTree>
    <p:extLst>
      <p:ext uri="{BB962C8B-B14F-4D97-AF65-F5344CB8AC3E}">
        <p14:creationId xmlns:p14="http://schemas.microsoft.com/office/powerpoint/2010/main" val="177393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358775" y="137699"/>
            <a:ext cx="6212737" cy="1024351"/>
          </a:xfrm>
          <a:prstGeom prst="wedgeRoundRectCallout">
            <a:avLst>
              <a:gd name="adj1" fmla="val 71204"/>
              <a:gd name="adj2" fmla="val 6008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Привет, </a:t>
            </a:r>
            <a:r>
              <a:rPr lang="ru-RU" dirty="0" err="1">
                <a:solidFill>
                  <a:schemeClr val="tx1"/>
                </a:solidFill>
              </a:rPr>
              <a:t>Электроша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Помнишь</a:t>
            </a:r>
            <a:r>
              <a:rPr lang="ru-RU" dirty="0">
                <a:solidFill>
                  <a:schemeClr val="tx1"/>
                </a:solidFill>
              </a:rPr>
              <a:t>, когда ты рассказывал об обыкновенных дробях, ты говорил, что бывают ещё и другие виды дробей. </a:t>
            </a:r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Вот </a:t>
            </a:r>
            <a:r>
              <a:rPr lang="ru-RU" dirty="0">
                <a:solidFill>
                  <a:schemeClr val="tx1"/>
                </a:solidFill>
              </a:rPr>
              <a:t>мы и пришли к тебе, чтобы ты нам рассказал, какие же «необыкновенные» дроби ещё бывают.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28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000" y="0"/>
            <a:ext cx="1152000" cy="252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774" y="462496"/>
            <a:ext cx="842645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FFC000"/>
                </a:solidFill>
                <a:latin typeface="+mj-lt"/>
              </a:rPr>
              <a:t>Устный счёт</a:t>
            </a:r>
            <a:endParaRPr lang="ru-RU" sz="2400" dirty="0">
              <a:solidFill>
                <a:srgbClr val="FFC000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2342654" y="2069924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654" y="2069924"/>
                <a:ext cx="360000" cy="54000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2342654" y="1471126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342654" y="877673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2654" y="877673"/>
                <a:ext cx="360000" cy="54000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Прямоугольник 11"/>
          <p:cNvSpPr/>
          <p:nvPr/>
        </p:nvSpPr>
        <p:spPr>
          <a:xfrm>
            <a:off x="2775817" y="1479701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22048" y="4009958"/>
            <a:ext cx="2175318" cy="5254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Знаменатель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5520109" y="4129683"/>
            <a:ext cx="1814141" cy="525421"/>
          </a:xfrm>
          <a:prstGeom prst="rect">
            <a:avLst/>
          </a:prstGeom>
          <a:solidFill>
            <a:srgbClr val="FFC000"/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Числитель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Прямоугольник 37"/>
              <p:cNvSpPr/>
              <p:nvPr/>
            </p:nvSpPr>
            <p:spPr>
              <a:xfrm>
                <a:off x="579304" y="2655348"/>
                <a:ext cx="501379" cy="112014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57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38" name="Прямоугольник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304" y="2655348"/>
                <a:ext cx="501379" cy="112014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3350359" y="4109253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7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59" y="4109253"/>
                <a:ext cx="360000" cy="54000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Прямоугольник 40"/>
          <p:cNvSpPr/>
          <p:nvPr/>
        </p:nvSpPr>
        <p:spPr>
          <a:xfrm>
            <a:off x="3350359" y="3510455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Прямоугольник 41"/>
              <p:cNvSpPr/>
              <p:nvPr/>
            </p:nvSpPr>
            <p:spPr>
              <a:xfrm>
                <a:off x="3350359" y="2917002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6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2" name="Прямоугольник 4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359" y="2917002"/>
                <a:ext cx="360000" cy="54000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Прямоугольник 42"/>
              <p:cNvSpPr/>
              <p:nvPr/>
            </p:nvSpPr>
            <p:spPr>
              <a:xfrm>
                <a:off x="6924352" y="2117269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3" name="Прямоугольник 4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52" y="2117269"/>
                <a:ext cx="360000" cy="54000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" name="Прямоугольник 43"/>
          <p:cNvSpPr/>
          <p:nvPr/>
        </p:nvSpPr>
        <p:spPr>
          <a:xfrm>
            <a:off x="6924352" y="1518471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—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Прямоугольник 44"/>
              <p:cNvSpPr/>
              <p:nvPr/>
            </p:nvSpPr>
            <p:spPr>
              <a:xfrm>
                <a:off x="6924352" y="925018"/>
                <a:ext cx="360000" cy="540000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3400" b="0" i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Cambria Math" panose="02040503050406030204" pitchFamily="18" charset="0"/>
                        </a:rPr>
                        <m:t> ?</m:t>
                      </m:r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5" name="Прямоугольник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24352" y="925018"/>
                <a:ext cx="360000" cy="540000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Прямоугольник 45"/>
          <p:cNvSpPr/>
          <p:nvPr/>
        </p:nvSpPr>
        <p:spPr>
          <a:xfrm>
            <a:off x="7357515" y="1527046"/>
            <a:ext cx="360000" cy="54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127000" dist="63500" dir="5400000" sx="95000" sy="95000" algn="t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=</a:t>
            </a:r>
            <a:endParaRPr lang="ru-RU" sz="3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Прямоугольник 48"/>
              <p:cNvSpPr/>
              <p:nvPr/>
            </p:nvSpPr>
            <p:spPr>
              <a:xfrm>
                <a:off x="7741310" y="3510455"/>
                <a:ext cx="501379" cy="1120148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5725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de-DE" sz="340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ru-RU" sz="3400" b="0" i="1" dirty="0" smtClean="0">
                              <a:solidFill>
                                <a:schemeClr val="tx1">
                                  <a:lumMod val="95000"/>
                                  <a:lumOff val="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3400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49" name="Прямоугольник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41310" y="3510455"/>
                <a:ext cx="501379" cy="112014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  <a:ln>
                <a:noFill/>
              </a:ln>
              <a:effectLst>
                <a:outerShdw blurRad="127000" dist="63500" dir="5400000" sx="95000" sy="95000" algn="t" rotWithShape="0">
                  <a:prstClr val="black"/>
                </a:outerShdw>
              </a:effec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Рисунок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9994" y="1031429"/>
            <a:ext cx="1268078" cy="1261981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513082" y="1082760"/>
            <a:ext cx="1261981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7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741 L 0.28733 -0.2963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58" y="-15185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4 -0.00371 L 0.0026 -0.4558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-226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3 0.00186 L -0.19115 -0.23333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10" y="-11759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0.0074 L 0.33472 0.0179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88" y="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  <p:bldP spid="28" grpId="0" animBg="1"/>
      <p:bldP spid="28" grpId="1" animBg="1"/>
      <p:bldP spid="33" grpId="0" animBg="1"/>
      <p:bldP spid="33" grpId="1" animBg="1"/>
      <p:bldP spid="38" grpId="0" animBg="1"/>
      <p:bldP spid="38" grpId="1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4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Скругленная прямоугольная выноска 9"/>
          <p:cNvSpPr/>
          <p:nvPr/>
        </p:nvSpPr>
        <p:spPr>
          <a:xfrm>
            <a:off x="1014153" y="126000"/>
            <a:ext cx="5563709" cy="724900"/>
          </a:xfrm>
          <a:prstGeom prst="wedgeRoundRectCallout">
            <a:avLst>
              <a:gd name="adj1" fmla="val 68443"/>
              <a:gd name="adj2" fmla="val 12668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2A7F4A"/>
                </a:solidFill>
              </a:rPr>
              <a:t>Знаменатель дроби </a:t>
            </a:r>
            <a:r>
              <a:rPr lang="ru-RU" dirty="0">
                <a:solidFill>
                  <a:schemeClr val="tx1"/>
                </a:solidFill>
              </a:rPr>
              <a:t>показывает </a:t>
            </a:r>
            <a:r>
              <a:rPr lang="ru-RU" dirty="0">
                <a:solidFill>
                  <a:srgbClr val="2A7F4A"/>
                </a:solidFill>
              </a:rPr>
              <a:t>на сколько равных частей надо разделить </a:t>
            </a:r>
            <a:r>
              <a:rPr lang="ru-RU" dirty="0">
                <a:solidFill>
                  <a:schemeClr val="tx1"/>
                </a:solidFill>
              </a:rPr>
              <a:t>что-то целое, а </a:t>
            </a:r>
            <a:r>
              <a:rPr lang="ru-RU" dirty="0">
                <a:solidFill>
                  <a:srgbClr val="2A7F4A"/>
                </a:solidFill>
              </a:rPr>
              <a:t>числитель</a:t>
            </a:r>
            <a:r>
              <a:rPr lang="ru-RU" dirty="0">
                <a:solidFill>
                  <a:schemeClr val="tx1"/>
                </a:solidFill>
              </a:rPr>
              <a:t> показывает – </a:t>
            </a:r>
            <a:r>
              <a:rPr lang="ru-RU" dirty="0">
                <a:solidFill>
                  <a:srgbClr val="2A7F4A"/>
                </a:solidFill>
              </a:rPr>
              <a:t>сколько таких частей надо взять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014154" y="952653"/>
            <a:ext cx="2555830" cy="724900"/>
          </a:xfrm>
          <a:prstGeom prst="wedgeRoundRectCallout">
            <a:avLst>
              <a:gd name="adj1" fmla="val -26190"/>
              <a:gd name="adj2" fmla="val 91368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Саша, ты помнишь, что обозначает числитель, а что – знаменатель?</a:t>
            </a:r>
          </a:p>
        </p:txBody>
      </p:sp>
    </p:spTree>
    <p:extLst>
      <p:ext uri="{BB962C8B-B14F-4D97-AF65-F5344CB8AC3E}">
        <p14:creationId xmlns:p14="http://schemas.microsoft.com/office/powerpoint/2010/main" val="418814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sz="4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ru-RU" sz="4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ru-RU" sz="4400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9983" y="1670050"/>
                <a:ext cx="452047" cy="12720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  <p:sp>
        <p:nvSpPr>
          <p:cNvPr id="13" name="Скругленная прямоугольная выноска 12"/>
          <p:cNvSpPr/>
          <p:nvPr/>
        </p:nvSpPr>
        <p:spPr>
          <a:xfrm>
            <a:off x="1014154" y="952653"/>
            <a:ext cx="3652944" cy="724900"/>
          </a:xfrm>
          <a:prstGeom prst="wedgeRoundRectCallout">
            <a:avLst>
              <a:gd name="adj1" fmla="val -35001"/>
              <a:gd name="adj2" fmla="val 97423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Давайте посмотрим на эту дробь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Паша</a:t>
            </a:r>
            <a:r>
              <a:rPr lang="ru-RU" dirty="0">
                <a:solidFill>
                  <a:schemeClr val="tx1"/>
                </a:solidFill>
              </a:rPr>
              <a:t>, ты можешь её прочитать и объяснить?</a:t>
            </a:r>
          </a:p>
        </p:txBody>
      </p:sp>
    </p:spTree>
    <p:extLst>
      <p:ext uri="{BB962C8B-B14F-4D97-AF65-F5344CB8AC3E}">
        <p14:creationId xmlns:p14="http://schemas.microsoft.com/office/powerpoint/2010/main" val="3989869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" y="1989303"/>
            <a:ext cx="2880000" cy="2880000"/>
          </a:xfrm>
          <a:prstGeom prst="rect">
            <a:avLst/>
          </a:prstGeom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1014153" y="126000"/>
            <a:ext cx="5563709" cy="724900"/>
          </a:xfrm>
          <a:prstGeom prst="wedgeRoundRectCallout">
            <a:avLst>
              <a:gd name="adj1" fmla="val 71204"/>
              <a:gd name="adj2" fmla="val 60085"/>
              <a:gd name="adj3" fmla="val 16667"/>
            </a:avLst>
          </a:prstGeom>
          <a:solidFill>
            <a:schemeClr val="bg1"/>
          </a:solidFill>
          <a:ln>
            <a:solidFill>
              <a:srgbClr val="2A7F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Что-то целое надо разделить на шесть частей и взять шесть частей.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438" y="1008062"/>
            <a:ext cx="2751138" cy="27511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35824" y="1299836"/>
            <a:ext cx="2637071" cy="36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29326" y="1330369"/>
            <a:ext cx="1527024" cy="353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986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BJ">
      <a:majorFont>
        <a:latin typeface="Merriweather"/>
        <a:ea typeface=""/>
        <a:cs typeface=""/>
      </a:majorFont>
      <a:minorFont>
        <a:latin typeface="Roboto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1002</Words>
  <Application>Microsoft Office PowerPoint</Application>
  <PresentationFormat>Экран (16:9)</PresentationFormat>
  <Paragraphs>312</Paragraphs>
  <Slides>47</Slides>
  <Notes>46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47</vt:i4>
      </vt:variant>
    </vt:vector>
  </HeadingPairs>
  <TitlesOfParts>
    <vt:vector size="53" baseType="lpstr">
      <vt:lpstr>Arial</vt:lpstr>
      <vt:lpstr>Merriweather</vt:lpstr>
      <vt:lpstr>Cambria Math</vt:lpstr>
      <vt:lpstr>Calibri</vt:lpstr>
      <vt:lpstr>Roboto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2022-03-17T06:48:28Z</dcterms:created>
  <dcterms:modified xsi:type="dcterms:W3CDTF">2025-01-17T12:52:38Z</dcterms:modified>
</cp:coreProperties>
</file>