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39"/>
  </p:notesMasterIdLst>
  <p:sldIdLst>
    <p:sldId id="260" r:id="rId2"/>
    <p:sldId id="273" r:id="rId3"/>
    <p:sldId id="316" r:id="rId4"/>
    <p:sldId id="314" r:id="rId5"/>
    <p:sldId id="317" r:id="rId6"/>
    <p:sldId id="318" r:id="rId7"/>
    <p:sldId id="319" r:id="rId8"/>
    <p:sldId id="320" r:id="rId9"/>
    <p:sldId id="346" r:id="rId10"/>
    <p:sldId id="274" r:id="rId11"/>
    <p:sldId id="262" r:id="rId12"/>
    <p:sldId id="321" r:id="rId13"/>
    <p:sldId id="322" r:id="rId14"/>
    <p:sldId id="323" r:id="rId15"/>
    <p:sldId id="324" r:id="rId16"/>
    <p:sldId id="325" r:id="rId17"/>
    <p:sldId id="326" r:id="rId18"/>
    <p:sldId id="327" r:id="rId19"/>
    <p:sldId id="328" r:id="rId20"/>
    <p:sldId id="329" r:id="rId21"/>
    <p:sldId id="330" r:id="rId22"/>
    <p:sldId id="347" r:id="rId23"/>
    <p:sldId id="331" r:id="rId24"/>
    <p:sldId id="332" r:id="rId25"/>
    <p:sldId id="333" r:id="rId26"/>
    <p:sldId id="334" r:id="rId27"/>
    <p:sldId id="335" r:id="rId28"/>
    <p:sldId id="336" r:id="rId29"/>
    <p:sldId id="337" r:id="rId30"/>
    <p:sldId id="338" r:id="rId31"/>
    <p:sldId id="339" r:id="rId32"/>
    <p:sldId id="340" r:id="rId33"/>
    <p:sldId id="341" r:id="rId34"/>
    <p:sldId id="342" r:id="rId35"/>
    <p:sldId id="343" r:id="rId36"/>
    <p:sldId id="344" r:id="rId37"/>
    <p:sldId id="345" r:id="rId38"/>
  </p:sldIdLst>
  <p:sldSz cx="9144000" cy="5143500" type="screen16x9"/>
  <p:notesSz cx="6858000" cy="9144000"/>
  <p:embeddedFontLst>
    <p:embeddedFont>
      <p:font typeface="Roboto" panose="020B0604020202020204" charset="0"/>
      <p:regular r:id="rId40"/>
      <p:bold r:id="rId41"/>
      <p:italic r:id="rId42"/>
      <p:boldItalic r:id="rId43"/>
    </p:embeddedFont>
    <p:embeddedFont>
      <p:font typeface="Cambria Math" panose="02040503050406030204" pitchFamily="18" charset="0"/>
      <p:regular r:id="rId44"/>
    </p:embeddedFont>
    <p:embeddedFont>
      <p:font typeface="Calibri" panose="020F0502020204030204" pitchFamily="34" charset="0"/>
      <p:regular r:id="rId45"/>
      <p:bold r:id="rId46"/>
      <p:italic r:id="rId47"/>
      <p:boldItalic r:id="rId48"/>
    </p:embeddedFont>
    <p:embeddedFont>
      <p:font typeface="Merriweather" panose="020B0604020202020204" charset="-52"/>
      <p:regular r:id="rId49"/>
      <p:bold r:id="rId50"/>
      <p:italic r:id="rId51"/>
      <p:boldItalic r:id="rId52"/>
    </p:embeddedFont>
  </p:embeddedFontLst>
  <p:defaultTextStyle>
    <a:defPPr>
      <a:defRPr lang="ru-RU"/>
    </a:defPPr>
    <a:lvl1pPr marL="0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892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783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675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566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457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348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240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132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03" userDrawn="1">
          <p15:clr>
            <a:srgbClr val="A4A3A4"/>
          </p15:clr>
        </p15:guide>
        <p15:guide id="2" pos="226" userDrawn="1">
          <p15:clr>
            <a:srgbClr val="A4A3A4"/>
          </p15:clr>
        </p15:guide>
        <p15:guide id="3" pos="5534" userDrawn="1">
          <p15:clr>
            <a:srgbClr val="A4A3A4"/>
          </p15:clr>
        </p15:guide>
        <p15:guide id="4" orient="horz" pos="228" userDrawn="1">
          <p15:clr>
            <a:srgbClr val="A4A3A4"/>
          </p15:clr>
        </p15:guide>
        <p15:guide id="5" pos="2971" userDrawn="1">
          <p15:clr>
            <a:srgbClr val="A4A3A4"/>
          </p15:clr>
        </p15:guide>
        <p15:guide id="6" pos="2767" userDrawn="1">
          <p15:clr>
            <a:srgbClr val="A4A3A4"/>
          </p15:clr>
        </p15:guide>
        <p15:guide id="7" pos="2086" userDrawn="1">
          <p15:clr>
            <a:srgbClr val="A4A3A4"/>
          </p15:clr>
        </p15:guide>
        <p15:guide id="8" pos="3696" userDrawn="1">
          <p15:clr>
            <a:srgbClr val="A4A3A4"/>
          </p15:clr>
        </p15:guide>
        <p15:guide id="9" pos="1845" userDrawn="1">
          <p15:clr>
            <a:srgbClr val="A4A3A4"/>
          </p15:clr>
        </p15:guide>
        <p15:guide id="10" pos="390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2A7F4A"/>
    <a:srgbClr val="15490B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08" autoAdjust="0"/>
    <p:restoredTop sz="90413" autoAdjust="0"/>
  </p:normalViewPr>
  <p:slideViewPr>
    <p:cSldViewPr snapToGrid="0" showGuides="1">
      <p:cViewPr varScale="1">
        <p:scale>
          <a:sx n="105" d="100"/>
          <a:sy n="105" d="100"/>
        </p:scale>
        <p:origin x="931" y="67"/>
      </p:cViewPr>
      <p:guideLst>
        <p:guide orient="horz" pos="3003"/>
        <p:guide pos="226"/>
        <p:guide pos="5534"/>
        <p:guide orient="horz" pos="228"/>
        <p:guide pos="2971"/>
        <p:guide pos="2767"/>
        <p:guide pos="2086"/>
        <p:guide pos="3696"/>
        <p:guide pos="1845"/>
        <p:guide pos="390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2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52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12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F6CDED-7666-4D7E-A294-5461EC81F347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3F394D-A24F-4D3B-936C-7A19980982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27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626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3214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2807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2021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882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8507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0679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7609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1803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5180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229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9267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5742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3583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765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4220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8907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8875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9285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0045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4235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076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6700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00067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73790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55559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36942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27865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1461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60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0913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4675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6737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1105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6825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55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023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811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486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112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525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493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32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477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142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434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600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739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3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0.png"/><Relationship Id="rId10" Type="http://schemas.openxmlformats.org/officeDocument/2006/relationships/image" Target="../media/image26.png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32.png"/><Relationship Id="rId3" Type="http://schemas.openxmlformats.org/officeDocument/2006/relationships/image" Target="../media/image330.pn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11" Type="http://schemas.openxmlformats.org/officeDocument/2006/relationships/image" Target="../media/image42.png"/><Relationship Id="rId5" Type="http://schemas.openxmlformats.org/officeDocument/2006/relationships/image" Target="../media/image39.png"/><Relationship Id="rId15" Type="http://schemas.openxmlformats.org/officeDocument/2006/relationships/image" Target="../media/image36.png"/><Relationship Id="rId10" Type="http://schemas.openxmlformats.org/officeDocument/2006/relationships/image" Target="../media/image37.png"/><Relationship Id="rId4" Type="http://schemas.openxmlformats.org/officeDocument/2006/relationships/image" Target="../media/image32.png"/><Relationship Id="rId9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0.png"/><Relationship Id="rId3" Type="http://schemas.openxmlformats.org/officeDocument/2006/relationships/image" Target="../media/image12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9.png"/><Relationship Id="rId5" Type="http://schemas.openxmlformats.org/officeDocument/2006/relationships/image" Target="../media/image440.png"/><Relationship Id="rId10" Type="http://schemas.openxmlformats.org/officeDocument/2006/relationships/image" Target="../media/image47.png"/><Relationship Id="rId9" Type="http://schemas.openxmlformats.org/officeDocument/2006/relationships/image" Target="../media/image46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8.png"/><Relationship Id="rId5" Type="http://schemas.openxmlformats.org/officeDocument/2006/relationships/image" Target="../media/image48.png"/><Relationship Id="rId10" Type="http://schemas.openxmlformats.org/officeDocument/2006/relationships/image" Target="../media/image9.png"/><Relationship Id="rId9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8.png"/><Relationship Id="rId5" Type="http://schemas.openxmlformats.org/officeDocument/2006/relationships/image" Target="../media/image48.png"/><Relationship Id="rId10" Type="http://schemas.openxmlformats.org/officeDocument/2006/relationships/image" Target="../media/image9.png"/><Relationship Id="rId9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.png"/><Relationship Id="rId3" Type="http://schemas.openxmlformats.org/officeDocument/2006/relationships/image" Target="../media/image54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11" Type="http://schemas.openxmlformats.org/officeDocument/2006/relationships/image" Target="../media/image60.png"/><Relationship Id="rId5" Type="http://schemas.openxmlformats.org/officeDocument/2006/relationships/image" Target="../media/image56.png"/><Relationship Id="rId10" Type="http://schemas.openxmlformats.org/officeDocument/2006/relationships/image" Target="../media/image59.png"/><Relationship Id="rId4" Type="http://schemas.openxmlformats.org/officeDocument/2006/relationships/image" Target="../media/image55.png"/><Relationship Id="rId9" Type="http://schemas.openxmlformats.org/officeDocument/2006/relationships/image" Target="../media/image5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2.png"/><Relationship Id="rId3" Type="http://schemas.openxmlformats.org/officeDocument/2006/relationships/image" Target="../media/image54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27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15" Type="http://schemas.openxmlformats.org/officeDocument/2006/relationships/image" Target="../media/image46.png"/><Relationship Id="rId10" Type="http://schemas.openxmlformats.org/officeDocument/2006/relationships/image" Target="../media/image60.png"/><Relationship Id="rId4" Type="http://schemas.openxmlformats.org/officeDocument/2006/relationships/image" Target="../media/image55.png"/><Relationship Id="rId9" Type="http://schemas.openxmlformats.org/officeDocument/2006/relationships/image" Target="../media/image59.png"/><Relationship Id="rId14" Type="http://schemas.openxmlformats.org/officeDocument/2006/relationships/image" Target="../media/image6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640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40.png"/><Relationship Id="rId7" Type="http://schemas.openxmlformats.org/officeDocument/2006/relationships/image" Target="../media/image65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19.png"/><Relationship Id="rId10" Type="http://schemas.openxmlformats.org/officeDocument/2006/relationships/image" Target="../media/image69.png"/><Relationship Id="rId4" Type="http://schemas.openxmlformats.org/officeDocument/2006/relationships/image" Target="../media/image67.png"/><Relationship Id="rId9" Type="http://schemas.openxmlformats.org/officeDocument/2006/relationships/image" Target="../media/image4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0.png"/><Relationship Id="rId7" Type="http://schemas.openxmlformats.org/officeDocument/2006/relationships/image" Target="../media/image68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0.png"/><Relationship Id="rId11" Type="http://schemas.openxmlformats.org/officeDocument/2006/relationships/image" Target="../media/image71.png"/><Relationship Id="rId10" Type="http://schemas.openxmlformats.org/officeDocument/2006/relationships/image" Target="../media/image70.png"/><Relationship Id="rId4" Type="http://schemas.openxmlformats.org/officeDocument/2006/relationships/image" Target="../media/image6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png"/><Relationship Id="rId3" Type="http://schemas.openxmlformats.org/officeDocument/2006/relationships/image" Target="../media/image640.png"/><Relationship Id="rId7" Type="http://schemas.openxmlformats.org/officeDocument/2006/relationships/image" Target="../media/image650.png"/><Relationship Id="rId12" Type="http://schemas.openxmlformats.org/officeDocument/2006/relationships/image" Target="../media/image7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png"/><Relationship Id="rId11" Type="http://schemas.openxmlformats.org/officeDocument/2006/relationships/image" Target="../media/image70.png"/><Relationship Id="rId5" Type="http://schemas.openxmlformats.org/officeDocument/2006/relationships/image" Target="../media/image67.png"/><Relationship Id="rId4" Type="http://schemas.openxmlformats.org/officeDocument/2006/relationships/image" Target="../media/image45.png"/><Relationship Id="rId9" Type="http://schemas.openxmlformats.org/officeDocument/2006/relationships/image" Target="../media/image69.png"/><Relationship Id="rId1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0.pn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2" Type="http://schemas.openxmlformats.org/officeDocument/2006/relationships/notesSlide" Target="../notesSlides/notesSlide32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0.png"/><Relationship Id="rId11" Type="http://schemas.openxmlformats.org/officeDocument/2006/relationships/image" Target="../media/image71.png"/><Relationship Id="rId5" Type="http://schemas.openxmlformats.org/officeDocument/2006/relationships/image" Target="../media/image72.png"/><Relationship Id="rId15" Type="http://schemas.openxmlformats.org/officeDocument/2006/relationships/image" Target="../media/image75.png"/><Relationship Id="rId10" Type="http://schemas.openxmlformats.org/officeDocument/2006/relationships/image" Target="../media/image70.png"/><Relationship Id="rId4" Type="http://schemas.openxmlformats.org/officeDocument/2006/relationships/image" Target="../media/image67.png"/><Relationship Id="rId14" Type="http://schemas.openxmlformats.org/officeDocument/2006/relationships/image" Target="../media/image7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8.png"/><Relationship Id="rId18" Type="http://schemas.openxmlformats.org/officeDocument/2006/relationships/image" Target="../media/image21.png"/><Relationship Id="rId3" Type="http://schemas.openxmlformats.org/officeDocument/2006/relationships/image" Target="../media/image640.png"/><Relationship Id="rId7" Type="http://schemas.openxmlformats.org/officeDocument/2006/relationships/image" Target="../media/image650.png"/><Relationship Id="rId12" Type="http://schemas.openxmlformats.org/officeDocument/2006/relationships/image" Target="../media/image71.png"/><Relationship Id="rId17" Type="http://schemas.openxmlformats.org/officeDocument/2006/relationships/image" Target="../media/image31.png"/><Relationship Id="rId2" Type="http://schemas.openxmlformats.org/officeDocument/2006/relationships/notesSlide" Target="../notesSlides/notesSlide33.xml"/><Relationship Id="rId16" Type="http://schemas.openxmlformats.org/officeDocument/2006/relationships/image" Target="../media/image7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.png"/><Relationship Id="rId11" Type="http://schemas.openxmlformats.org/officeDocument/2006/relationships/image" Target="../media/image70.png"/><Relationship Id="rId5" Type="http://schemas.openxmlformats.org/officeDocument/2006/relationships/image" Target="../media/image72.png"/><Relationship Id="rId15" Type="http://schemas.openxmlformats.org/officeDocument/2006/relationships/image" Target="../media/image75.png"/><Relationship Id="rId4" Type="http://schemas.openxmlformats.org/officeDocument/2006/relationships/image" Target="../media/image67.png"/><Relationship Id="rId9" Type="http://schemas.openxmlformats.org/officeDocument/2006/relationships/image" Target="../media/image77.png"/><Relationship Id="rId14" Type="http://schemas.openxmlformats.org/officeDocument/2006/relationships/image" Target="../media/image74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85.png"/><Relationship Id="rId3" Type="http://schemas.openxmlformats.org/officeDocument/2006/relationships/image" Target="../media/image80.png"/><Relationship Id="rId7" Type="http://schemas.openxmlformats.org/officeDocument/2006/relationships/image" Target="../media/image800.png"/><Relationship Id="rId12" Type="http://schemas.openxmlformats.org/officeDocument/2006/relationships/image" Target="../media/image8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83.png"/><Relationship Id="rId5" Type="http://schemas.openxmlformats.org/officeDocument/2006/relationships/image" Target="../media/image31.png"/><Relationship Id="rId10" Type="http://schemas.openxmlformats.org/officeDocument/2006/relationships/image" Target="../media/image82.png"/><Relationship Id="rId4" Type="http://schemas.openxmlformats.org/officeDocument/2006/relationships/image" Target="../media/image790.png"/><Relationship Id="rId9" Type="http://schemas.openxmlformats.org/officeDocument/2006/relationships/image" Target="../media/image19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4.png"/><Relationship Id="rId7" Type="http://schemas.openxmlformats.org/officeDocument/2006/relationships/image" Target="../media/image88.png"/><Relationship Id="rId12" Type="http://schemas.openxmlformats.org/officeDocument/2006/relationships/image" Target="../media/image9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10" Type="http://schemas.openxmlformats.org/officeDocument/2006/relationships/image" Target="../media/image91.png"/><Relationship Id="rId4" Type="http://schemas.openxmlformats.org/officeDocument/2006/relationships/image" Target="../media/image86.png"/><Relationship Id="rId9" Type="http://schemas.openxmlformats.org/officeDocument/2006/relationships/image" Target="../media/image90.png"/><Relationship Id="rId14" Type="http://schemas.openxmlformats.org/officeDocument/2006/relationships/image" Target="../media/image5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0" Type="http://schemas.openxmlformats.org/officeDocument/2006/relationships/image" Target="../media/image9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-213756" y="1102335"/>
            <a:ext cx="4569856" cy="2616101"/>
          </a:xfrm>
          <a:prstGeom prst="rect">
            <a:avLst/>
          </a:prstGeom>
        </p:spPr>
        <p:txBody>
          <a:bodyPr wrap="square" lIns="720000" tIns="0" rIns="0" bIns="0">
            <a:spAutoFit/>
          </a:bodyPr>
          <a:lstStyle/>
          <a:p>
            <a:r>
              <a:rPr lang="ru-RU" sz="3400" dirty="0" smtClean="0">
                <a:solidFill>
                  <a:schemeClr val="bg1"/>
                </a:solidFill>
                <a:latin typeface="+mj-lt"/>
              </a:rPr>
              <a:t>Сложение и вычитание дробей с одинаковыми знаменателями</a:t>
            </a:r>
            <a:endParaRPr lang="ru-RU" sz="3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12437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2" y="1989303"/>
            <a:ext cx="2880000" cy="28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Скругленная прямоугольная выноска 11"/>
              <p:cNvSpPr/>
              <p:nvPr/>
            </p:nvSpPr>
            <p:spPr>
              <a:xfrm>
                <a:off x="266700" y="126001"/>
                <a:ext cx="7175499" cy="1055099"/>
              </a:xfrm>
              <a:prstGeom prst="wedgeRoundRectCallout">
                <a:avLst>
                  <a:gd name="adj1" fmla="val 54566"/>
                  <a:gd name="adj2" fmla="val 74209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2A7F4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Электроша</a:t>
                </a:r>
                <a:r>
                  <a:rPr lang="ru-RU" dirty="0">
                    <a:solidFill>
                      <a:schemeClr val="tx1"/>
                    </a:solidFill>
                  </a:rPr>
                  <a:t>, привет.</a:t>
                </a:r>
              </a:p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Чтобы </a:t>
                </a:r>
                <a:r>
                  <a:rPr lang="ru-RU" dirty="0">
                    <a:solidFill>
                      <a:schemeClr val="tx1"/>
                    </a:solidFill>
                  </a:rPr>
                  <a:t>приготовить </a:t>
                </a:r>
                <a:r>
                  <a:rPr lang="ru-RU" dirty="0" smtClean="0">
                    <a:solidFill>
                      <a:schemeClr val="tx1"/>
                    </a:solidFill>
                  </a:rPr>
                  <a:t>солёное </a:t>
                </a:r>
                <a:r>
                  <a:rPr lang="ru-RU" dirty="0">
                    <a:solidFill>
                      <a:schemeClr val="tx1"/>
                    </a:solidFill>
                  </a:rPr>
                  <a:t>тесто для лепки, нам надо сначала взять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ru-RU" dirty="0" smtClean="0">
                    <a:solidFill>
                      <a:schemeClr val="tx1"/>
                    </a:solidFill>
                  </a:rPr>
                  <a:t> стакана </a:t>
                </a:r>
                <a:r>
                  <a:rPr lang="ru-RU" dirty="0">
                    <a:solidFill>
                      <a:schemeClr val="tx1"/>
                    </a:solidFill>
                  </a:rPr>
                  <a:t>соли, а потом </a:t>
                </a:r>
                <a:r>
                  <a:rPr lang="ru-RU" dirty="0" smtClean="0">
                    <a:solidFill>
                      <a:schemeClr val="tx1"/>
                    </a:solidFill>
                  </a:rPr>
                  <a:t>ещё </a:t>
                </a:r>
                <a:r>
                  <a:rPr lang="ru-RU" dirty="0">
                    <a:solidFill>
                      <a:schemeClr val="tx1"/>
                    </a:solidFill>
                  </a:rPr>
                  <a:t>взять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ru-RU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ru-RU" dirty="0" smtClean="0">
                    <a:solidFill>
                      <a:schemeClr val="tx1"/>
                    </a:solidFill>
                  </a:rPr>
                  <a:t> стакана </a:t>
                </a:r>
                <a:r>
                  <a:rPr lang="ru-RU" dirty="0">
                    <a:solidFill>
                      <a:schemeClr val="tx1"/>
                    </a:solidFill>
                  </a:rPr>
                  <a:t>соли. </a:t>
                </a:r>
                <a:endParaRPr lang="ru-RU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Вот </a:t>
                </a:r>
                <a:r>
                  <a:rPr lang="ru-RU" dirty="0">
                    <a:solidFill>
                      <a:schemeClr val="tx1"/>
                    </a:solidFill>
                  </a:rPr>
                  <a:t>мы и не можем подсчитать, сколько соли нам всего надо взять.</a:t>
                </a:r>
              </a:p>
            </p:txBody>
          </p:sp>
        </mc:Choice>
        <mc:Fallback xmlns="">
          <p:sp>
            <p:nvSpPr>
              <p:cNvPr id="12" name="Скругленная прямоугольная выноска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" y="126001"/>
                <a:ext cx="7175499" cy="1055099"/>
              </a:xfrm>
              <a:prstGeom prst="wedgeRoundRectCallout">
                <a:avLst>
                  <a:gd name="adj1" fmla="val 54566"/>
                  <a:gd name="adj2" fmla="val 74209"/>
                  <a:gd name="adj3" fmla="val 16667"/>
                </a:avLst>
              </a:prstGeom>
              <a:blipFill rotWithShape="0">
                <a:blip r:embed="rId5"/>
                <a:stretch>
                  <a:fillRect t="-1376"/>
                </a:stretch>
              </a:blipFill>
              <a:ln>
                <a:solidFill>
                  <a:srgbClr val="2A7F4A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44930" y="1445400"/>
            <a:ext cx="1494140" cy="360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28056" y="1445400"/>
            <a:ext cx="1553374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88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0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8774" y="462496"/>
            <a:ext cx="842645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C000"/>
                </a:solidFill>
                <a:latin typeface="+mj-lt"/>
              </a:rPr>
              <a:t>Устный счёт</a:t>
            </a:r>
            <a:endParaRPr lang="ru-RU" sz="2400" dirty="0">
              <a:solidFill>
                <a:srgbClr val="FFC00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3879595" y="936970"/>
                <a:ext cx="360000" cy="105615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4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ru-RU" sz="3400" b="0" i="1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400" b="0" i="1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ru-RU" sz="3400" b="0" i="1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ru-RU" sz="34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9595" y="936970"/>
                <a:ext cx="360000" cy="105615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Прямоугольник 37"/>
              <p:cNvSpPr/>
              <p:nvPr/>
            </p:nvSpPr>
            <p:spPr>
              <a:xfrm>
                <a:off x="622579" y="726933"/>
                <a:ext cx="360000" cy="525421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38113" indent="-138113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ru-RU" sz="34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8" name="Прямоугольник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579" y="726933"/>
                <a:ext cx="360000" cy="52542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Прямоугольник 39"/>
              <p:cNvSpPr/>
              <p:nvPr/>
            </p:nvSpPr>
            <p:spPr>
              <a:xfrm>
                <a:off x="4866622" y="936970"/>
                <a:ext cx="360000" cy="105615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4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ru-RU" sz="3400" b="0" i="1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400" b="0" i="1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ru-RU" sz="3400" b="0" i="1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ru-RU" sz="34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0" name="Прямоугольник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6622" y="936970"/>
                <a:ext cx="360000" cy="105615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Прямоугольник 40"/>
              <p:cNvSpPr/>
              <p:nvPr/>
            </p:nvSpPr>
            <p:spPr>
              <a:xfrm>
                <a:off x="7759190" y="874214"/>
                <a:ext cx="360000" cy="525421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38113" indent="-138113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ru-RU" sz="34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1" name="Прямоугольник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9190" y="874214"/>
                <a:ext cx="360000" cy="52542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Прямоугольник 41"/>
              <p:cNvSpPr/>
              <p:nvPr/>
            </p:nvSpPr>
            <p:spPr>
              <a:xfrm>
                <a:off x="3879595" y="2116103"/>
                <a:ext cx="360000" cy="105615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4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ru-RU" sz="3400" b="0" i="1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400" b="0" i="1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400" b="0" i="1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ru-RU" sz="34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2" name="Прямоугольник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9595" y="2116103"/>
                <a:ext cx="360000" cy="105615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Прямоугольник 42"/>
              <p:cNvSpPr/>
              <p:nvPr/>
            </p:nvSpPr>
            <p:spPr>
              <a:xfrm>
                <a:off x="4866622" y="2116103"/>
                <a:ext cx="360000" cy="105615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4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ru-RU" sz="3400" b="0" i="1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400" b="0" i="1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400" b="0" i="1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ru-RU" sz="34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3" name="Прямоугольник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6622" y="2116103"/>
                <a:ext cx="360000" cy="105615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Прямоугольник 43"/>
              <p:cNvSpPr/>
              <p:nvPr/>
            </p:nvSpPr>
            <p:spPr>
              <a:xfrm>
                <a:off x="691894" y="3434963"/>
                <a:ext cx="527305" cy="105615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4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ru-RU" sz="3400" b="0" i="1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400" b="0" i="1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35</m:t>
                          </m:r>
                        </m:num>
                        <m:den>
                          <m:r>
                            <a:rPr lang="en-US" sz="3400" b="0" i="1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48</m:t>
                          </m:r>
                        </m:den>
                      </m:f>
                    </m:oMath>
                  </m:oMathPara>
                </a14:m>
                <a:endParaRPr lang="ru-RU" sz="34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4" name="Прямоугольник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894" y="3434963"/>
                <a:ext cx="527305" cy="105615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Прямоугольник 44"/>
              <p:cNvSpPr/>
              <p:nvPr/>
            </p:nvSpPr>
            <p:spPr>
              <a:xfrm>
                <a:off x="4866622" y="3434963"/>
                <a:ext cx="772178" cy="105615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4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ru-RU" sz="3400" b="0" i="1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400" b="0" i="1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135</m:t>
                          </m:r>
                        </m:num>
                        <m:den>
                          <m:r>
                            <a:rPr lang="en-US" sz="3400" b="0" i="1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135</m:t>
                          </m:r>
                        </m:den>
                      </m:f>
                    </m:oMath>
                  </m:oMathPara>
                </a14:m>
                <a:endParaRPr lang="ru-RU" sz="34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5" name="Прямоугольник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6622" y="3434963"/>
                <a:ext cx="772178" cy="105615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Прямоугольник 45"/>
          <p:cNvSpPr/>
          <p:nvPr/>
        </p:nvSpPr>
        <p:spPr>
          <a:xfrm>
            <a:off x="5853649" y="1993120"/>
            <a:ext cx="2521816" cy="525421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27000" dist="63500" dir="5400000" sx="95000" sy="95000" algn="t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8113" indent="-138113" algn="ctr"/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Правильная дробь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58170" y="2012856"/>
            <a:ext cx="2826368" cy="525421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27000" dist="63500" dir="5400000" sx="95000" sy="95000" algn="t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8113" indent="-138113" algn="ctr"/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Неправильная дробь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67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55 2.34568E-6 L -0.37031 0.07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02" y="3735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56 0.00741 L 0.41025 0.3385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26" y="16543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56 -3.95062E-6 L 0.57309 0.3314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24" y="16574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46914E-7 L -0.50017 0.33148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17" y="1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8" grpId="0" animBg="1"/>
      <p:bldP spid="38" grpId="1" animBg="1"/>
      <p:bldP spid="40" grpId="0" animBg="1"/>
      <p:bldP spid="41" grpId="0" animBg="1"/>
      <p:bldP spid="41" grpId="1" animBg="1"/>
      <p:bldP spid="42" grpId="0" animBg="1"/>
      <p:bldP spid="43" grpId="0" animBg="1"/>
      <p:bldP spid="44" grpId="0" animBg="1"/>
      <p:bldP spid="45" grpId="0" animBg="1"/>
      <p:bldP spid="46" grpId="0" animBg="1"/>
      <p:bldP spid="46" grpId="1" animBg="1"/>
      <p:bldP spid="47" grpId="0" animBg="1"/>
      <p:bldP spid="4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2" y="1989303"/>
            <a:ext cx="2880000" cy="2880000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8665328"/>
              </p:ext>
            </p:extLst>
          </p:nvPr>
        </p:nvGraphicFramePr>
        <p:xfrm>
          <a:off x="4572001" y="278550"/>
          <a:ext cx="4213224" cy="4586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1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>
            <a:off x="5619750" y="2038350"/>
            <a:ext cx="0" cy="1416050"/>
          </a:xfrm>
          <a:prstGeom prst="line">
            <a:avLst/>
          </a:prstGeom>
          <a:ln w="28575">
            <a:solidFill>
              <a:srgbClr val="2A7F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8077200" y="2032000"/>
            <a:ext cx="0" cy="1422400"/>
          </a:xfrm>
          <a:prstGeom prst="line">
            <a:avLst/>
          </a:prstGeom>
          <a:ln w="28575">
            <a:solidFill>
              <a:srgbClr val="2A7F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607050" y="2044700"/>
            <a:ext cx="2470150" cy="0"/>
          </a:xfrm>
          <a:prstGeom prst="line">
            <a:avLst/>
          </a:prstGeom>
          <a:ln w="28575">
            <a:solidFill>
              <a:srgbClr val="2A7F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5613400" y="3443288"/>
            <a:ext cx="2470150" cy="0"/>
          </a:xfrm>
          <a:prstGeom prst="line">
            <a:avLst/>
          </a:prstGeom>
          <a:ln w="28575">
            <a:solidFill>
              <a:srgbClr val="2A7F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75890" y="383969"/>
                <a:ext cx="1568763" cy="13849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4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ru-RU" sz="4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4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ru-RU" sz="4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ru-RU" sz="48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890" y="383969"/>
                <a:ext cx="1568763" cy="138499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579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8665328"/>
              </p:ext>
            </p:extLst>
          </p:nvPr>
        </p:nvGraphicFramePr>
        <p:xfrm>
          <a:off x="4572001" y="278550"/>
          <a:ext cx="4213224" cy="4586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1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>
            <a:off x="5619750" y="2038350"/>
            <a:ext cx="0" cy="1416050"/>
          </a:xfrm>
          <a:prstGeom prst="line">
            <a:avLst/>
          </a:prstGeom>
          <a:ln w="28575">
            <a:solidFill>
              <a:srgbClr val="2A7F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8077200" y="2032000"/>
            <a:ext cx="0" cy="1422400"/>
          </a:xfrm>
          <a:prstGeom prst="line">
            <a:avLst/>
          </a:prstGeom>
          <a:ln w="28575">
            <a:solidFill>
              <a:srgbClr val="2A7F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607050" y="2044700"/>
            <a:ext cx="2470150" cy="0"/>
          </a:xfrm>
          <a:prstGeom prst="line">
            <a:avLst/>
          </a:prstGeom>
          <a:ln w="28575">
            <a:solidFill>
              <a:srgbClr val="2A7F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5613400" y="3443288"/>
            <a:ext cx="2470150" cy="0"/>
          </a:xfrm>
          <a:prstGeom prst="line">
            <a:avLst/>
          </a:prstGeom>
          <a:ln w="28575">
            <a:solidFill>
              <a:srgbClr val="2A7F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5978525" y="2041525"/>
            <a:ext cx="0" cy="1416050"/>
          </a:xfrm>
          <a:prstGeom prst="line">
            <a:avLst/>
          </a:prstGeom>
          <a:ln w="28575">
            <a:solidFill>
              <a:srgbClr val="2A7F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6327775" y="2038350"/>
            <a:ext cx="0" cy="1416050"/>
          </a:xfrm>
          <a:prstGeom prst="line">
            <a:avLst/>
          </a:prstGeom>
          <a:ln w="28575">
            <a:solidFill>
              <a:srgbClr val="2A7F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6672263" y="2038350"/>
            <a:ext cx="0" cy="1416050"/>
          </a:xfrm>
          <a:prstGeom prst="line">
            <a:avLst/>
          </a:prstGeom>
          <a:ln w="28575">
            <a:solidFill>
              <a:srgbClr val="2A7F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7026275" y="2035175"/>
            <a:ext cx="0" cy="1416050"/>
          </a:xfrm>
          <a:prstGeom prst="line">
            <a:avLst/>
          </a:prstGeom>
          <a:ln w="28575">
            <a:solidFill>
              <a:srgbClr val="2A7F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7378700" y="2035175"/>
            <a:ext cx="0" cy="1416050"/>
          </a:xfrm>
          <a:prstGeom prst="line">
            <a:avLst/>
          </a:prstGeom>
          <a:ln w="28575">
            <a:solidFill>
              <a:srgbClr val="2A7F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7731125" y="2044700"/>
            <a:ext cx="0" cy="1416050"/>
          </a:xfrm>
          <a:prstGeom prst="line">
            <a:avLst/>
          </a:prstGeom>
          <a:ln w="28575">
            <a:solidFill>
              <a:srgbClr val="2A7F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75890" y="383969"/>
                <a:ext cx="1568763" cy="13849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4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ru-RU" sz="4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4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ru-RU" sz="4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ru-RU" sz="48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890" y="383969"/>
                <a:ext cx="1568763" cy="138499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90" y="2003288"/>
            <a:ext cx="1242699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343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8665328"/>
              </p:ext>
            </p:extLst>
          </p:nvPr>
        </p:nvGraphicFramePr>
        <p:xfrm>
          <a:off x="4572001" y="278550"/>
          <a:ext cx="4213224" cy="4586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1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5619750" y="2038350"/>
            <a:ext cx="358775" cy="1412875"/>
          </a:xfrm>
          <a:prstGeom prst="rect">
            <a:avLst/>
          </a:prstGeom>
          <a:pattFill prst="ltVert">
            <a:fgClr>
              <a:srgbClr val="2A7F4A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19750" y="2038350"/>
            <a:ext cx="0" cy="1416050"/>
          </a:xfrm>
          <a:prstGeom prst="line">
            <a:avLst/>
          </a:prstGeom>
          <a:ln w="28575">
            <a:solidFill>
              <a:srgbClr val="2A7F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5984874" y="2038350"/>
            <a:ext cx="358775" cy="1412875"/>
          </a:xfrm>
          <a:prstGeom prst="rect">
            <a:avLst/>
          </a:prstGeom>
          <a:pattFill prst="ltHorz">
            <a:fgClr>
              <a:srgbClr val="2A7F4A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6327774" y="2038350"/>
            <a:ext cx="358775" cy="1412875"/>
          </a:xfrm>
          <a:prstGeom prst="rect">
            <a:avLst/>
          </a:prstGeom>
          <a:pattFill prst="ltHorz">
            <a:fgClr>
              <a:srgbClr val="2A7F4A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675440" y="2038350"/>
            <a:ext cx="358775" cy="1412875"/>
          </a:xfrm>
          <a:prstGeom prst="rect">
            <a:avLst/>
          </a:prstGeom>
          <a:pattFill prst="ltHorz">
            <a:fgClr>
              <a:srgbClr val="2A7F4A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7032625" y="2038350"/>
            <a:ext cx="358775" cy="1412875"/>
          </a:xfrm>
          <a:prstGeom prst="rect">
            <a:avLst/>
          </a:prstGeom>
          <a:pattFill prst="ltHorz">
            <a:fgClr>
              <a:srgbClr val="2A7F4A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8077200" y="2032000"/>
            <a:ext cx="0" cy="1422400"/>
          </a:xfrm>
          <a:prstGeom prst="line">
            <a:avLst/>
          </a:prstGeom>
          <a:ln w="28575">
            <a:solidFill>
              <a:srgbClr val="2A7F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607050" y="2044700"/>
            <a:ext cx="2470150" cy="0"/>
          </a:xfrm>
          <a:prstGeom prst="line">
            <a:avLst/>
          </a:prstGeom>
          <a:ln w="28575">
            <a:solidFill>
              <a:srgbClr val="2A7F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5613400" y="3443288"/>
            <a:ext cx="2470150" cy="0"/>
          </a:xfrm>
          <a:prstGeom prst="line">
            <a:avLst/>
          </a:prstGeom>
          <a:ln w="28575">
            <a:solidFill>
              <a:srgbClr val="2A7F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5978525" y="2041525"/>
            <a:ext cx="0" cy="1416050"/>
          </a:xfrm>
          <a:prstGeom prst="line">
            <a:avLst/>
          </a:prstGeom>
          <a:ln w="28575">
            <a:solidFill>
              <a:srgbClr val="2A7F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6327775" y="2038350"/>
            <a:ext cx="0" cy="1416050"/>
          </a:xfrm>
          <a:prstGeom prst="line">
            <a:avLst/>
          </a:prstGeom>
          <a:ln w="28575">
            <a:solidFill>
              <a:srgbClr val="2A7F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6672263" y="2038350"/>
            <a:ext cx="0" cy="1416050"/>
          </a:xfrm>
          <a:prstGeom prst="line">
            <a:avLst/>
          </a:prstGeom>
          <a:ln w="28575">
            <a:solidFill>
              <a:srgbClr val="2A7F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7026275" y="2035175"/>
            <a:ext cx="0" cy="1416050"/>
          </a:xfrm>
          <a:prstGeom prst="line">
            <a:avLst/>
          </a:prstGeom>
          <a:ln w="28575">
            <a:solidFill>
              <a:srgbClr val="2A7F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7378700" y="2035175"/>
            <a:ext cx="0" cy="1416050"/>
          </a:xfrm>
          <a:prstGeom prst="line">
            <a:avLst/>
          </a:prstGeom>
          <a:ln w="28575">
            <a:solidFill>
              <a:srgbClr val="2A7F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7731125" y="2044700"/>
            <a:ext cx="0" cy="1416050"/>
          </a:xfrm>
          <a:prstGeom prst="line">
            <a:avLst/>
          </a:prstGeom>
          <a:ln w="28575">
            <a:solidFill>
              <a:srgbClr val="2A7F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75890" y="383969"/>
                <a:ext cx="1568763" cy="13849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4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ru-RU" sz="4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4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ru-RU" sz="4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ru-RU" sz="48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890" y="383969"/>
                <a:ext cx="1568763" cy="138499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2" y="1989303"/>
            <a:ext cx="288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70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8665328"/>
              </p:ext>
            </p:extLst>
          </p:nvPr>
        </p:nvGraphicFramePr>
        <p:xfrm>
          <a:off x="4572001" y="278550"/>
          <a:ext cx="4213224" cy="4586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1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5619750" y="2038350"/>
            <a:ext cx="358775" cy="1412875"/>
          </a:xfrm>
          <a:prstGeom prst="rect">
            <a:avLst/>
          </a:prstGeom>
          <a:pattFill prst="ltVert">
            <a:fgClr>
              <a:srgbClr val="2A7F4A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19750" y="2038350"/>
            <a:ext cx="0" cy="1416050"/>
          </a:xfrm>
          <a:prstGeom prst="line">
            <a:avLst/>
          </a:prstGeom>
          <a:ln w="28575">
            <a:solidFill>
              <a:srgbClr val="2A7F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5984874" y="2038350"/>
            <a:ext cx="358775" cy="1412875"/>
          </a:xfrm>
          <a:prstGeom prst="rect">
            <a:avLst/>
          </a:prstGeom>
          <a:pattFill prst="ltHorz">
            <a:fgClr>
              <a:srgbClr val="2A7F4A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6327774" y="2038350"/>
            <a:ext cx="358775" cy="1412875"/>
          </a:xfrm>
          <a:prstGeom prst="rect">
            <a:avLst/>
          </a:prstGeom>
          <a:pattFill prst="ltHorz">
            <a:fgClr>
              <a:srgbClr val="2A7F4A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675440" y="2038350"/>
            <a:ext cx="358775" cy="1412875"/>
          </a:xfrm>
          <a:prstGeom prst="rect">
            <a:avLst/>
          </a:prstGeom>
          <a:pattFill prst="ltHorz">
            <a:fgClr>
              <a:srgbClr val="2A7F4A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7032625" y="2038350"/>
            <a:ext cx="358775" cy="1412875"/>
          </a:xfrm>
          <a:prstGeom prst="rect">
            <a:avLst/>
          </a:prstGeom>
          <a:pattFill prst="ltHorz">
            <a:fgClr>
              <a:srgbClr val="2A7F4A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8077200" y="2032000"/>
            <a:ext cx="0" cy="1422400"/>
          </a:xfrm>
          <a:prstGeom prst="line">
            <a:avLst/>
          </a:prstGeom>
          <a:ln w="28575">
            <a:solidFill>
              <a:srgbClr val="2A7F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607050" y="2044700"/>
            <a:ext cx="2470150" cy="0"/>
          </a:xfrm>
          <a:prstGeom prst="line">
            <a:avLst/>
          </a:prstGeom>
          <a:ln w="28575">
            <a:solidFill>
              <a:srgbClr val="2A7F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5613400" y="3443288"/>
            <a:ext cx="2470150" cy="0"/>
          </a:xfrm>
          <a:prstGeom prst="line">
            <a:avLst/>
          </a:prstGeom>
          <a:ln w="28575">
            <a:solidFill>
              <a:srgbClr val="2A7F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5978525" y="2041525"/>
            <a:ext cx="0" cy="1416050"/>
          </a:xfrm>
          <a:prstGeom prst="line">
            <a:avLst/>
          </a:prstGeom>
          <a:ln w="28575">
            <a:solidFill>
              <a:srgbClr val="2A7F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6327775" y="2038350"/>
            <a:ext cx="0" cy="1416050"/>
          </a:xfrm>
          <a:prstGeom prst="line">
            <a:avLst/>
          </a:prstGeom>
          <a:ln w="28575">
            <a:solidFill>
              <a:srgbClr val="2A7F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6672263" y="2038350"/>
            <a:ext cx="0" cy="1416050"/>
          </a:xfrm>
          <a:prstGeom prst="line">
            <a:avLst/>
          </a:prstGeom>
          <a:ln w="28575">
            <a:solidFill>
              <a:srgbClr val="2A7F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7026275" y="2035175"/>
            <a:ext cx="0" cy="1416050"/>
          </a:xfrm>
          <a:prstGeom prst="line">
            <a:avLst/>
          </a:prstGeom>
          <a:ln w="28575">
            <a:solidFill>
              <a:srgbClr val="2A7F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7378700" y="2035175"/>
            <a:ext cx="0" cy="1416050"/>
          </a:xfrm>
          <a:prstGeom prst="line">
            <a:avLst/>
          </a:prstGeom>
          <a:ln w="28575">
            <a:solidFill>
              <a:srgbClr val="2A7F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7731125" y="2044700"/>
            <a:ext cx="0" cy="1416050"/>
          </a:xfrm>
          <a:prstGeom prst="line">
            <a:avLst/>
          </a:prstGeom>
          <a:ln w="28575">
            <a:solidFill>
              <a:srgbClr val="2A7F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75890" y="383969"/>
                <a:ext cx="1568763" cy="13849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4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ru-RU" sz="4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4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ru-RU" sz="4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ru-RU" sz="48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890" y="383969"/>
                <a:ext cx="1568763" cy="138499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804143" y="361950"/>
                <a:ext cx="1124795" cy="14000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4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ru-RU" sz="4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ru-RU" sz="4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4143" y="361950"/>
                <a:ext cx="1124795" cy="140006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90" y="1887263"/>
            <a:ext cx="1195312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85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8" y="2179803"/>
            <a:ext cx="2880000" cy="2880000"/>
          </a:xfrm>
          <a:prstGeom prst="rect">
            <a:avLst/>
          </a:prstGeom>
        </p:spPr>
      </p:pic>
      <p:sp>
        <p:nvSpPr>
          <p:cNvPr id="12" name="Скругленная прямоугольная выноска 11"/>
          <p:cNvSpPr/>
          <p:nvPr/>
        </p:nvSpPr>
        <p:spPr>
          <a:xfrm>
            <a:off x="4273550" y="361951"/>
            <a:ext cx="4108450" cy="857250"/>
          </a:xfrm>
          <a:prstGeom prst="wedgeRoundRectCallout">
            <a:avLst>
              <a:gd name="adj1" fmla="val 31804"/>
              <a:gd name="adj2" fmla="val 76733"/>
              <a:gd name="adj3" fmla="val 16667"/>
            </a:avLst>
          </a:prstGeom>
          <a:solidFill>
            <a:schemeClr val="bg1"/>
          </a:solidFill>
          <a:ln>
            <a:solidFill>
              <a:srgbClr val="2A7F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Подожди, </a:t>
            </a:r>
            <a:r>
              <a:rPr lang="ru-RU" dirty="0" err="1" smtClean="0">
                <a:solidFill>
                  <a:schemeClr val="tx1"/>
                </a:solidFill>
              </a:rPr>
              <a:t>Электроша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Получается</a:t>
            </a:r>
            <a:r>
              <a:rPr lang="ru-RU" dirty="0">
                <a:solidFill>
                  <a:schemeClr val="tx1"/>
                </a:solidFill>
              </a:rPr>
              <a:t>, что для </a:t>
            </a:r>
            <a:r>
              <a:rPr lang="ru-RU" dirty="0" smtClean="0">
                <a:solidFill>
                  <a:schemeClr val="tx1"/>
                </a:solidFill>
              </a:rPr>
              <a:t>того, </a:t>
            </a:r>
            <a:r>
              <a:rPr lang="ru-RU" dirty="0">
                <a:solidFill>
                  <a:schemeClr val="tx1"/>
                </a:solidFill>
              </a:rPr>
              <a:t>чтобы сложить две </a:t>
            </a:r>
            <a:r>
              <a:rPr lang="ru-RU" dirty="0" smtClean="0">
                <a:solidFill>
                  <a:schemeClr val="tx1"/>
                </a:solidFill>
              </a:rPr>
              <a:t>дроби, </a:t>
            </a:r>
            <a:r>
              <a:rPr lang="ru-RU" dirty="0">
                <a:solidFill>
                  <a:schemeClr val="tx1"/>
                </a:solidFill>
              </a:rPr>
              <a:t>нужно просто сложить их числители? </a:t>
            </a:r>
            <a:r>
              <a:rPr lang="ru-RU" dirty="0" smtClean="0">
                <a:solidFill>
                  <a:schemeClr val="tx1"/>
                </a:solidFill>
              </a:rPr>
              <a:t>А </a:t>
            </a:r>
            <a:r>
              <a:rPr lang="ru-RU" dirty="0">
                <a:solidFill>
                  <a:schemeClr val="tx1"/>
                </a:solidFill>
              </a:rPr>
              <a:t>почему знаменатели мы </a:t>
            </a:r>
            <a:r>
              <a:rPr lang="ru-RU" dirty="0" smtClean="0">
                <a:solidFill>
                  <a:schemeClr val="tx1"/>
                </a:solidFill>
              </a:rPr>
              <a:t>не </a:t>
            </a:r>
            <a:r>
              <a:rPr lang="ru-RU" dirty="0">
                <a:solidFill>
                  <a:schemeClr val="tx1"/>
                </a:solidFill>
              </a:rPr>
              <a:t>складываем?</a:t>
            </a: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358775" y="361950"/>
            <a:ext cx="3187699" cy="1403350"/>
          </a:xfrm>
          <a:prstGeom prst="wedgeRoundRectCallout">
            <a:avLst>
              <a:gd name="adj1" fmla="val -17192"/>
              <a:gd name="adj2" fmla="val 70755"/>
              <a:gd name="adj3" fmla="val 16667"/>
            </a:avLst>
          </a:prstGeom>
          <a:solidFill>
            <a:schemeClr val="bg1"/>
          </a:solidFill>
          <a:ln>
            <a:solidFill>
              <a:srgbClr val="2A7F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Да, Саша, ты </a:t>
            </a:r>
            <a:r>
              <a:rPr lang="ru-RU" dirty="0" smtClean="0">
                <a:solidFill>
                  <a:schemeClr val="tx1"/>
                </a:solidFill>
              </a:rPr>
              <a:t>прав.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Есть </a:t>
            </a:r>
            <a:r>
              <a:rPr lang="ru-RU" dirty="0">
                <a:solidFill>
                  <a:schemeClr val="tx1"/>
                </a:solidFill>
              </a:rPr>
              <a:t>правило, которое помогает сложить дроби с одинаковыми знаменателями. 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Как </a:t>
            </a:r>
            <a:r>
              <a:rPr lang="ru-RU" dirty="0">
                <a:solidFill>
                  <a:schemeClr val="tx1"/>
                </a:solidFill>
              </a:rPr>
              <a:t>складывать дроби с разными знаменателями, мы узнаем позже.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18586" y="1526203"/>
            <a:ext cx="1494140" cy="360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51088" y="1526203"/>
            <a:ext cx="1553374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44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58774" y="361950"/>
            <a:ext cx="550227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Правило</a:t>
            </a:r>
            <a:endParaRPr lang="ru-RU" sz="24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4017" y="1158306"/>
            <a:ext cx="5150484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800" dirty="0"/>
              <a:t>Чтобы сложить две дроби с одинаковыми знаменателями, нужно сложить их числители, а знаменатель оставить прежним.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61049" y="1344168"/>
            <a:ext cx="3107700" cy="360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355726" y="2435278"/>
                <a:ext cx="3395662" cy="1532490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</a:ln>
            </p:spPr>
            <p:txBody>
              <a:bodyPr wrap="square" lIns="180000" tIns="180000" rIns="180000" bIns="180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40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ru-RU" sz="4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5726" y="2435278"/>
                <a:ext cx="3395662" cy="153249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190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231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8" y="2179803"/>
            <a:ext cx="2880000" cy="2880000"/>
          </a:xfrm>
          <a:prstGeom prst="rect">
            <a:avLst/>
          </a:prstGeom>
        </p:spPr>
      </p:pic>
      <p:sp>
        <p:nvSpPr>
          <p:cNvPr id="12" name="Скругленная прямоугольная выноска 11"/>
          <p:cNvSpPr/>
          <p:nvPr/>
        </p:nvSpPr>
        <p:spPr>
          <a:xfrm>
            <a:off x="4267199" y="353905"/>
            <a:ext cx="3187699" cy="801796"/>
          </a:xfrm>
          <a:prstGeom prst="wedgeRoundRectCallout">
            <a:avLst>
              <a:gd name="adj1" fmla="val 45756"/>
              <a:gd name="adj2" fmla="val 105757"/>
              <a:gd name="adj3" fmla="val 16667"/>
            </a:avLst>
          </a:prstGeom>
          <a:solidFill>
            <a:schemeClr val="bg1"/>
          </a:solidFill>
          <a:ln>
            <a:solidFill>
              <a:srgbClr val="2A7F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Ага, </a:t>
            </a:r>
            <a:r>
              <a:rPr lang="ru-RU" dirty="0" smtClean="0">
                <a:solidFill>
                  <a:schemeClr val="tx1"/>
                </a:solidFill>
              </a:rPr>
              <a:t>всё понятно</a:t>
            </a:r>
            <a:r>
              <a:rPr lang="ru-RU" dirty="0">
                <a:solidFill>
                  <a:schemeClr val="tx1"/>
                </a:solidFill>
              </a:rPr>
              <a:t>, надо просто сложить числители дробей и </a:t>
            </a:r>
            <a:r>
              <a:rPr lang="ru-RU" dirty="0" smtClean="0">
                <a:solidFill>
                  <a:schemeClr val="tx1"/>
                </a:solidFill>
              </a:rPr>
              <a:t>всё. </a:t>
            </a:r>
            <a:r>
              <a:rPr lang="ru-RU" dirty="0" err="1" smtClean="0">
                <a:solidFill>
                  <a:schemeClr val="tx1"/>
                </a:solidFill>
              </a:rPr>
              <a:t>Легкотня</a:t>
            </a:r>
            <a:r>
              <a:rPr lang="ru-RU" dirty="0" smtClean="0">
                <a:solidFill>
                  <a:schemeClr val="tx1"/>
                </a:solidFill>
              </a:rPr>
              <a:t>!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18586" y="1526203"/>
            <a:ext cx="1494140" cy="360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51088" y="1526203"/>
            <a:ext cx="1553374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59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58775" y="757534"/>
                <a:ext cx="8426450" cy="11107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400" dirty="0" smtClean="0"/>
                  <a:t>Выполните действия: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а) 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;б) 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;в) 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800" dirty="0" smtClean="0"/>
              </a:p>
              <a:p>
                <a:pPr>
                  <a:spcBef>
                    <a:spcPts val="1200"/>
                  </a:spcBef>
                </a:pPr>
                <a:r>
                  <a:rPr lang="ru-RU" sz="1400" dirty="0" smtClean="0"/>
                  <a:t>Назовите </a:t>
                </a:r>
                <a:r>
                  <a:rPr lang="ru-RU" sz="1400" dirty="0"/>
                  <a:t>дроби, которые у вас получились.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5" y="757534"/>
                <a:ext cx="8426450" cy="1110753"/>
              </a:xfrm>
              <a:prstGeom prst="rect">
                <a:avLst/>
              </a:prstGeom>
              <a:blipFill rotWithShape="0">
                <a:blip r:embed="rId3"/>
                <a:stretch>
                  <a:fillRect l="-1302" t="-4945" b="-87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Прямая соединительная линия 11"/>
          <p:cNvCxnSpPr/>
          <p:nvPr/>
        </p:nvCxnSpPr>
        <p:spPr>
          <a:xfrm>
            <a:off x="358774" y="1946031"/>
            <a:ext cx="842645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8774" y="361950"/>
            <a:ext cx="403383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Задание № 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8775" y="2067340"/>
            <a:ext cx="25701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/>
              <a:t>Решение: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71474" y="2350321"/>
                <a:ext cx="888064" cy="5250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а) 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474" y="2350321"/>
                <a:ext cx="888064" cy="52501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259538" y="2356512"/>
                <a:ext cx="1256754" cy="5250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3+5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538" y="2356512"/>
                <a:ext cx="1256754" cy="52501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450849" y="2491587"/>
            <a:ext cx="34853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– неправильная дробь; </a:t>
            </a:r>
            <a:endParaRPr lang="ru-RU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371474" y="4551785"/>
            <a:ext cx="25701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/>
              <a:t>Ответ:</a:t>
            </a:r>
            <a:endParaRPr lang="ru-RU" sz="1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952338" y="4380624"/>
                <a:ext cx="518796" cy="4617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0" i="1" smtClean="0">
                          <a:latin typeface="Cambria Math" panose="02040503050406030204" pitchFamily="18" charset="0"/>
                        </a:rPr>
                        <m:t>а) </m:t>
                      </m:r>
                      <m:f>
                        <m:fPr>
                          <m:ctrlPr>
                            <a:rPr lang="ru-RU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6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ru-RU" sz="16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ru-RU" sz="16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338" y="4380624"/>
                <a:ext cx="518796" cy="46172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Группа 25"/>
          <p:cNvGrpSpPr/>
          <p:nvPr/>
        </p:nvGrpSpPr>
        <p:grpSpPr>
          <a:xfrm>
            <a:off x="6213475" y="-1"/>
            <a:ext cx="2571750" cy="1512000"/>
            <a:chOff x="6213475" y="-1"/>
            <a:chExt cx="2571750" cy="1512000"/>
          </a:xfrm>
        </p:grpSpPr>
        <p:sp>
          <p:nvSpPr>
            <p:cNvPr id="24" name="TextBox 23"/>
            <p:cNvSpPr txBox="1"/>
            <p:nvPr/>
          </p:nvSpPr>
          <p:spPr>
            <a:xfrm>
              <a:off x="6213475" y="-1"/>
              <a:ext cx="2571750" cy="1512000"/>
            </a:xfrm>
            <a:prstGeom prst="rect">
              <a:avLst/>
            </a:prstGeom>
            <a:solidFill>
              <a:srgbClr val="FFC000">
                <a:alpha val="50000"/>
              </a:srgbClr>
            </a:solidFill>
          </p:spPr>
          <p:txBody>
            <a:bodyPr wrap="square" lIns="360000" tIns="360000" rIns="360000" bIns="180000" rtlCol="0">
              <a:spAutoFit/>
            </a:bodyPr>
            <a:lstStyle/>
            <a:p>
              <a:pPr algn="ctr"/>
              <a:endParaRPr lang="ru-RU" sz="1400" dirty="0"/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658362" y="391049"/>
              <a:ext cx="1681976" cy="765900"/>
            </a:xfrm>
            <a:prstGeom prst="rect">
              <a:avLst/>
            </a:prstGeom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70650" y="2081289"/>
            <a:ext cx="1242699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35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/>
      <p:bldP spid="3" grpId="0"/>
      <p:bldP spid="7" grpId="0"/>
      <p:bldP spid="8" grpId="0"/>
      <p:bldP spid="22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3296"/>
          </a:xfrm>
          <a:prstGeom prst="rect">
            <a:avLst/>
          </a:prstGeom>
        </p:spPr>
      </p:pic>
      <p:sp>
        <p:nvSpPr>
          <p:cNvPr id="8" name="Скругленная прямоугольная выноска 7"/>
          <p:cNvSpPr/>
          <p:nvPr/>
        </p:nvSpPr>
        <p:spPr>
          <a:xfrm>
            <a:off x="984654" y="558800"/>
            <a:ext cx="2364047" cy="762000"/>
          </a:xfrm>
          <a:prstGeom prst="wedgeRoundRectCallout">
            <a:avLst>
              <a:gd name="adj1" fmla="val 52124"/>
              <a:gd name="adj2" fmla="val 76210"/>
              <a:gd name="adj3" fmla="val 16667"/>
            </a:avLst>
          </a:prstGeom>
          <a:solidFill>
            <a:schemeClr val="bg1"/>
          </a:solidFill>
          <a:ln>
            <a:solidFill>
              <a:srgbClr val="2A7F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Саша, давай полепим?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5314026" y="558800"/>
            <a:ext cx="2364047" cy="761500"/>
          </a:xfrm>
          <a:prstGeom prst="wedgeRoundRectCallout">
            <a:avLst>
              <a:gd name="adj1" fmla="val -21475"/>
              <a:gd name="adj2" fmla="val 76109"/>
              <a:gd name="adj3" fmla="val 16667"/>
            </a:avLst>
          </a:prstGeom>
          <a:solidFill>
            <a:schemeClr val="bg1"/>
          </a:solidFill>
          <a:ln>
            <a:solidFill>
              <a:srgbClr val="2A7F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А из </a:t>
            </a:r>
            <a:r>
              <a:rPr lang="ru-RU" dirty="0" smtClean="0">
                <a:solidFill>
                  <a:schemeClr val="tx1"/>
                </a:solidFill>
              </a:rPr>
              <a:t>чего? У </a:t>
            </a:r>
            <a:r>
              <a:rPr lang="ru-RU" dirty="0">
                <a:solidFill>
                  <a:schemeClr val="tx1"/>
                </a:solidFill>
              </a:rPr>
              <a:t>меня нет пластилина.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154714" y="1581601"/>
            <a:ext cx="1195320" cy="19109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11525" y="1581601"/>
            <a:ext cx="1242699" cy="1910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613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58775" y="757534"/>
                <a:ext cx="8426450" cy="11107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400" dirty="0" smtClean="0"/>
                  <a:t>Выполните действия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а) 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;б) 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;в) 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800" dirty="0" smtClean="0"/>
              </a:p>
              <a:p>
                <a:pPr>
                  <a:spcBef>
                    <a:spcPts val="1200"/>
                  </a:spcBef>
                </a:pPr>
                <a:r>
                  <a:rPr lang="ru-RU" sz="1400" dirty="0" smtClean="0"/>
                  <a:t>Назовите </a:t>
                </a:r>
                <a:r>
                  <a:rPr lang="ru-RU" sz="1400" dirty="0"/>
                  <a:t>дроби, которые у вас получились.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5" y="757534"/>
                <a:ext cx="8426450" cy="1110753"/>
              </a:xfrm>
              <a:prstGeom prst="rect">
                <a:avLst/>
              </a:prstGeom>
              <a:blipFill rotWithShape="0">
                <a:blip r:embed="rId3"/>
                <a:stretch>
                  <a:fillRect l="-1302" t="-4945" b="-87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Прямая соединительная линия 11"/>
          <p:cNvCxnSpPr/>
          <p:nvPr/>
        </p:nvCxnSpPr>
        <p:spPr>
          <a:xfrm>
            <a:off x="358774" y="1946031"/>
            <a:ext cx="842645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8774" y="361950"/>
            <a:ext cx="403383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Задание №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58775" y="2955984"/>
                <a:ext cx="900888" cy="5250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б) 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5" y="2955984"/>
                <a:ext cx="900888" cy="52501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246839" y="2962175"/>
                <a:ext cx="1256754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1+3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6839" y="2962175"/>
                <a:ext cx="1256754" cy="52039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2435619" y="3098651"/>
            <a:ext cx="34853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– правильная дробь; </a:t>
            </a:r>
            <a:endParaRPr lang="ru-RU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58774" y="3686323"/>
                <a:ext cx="1157368" cy="5259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в) 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4" y="3686323"/>
                <a:ext cx="1157368" cy="52597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472306" y="3679988"/>
                <a:ext cx="1942840" cy="5259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1+15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2306" y="3679988"/>
                <a:ext cx="1942840" cy="52597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3291986" y="3825218"/>
            <a:ext cx="34853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– неправильная дробь. </a:t>
            </a:r>
            <a:endParaRPr lang="ru-RU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358775" y="2067340"/>
            <a:ext cx="25701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/>
              <a:t>Решение: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71474" y="2350321"/>
                <a:ext cx="888064" cy="5250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а) 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474" y="2350321"/>
                <a:ext cx="888064" cy="52501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371474" y="4551785"/>
            <a:ext cx="25701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/>
              <a:t>Ответ:</a:t>
            </a:r>
            <a:endParaRPr lang="ru-RU" sz="1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952338" y="4380624"/>
                <a:ext cx="518796" cy="4617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0" i="1" smtClean="0">
                          <a:latin typeface="Cambria Math" panose="02040503050406030204" pitchFamily="18" charset="0"/>
                        </a:rPr>
                        <m:t>а) </m:t>
                      </m:r>
                      <m:f>
                        <m:fPr>
                          <m:ctrlPr>
                            <a:rPr lang="ru-RU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6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ru-RU" sz="16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ru-RU" sz="16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338" y="4380624"/>
                <a:ext cx="518796" cy="461729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458434" y="4380624"/>
                <a:ext cx="528414" cy="4617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0" i="1" smtClean="0">
                          <a:latin typeface="Cambria Math" panose="02040503050406030204" pitchFamily="18" charset="0"/>
                        </a:rPr>
                        <m:t>б) </m:t>
                      </m:r>
                      <m:f>
                        <m:fPr>
                          <m:ctrlPr>
                            <a:rPr lang="ru-RU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ru-RU" sz="16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ru-RU" sz="16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434" y="4380624"/>
                <a:ext cx="528414" cy="461729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977230" y="4518168"/>
                <a:ext cx="44403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0" i="1" smtClean="0">
                          <a:latin typeface="Cambria Math" panose="02040503050406030204" pitchFamily="18" charset="0"/>
                        </a:rPr>
                        <m:t>в) 1.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7230" y="4518168"/>
                <a:ext cx="444032" cy="246221"/>
              </a:xfrm>
              <a:prstGeom prst="rect">
                <a:avLst/>
              </a:prstGeom>
              <a:blipFill rotWithShape="0">
                <a:blip r:embed="rId12"/>
                <a:stretch>
                  <a:fillRect l="-5479" b="-341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6213475" y="-1"/>
            <a:ext cx="2571750" cy="1512000"/>
          </a:xfrm>
          <a:prstGeom prst="rect">
            <a:avLst/>
          </a:prstGeom>
          <a:solidFill>
            <a:srgbClr val="FFC000">
              <a:alpha val="50000"/>
            </a:srgbClr>
          </a:solidFill>
        </p:spPr>
        <p:txBody>
          <a:bodyPr wrap="square" lIns="360000" tIns="360000" rIns="360000" bIns="180000" rtlCol="0">
            <a:spAutoFit/>
          </a:bodyPr>
          <a:lstStyle/>
          <a:p>
            <a:pPr algn="ctr"/>
            <a:endParaRPr lang="ru-RU" sz="1400" dirty="0"/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58362" y="391049"/>
            <a:ext cx="1681976" cy="765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71474" y="2350321"/>
                <a:ext cx="888064" cy="5250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а) 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474" y="2350321"/>
                <a:ext cx="888064" cy="52501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259538" y="2356512"/>
                <a:ext cx="1256754" cy="5250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3+5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538" y="2356512"/>
                <a:ext cx="1256754" cy="525016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2450849" y="2491587"/>
            <a:ext cx="34853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– неправильная дробь; </a:t>
            </a:r>
            <a:endParaRPr lang="ru-RU" sz="1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57875" y="2067340"/>
            <a:ext cx="1195312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71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32" grpId="0"/>
      <p:bldP spid="3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2" y="1989303"/>
            <a:ext cx="2880000" cy="288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18586" y="1526203"/>
            <a:ext cx="1494140" cy="360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51088" y="1526203"/>
            <a:ext cx="1553374" cy="3600000"/>
          </a:xfrm>
          <a:prstGeom prst="rect">
            <a:avLst/>
          </a:prstGeom>
        </p:spPr>
      </p:pic>
      <p:sp>
        <p:nvSpPr>
          <p:cNvPr id="15" name="Скругленная прямоугольная выноска 14"/>
          <p:cNvSpPr/>
          <p:nvPr/>
        </p:nvSpPr>
        <p:spPr>
          <a:xfrm>
            <a:off x="358775" y="361950"/>
            <a:ext cx="6969125" cy="882650"/>
          </a:xfrm>
          <a:prstGeom prst="wedgeRoundRectCallout">
            <a:avLst>
              <a:gd name="adj1" fmla="val -33082"/>
              <a:gd name="adj2" fmla="val 125728"/>
              <a:gd name="adj3" fmla="val 16667"/>
            </a:avLst>
          </a:prstGeom>
          <a:solidFill>
            <a:schemeClr val="bg1"/>
          </a:solidFill>
          <a:ln>
            <a:solidFill>
              <a:srgbClr val="2A7F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Молодцы, ребята. 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Вы всё </a:t>
            </a:r>
            <a:r>
              <a:rPr lang="ru-RU" dirty="0">
                <a:solidFill>
                  <a:schemeClr val="tx1"/>
                </a:solidFill>
              </a:rPr>
              <a:t>правильно решили.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Теперь давайте поговорим о разности дробей с одинаковыми знаменателями.</a:t>
            </a:r>
          </a:p>
        </p:txBody>
      </p:sp>
    </p:spTree>
    <p:extLst>
      <p:ext uri="{BB962C8B-B14F-4D97-AF65-F5344CB8AC3E}">
        <p14:creationId xmlns:p14="http://schemas.microsoft.com/office/powerpoint/2010/main" val="282621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2" y="1989303"/>
            <a:ext cx="2880000" cy="28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356737" y="729107"/>
                <a:ext cx="1305229" cy="11667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ru-RU" sz="40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ru-RU" sz="40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ru-RU" sz="40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6737" y="729107"/>
                <a:ext cx="1305229" cy="116673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859129" y="2012019"/>
                <a:ext cx="158896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0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ru-RU" sz="4000" b="0" i="1" smtClean="0">
                          <a:latin typeface="Cambria Math" panose="02040503050406030204" pitchFamily="18" charset="0"/>
                        </a:rPr>
                        <m:t>3−7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9129" y="2012019"/>
                <a:ext cx="1588961" cy="61555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375397" y="2012018"/>
                <a:ext cx="93596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000" b="0" i="1" smtClean="0"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5397" y="2012018"/>
                <a:ext cx="935962" cy="61555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814864" y="2743752"/>
                <a:ext cx="2540760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000" b="0" i="1" smtClean="0">
                          <a:latin typeface="Cambria Math" panose="02040503050406030204" pitchFamily="18" charset="0"/>
                        </a:rPr>
                        <m:t>6+7=13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4864" y="2743752"/>
                <a:ext cx="2540760" cy="61555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Рисунок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18586" y="1526203"/>
            <a:ext cx="1494140" cy="360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51088" y="1526203"/>
            <a:ext cx="1553374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64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4" grpId="0"/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2" y="1989303"/>
            <a:ext cx="2880000" cy="28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974191" y="603213"/>
                <a:ext cx="1305229" cy="11667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ru-RU" sz="40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ru-RU" sz="40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ru-RU" sz="40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4191" y="603213"/>
                <a:ext cx="1305229" cy="116673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266894" y="916063"/>
                <a:ext cx="87043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000" b="0" i="1" smtClean="0">
                          <a:latin typeface="Cambria Math" panose="02040503050406030204" pitchFamily="18" charset="0"/>
                        </a:rPr>
                        <m:t>= ∗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6894" y="916063"/>
                <a:ext cx="870431" cy="61555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033162" y="1882044"/>
                <a:ext cx="2193229" cy="11667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000" b="0" i="1" smtClean="0">
                          <a:latin typeface="Cambria Math" panose="02040503050406030204" pitchFamily="18" charset="0"/>
                        </a:rPr>
                        <m:t>∗+</m:t>
                      </m:r>
                      <m:f>
                        <m:fPr>
                          <m:ctrlPr>
                            <a:rPr lang="ru-RU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ru-RU" sz="40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ru-RU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ru-RU" sz="40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3162" y="1882044"/>
                <a:ext cx="2193229" cy="116673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18586" y="1526203"/>
            <a:ext cx="1494140" cy="360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51088" y="1526203"/>
            <a:ext cx="1553374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72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2" y="1989303"/>
            <a:ext cx="2880000" cy="28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974191" y="603213"/>
                <a:ext cx="1305229" cy="11667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ru-RU" sz="40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ru-RU" sz="40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ru-RU" sz="40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4191" y="603213"/>
                <a:ext cx="1305229" cy="116673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285337" y="615716"/>
                <a:ext cx="935961" cy="11542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ru-RU" sz="40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5337" y="615716"/>
                <a:ext cx="935961" cy="115422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970532" y="1882044"/>
                <a:ext cx="2257028" cy="11667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ru-RU" sz="40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ru-RU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ru-RU" sz="40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ru-RU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ru-RU" sz="40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0532" y="1882044"/>
                <a:ext cx="2257028" cy="116673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18586" y="1526203"/>
            <a:ext cx="1494140" cy="360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51088" y="1526203"/>
            <a:ext cx="1553374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10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58774" y="361950"/>
            <a:ext cx="550227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Правило</a:t>
            </a:r>
            <a:endParaRPr lang="ru-RU" sz="24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4016" y="982942"/>
            <a:ext cx="5818822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800" dirty="0"/>
              <a:t>Чтобы вычесть дроби с одинаковыми знаменателями, нужно из числителя уменьшаемого вычесть числитель вычитаемого, а знаменатель оставить прежним.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61049" y="1344168"/>
            <a:ext cx="3107700" cy="360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355726" y="2435278"/>
                <a:ext cx="3395662" cy="1532490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</a:ln>
            </p:spPr>
            <p:txBody>
              <a:bodyPr wrap="square" lIns="180000" tIns="180000" rIns="180000" bIns="180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ru-RU" sz="40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sz="40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ru-RU" sz="4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ru-RU" sz="4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5726" y="2435278"/>
                <a:ext cx="3395662" cy="153249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190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544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8" y="2179803"/>
            <a:ext cx="2880000" cy="2880000"/>
          </a:xfrm>
          <a:prstGeom prst="rect">
            <a:avLst/>
          </a:prstGeom>
        </p:spPr>
      </p:pic>
      <p:sp>
        <p:nvSpPr>
          <p:cNvPr id="12" name="Скругленная прямоугольная выноска 11"/>
          <p:cNvSpPr/>
          <p:nvPr/>
        </p:nvSpPr>
        <p:spPr>
          <a:xfrm>
            <a:off x="4267199" y="353905"/>
            <a:ext cx="3187699" cy="903396"/>
          </a:xfrm>
          <a:prstGeom prst="wedgeRoundRectCallout">
            <a:avLst>
              <a:gd name="adj1" fmla="val 46951"/>
              <a:gd name="adj2" fmla="val 69326"/>
              <a:gd name="adj3" fmla="val 16667"/>
            </a:avLst>
          </a:prstGeom>
          <a:solidFill>
            <a:schemeClr val="bg1"/>
          </a:solidFill>
          <a:ln>
            <a:solidFill>
              <a:srgbClr val="2A7F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Так это тоже несложно. </a:t>
            </a:r>
            <a:r>
              <a:rPr lang="ru-RU" dirty="0" err="1">
                <a:solidFill>
                  <a:schemeClr val="tx1"/>
                </a:solidFill>
              </a:rPr>
              <a:t>Электроша</a:t>
            </a:r>
            <a:r>
              <a:rPr lang="ru-RU" dirty="0">
                <a:solidFill>
                  <a:schemeClr val="tx1"/>
                </a:solidFill>
              </a:rPr>
              <a:t>, дай нам </a:t>
            </a:r>
            <a:r>
              <a:rPr lang="ru-RU" dirty="0" smtClean="0">
                <a:solidFill>
                  <a:schemeClr val="tx1"/>
                </a:solidFill>
              </a:rPr>
              <a:t>задание, </a:t>
            </a:r>
            <a:r>
              <a:rPr lang="ru-RU" dirty="0">
                <a:solidFill>
                  <a:schemeClr val="tx1"/>
                </a:solidFill>
              </a:rPr>
              <a:t>и мы с Пашей его решим.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18586" y="1526203"/>
            <a:ext cx="1494140" cy="360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51088" y="1526203"/>
            <a:ext cx="1553374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20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58775" y="932898"/>
                <a:ext cx="8426450" cy="7596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400" dirty="0" smtClean="0"/>
                  <a:t>Выполните действия: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а) 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;б) 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;в) 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800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5" y="932898"/>
                <a:ext cx="8426450" cy="759695"/>
              </a:xfrm>
              <a:prstGeom prst="rect">
                <a:avLst/>
              </a:prstGeom>
              <a:blipFill rotWithShape="0">
                <a:blip r:embed="rId3"/>
                <a:stretch>
                  <a:fillRect l="-1302" t="-72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Прямая соединительная линия 11"/>
          <p:cNvCxnSpPr/>
          <p:nvPr/>
        </p:nvCxnSpPr>
        <p:spPr>
          <a:xfrm>
            <a:off x="358774" y="1946031"/>
            <a:ext cx="842645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8774" y="361950"/>
            <a:ext cx="403383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Задание № 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8775" y="2067340"/>
            <a:ext cx="25701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/>
              <a:t>Решение: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71474" y="2350321"/>
                <a:ext cx="1016304" cy="5250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а) 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474" y="2350321"/>
                <a:ext cx="1016304" cy="52501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347220" y="2343986"/>
                <a:ext cx="1484381" cy="519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13−6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7220" y="2343986"/>
                <a:ext cx="1484381" cy="51943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371474" y="4551785"/>
            <a:ext cx="25701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/>
              <a:t>Ответ:</a:t>
            </a:r>
            <a:endParaRPr lang="ru-RU" sz="1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952338" y="4380624"/>
                <a:ext cx="518796" cy="4617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0" i="1" smtClean="0">
                          <a:latin typeface="Cambria Math" panose="02040503050406030204" pitchFamily="18" charset="0"/>
                        </a:rPr>
                        <m:t>а) </m:t>
                      </m:r>
                      <m:f>
                        <m:fPr>
                          <m:ctrlPr>
                            <a:rPr lang="ru-RU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6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ru-RU" sz="16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ru-RU" sz="16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338" y="4380624"/>
                <a:ext cx="518796" cy="46172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78409" y="3096238"/>
                <a:ext cx="900888" cy="5250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б) 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409" y="3096238"/>
                <a:ext cx="900888" cy="52501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278999" y="3089903"/>
                <a:ext cx="1356140" cy="5250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5−2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8999" y="3089903"/>
                <a:ext cx="1356140" cy="525016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513739" y="4380623"/>
                <a:ext cx="528414" cy="462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0" i="1" smtClean="0">
                          <a:latin typeface="Cambria Math" panose="02040503050406030204" pitchFamily="18" charset="0"/>
                        </a:rPr>
                        <m:t>б) </m:t>
                      </m:r>
                      <m:f>
                        <m:fPr>
                          <m:ctrlPr>
                            <a:rPr lang="ru-RU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ru-RU" sz="16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ru-RU" sz="16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3739" y="4380623"/>
                <a:ext cx="528414" cy="46262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Группа 3"/>
          <p:cNvGrpSpPr/>
          <p:nvPr/>
        </p:nvGrpSpPr>
        <p:grpSpPr>
          <a:xfrm>
            <a:off x="6213475" y="-1"/>
            <a:ext cx="2571750" cy="1512000"/>
            <a:chOff x="6213475" y="-1"/>
            <a:chExt cx="2571750" cy="1512000"/>
          </a:xfrm>
        </p:grpSpPr>
        <p:sp>
          <p:nvSpPr>
            <p:cNvPr id="24" name="TextBox 23"/>
            <p:cNvSpPr txBox="1"/>
            <p:nvPr/>
          </p:nvSpPr>
          <p:spPr>
            <a:xfrm>
              <a:off x="6213475" y="-1"/>
              <a:ext cx="2571750" cy="1512000"/>
            </a:xfrm>
            <a:prstGeom prst="rect">
              <a:avLst/>
            </a:prstGeom>
            <a:solidFill>
              <a:srgbClr val="FFC000">
                <a:alpha val="50000"/>
              </a:srgbClr>
            </a:solidFill>
          </p:spPr>
          <p:txBody>
            <a:bodyPr wrap="square" lIns="360000" tIns="360000" rIns="360000" bIns="180000" rtlCol="0">
              <a:spAutoFit/>
            </a:bodyPr>
            <a:lstStyle/>
            <a:p>
              <a:pPr algn="ctr"/>
              <a:endParaRPr lang="ru-RU" sz="1400" dirty="0"/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657373" y="392711"/>
              <a:ext cx="1683953" cy="766800"/>
            </a:xfrm>
            <a:prstGeom prst="rect">
              <a:avLst/>
            </a:prstGeom>
          </p:spPr>
        </p:pic>
      </p:grpSp>
      <p:pic>
        <p:nvPicPr>
          <p:cNvPr id="21" name="Рисунок 2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72680" y="2174919"/>
            <a:ext cx="119532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330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/>
      <p:bldP spid="3" grpId="0"/>
      <p:bldP spid="7" grpId="0"/>
      <p:bldP spid="22" grpId="0"/>
      <p:bldP spid="23" grpId="0"/>
      <p:bldP spid="18" grpId="0"/>
      <p:bldP spid="19" grpId="0"/>
      <p:bldP spid="2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58775" y="932898"/>
                <a:ext cx="8426450" cy="7596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400" dirty="0" smtClean="0"/>
                  <a:t>Выполните действия: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а) 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;б) 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;в) 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800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5" y="932898"/>
                <a:ext cx="8426450" cy="759695"/>
              </a:xfrm>
              <a:prstGeom prst="rect">
                <a:avLst/>
              </a:prstGeom>
              <a:blipFill rotWithShape="0">
                <a:blip r:embed="rId3"/>
                <a:stretch>
                  <a:fillRect l="-1302" t="-72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6213475" y="-1"/>
            <a:ext cx="2571750" cy="1512000"/>
          </a:xfrm>
          <a:prstGeom prst="rect">
            <a:avLst/>
          </a:prstGeom>
          <a:solidFill>
            <a:srgbClr val="FFC000">
              <a:alpha val="50000"/>
            </a:srgbClr>
          </a:solidFill>
        </p:spPr>
        <p:txBody>
          <a:bodyPr wrap="square" lIns="360000" tIns="360000" rIns="360000" bIns="180000" rtlCol="0">
            <a:spAutoFit/>
          </a:bodyPr>
          <a:lstStyle/>
          <a:p>
            <a:pPr algn="ctr"/>
            <a:endParaRPr lang="ru-RU" sz="1400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58774" y="1946031"/>
            <a:ext cx="842645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8774" y="361950"/>
            <a:ext cx="403383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Задание № 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8775" y="2067340"/>
            <a:ext cx="25701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/>
              <a:t>Решение: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71474" y="2350321"/>
                <a:ext cx="1016304" cy="5250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а) 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474" y="2350321"/>
                <a:ext cx="1016304" cy="52501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347220" y="2343986"/>
                <a:ext cx="1484381" cy="519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13−6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7220" y="2343986"/>
                <a:ext cx="1484381" cy="51943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371474" y="4551785"/>
            <a:ext cx="25701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/>
              <a:t>Ответ:</a:t>
            </a:r>
            <a:endParaRPr lang="ru-RU" sz="1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952338" y="4380624"/>
                <a:ext cx="518796" cy="4617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0" i="1" smtClean="0">
                          <a:latin typeface="Cambria Math" panose="02040503050406030204" pitchFamily="18" charset="0"/>
                        </a:rPr>
                        <m:t>а) </m:t>
                      </m:r>
                      <m:f>
                        <m:fPr>
                          <m:ctrlPr>
                            <a:rPr lang="ru-RU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6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ru-RU" sz="16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ru-RU" sz="16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338" y="4380624"/>
                <a:ext cx="518796" cy="46172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78409" y="3096238"/>
                <a:ext cx="900888" cy="5250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б) 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409" y="3096238"/>
                <a:ext cx="900888" cy="52501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278999" y="3089903"/>
                <a:ext cx="1356140" cy="5250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5−2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8999" y="3089903"/>
                <a:ext cx="1356140" cy="52501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513739" y="4380623"/>
                <a:ext cx="528414" cy="462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0" i="1" smtClean="0">
                          <a:latin typeface="Cambria Math" panose="02040503050406030204" pitchFamily="18" charset="0"/>
                        </a:rPr>
                        <m:t>б) </m:t>
                      </m:r>
                      <m:f>
                        <m:fPr>
                          <m:ctrlPr>
                            <a:rPr lang="ru-RU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ru-RU" sz="16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ru-RU" sz="16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3739" y="4380623"/>
                <a:ext cx="528414" cy="46262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78409" y="3786818"/>
                <a:ext cx="1152560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в) 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409" y="3786818"/>
                <a:ext cx="1152560" cy="520399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491941" y="3780483"/>
                <a:ext cx="1599797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21−2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19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ru-RU" sz="1800" b="0" i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1941" y="3780483"/>
                <a:ext cx="1599797" cy="520399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051998" y="4380623"/>
                <a:ext cx="626197" cy="462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0" i="1" smtClean="0">
                          <a:latin typeface="Cambria Math" panose="02040503050406030204" pitchFamily="18" charset="0"/>
                        </a:rPr>
                        <m:t>в) </m:t>
                      </m:r>
                      <m:f>
                        <m:fPr>
                          <m:ctrlPr>
                            <a:rPr lang="ru-RU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600" b="0" i="1" smtClean="0">
                              <a:latin typeface="Cambria Math" panose="02040503050406030204" pitchFamily="18" charset="0"/>
                            </a:rPr>
                            <m:t>19</m:t>
                          </m:r>
                        </m:num>
                        <m:den>
                          <m:r>
                            <a:rPr lang="ru-RU" sz="16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ru-RU" sz="16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998" y="4380623"/>
                <a:ext cx="626197" cy="462627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Рисунок 2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657373" y="392711"/>
            <a:ext cx="1683953" cy="76680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70650" y="2081289"/>
            <a:ext cx="1242699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63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/>
      <p:bldP spid="2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58775" y="932898"/>
                <a:ext cx="8426450" cy="7596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400" dirty="0" smtClean="0"/>
                  <a:t>Решите уравнения: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а) 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;б) 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;в)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800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5" y="932898"/>
                <a:ext cx="8426450" cy="759695"/>
              </a:xfrm>
              <a:prstGeom prst="rect">
                <a:avLst/>
              </a:prstGeom>
              <a:blipFill rotWithShape="0">
                <a:blip r:embed="rId3"/>
                <a:stretch>
                  <a:fillRect l="-1302" t="-72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6213475" y="-1"/>
            <a:ext cx="2571750" cy="1622491"/>
          </a:xfrm>
          <a:prstGeom prst="rect">
            <a:avLst/>
          </a:prstGeom>
          <a:solidFill>
            <a:srgbClr val="FFC000">
              <a:alpha val="50000"/>
            </a:srgbClr>
          </a:solidFill>
        </p:spPr>
        <p:txBody>
          <a:bodyPr wrap="square" lIns="360000" tIns="360000" rIns="360000" bIns="180000" rtlCol="0">
            <a:spAutoFit/>
          </a:bodyPr>
          <a:lstStyle/>
          <a:p>
            <a:pPr algn="ctr"/>
            <a:r>
              <a:rPr lang="ru-RU" sz="1400" dirty="0" smtClean="0"/>
              <a:t>Для </a:t>
            </a:r>
            <a:r>
              <a:rPr lang="ru-RU" sz="1400" dirty="0"/>
              <a:t>того чтобы найти неизвестное слагаемое, надо из суммы вычесть известное слагаемое. 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58774" y="1946031"/>
            <a:ext cx="55086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8774" y="361950"/>
            <a:ext cx="403383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Задание № 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8775" y="2067340"/>
            <a:ext cx="25701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/>
              <a:t>Решение: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58774" y="2332809"/>
                <a:ext cx="1675715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а) 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4" y="2332809"/>
                <a:ext cx="1675715" cy="51860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56932" y="3000283"/>
                <a:ext cx="1377557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932" y="3000283"/>
                <a:ext cx="1377557" cy="51860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70650" y="2081289"/>
            <a:ext cx="1242699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43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4" grpId="0" animBg="1"/>
      <p:bldP spid="14" grpId="0"/>
      <p:bldP spid="15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3296"/>
          </a:xfrm>
          <a:prstGeom prst="rect">
            <a:avLst/>
          </a:prstGeom>
        </p:spPr>
      </p:pic>
      <p:sp>
        <p:nvSpPr>
          <p:cNvPr id="8" name="Скругленная прямоугольная выноска 7"/>
          <p:cNvSpPr/>
          <p:nvPr/>
        </p:nvSpPr>
        <p:spPr>
          <a:xfrm>
            <a:off x="358775" y="374650"/>
            <a:ext cx="3082925" cy="927100"/>
          </a:xfrm>
          <a:prstGeom prst="wedgeRoundRectCallout">
            <a:avLst>
              <a:gd name="adj1" fmla="val 52124"/>
              <a:gd name="adj2" fmla="val 76210"/>
              <a:gd name="adj3" fmla="val 16667"/>
            </a:avLst>
          </a:prstGeom>
          <a:solidFill>
            <a:schemeClr val="bg1"/>
          </a:solidFill>
          <a:ln>
            <a:solidFill>
              <a:srgbClr val="2A7F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Давай сами сделаем. 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Только </a:t>
            </a:r>
            <a:r>
              <a:rPr lang="ru-RU" dirty="0">
                <a:solidFill>
                  <a:schemeClr val="tx1"/>
                </a:solidFill>
              </a:rPr>
              <a:t>у нас будет не пластилин, а </a:t>
            </a:r>
            <a:r>
              <a:rPr lang="ru-RU" dirty="0" smtClean="0">
                <a:solidFill>
                  <a:schemeClr val="tx1"/>
                </a:solidFill>
              </a:rPr>
              <a:t>солёное </a:t>
            </a:r>
            <a:r>
              <a:rPr lang="ru-RU" dirty="0">
                <a:solidFill>
                  <a:schemeClr val="tx1"/>
                </a:solidFill>
              </a:rPr>
              <a:t>тесто.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154714" y="1581601"/>
            <a:ext cx="1195320" cy="19109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11525" y="1581601"/>
            <a:ext cx="1242699" cy="1910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78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58775" y="932898"/>
                <a:ext cx="8426450" cy="7596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400" dirty="0" smtClean="0"/>
                  <a:t>Решите уравнения: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а) 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;б) 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;в)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800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5" y="932898"/>
                <a:ext cx="8426450" cy="759695"/>
              </a:xfrm>
              <a:prstGeom prst="rect">
                <a:avLst/>
              </a:prstGeom>
              <a:blipFill rotWithShape="0">
                <a:blip r:embed="rId3"/>
                <a:stretch>
                  <a:fillRect l="-1302" t="-72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Прямая соединительная линия 11"/>
          <p:cNvCxnSpPr/>
          <p:nvPr/>
        </p:nvCxnSpPr>
        <p:spPr>
          <a:xfrm>
            <a:off x="358774" y="1946031"/>
            <a:ext cx="55086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8774" y="361950"/>
            <a:ext cx="403383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Задание № 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8775" y="2067340"/>
            <a:ext cx="25701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/>
              <a:t>Решение: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1474" y="4551785"/>
            <a:ext cx="25701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/>
              <a:t>Ответ:</a:t>
            </a:r>
            <a:endParaRPr lang="ru-RU" sz="1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952338" y="4380624"/>
                <a:ext cx="632609" cy="4594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0" i="1" smtClean="0">
                          <a:latin typeface="Cambria Math" panose="02040503050406030204" pitchFamily="18" charset="0"/>
                        </a:rPr>
                        <m:t>а) </m:t>
                      </m:r>
                      <m:f>
                        <m:fPr>
                          <m:ctrlPr>
                            <a:rPr lang="ru-RU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6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ru-RU" sz="16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338" y="4380624"/>
                <a:ext cx="632609" cy="45942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58774" y="2332809"/>
                <a:ext cx="1675715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а) 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4" y="2332809"/>
                <a:ext cx="1675715" cy="51860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64596" y="3000283"/>
                <a:ext cx="1377557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596" y="3000283"/>
                <a:ext cx="1377557" cy="51860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Группа 1"/>
          <p:cNvGrpSpPr/>
          <p:nvPr/>
        </p:nvGrpSpPr>
        <p:grpSpPr>
          <a:xfrm>
            <a:off x="6213475" y="-2"/>
            <a:ext cx="2571750" cy="1623600"/>
            <a:chOff x="6213475" y="-2"/>
            <a:chExt cx="2571750" cy="1623600"/>
          </a:xfrm>
        </p:grpSpPr>
        <p:sp>
          <p:nvSpPr>
            <p:cNvPr id="24" name="TextBox 23"/>
            <p:cNvSpPr txBox="1"/>
            <p:nvPr/>
          </p:nvSpPr>
          <p:spPr>
            <a:xfrm>
              <a:off x="6213475" y="-2"/>
              <a:ext cx="2571750" cy="1623600"/>
            </a:xfrm>
            <a:prstGeom prst="rect">
              <a:avLst/>
            </a:prstGeom>
            <a:solidFill>
              <a:srgbClr val="FFC000">
                <a:alpha val="50000"/>
              </a:srgbClr>
            </a:solidFill>
          </p:spPr>
          <p:txBody>
            <a:bodyPr wrap="square" lIns="360000" tIns="360000" rIns="360000" bIns="180000" rtlCol="0">
              <a:spAutoFit/>
            </a:bodyPr>
            <a:lstStyle/>
            <a:p>
              <a:pPr algn="ctr"/>
              <a:endParaRPr lang="ru-RU" sz="1400" dirty="0"/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657373" y="392711"/>
              <a:ext cx="1683953" cy="76680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74441" y="3667757"/>
                <a:ext cx="1807161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10−3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441" y="3667757"/>
                <a:ext cx="1807161" cy="51860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Рисунок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70650" y="2081289"/>
            <a:ext cx="1242699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53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1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58775" y="932898"/>
                <a:ext cx="8426450" cy="7596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400" dirty="0" smtClean="0"/>
                  <a:t>Решите уравнения: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а) 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;б) 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;в)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800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5" y="932898"/>
                <a:ext cx="8426450" cy="759695"/>
              </a:xfrm>
              <a:prstGeom prst="rect">
                <a:avLst/>
              </a:prstGeom>
              <a:blipFill rotWithShape="0">
                <a:blip r:embed="rId3"/>
                <a:stretch>
                  <a:fillRect l="-1302" t="-72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6213475" y="-2"/>
            <a:ext cx="2571750" cy="1623600"/>
          </a:xfrm>
          <a:prstGeom prst="rect">
            <a:avLst/>
          </a:prstGeom>
          <a:solidFill>
            <a:srgbClr val="FFC000">
              <a:alpha val="50000"/>
            </a:srgbClr>
          </a:solidFill>
        </p:spPr>
        <p:txBody>
          <a:bodyPr wrap="square" lIns="360000" tIns="360000" rIns="360000" bIns="180000" rtlCol="0">
            <a:spAutoFit/>
          </a:bodyPr>
          <a:lstStyle/>
          <a:p>
            <a:pPr algn="ctr"/>
            <a:r>
              <a:rPr lang="ru-RU" sz="1400" dirty="0" smtClean="0"/>
              <a:t>Для </a:t>
            </a:r>
            <a:r>
              <a:rPr lang="ru-RU" sz="1400" dirty="0"/>
              <a:t>того чтобы найти неизвестное </a:t>
            </a:r>
            <a:r>
              <a:rPr lang="ru-RU" sz="1400" dirty="0" smtClean="0"/>
              <a:t>вычитаемое, </a:t>
            </a:r>
            <a:r>
              <a:rPr lang="ru-RU" sz="1400" dirty="0"/>
              <a:t>надо от уменьшаемого отнять разность.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58774" y="1946031"/>
            <a:ext cx="55086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8774" y="361950"/>
            <a:ext cx="403383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Задание № 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8775" y="2067340"/>
            <a:ext cx="25701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/>
              <a:t>Решение: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1474" y="4551785"/>
            <a:ext cx="25701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/>
              <a:t>Ответ:</a:t>
            </a:r>
            <a:endParaRPr lang="ru-RU" sz="1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952338" y="4380624"/>
                <a:ext cx="632609" cy="4594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0" i="1" smtClean="0">
                          <a:latin typeface="Cambria Math" panose="02040503050406030204" pitchFamily="18" charset="0"/>
                        </a:rPr>
                        <m:t>а) </m:t>
                      </m:r>
                      <m:f>
                        <m:fPr>
                          <m:ctrlPr>
                            <a:rPr lang="ru-RU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6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ru-RU" sz="16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338" y="4380624"/>
                <a:ext cx="632609" cy="45942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58774" y="2332809"/>
                <a:ext cx="1675715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а) 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4" y="2332809"/>
                <a:ext cx="1675715" cy="51860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64596" y="3000283"/>
                <a:ext cx="1377557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596" y="3000283"/>
                <a:ext cx="1377557" cy="51860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74441" y="3667757"/>
                <a:ext cx="1807161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10−3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441" y="3667757"/>
                <a:ext cx="1807161" cy="51860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633232" y="2332809"/>
                <a:ext cx="1688539" cy="5259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б) 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232" y="2332809"/>
                <a:ext cx="1688539" cy="525978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939054" y="3000283"/>
                <a:ext cx="1377557" cy="5259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9054" y="3000283"/>
                <a:ext cx="1377557" cy="525978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Рисунок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72680" y="2174919"/>
            <a:ext cx="119532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04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1" grpId="0"/>
      <p:bldP spid="2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58775" y="932898"/>
                <a:ext cx="8426450" cy="7596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400" dirty="0" smtClean="0"/>
                  <a:t>Решите уравнения: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а) 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;б) 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;в)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800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5" y="932898"/>
                <a:ext cx="8426450" cy="759695"/>
              </a:xfrm>
              <a:prstGeom prst="rect">
                <a:avLst/>
              </a:prstGeom>
              <a:blipFill rotWithShape="0">
                <a:blip r:embed="rId3"/>
                <a:stretch>
                  <a:fillRect l="-1302" t="-72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Группа 1"/>
          <p:cNvGrpSpPr/>
          <p:nvPr/>
        </p:nvGrpSpPr>
        <p:grpSpPr>
          <a:xfrm>
            <a:off x="6213475" y="-2"/>
            <a:ext cx="2571750" cy="1623600"/>
            <a:chOff x="6213475" y="-2"/>
            <a:chExt cx="2571750" cy="1623600"/>
          </a:xfrm>
        </p:grpSpPr>
        <p:sp>
          <p:nvSpPr>
            <p:cNvPr id="28" name="TextBox 27"/>
            <p:cNvSpPr txBox="1"/>
            <p:nvPr/>
          </p:nvSpPr>
          <p:spPr>
            <a:xfrm>
              <a:off x="6213475" y="-2"/>
              <a:ext cx="2571750" cy="1623600"/>
            </a:xfrm>
            <a:prstGeom prst="rect">
              <a:avLst/>
            </a:prstGeom>
            <a:solidFill>
              <a:srgbClr val="FFC000">
                <a:alpha val="50000"/>
              </a:srgbClr>
            </a:solidFill>
          </p:spPr>
          <p:txBody>
            <a:bodyPr wrap="square" lIns="360000" tIns="360000" rIns="360000" bIns="180000" rtlCol="0">
              <a:spAutoFit/>
            </a:bodyPr>
            <a:lstStyle/>
            <a:p>
              <a:pPr algn="ctr"/>
              <a:endParaRPr lang="ru-RU" sz="1400" dirty="0"/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57373" y="392711"/>
              <a:ext cx="1683953" cy="766800"/>
            </a:xfrm>
            <a:prstGeom prst="rect">
              <a:avLst/>
            </a:prstGeom>
          </p:spPr>
        </p:pic>
      </p:grpSp>
      <p:cxnSp>
        <p:nvCxnSpPr>
          <p:cNvPr id="12" name="Прямая соединительная линия 11"/>
          <p:cNvCxnSpPr/>
          <p:nvPr/>
        </p:nvCxnSpPr>
        <p:spPr>
          <a:xfrm>
            <a:off x="358774" y="1946031"/>
            <a:ext cx="55086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8774" y="361950"/>
            <a:ext cx="403383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Задание № 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8775" y="2067340"/>
            <a:ext cx="25701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/>
              <a:t>Решение: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1474" y="4551785"/>
            <a:ext cx="25701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/>
              <a:t>Ответ:</a:t>
            </a:r>
            <a:endParaRPr lang="ru-RU" sz="1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952338" y="4380624"/>
                <a:ext cx="632609" cy="4594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0" i="1" smtClean="0">
                          <a:latin typeface="Cambria Math" panose="02040503050406030204" pitchFamily="18" charset="0"/>
                        </a:rPr>
                        <m:t>а) </m:t>
                      </m:r>
                      <m:f>
                        <m:fPr>
                          <m:ctrlPr>
                            <a:rPr lang="ru-RU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6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ru-RU" sz="16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338" y="4380624"/>
                <a:ext cx="632609" cy="45942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576369" y="4380623"/>
                <a:ext cx="642227" cy="462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0" i="1" smtClean="0">
                          <a:latin typeface="Cambria Math" panose="02040503050406030204" pitchFamily="18" charset="0"/>
                        </a:rPr>
                        <m:t>б) </m:t>
                      </m:r>
                      <m:f>
                        <m:fPr>
                          <m:ctrlPr>
                            <a:rPr lang="ru-RU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6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ru-RU" sz="16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ru-RU" sz="16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6369" y="4380623"/>
                <a:ext cx="642227" cy="46262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58774" y="2332809"/>
                <a:ext cx="1675715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а) 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4" y="2332809"/>
                <a:ext cx="1675715" cy="51860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64596" y="3000283"/>
                <a:ext cx="1377557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596" y="3000283"/>
                <a:ext cx="1377557" cy="51860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74441" y="3667757"/>
                <a:ext cx="1807161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10−3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441" y="3667757"/>
                <a:ext cx="1807161" cy="51860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633232" y="2332809"/>
                <a:ext cx="1688539" cy="5259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б) 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232" y="2332809"/>
                <a:ext cx="1688539" cy="525978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939054" y="3000283"/>
                <a:ext cx="1377557" cy="5259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9054" y="3000283"/>
                <a:ext cx="1377557" cy="525978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948899" y="3667757"/>
                <a:ext cx="1807161" cy="5259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8899" y="3667757"/>
                <a:ext cx="1807161" cy="525978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Рисунок 2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72680" y="2174919"/>
            <a:ext cx="119532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702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58775" y="932898"/>
                <a:ext cx="8426450" cy="7596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400" dirty="0" smtClean="0"/>
                  <a:t>Решите уравнения: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а) 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;б) 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;в)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800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5" y="932898"/>
                <a:ext cx="8426450" cy="759695"/>
              </a:xfrm>
              <a:prstGeom prst="rect">
                <a:avLst/>
              </a:prstGeom>
              <a:blipFill rotWithShape="0">
                <a:blip r:embed="rId3"/>
                <a:stretch>
                  <a:fillRect l="-1302" t="-72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6213475" y="-2"/>
            <a:ext cx="2571750" cy="1623600"/>
          </a:xfrm>
          <a:prstGeom prst="rect">
            <a:avLst/>
          </a:prstGeom>
          <a:solidFill>
            <a:srgbClr val="FFC000">
              <a:alpha val="50000"/>
            </a:srgbClr>
          </a:solidFill>
        </p:spPr>
        <p:txBody>
          <a:bodyPr wrap="square" lIns="360000" tIns="360000" rIns="360000" bIns="180000" rtlCol="0">
            <a:spAutoFit/>
          </a:bodyPr>
          <a:lstStyle/>
          <a:p>
            <a:pPr algn="ctr"/>
            <a:r>
              <a:rPr lang="ru-RU" sz="1400" dirty="0"/>
              <a:t>Для </a:t>
            </a:r>
            <a:r>
              <a:rPr lang="ru-RU" sz="1400" dirty="0" smtClean="0"/>
              <a:t>того </a:t>
            </a:r>
            <a:r>
              <a:rPr lang="ru-RU" sz="1400" dirty="0"/>
              <a:t>чтобы найти неизвестное уменьшаемое, надо сложить вычитаемое и разность.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58774" y="1946031"/>
            <a:ext cx="55086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8774" y="361950"/>
            <a:ext cx="403383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Задание № 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8775" y="2067340"/>
            <a:ext cx="25701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/>
              <a:t>Решение: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1474" y="4551785"/>
            <a:ext cx="25701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/>
              <a:t>Ответ:</a:t>
            </a:r>
            <a:endParaRPr lang="ru-RU" sz="1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952338" y="4380624"/>
                <a:ext cx="632609" cy="4594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0" i="1" smtClean="0">
                          <a:latin typeface="Cambria Math" panose="02040503050406030204" pitchFamily="18" charset="0"/>
                        </a:rPr>
                        <m:t>а) </m:t>
                      </m:r>
                      <m:f>
                        <m:fPr>
                          <m:ctrlPr>
                            <a:rPr lang="ru-RU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6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ru-RU" sz="16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338" y="4380624"/>
                <a:ext cx="632609" cy="45942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576369" y="4380623"/>
                <a:ext cx="642227" cy="462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0" i="1" smtClean="0">
                          <a:latin typeface="Cambria Math" panose="02040503050406030204" pitchFamily="18" charset="0"/>
                        </a:rPr>
                        <m:t>б) </m:t>
                      </m:r>
                      <m:f>
                        <m:fPr>
                          <m:ctrlPr>
                            <a:rPr lang="ru-RU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6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ru-RU" sz="16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ru-RU" sz="16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6369" y="4380623"/>
                <a:ext cx="642227" cy="46262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58774" y="2332809"/>
                <a:ext cx="1675715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а) 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4" y="2332809"/>
                <a:ext cx="1675715" cy="51860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64596" y="3000283"/>
                <a:ext cx="1377557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596" y="3000283"/>
                <a:ext cx="1377557" cy="51860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74441" y="3667757"/>
                <a:ext cx="1807161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10−3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441" y="3667757"/>
                <a:ext cx="1807161" cy="51860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633232" y="2332809"/>
                <a:ext cx="1688539" cy="5259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б) 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232" y="2332809"/>
                <a:ext cx="1688539" cy="525978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939054" y="3000283"/>
                <a:ext cx="1377557" cy="5259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9054" y="3000283"/>
                <a:ext cx="1377557" cy="525978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948899" y="3667757"/>
                <a:ext cx="1807161" cy="5259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8899" y="3667757"/>
                <a:ext cx="1807161" cy="525978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920514" y="2332809"/>
                <a:ext cx="1645259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в)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0514" y="2332809"/>
                <a:ext cx="1645259" cy="520399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226336" y="3000283"/>
                <a:ext cx="1377557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6336" y="3000283"/>
                <a:ext cx="1377557" cy="520399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Рисунок 2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72680" y="2174919"/>
            <a:ext cx="119532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4" grpId="0"/>
      <p:bldP spid="3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58775" y="932898"/>
                <a:ext cx="8426450" cy="7596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400" dirty="0" smtClean="0"/>
                  <a:t>Решите уравнения: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а) 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;б) 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;в)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800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5" y="932898"/>
                <a:ext cx="8426450" cy="759695"/>
              </a:xfrm>
              <a:prstGeom prst="rect">
                <a:avLst/>
              </a:prstGeom>
              <a:blipFill rotWithShape="0">
                <a:blip r:embed="rId3"/>
                <a:stretch>
                  <a:fillRect l="-1302" t="-72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Прямая соединительная линия 11"/>
          <p:cNvCxnSpPr/>
          <p:nvPr/>
        </p:nvCxnSpPr>
        <p:spPr>
          <a:xfrm>
            <a:off x="358774" y="1946031"/>
            <a:ext cx="55086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8774" y="361950"/>
            <a:ext cx="403383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Задание № 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8775" y="2067340"/>
            <a:ext cx="25701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/>
              <a:t>Решение: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1474" y="4551785"/>
            <a:ext cx="25701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/>
              <a:t>Ответ:</a:t>
            </a:r>
            <a:endParaRPr lang="ru-RU" sz="1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952338" y="4380624"/>
                <a:ext cx="632609" cy="4594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0" i="1" smtClean="0">
                          <a:latin typeface="Cambria Math" panose="02040503050406030204" pitchFamily="18" charset="0"/>
                        </a:rPr>
                        <m:t>а) </m:t>
                      </m:r>
                      <m:f>
                        <m:fPr>
                          <m:ctrlPr>
                            <a:rPr lang="ru-RU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6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ru-RU" sz="16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338" y="4380624"/>
                <a:ext cx="632609" cy="45942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576369" y="4380623"/>
                <a:ext cx="642227" cy="462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0" i="1" smtClean="0">
                          <a:latin typeface="Cambria Math" panose="02040503050406030204" pitchFamily="18" charset="0"/>
                        </a:rPr>
                        <m:t>б) </m:t>
                      </m:r>
                      <m:f>
                        <m:fPr>
                          <m:ctrlPr>
                            <a:rPr lang="ru-RU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6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ru-RU" sz="16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ru-RU" sz="16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6369" y="4380623"/>
                <a:ext cx="642227" cy="46262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189784" y="4380623"/>
                <a:ext cx="626197" cy="462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0" i="1" smtClean="0">
                          <a:latin typeface="Cambria Math" panose="02040503050406030204" pitchFamily="18" charset="0"/>
                        </a:rPr>
                        <m:t>в) </m:t>
                      </m:r>
                      <m:f>
                        <m:fPr>
                          <m:ctrlPr>
                            <a:rPr lang="ru-RU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6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num>
                        <m:den>
                          <m:r>
                            <a:rPr lang="ru-RU" sz="16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ru-RU" sz="16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9784" y="4380623"/>
                <a:ext cx="626197" cy="46262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58774" y="2332809"/>
                <a:ext cx="1675715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а) 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4" y="2332809"/>
                <a:ext cx="1675715" cy="51860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64596" y="3000283"/>
                <a:ext cx="1377557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596" y="3000283"/>
                <a:ext cx="1377557" cy="51860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74441" y="3667757"/>
                <a:ext cx="1807161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10−3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441" y="3667757"/>
                <a:ext cx="1807161" cy="51860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633232" y="2332809"/>
                <a:ext cx="1688539" cy="5259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б) 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232" y="2332809"/>
                <a:ext cx="1688539" cy="525978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939054" y="3000283"/>
                <a:ext cx="1377557" cy="5259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9054" y="3000283"/>
                <a:ext cx="1377557" cy="525978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948899" y="3667757"/>
                <a:ext cx="1807161" cy="5259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8899" y="3667757"/>
                <a:ext cx="1807161" cy="525978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920514" y="2332809"/>
                <a:ext cx="1645259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в)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0514" y="2332809"/>
                <a:ext cx="1645259" cy="520399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226336" y="3000283"/>
                <a:ext cx="1377557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6336" y="3000283"/>
                <a:ext cx="1377557" cy="520399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236181" y="3667757"/>
                <a:ext cx="1807161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11+7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6181" y="3667757"/>
                <a:ext cx="1807161" cy="520399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Группа 1"/>
          <p:cNvGrpSpPr/>
          <p:nvPr/>
        </p:nvGrpSpPr>
        <p:grpSpPr>
          <a:xfrm>
            <a:off x="6213475" y="-1"/>
            <a:ext cx="2571750" cy="1512000"/>
            <a:chOff x="6213475" y="-1"/>
            <a:chExt cx="2571750" cy="1512000"/>
          </a:xfrm>
        </p:grpSpPr>
        <p:sp>
          <p:nvSpPr>
            <p:cNvPr id="29" name="TextBox 28"/>
            <p:cNvSpPr txBox="1"/>
            <p:nvPr/>
          </p:nvSpPr>
          <p:spPr>
            <a:xfrm>
              <a:off x="6213475" y="-1"/>
              <a:ext cx="2571750" cy="1512000"/>
            </a:xfrm>
            <a:prstGeom prst="rect">
              <a:avLst/>
            </a:prstGeom>
            <a:solidFill>
              <a:srgbClr val="FFC000">
                <a:alpha val="50000"/>
              </a:srgbClr>
            </a:solidFill>
          </p:spPr>
          <p:txBody>
            <a:bodyPr wrap="square" lIns="360000" tIns="360000" rIns="360000" bIns="180000" rtlCol="0">
              <a:spAutoFit/>
            </a:bodyPr>
            <a:lstStyle/>
            <a:p>
              <a:pPr algn="ctr"/>
              <a:endParaRPr lang="ru-RU" sz="1400" dirty="0"/>
            </a:p>
          </p:txBody>
        </p: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6658362" y="391049"/>
              <a:ext cx="1681976" cy="765900"/>
            </a:xfrm>
            <a:prstGeom prst="rect">
              <a:avLst/>
            </a:prstGeom>
          </p:spPr>
        </p:pic>
      </p:grpSp>
      <p:pic>
        <p:nvPicPr>
          <p:cNvPr id="28" name="Рисунок 2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72680" y="2174919"/>
            <a:ext cx="119532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70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58775" y="932898"/>
                <a:ext cx="5409813" cy="8665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400" dirty="0" smtClean="0"/>
                  <a:t>В мясном магазине за три дня продали </a:t>
                </a:r>
                <a14:m>
                  <m:oMath xmlns:m="http://schemas.openxmlformats.org/officeDocument/2006/math">
                    <m:r>
                      <a:rPr lang="ru-RU" sz="1400" i="1" dirty="0" smtClean="0">
                        <a:latin typeface="Cambria Math" panose="02040503050406030204" pitchFamily="18" charset="0"/>
                      </a:rPr>
                      <m:t>225</m:t>
                    </m:r>
                  </m:oMath>
                </a14:m>
                <a:r>
                  <a:rPr lang="ru-RU" sz="1400" dirty="0" smtClean="0"/>
                  <a:t> кг мяса</a:t>
                </a:r>
                <a:r>
                  <a:rPr lang="ru-RU" sz="1400" dirty="0"/>
                  <a:t>. В первый день </a:t>
                </a:r>
                <a:r>
                  <a:rPr lang="ru-RU" sz="1400" dirty="0" smtClean="0"/>
                  <a:t>продали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ru-RU" sz="2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ru-RU" sz="1400" dirty="0" smtClean="0"/>
                  <a:t> </a:t>
                </a:r>
                <a:r>
                  <a:rPr lang="ru-RU" sz="1400" dirty="0"/>
                  <a:t>мяса, во второй день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ru-RU" sz="2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ru-RU" sz="1400" dirty="0" smtClean="0"/>
                  <a:t>. </a:t>
                </a:r>
                <a:r>
                  <a:rPr lang="ru-RU" sz="1400" dirty="0"/>
                  <a:t>Сколько </a:t>
                </a:r>
                <a:r>
                  <a:rPr lang="ru-RU" sz="1400" dirty="0" smtClean="0"/>
                  <a:t>кг </a:t>
                </a:r>
                <a:r>
                  <a:rPr lang="ru-RU" sz="1400" dirty="0"/>
                  <a:t>мяса продали в третий день?</a:t>
                </a:r>
                <a:endParaRPr lang="ru-RU" sz="1800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5" y="932898"/>
                <a:ext cx="5409813" cy="866519"/>
              </a:xfrm>
              <a:prstGeom prst="rect">
                <a:avLst/>
              </a:prstGeom>
              <a:blipFill rotWithShape="0">
                <a:blip r:embed="rId3"/>
                <a:stretch>
                  <a:fillRect l="-2029" t="-6338" b="-1197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Прямая соединительная линия 11"/>
          <p:cNvCxnSpPr/>
          <p:nvPr/>
        </p:nvCxnSpPr>
        <p:spPr>
          <a:xfrm>
            <a:off x="358774" y="1946031"/>
            <a:ext cx="55086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8774" y="361950"/>
            <a:ext cx="403383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Задание № 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8775" y="2067340"/>
            <a:ext cx="25701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/>
              <a:t>Решение: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71474" y="4551785"/>
                <a:ext cx="456378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400" b="1" dirty="0" smtClean="0"/>
                  <a:t>Ответ: </a:t>
                </a:r>
                <a:r>
                  <a:rPr lang="ru-RU" sz="1400" dirty="0" smtClean="0"/>
                  <a:t>за третий день продали </a:t>
                </a:r>
                <a14:m>
                  <m:oMath xmlns:m="http://schemas.openxmlformats.org/officeDocument/2006/math">
                    <m:r>
                      <a:rPr lang="ru-RU" sz="1400" b="0" i="1" smtClean="0">
                        <a:latin typeface="Cambria Math" panose="02040503050406030204" pitchFamily="18" charset="0"/>
                      </a:rPr>
                      <m:t>50</m:t>
                    </m:r>
                  </m:oMath>
                </a14:m>
                <a:r>
                  <a:rPr lang="ru-RU" sz="1400" dirty="0" smtClean="0"/>
                  <a:t> кг мяса. 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474" y="4551785"/>
                <a:ext cx="4563781" cy="215444"/>
              </a:xfrm>
              <a:prstGeom prst="rect">
                <a:avLst/>
              </a:prstGeom>
              <a:blipFill rotWithShape="0">
                <a:blip r:embed="rId4"/>
                <a:stretch>
                  <a:fillRect l="-2403" t="-28571" b="-5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Группа 1"/>
          <p:cNvGrpSpPr/>
          <p:nvPr/>
        </p:nvGrpSpPr>
        <p:grpSpPr>
          <a:xfrm>
            <a:off x="6213475" y="-1"/>
            <a:ext cx="2571750" cy="1512000"/>
            <a:chOff x="6213475" y="-1"/>
            <a:chExt cx="2571750" cy="1512000"/>
          </a:xfrm>
        </p:grpSpPr>
        <p:sp>
          <p:nvSpPr>
            <p:cNvPr id="29" name="TextBox 28"/>
            <p:cNvSpPr txBox="1"/>
            <p:nvPr/>
          </p:nvSpPr>
          <p:spPr>
            <a:xfrm>
              <a:off x="6213475" y="-1"/>
              <a:ext cx="2571750" cy="1512000"/>
            </a:xfrm>
            <a:prstGeom prst="rect">
              <a:avLst/>
            </a:prstGeom>
            <a:solidFill>
              <a:srgbClr val="FFC000">
                <a:alpha val="50000"/>
              </a:srgbClr>
            </a:solidFill>
          </p:spPr>
          <p:txBody>
            <a:bodyPr wrap="square" lIns="360000" tIns="360000" rIns="360000" bIns="180000" rtlCol="0">
              <a:spAutoFit/>
            </a:bodyPr>
            <a:lstStyle/>
            <a:p>
              <a:pPr algn="ctr"/>
              <a:endParaRPr lang="ru-RU" sz="1400" dirty="0"/>
            </a:p>
          </p:txBody>
        </p: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58362" y="391049"/>
              <a:ext cx="1681976" cy="76590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угольник 27"/>
              <p:cNvSpPr/>
              <p:nvPr/>
            </p:nvSpPr>
            <p:spPr>
              <a:xfrm>
                <a:off x="290449" y="2358490"/>
                <a:ext cx="2108782" cy="5549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0" i="1" dirty="0" smtClean="0">
                          <a:latin typeface="Cambria Math"/>
                          <a:ea typeface="Cambria Math" pitchFamily="18" charset="0"/>
                        </a:rPr>
                        <m:t>1) </m:t>
                      </m:r>
                      <m:f>
                        <m:fPr>
                          <m:ctrlPr>
                            <a:rPr lang="ru-RU" sz="1600" b="0" i="1" dirty="0" smtClean="0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a:rPr lang="ru-RU" sz="1600" b="0" i="1" dirty="0" smtClean="0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ru-RU" sz="1600" b="0" i="1" dirty="0" smtClean="0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9</m:t>
                          </m:r>
                        </m:den>
                      </m:f>
                      <m:r>
                        <a:rPr lang="ru-RU" sz="1600" b="0" i="1" dirty="0" smtClean="0">
                          <a:latin typeface="Cambria Math" panose="02040503050406030204" pitchFamily="18" charset="0"/>
                          <a:ea typeface="Cambria Math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1600" b="0" i="1" dirty="0" smtClean="0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a:rPr lang="ru-RU" sz="1600" b="0" i="1" dirty="0" smtClean="0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ru-RU" sz="1600" b="0" i="1" dirty="0" smtClean="0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9</m:t>
                          </m:r>
                        </m:den>
                      </m:f>
                      <m:r>
                        <a:rPr lang="ru-RU" sz="1600" b="0" i="1" dirty="0" smtClean="0">
                          <a:latin typeface="Cambria Math" panose="02040503050406030204" pitchFamily="18" charset="0"/>
                          <a:ea typeface="Cambria Math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600" b="0" i="1" dirty="0" smtClean="0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a:rPr lang="ru-RU" sz="1600" b="0" i="1" dirty="0" smtClean="0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4+3</m:t>
                          </m:r>
                        </m:num>
                        <m:den>
                          <m:r>
                            <a:rPr lang="ru-RU" sz="1600" b="0" i="1" dirty="0" smtClean="0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9</m:t>
                          </m:r>
                        </m:den>
                      </m:f>
                      <m:r>
                        <a:rPr lang="ru-RU" sz="1600" b="0" i="1" dirty="0" smtClean="0">
                          <a:latin typeface="Cambria Math" panose="02040503050406030204" pitchFamily="18" charset="0"/>
                          <a:ea typeface="Cambria Math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600" b="0" i="1" dirty="0" smtClean="0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a:rPr lang="ru-RU" sz="1600" b="0" i="1" dirty="0" smtClean="0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ru-RU" sz="1600" b="0" i="1" dirty="0" smtClean="0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ru-RU" sz="1600" dirty="0"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28" name="Прямоугольник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449" y="2358490"/>
                <a:ext cx="2108782" cy="55496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318181" y="2571896"/>
                <a:ext cx="4213225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400" dirty="0" smtClean="0"/>
                  <a:t>(ч) – продали за </a:t>
                </a:r>
                <a14:m>
                  <m:oMath xmlns:m="http://schemas.openxmlformats.org/officeDocument/2006/math">
                    <m:r>
                      <a:rPr lang="ru-RU" sz="140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ru-RU" sz="1400" dirty="0" smtClean="0"/>
                  <a:t> дня.</a:t>
                </a:r>
                <a:endParaRPr lang="ru-RU" sz="18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8181" y="2571896"/>
                <a:ext cx="4213225" cy="215444"/>
              </a:xfrm>
              <a:prstGeom prst="rect">
                <a:avLst/>
              </a:prstGeom>
              <a:blipFill rotWithShape="0">
                <a:blip r:embed="rId8"/>
                <a:stretch>
                  <a:fillRect l="-2605" t="-25714" b="-5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Рисунок 3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24355" y="2174919"/>
            <a:ext cx="1242699" cy="28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Прямоугольник 34"/>
              <p:cNvSpPr/>
              <p:nvPr/>
            </p:nvSpPr>
            <p:spPr>
              <a:xfrm>
                <a:off x="295846" y="2923207"/>
                <a:ext cx="165179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0" i="1" dirty="0" smtClean="0">
                          <a:latin typeface="Cambria Math" panose="02040503050406030204" pitchFamily="18" charset="0"/>
                          <a:ea typeface="Cambria Math" pitchFamily="18" charset="0"/>
                        </a:rPr>
                        <m:t>2</m:t>
                      </m:r>
                      <m:r>
                        <a:rPr lang="ru-RU" sz="1600" b="0" i="1" dirty="0" smtClean="0">
                          <a:latin typeface="Cambria Math"/>
                          <a:ea typeface="Cambria Math" pitchFamily="18" charset="0"/>
                        </a:rPr>
                        <m:t>) </m:t>
                      </m:r>
                      <m:r>
                        <a:rPr lang="ru-RU" sz="1600" b="0" i="1" dirty="0" smtClean="0">
                          <a:latin typeface="Cambria Math" panose="02040503050406030204" pitchFamily="18" charset="0"/>
                          <a:ea typeface="Cambria Math" pitchFamily="18" charset="0"/>
                        </a:rPr>
                        <m:t>225 :9=25 </m:t>
                      </m:r>
                    </m:oMath>
                  </m:oMathPara>
                </a14:m>
                <a:endParaRPr lang="ru-RU" sz="1600" dirty="0"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35" name="Прямоугольник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846" y="2923207"/>
                <a:ext cx="1651799" cy="338554"/>
              </a:xfrm>
              <a:prstGeom prst="rect">
                <a:avLst/>
              </a:prstGeom>
              <a:blipFill rotWithShape="0">
                <a:blip r:embed="rId10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1860770" y="2987118"/>
            <a:ext cx="421322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dirty="0" smtClean="0"/>
              <a:t>(кг) – составляет одна часть.</a:t>
            </a:r>
            <a:endParaRPr lang="ru-RU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Прямоугольник 36"/>
              <p:cNvSpPr/>
              <p:nvPr/>
            </p:nvSpPr>
            <p:spPr>
              <a:xfrm>
                <a:off x="295846" y="3374891"/>
                <a:ext cx="162416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0" i="1" dirty="0" smtClean="0">
                          <a:latin typeface="Cambria Math" panose="02040503050406030204" pitchFamily="18" charset="0"/>
                          <a:ea typeface="Cambria Math" pitchFamily="18" charset="0"/>
                        </a:rPr>
                        <m:t>3</m:t>
                      </m:r>
                      <m:r>
                        <a:rPr lang="ru-RU" sz="1600" b="0" i="1" dirty="0" smtClean="0">
                          <a:latin typeface="Cambria Math"/>
                          <a:ea typeface="Cambria Math" pitchFamily="18" charset="0"/>
                        </a:rPr>
                        <m:t>) </m:t>
                      </m:r>
                      <m:r>
                        <a:rPr lang="ru-RU" sz="1600" b="0" i="1" dirty="0" smtClean="0">
                          <a:latin typeface="Cambria Math" panose="02040503050406030204" pitchFamily="18" charset="0"/>
                          <a:ea typeface="Cambria Math" pitchFamily="18" charset="0"/>
                        </a:rPr>
                        <m:t>25⋅7=175 </m:t>
                      </m:r>
                    </m:oMath>
                  </m:oMathPara>
                </a14:m>
                <a:endParaRPr lang="ru-RU" sz="1600" dirty="0"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37" name="Прямоугольник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846" y="3374891"/>
                <a:ext cx="1624163" cy="338554"/>
              </a:xfrm>
              <a:prstGeom prst="rect">
                <a:avLst/>
              </a:prstGeom>
              <a:blipFill rotWithShape="0">
                <a:blip r:embed="rId11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773088" y="3438802"/>
                <a:ext cx="4213225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400" dirty="0" smtClean="0"/>
                  <a:t>(кг) – продали за </a:t>
                </a:r>
                <a14:m>
                  <m:oMath xmlns:m="http://schemas.openxmlformats.org/officeDocument/2006/math">
                    <m:r>
                      <a:rPr lang="ru-RU" sz="140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ru-RU" sz="1400" dirty="0" smtClean="0"/>
                  <a:t> дня.</a:t>
                </a:r>
                <a:endParaRPr lang="ru-RU" sz="18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3088" y="3438802"/>
                <a:ext cx="4213225" cy="215444"/>
              </a:xfrm>
              <a:prstGeom prst="rect">
                <a:avLst/>
              </a:prstGeom>
              <a:blipFill rotWithShape="0">
                <a:blip r:embed="rId12"/>
                <a:stretch>
                  <a:fillRect l="-2605" t="-25714" b="-5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Прямоугольник 38"/>
              <p:cNvSpPr/>
              <p:nvPr/>
            </p:nvSpPr>
            <p:spPr>
              <a:xfrm>
                <a:off x="295846" y="3838930"/>
                <a:ext cx="190308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0" i="1" dirty="0" smtClean="0">
                          <a:latin typeface="Cambria Math" panose="02040503050406030204" pitchFamily="18" charset="0"/>
                          <a:ea typeface="Cambria Math" pitchFamily="18" charset="0"/>
                        </a:rPr>
                        <m:t>4</m:t>
                      </m:r>
                      <m:r>
                        <a:rPr lang="ru-RU" sz="1600" b="0" i="1" dirty="0" smtClean="0">
                          <a:latin typeface="Cambria Math"/>
                          <a:ea typeface="Cambria Math" pitchFamily="18" charset="0"/>
                        </a:rPr>
                        <m:t>) </m:t>
                      </m:r>
                      <m:r>
                        <a:rPr lang="ru-RU" sz="1600" b="0" i="1" dirty="0" smtClean="0">
                          <a:latin typeface="Cambria Math" panose="02040503050406030204" pitchFamily="18" charset="0"/>
                          <a:ea typeface="Cambria Math" pitchFamily="18" charset="0"/>
                        </a:rPr>
                        <m:t>225−175=50</m:t>
                      </m:r>
                    </m:oMath>
                  </m:oMathPara>
                </a14:m>
                <a:endParaRPr lang="ru-RU" sz="1600" dirty="0"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39" name="Прямоугольник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846" y="3838930"/>
                <a:ext cx="1903085" cy="338554"/>
              </a:xfrm>
              <a:prstGeom prst="rect">
                <a:avLst/>
              </a:prstGeom>
              <a:blipFill rotWithShape="0">
                <a:blip r:embed="rId13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/>
          <p:cNvSpPr txBox="1"/>
          <p:nvPr/>
        </p:nvSpPr>
        <p:spPr>
          <a:xfrm>
            <a:off x="2134321" y="3900485"/>
            <a:ext cx="421322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dirty="0" smtClean="0"/>
              <a:t>(кг) – продали за третий день.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600786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/>
      <p:bldP spid="22" grpId="0"/>
      <p:bldP spid="28" grpId="0"/>
      <p:bldP spid="33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58775" y="361950"/>
                <a:ext cx="8426450" cy="1397024"/>
              </a:xfrm>
              <a:prstGeom prst="wedgeRoundRectCallout">
                <a:avLst>
                  <a:gd name="adj1" fmla="val 31175"/>
                  <a:gd name="adj2" fmla="val 104584"/>
                  <a:gd name="adj3" fmla="val 16667"/>
                </a:avLst>
              </a:prstGeom>
              <a:solidFill>
                <a:srgbClr val="FFC000">
                  <a:alpha val="50000"/>
                </a:srgbClr>
              </a:solidFill>
              <a:ln>
                <a:noFill/>
              </a:ln>
            </p:spPr>
            <p:txBody>
              <a:bodyPr wrap="square" lIns="180000" tIns="90000" rIns="180000" bIns="90000" rtlCol="0">
                <a:spAutoFit/>
              </a:bodyPr>
              <a:lstStyle/>
              <a:p>
                <a:r>
                  <a:rPr lang="ru-RU" sz="1400" dirty="0" smtClean="0"/>
                  <a:t>Мальчик читает книгу. В первый день он прочитал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ru-RU" sz="2000" b="0" i="1" smtClean="0">
                            <a:latin typeface="Cambria Math" panose="02040503050406030204" pitchFamily="18" charset="0"/>
                          </a:rPr>
                          <m:t>22</m:t>
                        </m:r>
                      </m:den>
                    </m:f>
                  </m:oMath>
                </a14:m>
                <a:r>
                  <a:rPr lang="ru-RU" sz="1400" dirty="0"/>
                  <a:t> всей книги. Во второй день 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000" b="0" i="1" smtClean="0">
                            <a:latin typeface="Cambria Math" panose="02040503050406030204" pitchFamily="18" charset="0"/>
                          </a:rPr>
                          <m:t>22</m:t>
                        </m:r>
                      </m:den>
                    </m:f>
                  </m:oMath>
                </a14:m>
                <a:r>
                  <a:rPr lang="ru-RU" sz="1400" dirty="0"/>
                  <a:t> </a:t>
                </a:r>
                <a:r>
                  <a:rPr lang="ru-RU" sz="1400" dirty="0" smtClean="0"/>
                  <a:t>меньше, чем </a:t>
                </a:r>
                <a:r>
                  <a:rPr lang="ru-RU" sz="1400" dirty="0"/>
                  <a:t>в первый. </a:t>
                </a:r>
                <a:endParaRPr lang="ru-RU" sz="1400" dirty="0" smtClean="0"/>
              </a:p>
              <a:p>
                <a:r>
                  <a:rPr lang="ru-RU" sz="1400" dirty="0" smtClean="0"/>
                  <a:t>На </a:t>
                </a:r>
                <a:r>
                  <a:rPr lang="ru-RU" sz="1400" dirty="0"/>
                  <a:t>третий день мальчик закончил читать книгу, прочитав за три дня </a:t>
                </a:r>
                <a:r>
                  <a:rPr lang="ru-RU" sz="1400" dirty="0" smtClean="0"/>
                  <a:t> </a:t>
                </a:r>
                <a14:m>
                  <m:oMath xmlns:m="http://schemas.openxmlformats.org/officeDocument/2006/math">
                    <m:r>
                      <a:rPr lang="ru-RU" sz="1400" b="0" i="1" smtClean="0">
                        <a:latin typeface="Cambria Math" panose="02040503050406030204" pitchFamily="18" charset="0"/>
                      </a:rPr>
                      <m:t>506</m:t>
                    </m:r>
                  </m:oMath>
                </a14:m>
                <a:r>
                  <a:rPr lang="ru-RU" sz="1400" dirty="0" smtClean="0"/>
                  <a:t> страниц</a:t>
                </a:r>
                <a:r>
                  <a:rPr lang="ru-RU" sz="1400" dirty="0"/>
                  <a:t>. </a:t>
                </a:r>
                <a:endParaRPr lang="ru-RU" sz="1400" dirty="0" smtClean="0"/>
              </a:p>
              <a:p>
                <a:r>
                  <a:rPr lang="ru-RU" sz="1400" dirty="0" smtClean="0"/>
                  <a:t>Сколько </a:t>
                </a:r>
                <a:r>
                  <a:rPr lang="ru-RU" sz="1400" dirty="0"/>
                  <a:t>страниц книги мальчик прочитал в третий день?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5" y="361950"/>
                <a:ext cx="8426450" cy="1397024"/>
              </a:xfrm>
              <a:prstGeom prst="wedgeRoundRectCallout">
                <a:avLst>
                  <a:gd name="adj1" fmla="val 31175"/>
                  <a:gd name="adj2" fmla="val 104584"/>
                  <a:gd name="adj3" fmla="val 16667"/>
                </a:avLst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387739" y="1940454"/>
            <a:ext cx="25701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/>
              <a:t>Решение: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290449" y="2220704"/>
                <a:ext cx="2450222" cy="5533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0" i="1" dirty="0" smtClean="0">
                          <a:latin typeface="Cambria Math"/>
                          <a:ea typeface="Cambria Math" pitchFamily="18" charset="0"/>
                        </a:rPr>
                        <m:t>1) </m:t>
                      </m:r>
                      <m:f>
                        <m:fPr>
                          <m:ctrlPr>
                            <a:rPr lang="ru-RU" sz="1600" b="0" i="1" dirty="0" smtClean="0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a:rPr lang="ru-RU" sz="1600" b="0" i="1" dirty="0" smtClean="0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ru-RU" sz="1600" b="0" i="1" dirty="0" smtClean="0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22</m:t>
                          </m:r>
                        </m:den>
                      </m:f>
                      <m:r>
                        <a:rPr lang="ru-RU" sz="1600" b="0" i="1" dirty="0" smtClean="0">
                          <a:latin typeface="Cambria Math" panose="02040503050406030204" pitchFamily="18" charset="0"/>
                          <a:ea typeface="Cambria Math" pitchFamily="18" charset="0"/>
                        </a:rPr>
                        <m:t>−</m:t>
                      </m:r>
                      <m:f>
                        <m:fPr>
                          <m:ctrlPr>
                            <a:rPr lang="ru-RU" sz="1600" b="0" i="1" dirty="0" smtClean="0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a:rPr lang="ru-RU" sz="1600" b="0" i="1" dirty="0" smtClean="0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1600" b="0" i="1" dirty="0" smtClean="0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22</m:t>
                          </m:r>
                        </m:den>
                      </m:f>
                      <m:r>
                        <a:rPr lang="ru-RU" sz="1600" b="0" i="1" dirty="0" smtClean="0">
                          <a:latin typeface="Cambria Math" panose="02040503050406030204" pitchFamily="18" charset="0"/>
                          <a:ea typeface="Cambria Math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600" b="0" i="1" dirty="0" smtClean="0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a:rPr lang="ru-RU" sz="1600" b="0" i="1" dirty="0" smtClean="0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7−1</m:t>
                          </m:r>
                        </m:num>
                        <m:den>
                          <m:r>
                            <a:rPr lang="ru-RU" sz="1600" b="0" i="1" dirty="0" smtClean="0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22</m:t>
                          </m:r>
                        </m:den>
                      </m:f>
                      <m:r>
                        <a:rPr lang="ru-RU" sz="1600" b="0" i="1" dirty="0" smtClean="0">
                          <a:latin typeface="Cambria Math" panose="02040503050406030204" pitchFamily="18" charset="0"/>
                          <a:ea typeface="Cambria Math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600" b="0" i="1" dirty="0" smtClean="0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a:rPr lang="ru-RU" sz="1600" b="0" i="1" dirty="0" smtClean="0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ru-RU" sz="1600" b="0" i="1" dirty="0" smtClean="0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22</m:t>
                          </m:r>
                        </m:den>
                      </m:f>
                    </m:oMath>
                  </m:oMathPara>
                </a14:m>
                <a:endParaRPr lang="ru-RU" sz="1600" dirty="0"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449" y="2220704"/>
                <a:ext cx="2450222" cy="55335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2663363" y="2432720"/>
            <a:ext cx="421322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dirty="0" smtClean="0"/>
              <a:t>(ч) – прочитал мальчик во второй день.</a:t>
            </a:r>
            <a:endParaRPr lang="ru-RU" sz="1800" dirty="0"/>
          </a:p>
        </p:txBody>
      </p:sp>
      <p:sp>
        <p:nvSpPr>
          <p:cNvPr id="17" name="TextBox 16"/>
          <p:cNvSpPr txBox="1"/>
          <p:nvPr/>
        </p:nvSpPr>
        <p:spPr>
          <a:xfrm>
            <a:off x="358775" y="4778198"/>
            <a:ext cx="25701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/>
              <a:t>Ответ: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992086" y="4778198"/>
                <a:ext cx="5101564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400" dirty="0" smtClean="0"/>
                  <a:t>за третий день мальчик прочитал </a:t>
                </a:r>
                <a14:m>
                  <m:oMath xmlns:m="http://schemas.openxmlformats.org/officeDocument/2006/math">
                    <m:r>
                      <a:rPr lang="ru-RU" sz="1400" i="1" dirty="0" smtClean="0">
                        <a:latin typeface="Cambria Math" panose="02040503050406030204" pitchFamily="18" charset="0"/>
                      </a:rPr>
                      <m:t>207</m:t>
                    </m:r>
                  </m:oMath>
                </a14:m>
                <a:r>
                  <a:rPr lang="ru-RU" sz="1400" dirty="0" smtClean="0"/>
                  <a:t> страниц книги.</a:t>
                </a:r>
                <a:endParaRPr lang="ru-RU" sz="1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086" y="4778198"/>
                <a:ext cx="5101564" cy="215444"/>
              </a:xfrm>
              <a:prstGeom prst="rect">
                <a:avLst/>
              </a:prstGeom>
              <a:blipFill rotWithShape="0">
                <a:blip r:embed="rId7"/>
                <a:stretch>
                  <a:fillRect l="-2151" t="-25714" b="-5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290449" y="2838867"/>
                <a:ext cx="2450223" cy="5533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0" i="1" dirty="0" smtClean="0">
                          <a:latin typeface="Cambria Math" panose="02040503050406030204" pitchFamily="18" charset="0"/>
                          <a:ea typeface="Cambria Math" pitchFamily="18" charset="0"/>
                        </a:rPr>
                        <m:t>2</m:t>
                      </m:r>
                      <m:r>
                        <a:rPr lang="ru-RU" sz="1600" b="0" i="1" dirty="0" smtClean="0">
                          <a:latin typeface="Cambria Math"/>
                          <a:ea typeface="Cambria Math" pitchFamily="18" charset="0"/>
                        </a:rPr>
                        <m:t>) </m:t>
                      </m:r>
                      <m:f>
                        <m:fPr>
                          <m:ctrlPr>
                            <a:rPr lang="ru-RU" sz="1600" b="0" i="1" dirty="0" smtClean="0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a:rPr lang="ru-RU" sz="1600" b="0" i="1" dirty="0" smtClean="0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ru-RU" sz="1600" b="0" i="1" dirty="0" smtClean="0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22</m:t>
                          </m:r>
                        </m:den>
                      </m:f>
                      <m:r>
                        <a:rPr lang="ru-RU" sz="1600" b="0" i="1" dirty="0" smtClean="0">
                          <a:latin typeface="Cambria Math" panose="02040503050406030204" pitchFamily="18" charset="0"/>
                          <a:ea typeface="Cambria Math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1600" b="0" i="1" dirty="0" smtClean="0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a:rPr lang="ru-RU" sz="1600" b="0" i="1" dirty="0" smtClean="0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ru-RU" sz="1600" b="0" i="1" dirty="0" smtClean="0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22</m:t>
                          </m:r>
                        </m:den>
                      </m:f>
                      <m:r>
                        <a:rPr lang="ru-RU" sz="1600" b="0" i="1" dirty="0" smtClean="0">
                          <a:latin typeface="Cambria Math" panose="02040503050406030204" pitchFamily="18" charset="0"/>
                          <a:ea typeface="Cambria Math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600" b="0" i="1" dirty="0" smtClean="0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a:rPr lang="ru-RU" sz="1600" b="0" i="1" dirty="0" smtClean="0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7+6</m:t>
                          </m:r>
                        </m:num>
                        <m:den>
                          <m:r>
                            <a:rPr lang="ru-RU" sz="1600" b="0" i="1" dirty="0" smtClean="0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22</m:t>
                          </m:r>
                        </m:den>
                      </m:f>
                      <m:r>
                        <a:rPr lang="ru-RU" sz="1600" b="0" i="1" dirty="0" smtClean="0">
                          <a:latin typeface="Cambria Math" panose="02040503050406030204" pitchFamily="18" charset="0"/>
                          <a:ea typeface="Cambria Math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600" b="0" i="1" dirty="0" smtClean="0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a:rPr lang="ru-RU" sz="1600" b="0" i="1" dirty="0" smtClean="0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ru-RU" sz="1600" b="0" i="1" dirty="0" smtClean="0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22</m:t>
                          </m:r>
                        </m:den>
                      </m:f>
                    </m:oMath>
                  </m:oMathPara>
                </a14:m>
                <a:endParaRPr lang="ru-RU" sz="1600" dirty="0"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449" y="2838867"/>
                <a:ext cx="2450223" cy="55335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663363" y="3050883"/>
                <a:ext cx="4213225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400" dirty="0" smtClean="0"/>
                  <a:t>(ч) – прочитал мальчик за </a:t>
                </a:r>
                <a14:m>
                  <m:oMath xmlns:m="http://schemas.openxmlformats.org/officeDocument/2006/math">
                    <m:r>
                      <a:rPr lang="ru-RU" sz="1400" b="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ru-RU" sz="1400" dirty="0" smtClean="0"/>
                  <a:t> дня.</a:t>
                </a:r>
                <a:endParaRPr lang="ru-RU" sz="1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3363" y="3050883"/>
                <a:ext cx="4213225" cy="215444"/>
              </a:xfrm>
              <a:prstGeom prst="rect">
                <a:avLst/>
              </a:prstGeom>
              <a:blipFill rotWithShape="0">
                <a:blip r:embed="rId9"/>
                <a:stretch>
                  <a:fillRect l="-2605" t="-25000" b="-472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290449" y="3447807"/>
                <a:ext cx="176561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0" i="1" dirty="0" smtClean="0">
                          <a:latin typeface="Cambria Math" panose="02040503050406030204" pitchFamily="18" charset="0"/>
                          <a:ea typeface="Cambria Math" pitchFamily="18" charset="0"/>
                        </a:rPr>
                        <m:t>3</m:t>
                      </m:r>
                      <m:r>
                        <a:rPr lang="ru-RU" sz="1600" b="0" i="1" dirty="0" smtClean="0">
                          <a:latin typeface="Cambria Math"/>
                          <a:ea typeface="Cambria Math" pitchFamily="18" charset="0"/>
                        </a:rPr>
                        <m:t>) </m:t>
                      </m:r>
                      <m:r>
                        <a:rPr lang="ru-RU" sz="1600" b="0" i="1" dirty="0" smtClean="0">
                          <a:latin typeface="Cambria Math" panose="02040503050406030204" pitchFamily="18" charset="0"/>
                          <a:ea typeface="Cambria Math" pitchFamily="18" charset="0"/>
                        </a:rPr>
                        <m:t>506 :22=23 </m:t>
                      </m:r>
                    </m:oMath>
                  </m:oMathPara>
                </a14:m>
                <a:endParaRPr lang="ru-RU" sz="1600" dirty="0"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449" y="3447807"/>
                <a:ext cx="1765612" cy="338554"/>
              </a:xfrm>
              <a:prstGeom prst="rect">
                <a:avLst/>
              </a:prstGeom>
              <a:blipFill rotWithShape="0">
                <a:blip r:embed="rId10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1930529" y="3511718"/>
            <a:ext cx="421322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dirty="0" smtClean="0"/>
              <a:t>(</a:t>
            </a:r>
            <a:r>
              <a:rPr lang="ru-RU" sz="1400" dirty="0" err="1" smtClean="0"/>
              <a:t>стр</a:t>
            </a:r>
            <a:r>
              <a:rPr lang="ru-RU" sz="1400" dirty="0" smtClean="0"/>
              <a:t>) – составляет одна часть.</a:t>
            </a:r>
            <a:endParaRPr lang="ru-RU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290449" y="3850912"/>
                <a:ext cx="173797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0" i="1" dirty="0" smtClean="0">
                          <a:latin typeface="Cambria Math" panose="02040503050406030204" pitchFamily="18" charset="0"/>
                          <a:ea typeface="Cambria Math" pitchFamily="18" charset="0"/>
                        </a:rPr>
                        <m:t>4</m:t>
                      </m:r>
                      <m:r>
                        <a:rPr lang="ru-RU" sz="1600" b="0" i="1" dirty="0" smtClean="0">
                          <a:latin typeface="Cambria Math"/>
                          <a:ea typeface="Cambria Math" pitchFamily="18" charset="0"/>
                        </a:rPr>
                        <m:t>) </m:t>
                      </m:r>
                      <m:r>
                        <a:rPr lang="ru-RU" sz="1600" b="0" i="1" dirty="0" smtClean="0">
                          <a:latin typeface="Cambria Math" panose="02040503050406030204" pitchFamily="18" charset="0"/>
                          <a:ea typeface="Cambria Math" pitchFamily="18" charset="0"/>
                        </a:rPr>
                        <m:t>23⋅13=299 </m:t>
                      </m:r>
                    </m:oMath>
                  </m:oMathPara>
                </a14:m>
                <a:endParaRPr lang="ru-RU" sz="1600" dirty="0"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449" y="3850912"/>
                <a:ext cx="1737976" cy="338554"/>
              </a:xfrm>
              <a:prstGeom prst="rect">
                <a:avLst/>
              </a:prstGeom>
              <a:blipFill rotWithShape="0">
                <a:blip r:embed="rId11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880425" y="3914823"/>
                <a:ext cx="4213225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400" dirty="0" smtClean="0"/>
                  <a:t>(</a:t>
                </a:r>
                <a:r>
                  <a:rPr lang="ru-RU" sz="1400" dirty="0" err="1" smtClean="0"/>
                  <a:t>стр</a:t>
                </a:r>
                <a:r>
                  <a:rPr lang="ru-RU" sz="1400" dirty="0" smtClean="0"/>
                  <a:t>) – прочитал мальчик за </a:t>
                </a:r>
                <a14:m>
                  <m:oMath xmlns:m="http://schemas.openxmlformats.org/officeDocument/2006/math">
                    <m:r>
                      <a:rPr lang="ru-RU" sz="140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ru-RU" sz="1400" dirty="0" smtClean="0"/>
                  <a:t> дня.</a:t>
                </a:r>
                <a:endParaRPr lang="ru-RU" sz="18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0425" y="3914823"/>
                <a:ext cx="4213225" cy="215444"/>
              </a:xfrm>
              <a:prstGeom prst="rect">
                <a:avLst/>
              </a:prstGeom>
              <a:blipFill rotWithShape="0">
                <a:blip r:embed="rId12"/>
                <a:stretch>
                  <a:fillRect l="-2601" t="-25000" b="-472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290449" y="4250192"/>
                <a:ext cx="201689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0" i="1" dirty="0" smtClean="0">
                          <a:latin typeface="Cambria Math" panose="02040503050406030204" pitchFamily="18" charset="0"/>
                          <a:ea typeface="Cambria Math" pitchFamily="18" charset="0"/>
                        </a:rPr>
                        <m:t>5</m:t>
                      </m:r>
                      <m:r>
                        <a:rPr lang="ru-RU" sz="1600" b="0" i="1" dirty="0" smtClean="0">
                          <a:latin typeface="Cambria Math"/>
                          <a:ea typeface="Cambria Math" pitchFamily="18" charset="0"/>
                        </a:rPr>
                        <m:t>) </m:t>
                      </m:r>
                      <m:r>
                        <a:rPr lang="ru-RU" sz="1600" b="0" i="1" dirty="0" smtClean="0">
                          <a:latin typeface="Cambria Math" panose="02040503050406030204" pitchFamily="18" charset="0"/>
                          <a:ea typeface="Cambria Math" pitchFamily="18" charset="0"/>
                        </a:rPr>
                        <m:t>506−299=207</m:t>
                      </m:r>
                    </m:oMath>
                  </m:oMathPara>
                </a14:m>
                <a:endParaRPr lang="ru-RU" sz="1600" dirty="0"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449" y="4250192"/>
                <a:ext cx="2016899" cy="338554"/>
              </a:xfrm>
              <a:prstGeom prst="rect">
                <a:avLst/>
              </a:prstGeom>
              <a:blipFill rotWithShape="0">
                <a:blip r:embed="rId13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2204114" y="4317928"/>
            <a:ext cx="421322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dirty="0" smtClean="0"/>
              <a:t>(</a:t>
            </a:r>
            <a:r>
              <a:rPr lang="ru-RU" sz="1400" dirty="0" err="1" smtClean="0"/>
              <a:t>стр</a:t>
            </a:r>
            <a:r>
              <a:rPr lang="ru-RU" sz="1400" dirty="0" smtClean="0"/>
              <a:t>) – прочитал мальчик за третий день.</a:t>
            </a:r>
            <a:endParaRPr lang="ru-RU" sz="1800" dirty="0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92838" y="2155898"/>
            <a:ext cx="248616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141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/>
      <p:bldP spid="7" grpId="0"/>
      <p:bldP spid="12" grpId="0"/>
      <p:bldP spid="17" grpId="0"/>
      <p:bldP spid="18" grpId="0"/>
      <p:bldP spid="14" grpId="0"/>
      <p:bldP spid="16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8775" y="892816"/>
            <a:ext cx="7980553" cy="33085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bg1"/>
                </a:solidFill>
              </a:rPr>
              <a:t>Для того </a:t>
            </a:r>
            <a:r>
              <a:rPr lang="ru-RU" sz="1800" dirty="0">
                <a:solidFill>
                  <a:schemeClr val="bg1"/>
                </a:solidFill>
              </a:rPr>
              <a:t>чтобы сложить две дроби с одинаковыми знаменателями, нужно сложить их числители, а знаменатель оставить прежним</a:t>
            </a:r>
            <a:r>
              <a:rPr lang="ru-RU" sz="1800" dirty="0" smtClean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ru-RU" sz="1800" dirty="0">
              <a:solidFill>
                <a:schemeClr val="bg1"/>
              </a:solidFill>
            </a:endParaRPr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ru-RU" sz="1800" dirty="0" smtClean="0">
              <a:solidFill>
                <a:schemeClr val="bg1"/>
              </a:solidFill>
            </a:endParaRPr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ru-RU" sz="1050" dirty="0" smtClean="0">
              <a:solidFill>
                <a:schemeClr val="bg1"/>
              </a:solidFill>
            </a:endParaRPr>
          </a:p>
          <a:p>
            <a:pPr marL="285750" indent="-285750">
              <a:lnSpc>
                <a:spcPts val="22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bg1"/>
                </a:solidFill>
              </a:rPr>
              <a:t>Для того </a:t>
            </a:r>
            <a:r>
              <a:rPr lang="ru-RU" sz="1800" dirty="0">
                <a:solidFill>
                  <a:schemeClr val="bg1"/>
                </a:solidFill>
              </a:rPr>
              <a:t>чтобы вычесть дроби с одинаковыми знаменателями, нужно из числителя уменьшаемого вычесть числитель вычитаемого, а знаменатель оставить прежним.</a:t>
            </a:r>
          </a:p>
          <a:p>
            <a:pPr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</a:pPr>
            <a:endParaRPr lang="ru-RU" sz="1800" dirty="0" smtClean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8775" y="361950"/>
            <a:ext cx="842645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C000"/>
                </a:solidFill>
                <a:latin typeface="+mj-lt"/>
              </a:rPr>
              <a:t>Итоги урока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8638" y="3809846"/>
            <a:ext cx="2066723" cy="103641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8638" y="1535340"/>
            <a:ext cx="2072820" cy="103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78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57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8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07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32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Скругленная прямоугольная выноска 7"/>
              <p:cNvSpPr/>
              <p:nvPr/>
            </p:nvSpPr>
            <p:spPr>
              <a:xfrm>
                <a:off x="358775" y="361950"/>
                <a:ext cx="3082925" cy="1313689"/>
              </a:xfrm>
              <a:prstGeom prst="wedgeRoundRectCallout">
                <a:avLst>
                  <a:gd name="adj1" fmla="val 57067"/>
                  <a:gd name="adj2" fmla="val 39205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2A7F4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Надо </a:t>
                </a:r>
                <a:r>
                  <a:rPr lang="ru-RU" dirty="0">
                    <a:solidFill>
                      <a:schemeClr val="tx1"/>
                    </a:solidFill>
                  </a:rPr>
                  <a:t>смешать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ru-RU" dirty="0" smtClean="0">
                    <a:solidFill>
                      <a:schemeClr val="tx1"/>
                    </a:solidFill>
                  </a:rPr>
                  <a:t> часть </a:t>
                </a:r>
                <a:r>
                  <a:rPr lang="ru-RU" dirty="0">
                    <a:solidFill>
                      <a:schemeClr val="tx1"/>
                    </a:solidFill>
                  </a:rPr>
                  <a:t>стакана соли </a:t>
                </a:r>
                <a:r>
                  <a:rPr lang="ru-RU" dirty="0" smtClean="0">
                    <a:solidFill>
                      <a:schemeClr val="tx1"/>
                    </a:solidFill>
                  </a:rPr>
                  <a:t>с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ru-RU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ru-RU" dirty="0" smtClean="0">
                    <a:solidFill>
                      <a:schemeClr val="tx1"/>
                    </a:solidFill>
                  </a:rPr>
                  <a:t> стакана </a:t>
                </a:r>
                <a:r>
                  <a:rPr lang="ru-RU" dirty="0">
                    <a:solidFill>
                      <a:schemeClr val="tx1"/>
                    </a:solidFill>
                  </a:rPr>
                  <a:t>муки, добавить воду и постепенно добавить </a:t>
                </a:r>
                <a:r>
                  <a:rPr lang="ru-RU" dirty="0" smtClean="0">
                    <a:solidFill>
                      <a:schemeClr val="tx1"/>
                    </a:solidFill>
                  </a:rPr>
                  <a:t>ещё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ru-RU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ru-RU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dirty="0" smtClean="0">
                    <a:solidFill>
                      <a:schemeClr val="tx1"/>
                    </a:solidFill>
                  </a:rPr>
                  <a:t>стакана </a:t>
                </a:r>
                <a:r>
                  <a:rPr lang="ru-RU" dirty="0">
                    <a:solidFill>
                      <a:schemeClr val="tx1"/>
                    </a:solidFill>
                  </a:rPr>
                  <a:t>соли.</a:t>
                </a:r>
              </a:p>
            </p:txBody>
          </p:sp>
        </mc:Choice>
        <mc:Fallback xmlns="">
          <p:sp>
            <p:nvSpPr>
              <p:cNvPr id="8" name="Скругленная прямоугольная выноска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5" y="361950"/>
                <a:ext cx="3082925" cy="1313689"/>
              </a:xfrm>
              <a:prstGeom prst="wedgeRoundRectCallout">
                <a:avLst>
                  <a:gd name="adj1" fmla="val 57067"/>
                  <a:gd name="adj2" fmla="val 39205"/>
                  <a:gd name="adj3" fmla="val 16667"/>
                </a:avLst>
              </a:prstGeom>
              <a:blipFill rotWithShape="0">
                <a:blip r:embed="rId5"/>
                <a:stretch>
                  <a:fillRect/>
                </a:stretch>
              </a:blipFill>
              <a:ln>
                <a:solidFill>
                  <a:srgbClr val="2A7F4A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Скругленная прямоугольная выноска 6"/>
              <p:cNvSpPr/>
              <p:nvPr/>
            </p:nvSpPr>
            <p:spPr>
              <a:xfrm>
                <a:off x="5702300" y="361949"/>
                <a:ext cx="3082925" cy="1009651"/>
              </a:xfrm>
              <a:prstGeom prst="wedgeRoundRectCallout">
                <a:avLst>
                  <a:gd name="adj1" fmla="val -34385"/>
                  <a:gd name="adj2" fmla="val 68323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2A7F4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Сколько всего соли надо взять?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ru-RU" dirty="0" smtClean="0">
                    <a:solidFill>
                      <a:schemeClr val="tx1"/>
                    </a:solidFill>
                  </a:rPr>
                  <a:t> и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ru-RU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ru-RU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b="0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ru-RU" dirty="0">
                    <a:solidFill>
                      <a:schemeClr val="tx1"/>
                    </a:solidFill>
                  </a:rPr>
                  <a:t>Как такое сложить? </a:t>
                </a:r>
                <a:endParaRPr lang="ru-RU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Скругленная прямоугольная выноска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2300" y="361949"/>
                <a:ext cx="3082925" cy="1009651"/>
              </a:xfrm>
              <a:prstGeom prst="wedgeRoundRectCallout">
                <a:avLst>
                  <a:gd name="adj1" fmla="val -34385"/>
                  <a:gd name="adj2" fmla="val 68323"/>
                  <a:gd name="adj3" fmla="val 16667"/>
                </a:avLst>
              </a:prstGeom>
              <a:blipFill rotWithShape="0">
                <a:blip r:embed="rId6"/>
                <a:stretch>
                  <a:fillRect/>
                </a:stretch>
              </a:blipFill>
              <a:ln>
                <a:solidFill>
                  <a:srgbClr val="2A7F4A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154714" y="1581601"/>
            <a:ext cx="1195320" cy="19109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11525" y="1581601"/>
            <a:ext cx="1242699" cy="1910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01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3296"/>
          </a:xfrm>
          <a:prstGeom prst="rect">
            <a:avLst/>
          </a:prstGeom>
        </p:spPr>
      </p:pic>
      <p:sp>
        <p:nvSpPr>
          <p:cNvPr id="8" name="Скругленная прямоугольная выноска 7"/>
          <p:cNvSpPr/>
          <p:nvPr/>
        </p:nvSpPr>
        <p:spPr>
          <a:xfrm>
            <a:off x="358775" y="361950"/>
            <a:ext cx="3082925" cy="1313689"/>
          </a:xfrm>
          <a:prstGeom prst="wedgeRoundRectCallout">
            <a:avLst>
              <a:gd name="adj1" fmla="val 58303"/>
              <a:gd name="adj2" fmla="val 39205"/>
              <a:gd name="adj3" fmla="val 16667"/>
            </a:avLst>
          </a:prstGeom>
          <a:solidFill>
            <a:schemeClr val="bg1"/>
          </a:solidFill>
          <a:ln>
            <a:solidFill>
              <a:srgbClr val="2A7F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Помнишь, нам </a:t>
            </a:r>
            <a:r>
              <a:rPr lang="ru-RU" dirty="0" err="1">
                <a:solidFill>
                  <a:schemeClr val="tx1"/>
                </a:solidFill>
              </a:rPr>
              <a:t>Электроша</a:t>
            </a:r>
            <a:r>
              <a:rPr lang="ru-RU" dirty="0">
                <a:solidFill>
                  <a:schemeClr val="tx1"/>
                </a:solidFill>
              </a:rPr>
              <a:t> говорил, что обыкновенные дроби можно складывать, отнимать, умножать и делить, как числа.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Скругленная прямоугольная выноска 8"/>
              <p:cNvSpPr/>
              <p:nvPr/>
            </p:nvSpPr>
            <p:spPr>
              <a:xfrm>
                <a:off x="5702300" y="361949"/>
                <a:ext cx="3082925" cy="1009651"/>
              </a:xfrm>
              <a:prstGeom prst="wedgeRoundRectCallout">
                <a:avLst>
                  <a:gd name="adj1" fmla="val -34385"/>
                  <a:gd name="adj2" fmla="val 68323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2A7F4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Сколько всего соли надо взять?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ru-RU" dirty="0" smtClean="0">
                    <a:solidFill>
                      <a:schemeClr val="tx1"/>
                    </a:solidFill>
                  </a:rPr>
                  <a:t> и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ru-RU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ru-RU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b="0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ru-RU" dirty="0">
                    <a:solidFill>
                      <a:schemeClr val="tx1"/>
                    </a:solidFill>
                  </a:rPr>
                  <a:t>Как такое сложить? </a:t>
                </a:r>
                <a:endParaRPr lang="ru-RU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Скругленная прямоугольная выноска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2300" y="361949"/>
                <a:ext cx="3082925" cy="1009651"/>
              </a:xfrm>
              <a:prstGeom prst="wedgeRoundRectCallout">
                <a:avLst>
                  <a:gd name="adj1" fmla="val -34385"/>
                  <a:gd name="adj2" fmla="val 68323"/>
                  <a:gd name="adj3" fmla="val 16667"/>
                </a:avLst>
              </a:prstGeom>
              <a:blipFill rotWithShape="0">
                <a:blip r:embed="rId5"/>
                <a:stretch>
                  <a:fillRect/>
                </a:stretch>
              </a:blipFill>
              <a:ln>
                <a:solidFill>
                  <a:srgbClr val="2A7F4A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154714" y="1581601"/>
            <a:ext cx="1195320" cy="19109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11525" y="1581601"/>
            <a:ext cx="1242699" cy="1910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71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13" y="1269303"/>
            <a:ext cx="1553374" cy="360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105837" y="570456"/>
                <a:ext cx="1568763" cy="13849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4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ru-RU" sz="4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4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ru-RU" sz="4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ru-RU" sz="4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5837" y="570456"/>
                <a:ext cx="1568763" cy="138499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583140" y="561769"/>
                <a:ext cx="3684791" cy="14150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8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4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800" b="0" i="1" smtClean="0">
                              <a:latin typeface="Cambria Math" panose="02040503050406030204" pitchFamily="18" charset="0"/>
                            </a:rPr>
                            <m:t>1+4</m:t>
                          </m:r>
                        </m:num>
                        <m:den>
                          <m:r>
                            <a:rPr lang="ru-RU" sz="4800" b="0" i="1" smtClean="0">
                              <a:latin typeface="Cambria Math" panose="02040503050406030204" pitchFamily="18" charset="0"/>
                            </a:rPr>
                            <m:t>7+7</m:t>
                          </m:r>
                        </m:den>
                      </m:f>
                      <m:r>
                        <a:rPr lang="ru-RU" sz="4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4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ru-RU" sz="4800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den>
                      </m:f>
                    </m:oMath>
                  </m:oMathPara>
                </a14:m>
                <a:endParaRPr lang="ru-RU" sz="4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3140" y="561769"/>
                <a:ext cx="3684791" cy="141506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015790" y="2666998"/>
                <a:ext cx="1568763" cy="13849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4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ru-RU" sz="4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4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ru-RU" sz="4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ru-RU" sz="4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5790" y="2666998"/>
                <a:ext cx="1568763" cy="138499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583140" y="2654298"/>
                <a:ext cx="3684791" cy="1399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8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4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800" b="0" i="1" smtClean="0">
                              <a:latin typeface="Cambria Math" panose="02040503050406030204" pitchFamily="18" charset="0"/>
                            </a:rPr>
                            <m:t>1+7</m:t>
                          </m:r>
                        </m:num>
                        <m:den>
                          <m:r>
                            <a:rPr lang="ru-RU" sz="4800" b="0" i="1" smtClean="0">
                              <a:latin typeface="Cambria Math" panose="02040503050406030204" pitchFamily="18" charset="0"/>
                            </a:rPr>
                            <m:t>4+7</m:t>
                          </m:r>
                        </m:den>
                      </m:f>
                      <m:r>
                        <a:rPr lang="ru-RU" sz="4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4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ru-RU" sz="48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</m:oMath>
                  </m:oMathPara>
                </a14:m>
                <a:endParaRPr lang="ru-RU" sz="4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3140" y="2654298"/>
                <a:ext cx="3684791" cy="139999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41141" y="1269303"/>
            <a:ext cx="149414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09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13" y="1269303"/>
            <a:ext cx="1553374" cy="3600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41141" y="1269303"/>
            <a:ext cx="1494140" cy="3600000"/>
          </a:xfrm>
          <a:prstGeom prst="rect">
            <a:avLst/>
          </a:prstGeom>
        </p:spPr>
      </p:pic>
      <p:sp>
        <p:nvSpPr>
          <p:cNvPr id="11" name="Скругленная прямоугольная выноска 10"/>
          <p:cNvSpPr/>
          <p:nvPr/>
        </p:nvSpPr>
        <p:spPr>
          <a:xfrm>
            <a:off x="6192838" y="126001"/>
            <a:ext cx="1249361" cy="1055099"/>
          </a:xfrm>
          <a:prstGeom prst="wedgeRoundRectCallout">
            <a:avLst>
              <a:gd name="adj1" fmla="val 77946"/>
              <a:gd name="adj2" fmla="val 52543"/>
              <a:gd name="adj3" fmla="val 16667"/>
            </a:avLst>
          </a:prstGeom>
          <a:solidFill>
            <a:schemeClr val="bg1"/>
          </a:solidFill>
          <a:ln>
            <a:solidFill>
              <a:srgbClr val="2A7F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>
                <a:solidFill>
                  <a:schemeClr val="tx1"/>
                </a:solidFill>
              </a:rPr>
              <a:t>Да, задача.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2278855" y="126001"/>
            <a:ext cx="3027363" cy="1055099"/>
          </a:xfrm>
          <a:prstGeom prst="wedgeRoundRectCallout">
            <a:avLst>
              <a:gd name="adj1" fmla="val -84329"/>
              <a:gd name="adj2" fmla="val 53746"/>
              <a:gd name="adj3" fmla="val 16667"/>
            </a:avLst>
          </a:prstGeom>
          <a:solidFill>
            <a:schemeClr val="bg1"/>
          </a:solidFill>
          <a:ln>
            <a:solidFill>
              <a:srgbClr val="2A7F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Давай пойдём к </a:t>
            </a:r>
            <a:r>
              <a:rPr lang="ru-RU" dirty="0" err="1">
                <a:solidFill>
                  <a:schemeClr val="tx1"/>
                </a:solidFill>
              </a:rPr>
              <a:t>Электроше</a:t>
            </a:r>
            <a:r>
              <a:rPr lang="ru-RU" dirty="0">
                <a:solidFill>
                  <a:schemeClr val="tx1"/>
                </a:solidFill>
              </a:rPr>
              <a:t>, он уж точно нас научит правильно складывать дроби.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372904" y="1853156"/>
                <a:ext cx="2459519" cy="13849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4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ru-RU" sz="4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4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ru-RU" sz="4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ru-RU" sz="4800" b="0" i="1" smtClean="0"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ru-RU" sz="4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2904" y="1853156"/>
                <a:ext cx="2459519" cy="138499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363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BJ">
      <a:majorFont>
        <a:latin typeface="Merriweather"/>
        <a:ea typeface=""/>
        <a:cs typeface=""/>
      </a:majorFont>
      <a:minorFont>
        <a:latin typeface="Roboto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2408</TotalTime>
  <Words>938</Words>
  <Application>Microsoft Office PowerPoint</Application>
  <PresentationFormat>Экран (16:9)</PresentationFormat>
  <Paragraphs>263</Paragraphs>
  <Slides>37</Slides>
  <Notes>36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3" baseType="lpstr">
      <vt:lpstr>Roboto</vt:lpstr>
      <vt:lpstr>Arial</vt:lpstr>
      <vt:lpstr>Cambria Math</vt:lpstr>
      <vt:lpstr>Calibri</vt:lpstr>
      <vt:lpstr>Merriweather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MSI</cp:lastModifiedBy>
  <cp:revision>107</cp:revision>
  <dcterms:created xsi:type="dcterms:W3CDTF">2017-06-06T14:34:21Z</dcterms:created>
  <dcterms:modified xsi:type="dcterms:W3CDTF">2025-01-17T12:53:28Z</dcterms:modified>
</cp:coreProperties>
</file>