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42"/>
  </p:notesMasterIdLst>
  <p:sldIdLst>
    <p:sldId id="260" r:id="rId2"/>
    <p:sldId id="273" r:id="rId3"/>
    <p:sldId id="346" r:id="rId4"/>
    <p:sldId id="347" r:id="rId5"/>
    <p:sldId id="314" r:id="rId6"/>
    <p:sldId id="317" r:id="rId7"/>
    <p:sldId id="320" r:id="rId8"/>
    <p:sldId id="274" r:id="rId9"/>
    <p:sldId id="262" r:id="rId10"/>
    <p:sldId id="321" r:id="rId11"/>
    <p:sldId id="349" r:id="rId12"/>
    <p:sldId id="350" r:id="rId13"/>
    <p:sldId id="351" r:id="rId14"/>
    <p:sldId id="325" r:id="rId15"/>
    <p:sldId id="352" r:id="rId16"/>
    <p:sldId id="326" r:id="rId17"/>
    <p:sldId id="353" r:id="rId18"/>
    <p:sldId id="354" r:id="rId19"/>
    <p:sldId id="355" r:id="rId20"/>
    <p:sldId id="328" r:id="rId21"/>
    <p:sldId id="356" r:id="rId22"/>
    <p:sldId id="357" r:id="rId23"/>
    <p:sldId id="358" r:id="rId24"/>
    <p:sldId id="359" r:id="rId25"/>
    <p:sldId id="360" r:id="rId26"/>
    <p:sldId id="361" r:id="rId27"/>
    <p:sldId id="362" r:id="rId28"/>
    <p:sldId id="363" r:id="rId29"/>
    <p:sldId id="375" r:id="rId30"/>
    <p:sldId id="365" r:id="rId31"/>
    <p:sldId id="364" r:id="rId32"/>
    <p:sldId id="366" r:id="rId33"/>
    <p:sldId id="367" r:id="rId34"/>
    <p:sldId id="368" r:id="rId35"/>
    <p:sldId id="369" r:id="rId36"/>
    <p:sldId id="370" r:id="rId37"/>
    <p:sldId id="373" r:id="rId38"/>
    <p:sldId id="371" r:id="rId39"/>
    <p:sldId id="372" r:id="rId40"/>
    <p:sldId id="374" r:id="rId41"/>
  </p:sldIdLst>
  <p:sldSz cx="9144000" cy="5143500" type="screen16x9"/>
  <p:notesSz cx="6858000" cy="9144000"/>
  <p:embeddedFontLst>
    <p:embeddedFont>
      <p:font typeface="Merriweather" panose="020B0604020202020204" charset="-52"/>
      <p:regular r:id="rId43"/>
      <p:bold r:id="rId44"/>
    </p:embeddedFont>
    <p:embeddedFont>
      <p:font typeface="Cambria Math" panose="02040503050406030204" pitchFamily="18" charset="0"/>
      <p:regular r:id="rId45"/>
    </p:embeddedFont>
    <p:embeddedFont>
      <p:font typeface="Roboto" panose="020B0604020202020204" charset="0"/>
      <p:regular r:id="rId46"/>
      <p:bold r:id="rId47"/>
      <p:italic r:id="rId48"/>
      <p:boldItalic r:id="rId49"/>
    </p:embeddedFont>
    <p:embeddedFont>
      <p:font typeface="Calibri" panose="020F0502020204030204" pitchFamily="34" charset="0"/>
      <p:regular r:id="rId50"/>
      <p:bold r:id="rId51"/>
      <p:italic r:id="rId52"/>
      <p:boldItalic r:id="rId53"/>
    </p:embeddedFont>
  </p:embeddedFontLst>
  <p:defaultTextStyle>
    <a:defPPr>
      <a:defRPr lang="ru-RU"/>
    </a:defPPr>
    <a:lvl1pPr marL="0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892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783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675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566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457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348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240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132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81" userDrawn="1">
          <p15:clr>
            <a:srgbClr val="A4A3A4"/>
          </p15:clr>
        </p15:guide>
        <p15:guide id="2" pos="226" userDrawn="1">
          <p15:clr>
            <a:srgbClr val="A4A3A4"/>
          </p15:clr>
        </p15:guide>
        <p15:guide id="3" pos="5534" userDrawn="1">
          <p15:clr>
            <a:srgbClr val="A4A3A4"/>
          </p15:clr>
        </p15:guide>
        <p15:guide id="4" orient="horz" pos="214" userDrawn="1">
          <p15:clr>
            <a:srgbClr val="A4A3A4"/>
          </p15:clr>
        </p15:guide>
        <p15:guide id="5" pos="2948" userDrawn="1">
          <p15:clr>
            <a:srgbClr val="A4A3A4"/>
          </p15:clr>
        </p15:guide>
        <p15:guide id="6" pos="2767" userDrawn="1">
          <p15:clr>
            <a:srgbClr val="A4A3A4"/>
          </p15:clr>
        </p15:guide>
        <p15:guide id="7" pos="2086" userDrawn="1">
          <p15:clr>
            <a:srgbClr val="A4A3A4"/>
          </p15:clr>
        </p15:guide>
        <p15:guide id="8" pos="3674" userDrawn="1">
          <p15:clr>
            <a:srgbClr val="A4A3A4"/>
          </p15:clr>
        </p15:guide>
        <p15:guide id="9" pos="1837" userDrawn="1">
          <p15:clr>
            <a:srgbClr val="A4A3A4"/>
          </p15:clr>
        </p15:guide>
        <p15:guide id="10" pos="390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2A7F4A"/>
    <a:srgbClr val="15490B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08" autoAdjust="0"/>
    <p:restoredTop sz="90413" autoAdjust="0"/>
  </p:normalViewPr>
  <p:slideViewPr>
    <p:cSldViewPr snapToGrid="0" showGuides="1">
      <p:cViewPr varScale="1">
        <p:scale>
          <a:sx n="105" d="100"/>
          <a:sy n="105" d="100"/>
        </p:scale>
        <p:origin x="931" y="67"/>
      </p:cViewPr>
      <p:guideLst>
        <p:guide orient="horz" pos="2981"/>
        <p:guide pos="226"/>
        <p:guide pos="5534"/>
        <p:guide orient="horz" pos="214"/>
        <p:guide pos="2948"/>
        <p:guide pos="2767"/>
        <p:guide pos="2086"/>
        <p:guide pos="3674"/>
        <p:guide pos="1837"/>
        <p:guide pos="390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7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9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F6CDED-7666-4D7E-A294-5461EC81F347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3F394D-A24F-4D3B-936C-7A19980982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6276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43626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19990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67096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28925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80679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6179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87609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87702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99393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93712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45180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69777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58904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690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78847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712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23045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967920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08396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90763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2737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00047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429901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124368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453923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800979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15265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104378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990958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684844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409321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283338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17984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86700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50913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61105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3553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23214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92807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70236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0811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0486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112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525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493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1325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1477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3142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8434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56006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1739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5.png"/><Relationship Id="rId3" Type="http://schemas.openxmlformats.org/officeDocument/2006/relationships/image" Target="../media/image26.png"/><Relationship Id="rId7" Type="http://schemas.openxmlformats.org/officeDocument/2006/relationships/image" Target="../media/image4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11" Type="http://schemas.openxmlformats.org/officeDocument/2006/relationships/image" Target="../media/image14.png"/><Relationship Id="rId5" Type="http://schemas.openxmlformats.org/officeDocument/2006/relationships/image" Target="../media/image39.png"/><Relationship Id="rId10" Type="http://schemas.openxmlformats.org/officeDocument/2006/relationships/image" Target="../media/image13.png"/><Relationship Id="rId4" Type="http://schemas.openxmlformats.org/officeDocument/2006/relationships/image" Target="../media/image38.png"/><Relationship Id="rId9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450.png"/><Relationship Id="rId1" Type="http://schemas.openxmlformats.org/officeDocument/2006/relationships/slideLayout" Target="../slideLayouts/slideLayout1.xml"/><Relationship Id="rId15" Type="http://schemas.openxmlformats.org/officeDocument/2006/relationships/image" Target="../media/image440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18" Type="http://schemas.openxmlformats.org/officeDocument/2006/relationships/image" Target="../media/image60.png"/><Relationship Id="rId3" Type="http://schemas.openxmlformats.org/officeDocument/2006/relationships/image" Target="../media/image12.png"/><Relationship Id="rId21" Type="http://schemas.openxmlformats.org/officeDocument/2006/relationships/image" Target="../media/image63.png"/><Relationship Id="rId7" Type="http://schemas.openxmlformats.org/officeDocument/2006/relationships/image" Target="../media/image490.png"/><Relationship Id="rId12" Type="http://schemas.openxmlformats.org/officeDocument/2006/relationships/image" Target="../media/image54.png"/><Relationship Id="rId17" Type="http://schemas.openxmlformats.org/officeDocument/2006/relationships/image" Target="../media/image59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58.png"/><Relationship Id="rId20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5" Type="http://schemas.openxmlformats.org/officeDocument/2006/relationships/image" Target="../media/image57.png"/><Relationship Id="rId10" Type="http://schemas.openxmlformats.org/officeDocument/2006/relationships/image" Target="../media/image52.png"/><Relationship Id="rId19" Type="http://schemas.openxmlformats.org/officeDocument/2006/relationships/image" Target="../media/image61.png"/><Relationship Id="rId4" Type="http://schemas.openxmlformats.org/officeDocument/2006/relationships/image" Target="../media/image22.png"/><Relationship Id="rId9" Type="http://schemas.openxmlformats.org/officeDocument/2006/relationships/image" Target="../media/image51.png"/><Relationship Id="rId1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12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1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3.png"/><Relationship Id="rId3" Type="http://schemas.openxmlformats.org/officeDocument/2006/relationships/image" Target="../media/image69.png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71.png"/><Relationship Id="rId10" Type="http://schemas.openxmlformats.org/officeDocument/2006/relationships/image" Target="../media/image76.png"/><Relationship Id="rId4" Type="http://schemas.openxmlformats.org/officeDocument/2006/relationships/image" Target="../media/image49.png"/><Relationship Id="rId14" Type="http://schemas.openxmlformats.org/officeDocument/2006/relationships/image" Target="../media/image74.png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2.png"/><Relationship Id="rId3" Type="http://schemas.openxmlformats.org/officeDocument/2006/relationships/image" Target="../media/image69.png"/><Relationship Id="rId12" Type="http://schemas.openxmlformats.org/officeDocument/2006/relationships/image" Target="../media/image7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png"/><Relationship Id="rId11" Type="http://schemas.openxmlformats.org/officeDocument/2006/relationships/image" Target="../media/image76.png"/><Relationship Id="rId15" Type="http://schemas.openxmlformats.org/officeDocument/2006/relationships/image" Target="../media/image74.png"/><Relationship Id="rId4" Type="http://schemas.openxmlformats.org/officeDocument/2006/relationships/image" Target="../media/image65.png"/><Relationship Id="rId14" Type="http://schemas.openxmlformats.org/officeDocument/2006/relationships/image" Target="../media/image73.png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2.png"/><Relationship Id="rId3" Type="http://schemas.openxmlformats.org/officeDocument/2006/relationships/image" Target="../media/image69.png"/><Relationship Id="rId12" Type="http://schemas.openxmlformats.org/officeDocument/2006/relationships/image" Target="../media/image7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76.png"/><Relationship Id="rId15" Type="http://schemas.openxmlformats.org/officeDocument/2006/relationships/image" Target="../media/image74.png"/><Relationship Id="rId10" Type="http://schemas.openxmlformats.org/officeDocument/2006/relationships/image" Target="../media/image80.png"/><Relationship Id="rId4" Type="http://schemas.openxmlformats.org/officeDocument/2006/relationships/image" Target="../media/image65.png"/><Relationship Id="rId14" Type="http://schemas.openxmlformats.org/officeDocument/2006/relationships/image" Target="../media/image73.png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3.png"/><Relationship Id="rId3" Type="http://schemas.openxmlformats.org/officeDocument/2006/relationships/image" Target="../media/image69.png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71.png"/><Relationship Id="rId10" Type="http://schemas.openxmlformats.org/officeDocument/2006/relationships/image" Target="../media/image76.png"/><Relationship Id="rId4" Type="http://schemas.openxmlformats.org/officeDocument/2006/relationships/image" Target="../media/image65.png"/><Relationship Id="rId14" Type="http://schemas.openxmlformats.org/officeDocument/2006/relationships/image" Target="../media/image74.png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4.png"/><Relationship Id="rId3" Type="http://schemas.openxmlformats.org/officeDocument/2006/relationships/image" Target="../media/image69.png"/><Relationship Id="rId12" Type="http://schemas.openxmlformats.org/officeDocument/2006/relationships/image" Target="../media/image7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72.png"/><Relationship Id="rId10" Type="http://schemas.openxmlformats.org/officeDocument/2006/relationships/image" Target="../media/image76.png"/><Relationship Id="rId4" Type="http://schemas.openxmlformats.org/officeDocument/2006/relationships/image" Target="../media/image71.png"/><Relationship Id="rId14" Type="http://schemas.openxmlformats.org/officeDocument/2006/relationships/image" Target="../media/image7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5.png"/><Relationship Id="rId26" Type="http://schemas.openxmlformats.org/officeDocument/2006/relationships/image" Target="../media/image72.png"/><Relationship Id="rId3" Type="http://schemas.openxmlformats.org/officeDocument/2006/relationships/image" Target="../media/image69.png"/><Relationship Id="rId21" Type="http://schemas.openxmlformats.org/officeDocument/2006/relationships/image" Target="../media/image89.png"/><Relationship Id="rId12" Type="http://schemas.openxmlformats.org/officeDocument/2006/relationships/image" Target="../media/image84.png"/><Relationship Id="rId25" Type="http://schemas.openxmlformats.org/officeDocument/2006/relationships/image" Target="../media/image96.png"/><Relationship Id="rId2" Type="http://schemas.openxmlformats.org/officeDocument/2006/relationships/notesSlide" Target="../notesSlides/notesSlide24.xml"/><Relationship Id="rId20" Type="http://schemas.openxmlformats.org/officeDocument/2006/relationships/image" Target="../media/image8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11" Type="http://schemas.openxmlformats.org/officeDocument/2006/relationships/image" Target="../media/image83.png"/><Relationship Id="rId24" Type="http://schemas.openxmlformats.org/officeDocument/2006/relationships/image" Target="../media/image95.png"/><Relationship Id="rId5" Type="http://schemas.openxmlformats.org/officeDocument/2006/relationships/image" Target="../media/image76.png"/><Relationship Id="rId15" Type="http://schemas.openxmlformats.org/officeDocument/2006/relationships/image" Target="../media/image87.png"/><Relationship Id="rId23" Type="http://schemas.openxmlformats.org/officeDocument/2006/relationships/image" Target="../media/image92.png"/><Relationship Id="rId28" Type="http://schemas.openxmlformats.org/officeDocument/2006/relationships/image" Target="../media/image74.png"/><Relationship Id="rId10" Type="http://schemas.openxmlformats.org/officeDocument/2006/relationships/image" Target="../media/image82.png"/><Relationship Id="rId19" Type="http://schemas.openxmlformats.org/officeDocument/2006/relationships/image" Target="../media/image90.png"/><Relationship Id="rId4" Type="http://schemas.openxmlformats.org/officeDocument/2006/relationships/image" Target="../media/image71.png"/><Relationship Id="rId9" Type="http://schemas.openxmlformats.org/officeDocument/2006/relationships/image" Target="../media/image81.png"/><Relationship Id="rId14" Type="http://schemas.openxmlformats.org/officeDocument/2006/relationships/image" Target="../media/image86.png"/><Relationship Id="rId22" Type="http://schemas.openxmlformats.org/officeDocument/2006/relationships/image" Target="../media/image91.png"/><Relationship Id="rId27" Type="http://schemas.openxmlformats.org/officeDocument/2006/relationships/image" Target="../media/image7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12.pn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22.png"/><Relationship Id="rId9" Type="http://schemas.openxmlformats.org/officeDocument/2006/relationships/image" Target="../media/image9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.png"/><Relationship Id="rId5" Type="http://schemas.openxmlformats.org/officeDocument/2006/relationships/image" Target="../media/image10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12.png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10" Type="http://schemas.openxmlformats.org/officeDocument/2006/relationships/image" Target="../media/image105.png"/><Relationship Id="rId4" Type="http://schemas.openxmlformats.org/officeDocument/2006/relationships/image" Target="../media/image22.png"/><Relationship Id="rId9" Type="http://schemas.openxmlformats.org/officeDocument/2006/relationships/image" Target="../media/image93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13" Type="http://schemas.openxmlformats.org/officeDocument/2006/relationships/image" Target="../media/image112.png"/><Relationship Id="rId3" Type="http://schemas.openxmlformats.org/officeDocument/2006/relationships/image" Target="../media/image106.png"/><Relationship Id="rId7" Type="http://schemas.openxmlformats.org/officeDocument/2006/relationships/image" Target="../media/image104.png"/><Relationship Id="rId12" Type="http://schemas.openxmlformats.org/officeDocument/2006/relationships/image" Target="../media/image11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110.png"/><Relationship Id="rId5" Type="http://schemas.openxmlformats.org/officeDocument/2006/relationships/image" Target="../media/image49.png"/><Relationship Id="rId10" Type="http://schemas.openxmlformats.org/officeDocument/2006/relationships/image" Target="../media/image109.png"/><Relationship Id="rId4" Type="http://schemas.openxmlformats.org/officeDocument/2006/relationships/image" Target="../media/image94.png"/><Relationship Id="rId9" Type="http://schemas.openxmlformats.org/officeDocument/2006/relationships/image" Target="../media/image108.png"/><Relationship Id="rId14" Type="http://schemas.openxmlformats.org/officeDocument/2006/relationships/image" Target="../media/image11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13" Type="http://schemas.openxmlformats.org/officeDocument/2006/relationships/image" Target="../media/image117.png"/><Relationship Id="rId3" Type="http://schemas.openxmlformats.org/officeDocument/2006/relationships/image" Target="../media/image116.png"/><Relationship Id="rId7" Type="http://schemas.openxmlformats.org/officeDocument/2006/relationships/image" Target="../media/image119.png"/><Relationship Id="rId12" Type="http://schemas.openxmlformats.org/officeDocument/2006/relationships/image" Target="../media/image12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8.png"/><Relationship Id="rId11" Type="http://schemas.openxmlformats.org/officeDocument/2006/relationships/image" Target="../media/image123.png"/><Relationship Id="rId10" Type="http://schemas.openxmlformats.org/officeDocument/2006/relationships/image" Target="../media/image122.png"/><Relationship Id="rId4" Type="http://schemas.openxmlformats.org/officeDocument/2006/relationships/image" Target="../media/image75.png"/><Relationship Id="rId9" Type="http://schemas.openxmlformats.org/officeDocument/2006/relationships/image" Target="../media/image11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121.png"/><Relationship Id="rId7" Type="http://schemas.openxmlformats.org/officeDocument/2006/relationships/image" Target="../media/image12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8.png"/><Relationship Id="rId4" Type="http://schemas.openxmlformats.org/officeDocument/2006/relationships/image" Target="../media/image78.png"/><Relationship Id="rId9" Type="http://schemas.openxmlformats.org/officeDocument/2006/relationships/image" Target="../media/image12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13" Type="http://schemas.openxmlformats.org/officeDocument/2006/relationships/image" Target="../media/image135.png"/><Relationship Id="rId3" Type="http://schemas.openxmlformats.org/officeDocument/2006/relationships/image" Target="../media/image121.png"/><Relationship Id="rId7" Type="http://schemas.openxmlformats.org/officeDocument/2006/relationships/image" Target="../media/image126.png"/><Relationship Id="rId12" Type="http://schemas.openxmlformats.org/officeDocument/2006/relationships/image" Target="../media/image13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8.png"/><Relationship Id="rId11" Type="http://schemas.openxmlformats.org/officeDocument/2006/relationships/image" Target="../media/image133.png"/><Relationship Id="rId10" Type="http://schemas.openxmlformats.org/officeDocument/2006/relationships/image" Target="../media/image132.png"/><Relationship Id="rId4" Type="http://schemas.openxmlformats.org/officeDocument/2006/relationships/image" Target="../media/image78.png"/><Relationship Id="rId9" Type="http://schemas.openxmlformats.org/officeDocument/2006/relationships/image" Target="../media/image129.png"/></Relationships>
</file>

<file path=ppt/slides/_rels/slide3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9.png"/><Relationship Id="rId18" Type="http://schemas.openxmlformats.org/officeDocument/2006/relationships/image" Target="../media/image127.png"/><Relationship Id="rId3" Type="http://schemas.openxmlformats.org/officeDocument/2006/relationships/image" Target="../media/image121.png"/><Relationship Id="rId12" Type="http://schemas.openxmlformats.org/officeDocument/2006/relationships/image" Target="../media/image133.png"/><Relationship Id="rId17" Type="http://schemas.openxmlformats.org/officeDocument/2006/relationships/image" Target="../media/image126.png"/><Relationship Id="rId2" Type="http://schemas.openxmlformats.org/officeDocument/2006/relationships/notesSlide" Target="../notesSlides/notesSlide35.xml"/><Relationship Id="rId16" Type="http://schemas.openxmlformats.org/officeDocument/2006/relationships/image" Target="../media/image1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8.png"/><Relationship Id="rId11" Type="http://schemas.openxmlformats.org/officeDocument/2006/relationships/image" Target="../media/image130.png"/><Relationship Id="rId15" Type="http://schemas.openxmlformats.org/officeDocument/2006/relationships/image" Target="../media/image134.png"/><Relationship Id="rId10" Type="http://schemas.openxmlformats.org/officeDocument/2006/relationships/image" Target="../media/image137.png"/><Relationship Id="rId19" Type="http://schemas.openxmlformats.org/officeDocument/2006/relationships/image" Target="../media/image129.png"/><Relationship Id="rId4" Type="http://schemas.openxmlformats.org/officeDocument/2006/relationships/image" Target="../media/image101.png"/><Relationship Id="rId14" Type="http://schemas.openxmlformats.org/officeDocument/2006/relationships/image" Target="../media/image132.png"/></Relationships>
</file>

<file path=ppt/slides/_rels/slide3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9.png"/><Relationship Id="rId18" Type="http://schemas.openxmlformats.org/officeDocument/2006/relationships/image" Target="../media/image141.png"/><Relationship Id="rId3" Type="http://schemas.openxmlformats.org/officeDocument/2006/relationships/image" Target="../media/image121.png"/><Relationship Id="rId21" Type="http://schemas.openxmlformats.org/officeDocument/2006/relationships/image" Target="../media/image127.png"/><Relationship Id="rId12" Type="http://schemas.openxmlformats.org/officeDocument/2006/relationships/image" Target="../media/image133.png"/><Relationship Id="rId17" Type="http://schemas.openxmlformats.org/officeDocument/2006/relationships/image" Target="../media/image140.png"/><Relationship Id="rId2" Type="http://schemas.openxmlformats.org/officeDocument/2006/relationships/notesSlide" Target="../notesSlides/notesSlide36.xml"/><Relationship Id="rId16" Type="http://schemas.openxmlformats.org/officeDocument/2006/relationships/image" Target="../media/image135.png"/><Relationship Id="rId20" Type="http://schemas.openxmlformats.org/officeDocument/2006/relationships/image" Target="../media/image1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8.png"/><Relationship Id="rId11" Type="http://schemas.openxmlformats.org/officeDocument/2006/relationships/image" Target="../media/image130.png"/><Relationship Id="rId15" Type="http://schemas.openxmlformats.org/officeDocument/2006/relationships/image" Target="../media/image134.png"/><Relationship Id="rId10" Type="http://schemas.openxmlformats.org/officeDocument/2006/relationships/image" Target="../media/image137.png"/><Relationship Id="rId19" Type="http://schemas.openxmlformats.org/officeDocument/2006/relationships/image" Target="../media/image142.png"/><Relationship Id="rId4" Type="http://schemas.openxmlformats.org/officeDocument/2006/relationships/image" Target="../media/image101.png"/><Relationship Id="rId14" Type="http://schemas.openxmlformats.org/officeDocument/2006/relationships/image" Target="../media/image132.png"/><Relationship Id="rId22" Type="http://schemas.openxmlformats.org/officeDocument/2006/relationships/image" Target="../media/image129.png"/></Relationships>
</file>

<file path=ppt/slides/_rels/slide3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2.png"/><Relationship Id="rId18" Type="http://schemas.openxmlformats.org/officeDocument/2006/relationships/image" Target="../media/image134.png"/><Relationship Id="rId3" Type="http://schemas.openxmlformats.org/officeDocument/2006/relationships/image" Target="../media/image121.png"/><Relationship Id="rId21" Type="http://schemas.openxmlformats.org/officeDocument/2006/relationships/image" Target="../media/image144.png"/><Relationship Id="rId12" Type="http://schemas.openxmlformats.org/officeDocument/2006/relationships/image" Target="../media/image141.png"/><Relationship Id="rId17" Type="http://schemas.openxmlformats.org/officeDocument/2006/relationships/image" Target="../media/image132.png"/><Relationship Id="rId25" Type="http://schemas.openxmlformats.org/officeDocument/2006/relationships/image" Target="../media/image129.png"/><Relationship Id="rId2" Type="http://schemas.openxmlformats.org/officeDocument/2006/relationships/notesSlide" Target="../notesSlides/notesSlide37.xml"/><Relationship Id="rId16" Type="http://schemas.openxmlformats.org/officeDocument/2006/relationships/image" Target="../media/image139.png"/><Relationship Id="rId20" Type="http://schemas.openxmlformats.org/officeDocument/2006/relationships/image" Target="../media/image1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8.png"/><Relationship Id="rId11" Type="http://schemas.openxmlformats.org/officeDocument/2006/relationships/image" Target="../media/image140.png"/><Relationship Id="rId24" Type="http://schemas.openxmlformats.org/officeDocument/2006/relationships/image" Target="../media/image127.png"/><Relationship Id="rId15" Type="http://schemas.openxmlformats.org/officeDocument/2006/relationships/image" Target="../media/image130.png"/><Relationship Id="rId23" Type="http://schemas.openxmlformats.org/officeDocument/2006/relationships/image" Target="../media/image126.png"/><Relationship Id="rId10" Type="http://schemas.openxmlformats.org/officeDocument/2006/relationships/image" Target="../media/image133.png"/><Relationship Id="rId19" Type="http://schemas.openxmlformats.org/officeDocument/2006/relationships/image" Target="../media/image135.png"/><Relationship Id="rId4" Type="http://schemas.openxmlformats.org/officeDocument/2006/relationships/image" Target="../media/image101.png"/><Relationship Id="rId14" Type="http://schemas.openxmlformats.org/officeDocument/2006/relationships/image" Target="../media/image137.png"/><Relationship Id="rId22" Type="http://schemas.openxmlformats.org/officeDocument/2006/relationships/image" Target="../media/image145.png"/></Relationships>
</file>

<file path=ppt/slides/_rels/slide3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2.png"/><Relationship Id="rId18" Type="http://schemas.openxmlformats.org/officeDocument/2006/relationships/image" Target="../media/image134.png"/><Relationship Id="rId26" Type="http://schemas.openxmlformats.org/officeDocument/2006/relationships/image" Target="../media/image126.png"/><Relationship Id="rId3" Type="http://schemas.openxmlformats.org/officeDocument/2006/relationships/image" Target="../media/image121.png"/><Relationship Id="rId21" Type="http://schemas.openxmlformats.org/officeDocument/2006/relationships/image" Target="../media/image144.png"/><Relationship Id="rId12" Type="http://schemas.openxmlformats.org/officeDocument/2006/relationships/image" Target="../media/image141.png"/><Relationship Id="rId17" Type="http://schemas.openxmlformats.org/officeDocument/2006/relationships/image" Target="../media/image132.png"/><Relationship Id="rId25" Type="http://schemas.openxmlformats.org/officeDocument/2006/relationships/image" Target="../media/image148.png"/><Relationship Id="rId2" Type="http://schemas.openxmlformats.org/officeDocument/2006/relationships/notesSlide" Target="../notesSlides/notesSlide38.xml"/><Relationship Id="rId16" Type="http://schemas.openxmlformats.org/officeDocument/2006/relationships/image" Target="../media/image139.png"/><Relationship Id="rId20" Type="http://schemas.openxmlformats.org/officeDocument/2006/relationships/image" Target="../media/image1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8.png"/><Relationship Id="rId11" Type="http://schemas.openxmlformats.org/officeDocument/2006/relationships/image" Target="../media/image140.png"/><Relationship Id="rId24" Type="http://schemas.openxmlformats.org/officeDocument/2006/relationships/image" Target="../media/image147.png"/><Relationship Id="rId15" Type="http://schemas.openxmlformats.org/officeDocument/2006/relationships/image" Target="../media/image130.png"/><Relationship Id="rId23" Type="http://schemas.openxmlformats.org/officeDocument/2006/relationships/image" Target="../media/image146.png"/><Relationship Id="rId28" Type="http://schemas.openxmlformats.org/officeDocument/2006/relationships/image" Target="../media/image129.png"/><Relationship Id="rId10" Type="http://schemas.openxmlformats.org/officeDocument/2006/relationships/image" Target="../media/image133.png"/><Relationship Id="rId19" Type="http://schemas.openxmlformats.org/officeDocument/2006/relationships/image" Target="../media/image135.png"/><Relationship Id="rId4" Type="http://schemas.openxmlformats.org/officeDocument/2006/relationships/image" Target="../media/image101.png"/><Relationship Id="rId14" Type="http://schemas.openxmlformats.org/officeDocument/2006/relationships/image" Target="../media/image137.png"/><Relationship Id="rId22" Type="http://schemas.openxmlformats.org/officeDocument/2006/relationships/image" Target="../media/image145.png"/><Relationship Id="rId27" Type="http://schemas.openxmlformats.org/officeDocument/2006/relationships/image" Target="../media/image1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0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0.png"/><Relationship Id="rId11" Type="http://schemas.openxmlformats.org/officeDocument/2006/relationships/image" Target="../media/image31.png"/><Relationship Id="rId5" Type="http://schemas.openxmlformats.org/officeDocument/2006/relationships/image" Target="../media/image250.pn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-177243" y="1525309"/>
            <a:ext cx="4569856" cy="2092881"/>
          </a:xfrm>
          <a:prstGeom prst="rect">
            <a:avLst/>
          </a:prstGeom>
        </p:spPr>
        <p:txBody>
          <a:bodyPr wrap="square" lIns="720000" tIns="0" rIns="0" bIns="0">
            <a:spAutoFit/>
          </a:bodyPr>
          <a:lstStyle/>
          <a:p>
            <a:r>
              <a:rPr lang="ru-RU" sz="3400" dirty="0" smtClean="0">
                <a:solidFill>
                  <a:schemeClr val="bg1"/>
                </a:solidFill>
                <a:latin typeface="+mj-lt"/>
              </a:rPr>
              <a:t>Дроби и деление натуральных чисел</a:t>
            </a:r>
            <a:endParaRPr lang="ru-RU" sz="34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1243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62" y="1989303"/>
            <a:ext cx="2880000" cy="2880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151" y="219423"/>
            <a:ext cx="1664434" cy="149574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074" y="219423"/>
            <a:ext cx="1684556" cy="150632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9869" y="226937"/>
            <a:ext cx="1780308" cy="149129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524" y="1842189"/>
            <a:ext cx="466790" cy="53948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42376" y="1842189"/>
            <a:ext cx="467234" cy="540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91272" y="1841676"/>
            <a:ext cx="467234" cy="540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323" y="1841676"/>
            <a:ext cx="467234" cy="540000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869" y="1842189"/>
            <a:ext cx="466790" cy="539487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79721" y="1842189"/>
            <a:ext cx="467234" cy="540000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28617" y="1841676"/>
            <a:ext cx="467234" cy="540000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668" y="1841676"/>
            <a:ext cx="467234" cy="540000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2666" y="1842189"/>
            <a:ext cx="466790" cy="539487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86518" y="1842189"/>
            <a:ext cx="467234" cy="540000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35414" y="1841676"/>
            <a:ext cx="467234" cy="540000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465" y="1841676"/>
            <a:ext cx="467234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79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490" y="2506160"/>
            <a:ext cx="1342068" cy="22533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396" y="2510816"/>
            <a:ext cx="1543463" cy="22536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819" y="2505952"/>
            <a:ext cx="1310037" cy="22536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243" y="2505952"/>
            <a:ext cx="1635524" cy="22536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8163"/>
            <a:ext cx="2109652" cy="28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Скругленная прямоугольная выноска 10"/>
              <p:cNvSpPr/>
              <p:nvPr/>
            </p:nvSpPr>
            <p:spPr>
              <a:xfrm>
                <a:off x="358774" y="361950"/>
                <a:ext cx="2557464" cy="1111250"/>
              </a:xfrm>
              <a:prstGeom prst="wedgeRoundRectCallout">
                <a:avLst>
                  <a:gd name="adj1" fmla="val -28571"/>
                  <a:gd name="adj2" fmla="val 91959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2A7F4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dirty="0" smtClean="0">
                    <a:solidFill>
                      <a:schemeClr val="tx1"/>
                    </a:solidFill>
                  </a:rPr>
                  <a:t>Получим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12</m:t>
                    </m:r>
                  </m:oMath>
                </a14:m>
                <a:r>
                  <a:rPr lang="ru-RU" dirty="0">
                    <a:solidFill>
                      <a:schemeClr val="tx1"/>
                    </a:solidFill>
                  </a:rPr>
                  <a:t> маленьких мешочков. </a:t>
                </a:r>
                <a:endParaRPr lang="ru-RU" dirty="0" smtClean="0">
                  <a:solidFill>
                    <a:schemeClr val="tx1"/>
                  </a:solidFill>
                </a:endParaRPr>
              </a:p>
              <a:p>
                <a:pPr algn="ctr"/>
                <a:r>
                  <a:rPr lang="ru-RU" dirty="0" smtClean="0">
                    <a:solidFill>
                      <a:schemeClr val="tx1"/>
                    </a:solidFill>
                  </a:rPr>
                  <a:t>Ой</a:t>
                </a:r>
                <a:r>
                  <a:rPr lang="ru-RU" dirty="0">
                    <a:solidFill>
                      <a:schemeClr val="tx1"/>
                    </a:solidFill>
                  </a:rPr>
                  <a:t>, я понял, каждому пирату достанется по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ru-RU" dirty="0">
                    <a:solidFill>
                      <a:schemeClr val="tx1"/>
                    </a:solidFill>
                  </a:rPr>
                  <a:t> таких маленьких мешочка. </a:t>
                </a:r>
              </a:p>
            </p:txBody>
          </p:sp>
        </mc:Choice>
        <mc:Fallback xmlns="">
          <p:sp>
            <p:nvSpPr>
              <p:cNvPr id="11" name="Скругленная прямоугольная выноска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4" y="361950"/>
                <a:ext cx="2557464" cy="1111250"/>
              </a:xfrm>
              <a:prstGeom prst="wedgeRoundRectCallout">
                <a:avLst>
                  <a:gd name="adj1" fmla="val -28571"/>
                  <a:gd name="adj2" fmla="val 91959"/>
                  <a:gd name="adj3" fmla="val 16667"/>
                </a:avLst>
              </a:prstGeom>
              <a:blipFill rotWithShape="0">
                <a:blip r:embed="rId9"/>
                <a:stretch>
                  <a:fillRect t="-380"/>
                </a:stretch>
              </a:blipFill>
              <a:ln>
                <a:solidFill>
                  <a:srgbClr val="2A7F4A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6" name="Рисунок 3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151" y="219423"/>
            <a:ext cx="1664434" cy="1495741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074" y="219423"/>
            <a:ext cx="1684556" cy="1506326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9869" y="226937"/>
            <a:ext cx="1780308" cy="1491296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524" y="1842189"/>
            <a:ext cx="466790" cy="539487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42376" y="1842189"/>
            <a:ext cx="467234" cy="540000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91272" y="1841676"/>
            <a:ext cx="467234" cy="540000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323" y="1841676"/>
            <a:ext cx="467234" cy="540000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869" y="1842189"/>
            <a:ext cx="466790" cy="539487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79721" y="1842189"/>
            <a:ext cx="467234" cy="540000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28617" y="1841676"/>
            <a:ext cx="467234" cy="540000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668" y="1841676"/>
            <a:ext cx="467234" cy="540000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2666" y="1842189"/>
            <a:ext cx="466790" cy="539487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86518" y="1842189"/>
            <a:ext cx="467234" cy="540000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35414" y="1841676"/>
            <a:ext cx="467234" cy="540000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465" y="1841676"/>
            <a:ext cx="467234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15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3.82716E-6 L -0.09027 0.15494 " pathEditMode="relative" rAng="0" ptsTypes="AA">
                                      <p:cBhvr>
                                        <p:cTn id="32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77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50"/>
                            </p:stCondLst>
                            <p:childTnLst>
                              <p:par>
                                <p:cTn id="3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3.82716E-6 L -0.14201 0.28828 " pathEditMode="relative" rAng="0" ptsTypes="AA">
                                      <p:cBhvr>
                                        <p:cTn id="35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01" y="144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82716E-6 L -0.19392 0.40186 " pathEditMode="relative" rAng="0" ptsTypes="AA">
                                      <p:cBhvr>
                                        <p:cTn id="38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05" y="20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250"/>
                            </p:stCondLst>
                            <p:childTnLst>
                              <p:par>
                                <p:cTn id="4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3.82716E-6 L -0.07257 0.42408 " pathEditMode="relative" rAng="0" ptsTypes="AA">
                                      <p:cBhvr>
                                        <p:cTn id="4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8" y="2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82716E-6 L -0.08091 0.42161 " pathEditMode="relative" rAng="0" ptsTypes="AA">
                                      <p:cBhvr>
                                        <p:cTn id="4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45" y="210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750"/>
                            </p:stCondLst>
                            <p:childTnLst>
                              <p:par>
                                <p:cTn id="4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82716E-6 L -0.07795 0.42161 " pathEditMode="relative" rAng="0" ptsTypes="AA">
                                      <p:cBhvr>
                                        <p:cTn id="4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6" y="210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82716E-6 L -0.06285 0.15988 " pathEditMode="relative" rAng="0" ptsTypes="AA">
                                      <p:cBhvr>
                                        <p:cTn id="50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42" y="79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250"/>
                            </p:stCondLst>
                            <p:childTnLst>
                              <p:par>
                                <p:cTn id="5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82716E-6 L -0.10747 0.28828 " pathEditMode="relative" rAng="0" ptsTypes="AA">
                                      <p:cBhvr>
                                        <p:cTn id="53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82" y="144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82716E-6 L -0.17691 0.42655 " pathEditMode="relative" rAng="0" ptsTypes="AA">
                                      <p:cBhvr>
                                        <p:cTn id="5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54" y="213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750"/>
                            </p:stCondLst>
                            <p:childTnLst>
                              <p:par>
                                <p:cTn id="5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82716E-6 L -0.00799 0.41914 " pathEditMode="relative" rAng="0" ptsTypes="AA">
                                      <p:cBhvr>
                                        <p:cTn id="59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209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00"/>
                            </p:stCondLst>
                            <p:childTnLst>
                              <p:par>
                                <p:cTn id="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3.82716E-6 L 0.00018 0.4142 " pathEditMode="relative" rAng="0" ptsTypes="AA">
                                      <p:cBhvr>
                                        <p:cTn id="62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07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250"/>
                            </p:stCondLst>
                            <p:childTnLst>
                              <p:par>
                                <p:cTn id="6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3.82716E-6 L 0.01389 0.42655 " pathEditMode="relative" rAng="0" ptsTypes="AA">
                                      <p:cBhvr>
                                        <p:cTn id="65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4" y="213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4512" y="1"/>
            <a:ext cx="7329487" cy="5143500"/>
          </a:xfrm>
          <a:prstGeom prst="rect">
            <a:avLst/>
          </a:prstGeom>
        </p:spPr>
      </p:pic>
      <p:sp>
        <p:nvSpPr>
          <p:cNvPr id="11" name="Скругленная прямоугольная выноска 10"/>
          <p:cNvSpPr/>
          <p:nvPr/>
        </p:nvSpPr>
        <p:spPr>
          <a:xfrm>
            <a:off x="358774" y="361950"/>
            <a:ext cx="2333626" cy="1454150"/>
          </a:xfrm>
          <a:prstGeom prst="wedgeRoundRectCallout">
            <a:avLst>
              <a:gd name="adj1" fmla="val -25306"/>
              <a:gd name="adj2" fmla="val 63138"/>
              <a:gd name="adj3" fmla="val 16667"/>
            </a:avLst>
          </a:prstGeom>
          <a:solidFill>
            <a:schemeClr val="bg1"/>
          </a:solidFill>
          <a:ln>
            <a:solidFill>
              <a:srgbClr val="2A7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Теперь </a:t>
            </a:r>
            <a:r>
              <a:rPr lang="ru-RU" dirty="0">
                <a:solidFill>
                  <a:schemeClr val="tx1"/>
                </a:solidFill>
              </a:rPr>
              <a:t>давайте попробуем записать дробью </a:t>
            </a:r>
            <a:r>
              <a:rPr lang="ru-RU" dirty="0" smtClean="0">
                <a:solidFill>
                  <a:schemeClr val="tx1"/>
                </a:solidFill>
              </a:rPr>
              <a:t>ту часть большого мешка, которая </a:t>
            </a:r>
            <a:r>
              <a:rPr lang="ru-RU" dirty="0">
                <a:solidFill>
                  <a:schemeClr val="tx1"/>
                </a:solidFill>
              </a:rPr>
              <a:t>достанется каждому пирату. 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357" y="2032338"/>
            <a:ext cx="2700000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346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4512" y="1"/>
            <a:ext cx="7329487" cy="51435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85" y="1816064"/>
            <a:ext cx="1242694" cy="28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109818" y="497374"/>
                <a:ext cx="718145" cy="144661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4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/>
                        <m:den>
                          <m:r>
                            <a:rPr lang="ru-RU" sz="4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ru-RU" sz="48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9818" y="497374"/>
                <a:ext cx="718145" cy="1446614"/>
              </a:xfrm>
              <a:prstGeom prst="rect">
                <a:avLst/>
              </a:prstGeom>
              <a:blipFill rotWithShape="0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223176" y="456617"/>
                <a:ext cx="493725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4800" b="0" i="1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ru-RU" sz="48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3176" y="456617"/>
                <a:ext cx="493725" cy="738664"/>
              </a:xfrm>
              <a:prstGeom prst="rect">
                <a:avLst/>
              </a:prstGeom>
              <a:blipFill rotWithShape="0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32371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84362" y="1523303"/>
            <a:ext cx="1553374" cy="3600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8" y="2179803"/>
            <a:ext cx="2880000" cy="2880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99020" y="1509906"/>
            <a:ext cx="1494140" cy="3600000"/>
          </a:xfrm>
          <a:prstGeom prst="rect">
            <a:avLst/>
          </a:prstGeom>
        </p:spPr>
      </p:pic>
      <p:sp>
        <p:nvSpPr>
          <p:cNvPr id="9" name="Скругленная прямоугольная выноска 8"/>
          <p:cNvSpPr/>
          <p:nvPr/>
        </p:nvSpPr>
        <p:spPr>
          <a:xfrm>
            <a:off x="5597526" y="353905"/>
            <a:ext cx="3187699" cy="623996"/>
          </a:xfrm>
          <a:prstGeom prst="wedgeRoundRectCallout">
            <a:avLst>
              <a:gd name="adj1" fmla="val -33926"/>
              <a:gd name="adj2" fmla="val 122243"/>
              <a:gd name="adj3" fmla="val 16667"/>
            </a:avLst>
          </a:prstGeom>
          <a:solidFill>
            <a:schemeClr val="bg1"/>
          </a:solidFill>
          <a:ln>
            <a:solidFill>
              <a:srgbClr val="2A7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Получается, </a:t>
            </a:r>
            <a:r>
              <a:rPr lang="ru-RU" dirty="0">
                <a:solidFill>
                  <a:schemeClr val="tx1"/>
                </a:solidFill>
              </a:rPr>
              <a:t>что с помощью дробей </a:t>
            </a:r>
            <a:r>
              <a:rPr lang="ru-RU" dirty="0" smtClean="0">
                <a:solidFill>
                  <a:schemeClr val="tx1"/>
                </a:solidFill>
              </a:rPr>
              <a:t>ещё </a:t>
            </a:r>
            <a:r>
              <a:rPr lang="ru-RU" dirty="0">
                <a:solidFill>
                  <a:schemeClr val="tx1"/>
                </a:solidFill>
              </a:rPr>
              <a:t>можно и делить? </a:t>
            </a:r>
            <a:r>
              <a:rPr lang="ru-RU" dirty="0" smtClean="0">
                <a:solidFill>
                  <a:schemeClr val="tx1"/>
                </a:solidFill>
              </a:rPr>
              <a:t>Здорово!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448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84362" y="1523303"/>
            <a:ext cx="1553374" cy="359999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8" y="2179803"/>
            <a:ext cx="2880000" cy="2880000"/>
          </a:xfrm>
          <a:prstGeom prst="rect">
            <a:avLst/>
          </a:prstGeom>
        </p:spPr>
      </p:pic>
      <p:sp>
        <p:nvSpPr>
          <p:cNvPr id="12" name="Скругленная прямоугольная выноска 11"/>
          <p:cNvSpPr/>
          <p:nvPr/>
        </p:nvSpPr>
        <p:spPr>
          <a:xfrm>
            <a:off x="5597526" y="353905"/>
            <a:ext cx="3187699" cy="623996"/>
          </a:xfrm>
          <a:prstGeom prst="wedgeRoundRectCallout">
            <a:avLst>
              <a:gd name="adj1" fmla="val -33926"/>
              <a:gd name="adj2" fmla="val 122243"/>
              <a:gd name="adj3" fmla="val 16667"/>
            </a:avLst>
          </a:prstGeom>
          <a:solidFill>
            <a:schemeClr val="bg1"/>
          </a:solidFill>
          <a:ln>
            <a:solidFill>
              <a:srgbClr val="2A7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Получается, что с помощью дробей ещё можно и делить? Здорово!</a:t>
            </a:r>
          </a:p>
        </p:txBody>
      </p:sp>
      <p:sp>
        <p:nvSpPr>
          <p:cNvPr id="7" name="Скругленная прямоугольная выноска 6"/>
          <p:cNvSpPr/>
          <p:nvPr/>
        </p:nvSpPr>
        <p:spPr>
          <a:xfrm>
            <a:off x="358775" y="361950"/>
            <a:ext cx="1889125" cy="615951"/>
          </a:xfrm>
          <a:prstGeom prst="wedgeRoundRectCallout">
            <a:avLst>
              <a:gd name="adj1" fmla="val 4721"/>
              <a:gd name="adj2" fmla="val 180034"/>
              <a:gd name="adj3" fmla="val 16667"/>
            </a:avLst>
          </a:prstGeom>
          <a:solidFill>
            <a:schemeClr val="bg1"/>
          </a:solidFill>
          <a:ln>
            <a:solidFill>
              <a:srgbClr val="2A7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Да, Паша. </a:t>
            </a:r>
            <a:endParaRPr lang="ru-RU" dirty="0" smtClean="0">
              <a:solidFill>
                <a:schemeClr val="tx1"/>
              </a:solidFill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Ты </a:t>
            </a:r>
            <a:r>
              <a:rPr lang="ru-RU" dirty="0">
                <a:solidFill>
                  <a:schemeClr val="tx1"/>
                </a:solidFill>
              </a:rPr>
              <a:t>прав.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99020" y="1509907"/>
            <a:ext cx="1494140" cy="35999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774344" y="818299"/>
                <a:ext cx="493725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4800" b="0" i="1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ru-RU" sz="48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4344" y="818299"/>
                <a:ext cx="493725" cy="738664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178227" y="749354"/>
                <a:ext cx="314189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4800" b="0" i="1" smtClean="0">
                          <a:latin typeface="Cambria Math" panose="02040503050406030204" pitchFamily="18" charset="0"/>
                        </a:rPr>
                        <m:t>:</m:t>
                      </m:r>
                    </m:oMath>
                  </m:oMathPara>
                </a14:m>
                <a:endParaRPr lang="ru-RU" sz="48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8227" y="749354"/>
                <a:ext cx="314189" cy="738664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386121" y="805773"/>
                <a:ext cx="493725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4800" b="0" i="1" smtClean="0"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ru-RU" sz="48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6121" y="805773"/>
                <a:ext cx="493725" cy="738664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378584" y="417010"/>
                <a:ext cx="493725" cy="138287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4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4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ru-RU" sz="4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ru-RU" sz="48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8584" y="417010"/>
                <a:ext cx="493725" cy="1382879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3798536" y="806255"/>
                <a:ext cx="612347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48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ru-RU" sz="48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8536" y="806255"/>
                <a:ext cx="612347" cy="738664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3782386" y="2136647"/>
                <a:ext cx="493725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4800" b="0" i="1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ru-RU" sz="48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2386" y="2136647"/>
                <a:ext cx="493725" cy="738664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4173569" y="2067702"/>
                <a:ext cx="314189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4800" b="0" i="1" smtClean="0">
                          <a:latin typeface="Cambria Math" panose="02040503050406030204" pitchFamily="18" charset="0"/>
                        </a:rPr>
                        <m:t>:</m:t>
                      </m:r>
                    </m:oMath>
                  </m:oMathPara>
                </a14:m>
                <a:endParaRPr lang="ru-RU" sz="48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3569" y="2067702"/>
                <a:ext cx="314189" cy="738664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4419563" y="2136647"/>
                <a:ext cx="493725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4800" b="0" i="1" smtClean="0"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ru-RU" sz="48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9563" y="2136647"/>
                <a:ext cx="493725" cy="738664"/>
              </a:xfrm>
              <a:prstGeom prst="rect">
                <a:avLst/>
              </a:prstGeom>
              <a:blipFill rotWithShape="0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2774344" y="1793662"/>
                <a:ext cx="493725" cy="138287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4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4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ru-RU" sz="48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ru-RU" sz="480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4344" y="1793662"/>
                <a:ext cx="493725" cy="1382879"/>
              </a:xfrm>
              <a:prstGeom prst="rect">
                <a:avLst/>
              </a:prstGeom>
              <a:blipFill rotWithShape="0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3265795" y="2149655"/>
                <a:ext cx="612347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48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ru-RU" sz="48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5795" y="2149655"/>
                <a:ext cx="612347" cy="738664"/>
              </a:xfrm>
              <a:prstGeom prst="rect">
                <a:avLst/>
              </a:prstGeom>
              <a:blipFill rotWithShape="0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3782386" y="3595654"/>
                <a:ext cx="493725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4800" b="0" i="1" smtClean="0"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ru-RU" sz="48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2386" y="3595654"/>
                <a:ext cx="493725" cy="738664"/>
              </a:xfrm>
              <a:prstGeom prst="rect">
                <a:avLst/>
              </a:prstGeom>
              <a:blipFill rotWithShape="0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4186269" y="3526709"/>
                <a:ext cx="314189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4800" b="0" i="1" smtClean="0">
                          <a:latin typeface="Cambria Math" panose="02040503050406030204" pitchFamily="18" charset="0"/>
                        </a:rPr>
                        <m:t>:</m:t>
                      </m:r>
                    </m:oMath>
                  </m:oMathPara>
                </a14:m>
                <a:endParaRPr lang="ru-RU" sz="4800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6269" y="3526709"/>
                <a:ext cx="314189" cy="738664"/>
              </a:xfrm>
              <a:prstGeom prst="rect">
                <a:avLst/>
              </a:prstGeom>
              <a:blipFill rotWithShape="0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4432263" y="3595654"/>
                <a:ext cx="493725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4800" b="0" i="1" smtClean="0">
                          <a:latin typeface="Cambria Math" panose="02040503050406030204" pitchFamily="18" charset="0"/>
                        </a:rPr>
                        <m:t>7</m:t>
                      </m:r>
                    </m:oMath>
                  </m:oMathPara>
                </a14:m>
                <a:endParaRPr lang="ru-RU" sz="4800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2263" y="3595654"/>
                <a:ext cx="493725" cy="738664"/>
              </a:xfrm>
              <a:prstGeom prst="rect">
                <a:avLst/>
              </a:prstGeom>
              <a:blipFill rotWithShape="0"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2774344" y="3252669"/>
                <a:ext cx="493725" cy="140275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4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48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ru-RU" sz="48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ru-RU" sz="4800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4344" y="3252669"/>
                <a:ext cx="493725" cy="1402756"/>
              </a:xfrm>
              <a:prstGeom prst="rect">
                <a:avLst/>
              </a:prstGeom>
              <a:blipFill rotWithShape="0"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3265795" y="3608662"/>
                <a:ext cx="612347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48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ru-RU" sz="4800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5795" y="3608662"/>
                <a:ext cx="612347" cy="738664"/>
              </a:xfrm>
              <a:prstGeom prst="rect">
                <a:avLst/>
              </a:prstGeom>
              <a:blipFill rotWithShape="0"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82988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/>
      <p:bldP spid="9" grpId="0"/>
      <p:bldP spid="10" grpId="0"/>
      <p:bldP spid="11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58774" y="361950"/>
            <a:ext cx="550227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Правило</a:t>
            </a:r>
            <a:endParaRPr lang="ru-RU" sz="2400" dirty="0">
              <a:solidFill>
                <a:srgbClr val="C00000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74016" y="1158306"/>
                <a:ext cx="5487033" cy="85350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800" dirty="0" smtClean="0"/>
                  <a:t>Черту </a:t>
                </a:r>
                <a:r>
                  <a:rPr lang="ru-RU" sz="1800" dirty="0"/>
                  <a:t>дроби можно рассматривать как знак </a:t>
                </a:r>
                <a:r>
                  <a:rPr lang="ru-RU" sz="1800" dirty="0" smtClean="0"/>
                  <a:t>деления, а запись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</m:oMath>
                </a14:m>
                <a:r>
                  <a:rPr lang="en-US" sz="1800" dirty="0" smtClean="0"/>
                  <a:t> </a:t>
                </a:r>
                <a:r>
                  <a:rPr lang="ru-RU" sz="1800" dirty="0" smtClean="0"/>
                  <a:t>читать «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ru-RU" sz="1800" i="1" dirty="0" smtClean="0"/>
                  <a:t> </a:t>
                </a:r>
                <a:r>
                  <a:rPr lang="ru-RU" sz="1800" dirty="0" smtClean="0"/>
                  <a:t>разделить на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ru-RU" sz="1800" dirty="0" smtClean="0"/>
                  <a:t>».</a:t>
                </a:r>
                <a:endParaRPr lang="ru-RU" sz="18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016" y="1158306"/>
                <a:ext cx="5487033" cy="853503"/>
              </a:xfrm>
              <a:prstGeom prst="rect">
                <a:avLst/>
              </a:prstGeom>
              <a:blipFill rotWithShape="0">
                <a:blip r:embed="rId4"/>
                <a:stretch>
                  <a:fillRect l="-2556" t="-8571" b="-214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61049" y="1344168"/>
            <a:ext cx="3107700" cy="3600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7919" y="2361718"/>
            <a:ext cx="550227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dirty="0" smtClean="0"/>
              <a:t>Числитель </a:t>
            </a:r>
            <a:r>
              <a:rPr lang="ru-RU" sz="1400" dirty="0"/>
              <a:t>и знаменатель дроби можно рассматривать как компоненты деления.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349630" y="2175510"/>
            <a:ext cx="5502274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231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51657" y="1459804"/>
            <a:ext cx="1553374" cy="359999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8" y="2179803"/>
            <a:ext cx="2880000" cy="2880000"/>
          </a:xfrm>
          <a:prstGeom prst="rect">
            <a:avLst/>
          </a:prstGeom>
        </p:spPr>
      </p:pic>
      <p:sp>
        <p:nvSpPr>
          <p:cNvPr id="7" name="Скругленная прямоугольная выноска 6"/>
          <p:cNvSpPr/>
          <p:nvPr/>
        </p:nvSpPr>
        <p:spPr>
          <a:xfrm>
            <a:off x="358774" y="361950"/>
            <a:ext cx="3593043" cy="742950"/>
          </a:xfrm>
          <a:prstGeom prst="wedgeRoundRectCallout">
            <a:avLst>
              <a:gd name="adj1" fmla="val -23290"/>
              <a:gd name="adj2" fmla="val 152684"/>
              <a:gd name="adj3" fmla="val 16667"/>
            </a:avLst>
          </a:prstGeom>
          <a:solidFill>
            <a:schemeClr val="bg1"/>
          </a:solidFill>
          <a:ln>
            <a:solidFill>
              <a:srgbClr val="2A7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Паша, помнишь ли ты компоненты деления?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735858" y="1092201"/>
                <a:ext cx="2490618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ru-RU" sz="4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ru-RU" sz="48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5858" y="1092201"/>
                <a:ext cx="2490618" cy="738664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/>
          <p:cNvSpPr txBox="1"/>
          <p:nvPr/>
        </p:nvSpPr>
        <p:spPr>
          <a:xfrm>
            <a:off x="1826156" y="1924771"/>
            <a:ext cx="1167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/>
              <a:t>Делимое </a:t>
            </a:r>
            <a:endParaRPr lang="ru-RU" sz="1800" dirty="0"/>
          </a:p>
        </p:txBody>
      </p:sp>
      <p:sp>
        <p:nvSpPr>
          <p:cNvPr id="25" name="TextBox 24"/>
          <p:cNvSpPr txBox="1"/>
          <p:nvPr/>
        </p:nvSpPr>
        <p:spPr>
          <a:xfrm>
            <a:off x="3340191" y="1957241"/>
            <a:ext cx="1278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/>
              <a:t>Делитель </a:t>
            </a:r>
            <a:endParaRPr lang="ru-RU" sz="1800" dirty="0"/>
          </a:p>
        </p:txBody>
      </p:sp>
      <p:sp>
        <p:nvSpPr>
          <p:cNvPr id="26" name="TextBox 25"/>
          <p:cNvSpPr txBox="1"/>
          <p:nvPr/>
        </p:nvSpPr>
        <p:spPr>
          <a:xfrm>
            <a:off x="4764335" y="1937470"/>
            <a:ext cx="1220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/>
              <a:t>Частное </a:t>
            </a:r>
            <a:endParaRPr lang="ru-RU" sz="1800" dirty="0"/>
          </a:p>
        </p:txBody>
      </p:sp>
      <p:cxnSp>
        <p:nvCxnSpPr>
          <p:cNvPr id="28" name="Прямая соединительная линия 27"/>
          <p:cNvCxnSpPr>
            <a:stCxn id="24" idx="0"/>
          </p:cNvCxnSpPr>
          <p:nvPr/>
        </p:nvCxnSpPr>
        <p:spPr>
          <a:xfrm flipV="1">
            <a:off x="2409989" y="1714500"/>
            <a:ext cx="513129" cy="21027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 flipH="1" flipV="1">
            <a:off x="3812513" y="1746970"/>
            <a:ext cx="367099" cy="1905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 flipH="1" flipV="1">
            <a:off x="4908897" y="1737084"/>
            <a:ext cx="367099" cy="1905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Рисунок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48214" y="1459805"/>
            <a:ext cx="1494140" cy="3599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41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24" grpId="0"/>
      <p:bldP spid="25" grpId="0"/>
      <p:bldP spid="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51657" y="1459804"/>
            <a:ext cx="1553374" cy="359999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8" y="2179803"/>
            <a:ext cx="2880000" cy="2880000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48214" y="1459805"/>
            <a:ext cx="1494140" cy="35999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3009946" y="2548198"/>
                <a:ext cx="574773" cy="142321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5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den>
                      </m:f>
                    </m:oMath>
                  </m:oMathPara>
                </a14:m>
                <a:endParaRPr lang="ru-RU" sz="5400" dirty="0"/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9946" y="2548198"/>
                <a:ext cx="574773" cy="1423210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Скругленная прямоугольная выноска 14"/>
          <p:cNvSpPr/>
          <p:nvPr/>
        </p:nvSpPr>
        <p:spPr>
          <a:xfrm>
            <a:off x="358774" y="361950"/>
            <a:ext cx="3593043" cy="742950"/>
          </a:xfrm>
          <a:prstGeom prst="wedgeRoundRectCallout">
            <a:avLst>
              <a:gd name="adj1" fmla="val -23290"/>
              <a:gd name="adj2" fmla="val 152684"/>
              <a:gd name="adj3" fmla="val 16667"/>
            </a:avLst>
          </a:prstGeom>
          <a:solidFill>
            <a:schemeClr val="bg1"/>
          </a:solidFill>
          <a:ln>
            <a:solidFill>
              <a:srgbClr val="2A7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Как вы думаете, мальчики, числитель дроби </a:t>
            </a:r>
            <a:r>
              <a:rPr lang="ru-RU" dirty="0" smtClean="0">
                <a:solidFill>
                  <a:schemeClr val="tx1"/>
                </a:solidFill>
              </a:rPr>
              <a:t>– это </a:t>
            </a:r>
            <a:r>
              <a:rPr lang="ru-RU" dirty="0">
                <a:solidFill>
                  <a:schemeClr val="tx1"/>
                </a:solidFill>
              </a:rPr>
              <a:t>какой компонент деления?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48631" y="2628066"/>
            <a:ext cx="1598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– </a:t>
            </a:r>
            <a:r>
              <a:rPr lang="ru-RU" sz="1800" dirty="0" smtClean="0"/>
              <a:t>делимое.</a:t>
            </a:r>
            <a:endParaRPr lang="ru-RU" sz="1800" dirty="0"/>
          </a:p>
        </p:txBody>
      </p:sp>
      <p:sp>
        <p:nvSpPr>
          <p:cNvPr id="27" name="TextBox 26"/>
          <p:cNvSpPr txBox="1"/>
          <p:nvPr/>
        </p:nvSpPr>
        <p:spPr>
          <a:xfrm>
            <a:off x="3848631" y="3525913"/>
            <a:ext cx="1598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– </a:t>
            </a:r>
            <a:r>
              <a:rPr lang="ru-RU" sz="1800" dirty="0" smtClean="0"/>
              <a:t>делитель.</a:t>
            </a:r>
            <a:endParaRPr lang="ru-RU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2735858" y="1092201"/>
                <a:ext cx="2490618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ru-RU" sz="4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ru-RU" sz="4800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5858" y="1092201"/>
                <a:ext cx="2490618" cy="738664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Прямая соединительная линия 27"/>
          <p:cNvCxnSpPr/>
          <p:nvPr/>
        </p:nvCxnSpPr>
        <p:spPr>
          <a:xfrm flipV="1">
            <a:off x="2409989" y="1714500"/>
            <a:ext cx="513129" cy="21027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 flipH="1" flipV="1">
            <a:off x="3812513" y="1746970"/>
            <a:ext cx="367099" cy="1905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 flipH="1" flipV="1">
            <a:off x="4908897" y="1737084"/>
            <a:ext cx="367099" cy="1905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826156" y="1924771"/>
            <a:ext cx="1167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/>
              <a:t>Делимое </a:t>
            </a:r>
            <a:endParaRPr lang="ru-RU" sz="1800" dirty="0"/>
          </a:p>
        </p:txBody>
      </p:sp>
      <p:sp>
        <p:nvSpPr>
          <p:cNvPr id="34" name="TextBox 33"/>
          <p:cNvSpPr txBox="1"/>
          <p:nvPr/>
        </p:nvSpPr>
        <p:spPr>
          <a:xfrm>
            <a:off x="3340191" y="1957241"/>
            <a:ext cx="1278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/>
              <a:t>Делитель </a:t>
            </a:r>
            <a:endParaRPr lang="ru-RU" sz="1800" dirty="0"/>
          </a:p>
        </p:txBody>
      </p:sp>
      <p:sp>
        <p:nvSpPr>
          <p:cNvPr id="35" name="TextBox 34"/>
          <p:cNvSpPr txBox="1"/>
          <p:nvPr/>
        </p:nvSpPr>
        <p:spPr>
          <a:xfrm>
            <a:off x="4764335" y="1937470"/>
            <a:ext cx="1220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/>
              <a:t>Частное 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3841610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15" grpId="0" animBg="1"/>
      <p:bldP spid="3" grpId="0"/>
      <p:bldP spid="2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51657" y="1459804"/>
            <a:ext cx="1553374" cy="359999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8" y="2179803"/>
            <a:ext cx="2880000" cy="2880000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48214" y="1459805"/>
            <a:ext cx="1494140" cy="3599998"/>
          </a:xfrm>
          <a:prstGeom prst="rect">
            <a:avLst/>
          </a:prstGeom>
        </p:spPr>
      </p:pic>
      <p:sp>
        <p:nvSpPr>
          <p:cNvPr id="15" name="Скругленная прямоугольная выноска 14"/>
          <p:cNvSpPr/>
          <p:nvPr/>
        </p:nvSpPr>
        <p:spPr>
          <a:xfrm>
            <a:off x="358774" y="361950"/>
            <a:ext cx="3593043" cy="742950"/>
          </a:xfrm>
          <a:prstGeom prst="wedgeRoundRectCallout">
            <a:avLst>
              <a:gd name="adj1" fmla="val -23290"/>
              <a:gd name="adj2" fmla="val 152684"/>
              <a:gd name="adj3" fmla="val 16667"/>
            </a:avLst>
          </a:prstGeom>
          <a:solidFill>
            <a:schemeClr val="bg1"/>
          </a:solidFill>
          <a:ln>
            <a:solidFill>
              <a:srgbClr val="2A7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Да, </a:t>
            </a:r>
            <a:r>
              <a:rPr lang="ru-RU" dirty="0" smtClean="0">
                <a:solidFill>
                  <a:schemeClr val="tx1"/>
                </a:solidFill>
              </a:rPr>
              <a:t>Саша, </a:t>
            </a:r>
            <a:r>
              <a:rPr lang="ru-RU" dirty="0">
                <a:solidFill>
                  <a:schemeClr val="tx1"/>
                </a:solidFill>
              </a:rPr>
              <a:t>ты прав.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Ну </a:t>
            </a:r>
            <a:r>
              <a:rPr lang="ru-RU" dirty="0">
                <a:solidFill>
                  <a:schemeClr val="tx1"/>
                </a:solidFill>
              </a:rPr>
              <a:t>что, мальчики, </a:t>
            </a:r>
            <a:r>
              <a:rPr lang="ru-RU" dirty="0" smtClean="0">
                <a:solidFill>
                  <a:schemeClr val="tx1"/>
                </a:solidFill>
              </a:rPr>
              <a:t>вам всё ясно</a:t>
            </a:r>
            <a:r>
              <a:rPr lang="ru-RU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3" name="Скругленная прямоугольная выноска 22"/>
          <p:cNvSpPr/>
          <p:nvPr/>
        </p:nvSpPr>
        <p:spPr>
          <a:xfrm>
            <a:off x="5090056" y="375148"/>
            <a:ext cx="3593043" cy="742950"/>
          </a:xfrm>
          <a:prstGeom prst="wedgeRoundRectCallout">
            <a:avLst>
              <a:gd name="adj1" fmla="val 15591"/>
              <a:gd name="adj2" fmla="val 80889"/>
              <a:gd name="adj3" fmla="val 16667"/>
            </a:avLst>
          </a:prstGeom>
          <a:solidFill>
            <a:schemeClr val="bg1"/>
          </a:solidFill>
          <a:ln>
            <a:solidFill>
              <a:srgbClr val="2A7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Да, </a:t>
            </a:r>
            <a:r>
              <a:rPr lang="ru-RU" dirty="0" err="1">
                <a:solidFill>
                  <a:schemeClr val="tx1"/>
                </a:solidFill>
              </a:rPr>
              <a:t>Электроша</a:t>
            </a:r>
            <a:r>
              <a:rPr lang="ru-RU" dirty="0">
                <a:solidFill>
                  <a:schemeClr val="tx1"/>
                </a:solidFill>
              </a:rPr>
              <a:t>, </a:t>
            </a:r>
            <a:r>
              <a:rPr lang="ru-RU" dirty="0" smtClean="0">
                <a:solidFill>
                  <a:schemeClr val="tx1"/>
                </a:solidFill>
              </a:rPr>
              <a:t>нам всё </a:t>
            </a:r>
            <a:r>
              <a:rPr lang="ru-RU" dirty="0">
                <a:solidFill>
                  <a:schemeClr val="tx1"/>
                </a:solidFill>
              </a:rPr>
              <a:t>стало понятно.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2735858" y="1092201"/>
                <a:ext cx="2490618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ru-RU" sz="4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ru-RU" sz="4800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5858" y="1092201"/>
                <a:ext cx="2490618" cy="738664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Прямая соединительная линия 28"/>
          <p:cNvCxnSpPr/>
          <p:nvPr/>
        </p:nvCxnSpPr>
        <p:spPr>
          <a:xfrm flipV="1">
            <a:off x="2409989" y="1714500"/>
            <a:ext cx="513129" cy="21027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 flipH="1" flipV="1">
            <a:off x="3812513" y="1746970"/>
            <a:ext cx="367099" cy="1905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 flipH="1" flipV="1">
            <a:off x="4908897" y="1737084"/>
            <a:ext cx="367099" cy="1905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1826156" y="1924771"/>
            <a:ext cx="1167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/>
              <a:t>Делимое </a:t>
            </a:r>
            <a:endParaRPr lang="ru-RU" sz="1800" dirty="0"/>
          </a:p>
        </p:txBody>
      </p:sp>
      <p:sp>
        <p:nvSpPr>
          <p:cNvPr id="35" name="TextBox 34"/>
          <p:cNvSpPr txBox="1"/>
          <p:nvPr/>
        </p:nvSpPr>
        <p:spPr>
          <a:xfrm>
            <a:off x="3340191" y="1957241"/>
            <a:ext cx="1278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/>
              <a:t>Делитель </a:t>
            </a:r>
            <a:endParaRPr lang="ru-RU" sz="1800" dirty="0"/>
          </a:p>
        </p:txBody>
      </p:sp>
      <p:sp>
        <p:nvSpPr>
          <p:cNvPr id="36" name="TextBox 35"/>
          <p:cNvSpPr txBox="1"/>
          <p:nvPr/>
        </p:nvSpPr>
        <p:spPr>
          <a:xfrm>
            <a:off x="4764335" y="1937470"/>
            <a:ext cx="1220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/>
              <a:t>Частное </a:t>
            </a:r>
            <a:endParaRPr lang="ru-RU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3009946" y="2548198"/>
                <a:ext cx="574773" cy="142321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5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en-US" sz="54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den>
                      </m:f>
                    </m:oMath>
                  </m:oMathPara>
                </a14:m>
                <a:endParaRPr lang="ru-RU" sz="5400" dirty="0"/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9946" y="2548198"/>
                <a:ext cx="574773" cy="1423210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TextBox 37"/>
          <p:cNvSpPr txBox="1"/>
          <p:nvPr/>
        </p:nvSpPr>
        <p:spPr>
          <a:xfrm>
            <a:off x="3848631" y="2628066"/>
            <a:ext cx="1598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– </a:t>
            </a:r>
            <a:r>
              <a:rPr lang="ru-RU" sz="1800" dirty="0" smtClean="0"/>
              <a:t>делимое.</a:t>
            </a:r>
            <a:endParaRPr lang="ru-RU" sz="1800" dirty="0"/>
          </a:p>
        </p:txBody>
      </p:sp>
      <p:sp>
        <p:nvSpPr>
          <p:cNvPr id="39" name="TextBox 38"/>
          <p:cNvSpPr txBox="1"/>
          <p:nvPr/>
        </p:nvSpPr>
        <p:spPr>
          <a:xfrm>
            <a:off x="3848631" y="3525913"/>
            <a:ext cx="1598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– </a:t>
            </a:r>
            <a:r>
              <a:rPr lang="ru-RU" sz="1800" dirty="0" smtClean="0"/>
              <a:t>делитель.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429302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5329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23882" y="1735249"/>
            <a:ext cx="1195312" cy="1782651"/>
          </a:xfrm>
          <a:prstGeom prst="rect">
            <a:avLst/>
          </a:prstGeom>
        </p:spPr>
      </p:pic>
      <p:sp>
        <p:nvSpPr>
          <p:cNvPr id="11" name="Скругленная прямоугольная выноска 10"/>
          <p:cNvSpPr/>
          <p:nvPr/>
        </p:nvSpPr>
        <p:spPr>
          <a:xfrm>
            <a:off x="5110826" y="787400"/>
            <a:ext cx="2364047" cy="761500"/>
          </a:xfrm>
          <a:prstGeom prst="wedgeRoundRectCallout">
            <a:avLst>
              <a:gd name="adj1" fmla="val -21475"/>
              <a:gd name="adj2" fmla="val 76109"/>
              <a:gd name="adj3" fmla="val 16667"/>
            </a:avLst>
          </a:prstGeom>
          <a:solidFill>
            <a:schemeClr val="bg1"/>
          </a:solidFill>
          <a:ln>
            <a:solidFill>
              <a:srgbClr val="2A7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>
                <a:solidFill>
                  <a:schemeClr val="tx1"/>
                </a:solidFill>
              </a:rPr>
              <a:t>Вау</a:t>
            </a:r>
            <a:r>
              <a:rPr lang="ru-RU" dirty="0" smtClean="0">
                <a:solidFill>
                  <a:schemeClr val="tx1"/>
                </a:solidFill>
              </a:rPr>
              <a:t>! Ничего себе! 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Круто!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73764" y="1747949"/>
            <a:ext cx="1242699" cy="174455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658" y="2554310"/>
            <a:ext cx="1931842" cy="1450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613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58775" y="986134"/>
                <a:ext cx="8426450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400" dirty="0" smtClean="0"/>
                  <a:t>Представьте в виде дробей выражения: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а) 28 :7;б) 49 :15;в) 15 :1;г) 8 :13.</m:t>
                      </m:r>
                    </m:oMath>
                  </m:oMathPara>
                </a14:m>
                <a:endParaRPr lang="ru-RU" sz="1800" dirty="0" smtClean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5" y="986134"/>
                <a:ext cx="8426450" cy="492443"/>
              </a:xfrm>
              <a:prstGeom prst="rect">
                <a:avLst/>
              </a:prstGeom>
              <a:blipFill rotWithShape="0">
                <a:blip r:embed="rId3"/>
                <a:stretch>
                  <a:fillRect l="-1302" t="-11111" b="-1975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Прямая соединительная линия 11"/>
          <p:cNvCxnSpPr/>
          <p:nvPr/>
        </p:nvCxnSpPr>
        <p:spPr>
          <a:xfrm>
            <a:off x="358774" y="1946031"/>
            <a:ext cx="842645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58774" y="361950"/>
            <a:ext cx="403383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Задание № 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8775" y="2067340"/>
            <a:ext cx="257016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 smtClean="0"/>
              <a:t>Решение: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94344" y="2067340"/>
            <a:ext cx="1195312" cy="28800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70059" y="4725945"/>
            <a:ext cx="257016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 smtClean="0"/>
              <a:t>Ответ:</a:t>
            </a:r>
            <a:endParaRPr lang="ru-RU" sz="1400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950923" y="4554784"/>
                <a:ext cx="632609" cy="46172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b="0" i="1" smtClean="0">
                          <a:latin typeface="Cambria Math" panose="02040503050406030204" pitchFamily="18" charset="0"/>
                        </a:rPr>
                        <m:t>а) </m:t>
                      </m:r>
                      <m:f>
                        <m:fPr>
                          <m:ctrlPr>
                            <a:rPr lang="ru-RU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1600" b="0" i="1" smtClean="0">
                              <a:latin typeface="Cambria Math" panose="02040503050406030204" pitchFamily="18" charset="0"/>
                            </a:rPr>
                            <m:t>28</m:t>
                          </m:r>
                        </m:num>
                        <m:den>
                          <m:r>
                            <a:rPr lang="ru-RU" sz="16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ru-RU" sz="1600" b="0" i="1" smtClean="0"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ru-RU" sz="2000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923" y="4554784"/>
                <a:ext cx="632609" cy="461729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307974" y="2474578"/>
                <a:ext cx="90088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а) 28 :7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974" y="2474578"/>
                <a:ext cx="900888" cy="276999"/>
              </a:xfrm>
              <a:prstGeom prst="rect">
                <a:avLst/>
              </a:prstGeom>
              <a:blipFill rotWithShape="0">
                <a:blip r:embed="rId11"/>
                <a:stretch>
                  <a:fillRect l="-3401" r="-5442" b="-3777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1162707" y="2477129"/>
                <a:ext cx="605935" cy="3737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18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num>
                        <m:den/>
                      </m:f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2707" y="2477129"/>
                <a:ext cx="605935" cy="373757"/>
              </a:xfrm>
              <a:prstGeom prst="rect">
                <a:avLst/>
              </a:prstGeom>
              <a:blipFill rotWithShape="0">
                <a:blip r:embed="rId12"/>
                <a:stretch>
                  <a:fillRect l="-4040" r="-606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377736" y="2346446"/>
                <a:ext cx="31418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28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7736" y="2346446"/>
                <a:ext cx="314189" cy="276999"/>
              </a:xfrm>
              <a:prstGeom prst="rect">
                <a:avLst/>
              </a:prstGeom>
              <a:blipFill rotWithShape="0">
                <a:blip r:embed="rId13"/>
                <a:stretch>
                  <a:fillRect l="-15385" r="-17308" b="-888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1441857" y="2600128"/>
                <a:ext cx="18594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7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1857" y="2600128"/>
                <a:ext cx="185948" cy="276999"/>
              </a:xfrm>
              <a:prstGeom prst="rect">
                <a:avLst/>
              </a:prstGeom>
              <a:blipFill rotWithShape="0">
                <a:blip r:embed="rId14"/>
                <a:stretch>
                  <a:fillRect l="-30000" r="-30000" b="-888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38357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15" grpId="0"/>
      <p:bldP spid="20" grpId="0"/>
      <p:bldP spid="21" grpId="0"/>
      <p:bldP spid="16" grpId="0"/>
      <p:bldP spid="17" grpId="0"/>
      <p:bldP spid="18" grpId="0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58775" y="986134"/>
                <a:ext cx="8426450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400" dirty="0" smtClean="0"/>
                  <a:t>Представьте в виде дробей выражения: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а) 28 :7;б) 49 :15;в) 15 :1;г) 8 :13.</m:t>
                      </m:r>
                    </m:oMath>
                  </m:oMathPara>
                </a14:m>
                <a:endParaRPr lang="ru-RU" sz="1800" dirty="0" smtClean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5" y="986134"/>
                <a:ext cx="8426450" cy="492443"/>
              </a:xfrm>
              <a:prstGeom prst="rect">
                <a:avLst/>
              </a:prstGeom>
              <a:blipFill rotWithShape="0">
                <a:blip r:embed="rId3"/>
                <a:stretch>
                  <a:fillRect l="-1302" t="-11111" b="-1975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Прямая соединительная линия 11"/>
          <p:cNvCxnSpPr/>
          <p:nvPr/>
        </p:nvCxnSpPr>
        <p:spPr>
          <a:xfrm>
            <a:off x="358774" y="1946031"/>
            <a:ext cx="842645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58774" y="361950"/>
            <a:ext cx="403383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Задание № 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8775" y="2067340"/>
            <a:ext cx="257016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 smtClean="0"/>
              <a:t>Решение: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94344" y="2122251"/>
            <a:ext cx="1195312" cy="27701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Скругленная прямоугольная выноска 15"/>
              <p:cNvSpPr/>
              <p:nvPr/>
            </p:nvSpPr>
            <p:spPr>
              <a:xfrm>
                <a:off x="5342021" y="2035576"/>
                <a:ext cx="1708530" cy="755820"/>
              </a:xfrm>
              <a:prstGeom prst="wedgeRoundRectCallout">
                <a:avLst>
                  <a:gd name="adj1" fmla="val 60797"/>
                  <a:gd name="adj2" fmla="val 33133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2A7F4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dirty="0" smtClean="0">
                    <a:solidFill>
                      <a:schemeClr val="tx1"/>
                    </a:solidFill>
                  </a:rPr>
                  <a:t>Подожди, Саша, но </a:t>
                </a:r>
                <a14:m>
                  <m:oMath xmlns:m="http://schemas.openxmlformats.org/officeDocument/2006/math">
                    <m:r>
                      <a:rPr lang="ru-RU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28 :7=4</m:t>
                    </m:r>
                  </m:oMath>
                </a14:m>
                <a:r>
                  <a:rPr lang="ru-RU" dirty="0" smtClean="0">
                    <a:solidFill>
                      <a:schemeClr val="tx1"/>
                    </a:solidFill>
                  </a:rPr>
                  <a:t>. </a:t>
                </a:r>
                <a:endParaRPr lang="ru-RU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Скругленная прямоугольная выноска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2021" y="2035576"/>
                <a:ext cx="1708530" cy="755820"/>
              </a:xfrm>
              <a:prstGeom prst="wedgeRoundRectCallout">
                <a:avLst>
                  <a:gd name="adj1" fmla="val 60797"/>
                  <a:gd name="adj2" fmla="val 33133"/>
                  <a:gd name="adj3" fmla="val 16667"/>
                </a:avLst>
              </a:prstGeom>
              <a:blipFill rotWithShape="0">
                <a:blip r:embed="rId6"/>
                <a:stretch>
                  <a:fillRect/>
                </a:stretch>
              </a:blipFill>
              <a:ln>
                <a:solidFill>
                  <a:srgbClr val="2A7F4A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370059" y="4725945"/>
            <a:ext cx="257016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 smtClean="0"/>
              <a:t>Ответ:</a:t>
            </a:r>
            <a:endParaRPr lang="ru-RU" sz="1400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950923" y="4554784"/>
                <a:ext cx="632609" cy="46172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b="0" i="1" smtClean="0">
                          <a:latin typeface="Cambria Math" panose="02040503050406030204" pitchFamily="18" charset="0"/>
                        </a:rPr>
                        <m:t>а) </m:t>
                      </m:r>
                      <m:f>
                        <m:fPr>
                          <m:ctrlPr>
                            <a:rPr lang="ru-RU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1600" b="0" i="1" smtClean="0">
                              <a:latin typeface="Cambria Math" panose="02040503050406030204" pitchFamily="18" charset="0"/>
                            </a:rPr>
                            <m:t>28</m:t>
                          </m:r>
                        </m:num>
                        <m:den>
                          <m:r>
                            <a:rPr lang="ru-RU" sz="16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ru-RU" sz="1600" b="0" i="1" smtClean="0"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ru-RU" sz="20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923" y="4554784"/>
                <a:ext cx="632609" cy="461729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307974" y="2474578"/>
                <a:ext cx="90088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а) 28 :7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974" y="2474578"/>
                <a:ext cx="900888" cy="276999"/>
              </a:xfrm>
              <a:prstGeom prst="rect">
                <a:avLst/>
              </a:prstGeom>
              <a:blipFill rotWithShape="0">
                <a:blip r:embed="rId12"/>
                <a:stretch>
                  <a:fillRect l="-3401" r="-5442" b="-3777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1162707" y="2477129"/>
                <a:ext cx="605935" cy="3737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18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num>
                        <m:den/>
                      </m:f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2707" y="2477129"/>
                <a:ext cx="605935" cy="373757"/>
              </a:xfrm>
              <a:prstGeom prst="rect">
                <a:avLst/>
              </a:prstGeom>
              <a:blipFill rotWithShape="0">
                <a:blip r:embed="rId13"/>
                <a:stretch>
                  <a:fillRect l="-4040" r="-606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1377736" y="2346446"/>
                <a:ext cx="31418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28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7736" y="2346446"/>
                <a:ext cx="314189" cy="276999"/>
              </a:xfrm>
              <a:prstGeom prst="rect">
                <a:avLst/>
              </a:prstGeom>
              <a:blipFill rotWithShape="0">
                <a:blip r:embed="rId14"/>
                <a:stretch>
                  <a:fillRect l="-15385" r="-17308" b="-888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1441857" y="2600128"/>
                <a:ext cx="18594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7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1857" y="2600128"/>
                <a:ext cx="185948" cy="276999"/>
              </a:xfrm>
              <a:prstGeom prst="rect">
                <a:avLst/>
              </a:prstGeom>
              <a:blipFill rotWithShape="0">
                <a:blip r:embed="rId15"/>
                <a:stretch>
                  <a:fillRect l="-30000" r="-30000" b="-888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58496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58775" y="986134"/>
                <a:ext cx="8426450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400" dirty="0" smtClean="0"/>
                  <a:t>Представьте в виде дробей выражения: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а) 28 :7;б) 49 :15;в) 15 :1;г) 8 :13.</m:t>
                      </m:r>
                    </m:oMath>
                  </m:oMathPara>
                </a14:m>
                <a:endParaRPr lang="ru-RU" sz="1800" dirty="0" smtClean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5" y="986134"/>
                <a:ext cx="8426450" cy="492443"/>
              </a:xfrm>
              <a:prstGeom prst="rect">
                <a:avLst/>
              </a:prstGeom>
              <a:blipFill rotWithShape="0">
                <a:blip r:embed="rId3"/>
                <a:stretch>
                  <a:fillRect l="-1302" t="-11111" b="-1975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Прямая соединительная линия 11"/>
          <p:cNvCxnSpPr/>
          <p:nvPr/>
        </p:nvCxnSpPr>
        <p:spPr>
          <a:xfrm>
            <a:off x="358774" y="1946031"/>
            <a:ext cx="842645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58774" y="361950"/>
            <a:ext cx="403383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Задание № 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8775" y="2067340"/>
            <a:ext cx="257016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 smtClean="0"/>
              <a:t>Решение: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94344" y="2122251"/>
            <a:ext cx="1195312" cy="27701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Скругленная прямоугольная выноска 15"/>
              <p:cNvSpPr/>
              <p:nvPr/>
            </p:nvSpPr>
            <p:spPr>
              <a:xfrm>
                <a:off x="5342021" y="2035576"/>
                <a:ext cx="1708530" cy="755820"/>
              </a:xfrm>
              <a:prstGeom prst="wedgeRoundRectCallout">
                <a:avLst>
                  <a:gd name="adj1" fmla="val 60797"/>
                  <a:gd name="adj2" fmla="val 33133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2A7F4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ru-RU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28</m:t>
                        </m:r>
                      </m:num>
                      <m:den>
                        <m:r>
                          <a:rPr lang="ru-RU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  <m:r>
                      <a:rPr lang="ru-RU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=4</m:t>
                    </m:r>
                  </m:oMath>
                </a14:m>
                <a:r>
                  <a:rPr lang="ru-RU" sz="1800" dirty="0" smtClean="0">
                    <a:solidFill>
                      <a:schemeClr val="tx1"/>
                    </a:solidFill>
                  </a:rPr>
                  <a:t>?</a:t>
                </a:r>
                <a:r>
                  <a:rPr lang="ru-RU" dirty="0" smtClean="0">
                    <a:solidFill>
                      <a:schemeClr val="tx1"/>
                    </a:solidFill>
                  </a:rPr>
                  <a:t> </a:t>
                </a:r>
                <a:endParaRPr lang="ru-RU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Скругленная прямоугольная выноска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2021" y="2035576"/>
                <a:ext cx="1708530" cy="755820"/>
              </a:xfrm>
              <a:prstGeom prst="wedgeRoundRectCallout">
                <a:avLst>
                  <a:gd name="adj1" fmla="val 60797"/>
                  <a:gd name="adj2" fmla="val 33133"/>
                  <a:gd name="adj3" fmla="val 16667"/>
                </a:avLst>
              </a:prstGeom>
              <a:blipFill rotWithShape="0">
                <a:blip r:embed="rId10"/>
                <a:stretch>
                  <a:fillRect/>
                </a:stretch>
              </a:blipFill>
              <a:ln>
                <a:solidFill>
                  <a:srgbClr val="2A7F4A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370059" y="4725945"/>
            <a:ext cx="257016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 smtClean="0"/>
              <a:t>Ответ:</a:t>
            </a:r>
            <a:endParaRPr lang="ru-RU" sz="1400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950923" y="4554784"/>
                <a:ext cx="632609" cy="46172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b="0" i="1" smtClean="0">
                          <a:latin typeface="Cambria Math" panose="02040503050406030204" pitchFamily="18" charset="0"/>
                        </a:rPr>
                        <m:t>а) </m:t>
                      </m:r>
                      <m:f>
                        <m:fPr>
                          <m:ctrlPr>
                            <a:rPr lang="ru-RU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1600" b="0" i="1" smtClean="0">
                              <a:latin typeface="Cambria Math" panose="02040503050406030204" pitchFamily="18" charset="0"/>
                            </a:rPr>
                            <m:t>28</m:t>
                          </m:r>
                        </m:num>
                        <m:den>
                          <m:r>
                            <a:rPr lang="ru-RU" sz="16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ru-RU" sz="1600" b="0" i="1" smtClean="0"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ru-RU" sz="20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923" y="4554784"/>
                <a:ext cx="632609" cy="461729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307974" y="2474578"/>
                <a:ext cx="90088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а) 28 :7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974" y="2474578"/>
                <a:ext cx="900888" cy="276999"/>
              </a:xfrm>
              <a:prstGeom prst="rect">
                <a:avLst/>
              </a:prstGeom>
              <a:blipFill rotWithShape="0">
                <a:blip r:embed="rId12"/>
                <a:stretch>
                  <a:fillRect l="-3401" r="-5442" b="-3777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1162707" y="2477129"/>
                <a:ext cx="605935" cy="3737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18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num>
                        <m:den/>
                      </m:f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2707" y="2477129"/>
                <a:ext cx="605935" cy="373757"/>
              </a:xfrm>
              <a:prstGeom prst="rect">
                <a:avLst/>
              </a:prstGeom>
              <a:blipFill rotWithShape="0">
                <a:blip r:embed="rId13"/>
                <a:stretch>
                  <a:fillRect l="-4040" r="-606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1377736" y="2346446"/>
                <a:ext cx="31418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28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7736" y="2346446"/>
                <a:ext cx="314189" cy="276999"/>
              </a:xfrm>
              <a:prstGeom prst="rect">
                <a:avLst/>
              </a:prstGeom>
              <a:blipFill rotWithShape="0">
                <a:blip r:embed="rId14"/>
                <a:stretch>
                  <a:fillRect l="-15385" r="-17308" b="-888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1441857" y="2600128"/>
                <a:ext cx="18594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7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1857" y="2600128"/>
                <a:ext cx="185948" cy="276999"/>
              </a:xfrm>
              <a:prstGeom prst="rect">
                <a:avLst/>
              </a:prstGeom>
              <a:blipFill rotWithShape="0">
                <a:blip r:embed="rId15"/>
                <a:stretch>
                  <a:fillRect l="-30000" r="-30000" b="-888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20169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58775" y="986134"/>
                <a:ext cx="8426450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400" dirty="0" smtClean="0"/>
                  <a:t>Представьте в виде дробей выражения: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а) 28 :7;б) 49 :15;в) 15 :1;г) 8 :13.</m:t>
                      </m:r>
                    </m:oMath>
                  </m:oMathPara>
                </a14:m>
                <a:endParaRPr lang="ru-RU" sz="1800" dirty="0" smtClean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5" y="986134"/>
                <a:ext cx="8426450" cy="492443"/>
              </a:xfrm>
              <a:prstGeom prst="rect">
                <a:avLst/>
              </a:prstGeom>
              <a:blipFill rotWithShape="0">
                <a:blip r:embed="rId3"/>
                <a:stretch>
                  <a:fillRect l="-1302" t="-11111" b="-1975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Прямая соединительная линия 11"/>
          <p:cNvCxnSpPr/>
          <p:nvPr/>
        </p:nvCxnSpPr>
        <p:spPr>
          <a:xfrm>
            <a:off x="358774" y="1946031"/>
            <a:ext cx="842645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58774" y="361950"/>
            <a:ext cx="403383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Задание № 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8775" y="2067340"/>
            <a:ext cx="257016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 smtClean="0"/>
              <a:t>Решение: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94344" y="2122251"/>
            <a:ext cx="1195312" cy="2770178"/>
          </a:xfrm>
          <a:prstGeom prst="rect">
            <a:avLst/>
          </a:prstGeom>
        </p:spPr>
      </p:pic>
      <p:sp>
        <p:nvSpPr>
          <p:cNvPr id="16" name="Скругленная прямоугольная выноска 15"/>
          <p:cNvSpPr/>
          <p:nvPr/>
        </p:nvSpPr>
        <p:spPr>
          <a:xfrm>
            <a:off x="5342021" y="2035576"/>
            <a:ext cx="1708530" cy="755820"/>
          </a:xfrm>
          <a:prstGeom prst="wedgeRoundRectCallout">
            <a:avLst>
              <a:gd name="adj1" fmla="val 60797"/>
              <a:gd name="adj2" fmla="val 33133"/>
              <a:gd name="adj3" fmla="val 16667"/>
            </a:avLst>
          </a:prstGeom>
          <a:solidFill>
            <a:schemeClr val="bg1"/>
          </a:solidFill>
          <a:ln>
            <a:solidFill>
              <a:srgbClr val="2A7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Разве </a:t>
            </a:r>
            <a:r>
              <a:rPr lang="ru-RU" dirty="0">
                <a:solidFill>
                  <a:schemeClr val="tx1"/>
                </a:solidFill>
              </a:rPr>
              <a:t>дробь может быть </a:t>
            </a:r>
            <a:r>
              <a:rPr lang="ru-RU" dirty="0" smtClean="0">
                <a:solidFill>
                  <a:schemeClr val="tx1"/>
                </a:solidFill>
              </a:rPr>
              <a:t>равной </a:t>
            </a:r>
            <a:r>
              <a:rPr lang="ru-RU" dirty="0">
                <a:solidFill>
                  <a:schemeClr val="tx1"/>
                </a:solidFill>
              </a:rPr>
              <a:t>числу?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0059" y="4725945"/>
            <a:ext cx="257016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 smtClean="0"/>
              <a:t>Ответ:</a:t>
            </a:r>
            <a:endParaRPr lang="ru-RU" sz="1400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950923" y="4554784"/>
                <a:ext cx="632609" cy="46172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b="0" i="1" smtClean="0">
                          <a:latin typeface="Cambria Math" panose="02040503050406030204" pitchFamily="18" charset="0"/>
                        </a:rPr>
                        <m:t>а) </m:t>
                      </m:r>
                      <m:f>
                        <m:fPr>
                          <m:ctrlPr>
                            <a:rPr lang="ru-RU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1600" b="0" i="1" smtClean="0">
                              <a:latin typeface="Cambria Math" panose="02040503050406030204" pitchFamily="18" charset="0"/>
                            </a:rPr>
                            <m:t>28</m:t>
                          </m:r>
                        </m:num>
                        <m:den>
                          <m:r>
                            <a:rPr lang="ru-RU" sz="16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ru-RU" sz="1600" b="0" i="1" smtClean="0"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ru-RU" sz="20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923" y="4554784"/>
                <a:ext cx="632609" cy="461729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307974" y="2474578"/>
                <a:ext cx="90088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а) 28 :7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974" y="2474578"/>
                <a:ext cx="900888" cy="276999"/>
              </a:xfrm>
              <a:prstGeom prst="rect">
                <a:avLst/>
              </a:prstGeom>
              <a:blipFill rotWithShape="0">
                <a:blip r:embed="rId11"/>
                <a:stretch>
                  <a:fillRect l="-3401" r="-5442" b="-3777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1162707" y="2477129"/>
                <a:ext cx="605935" cy="3737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18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num>
                        <m:den/>
                      </m:f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2707" y="2477129"/>
                <a:ext cx="605935" cy="373757"/>
              </a:xfrm>
              <a:prstGeom prst="rect">
                <a:avLst/>
              </a:prstGeom>
              <a:blipFill rotWithShape="0">
                <a:blip r:embed="rId12"/>
                <a:stretch>
                  <a:fillRect l="-4040" r="-606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1377736" y="2346446"/>
                <a:ext cx="31418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28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7736" y="2346446"/>
                <a:ext cx="314189" cy="276999"/>
              </a:xfrm>
              <a:prstGeom prst="rect">
                <a:avLst/>
              </a:prstGeom>
              <a:blipFill rotWithShape="0">
                <a:blip r:embed="rId13"/>
                <a:stretch>
                  <a:fillRect l="-15385" r="-17308" b="-888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1441857" y="2600128"/>
                <a:ext cx="18594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7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1857" y="2600128"/>
                <a:ext cx="185948" cy="276999"/>
              </a:xfrm>
              <a:prstGeom prst="rect">
                <a:avLst/>
              </a:prstGeom>
              <a:blipFill rotWithShape="0">
                <a:blip r:embed="rId14"/>
                <a:stretch>
                  <a:fillRect l="-30000" r="-30000" b="-888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96124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58775" y="986134"/>
                <a:ext cx="8426450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400" dirty="0" smtClean="0"/>
                  <a:t>Представьте в виде дробей выражения: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а) 28 :7;б) 49 :15;в) 15 :1;г) 8 :13.</m:t>
                      </m:r>
                    </m:oMath>
                  </m:oMathPara>
                </a14:m>
                <a:endParaRPr lang="ru-RU" sz="1800" dirty="0" smtClean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5" y="986134"/>
                <a:ext cx="8426450" cy="492443"/>
              </a:xfrm>
              <a:prstGeom prst="rect">
                <a:avLst/>
              </a:prstGeom>
              <a:blipFill rotWithShape="0">
                <a:blip r:embed="rId3"/>
                <a:stretch>
                  <a:fillRect l="-1302" t="-11111" b="-1975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Прямая соединительная линия 11"/>
          <p:cNvCxnSpPr/>
          <p:nvPr/>
        </p:nvCxnSpPr>
        <p:spPr>
          <a:xfrm>
            <a:off x="358774" y="1946031"/>
            <a:ext cx="842645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58774" y="361950"/>
            <a:ext cx="403383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Задание № 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8775" y="2067340"/>
            <a:ext cx="257016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 smtClean="0"/>
              <a:t>Решение: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07974" y="2474578"/>
                <a:ext cx="90088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а) 28 :7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974" y="2474578"/>
                <a:ext cx="900888" cy="276999"/>
              </a:xfrm>
              <a:prstGeom prst="rect">
                <a:avLst/>
              </a:prstGeom>
              <a:blipFill rotWithShape="0">
                <a:blip r:embed="rId4"/>
                <a:stretch>
                  <a:fillRect l="-3401" r="-5442" b="-3777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Скругленная прямоугольная выноска 15"/>
          <p:cNvSpPr/>
          <p:nvPr/>
        </p:nvSpPr>
        <p:spPr>
          <a:xfrm>
            <a:off x="2791326" y="2035575"/>
            <a:ext cx="4259225" cy="964707"/>
          </a:xfrm>
          <a:prstGeom prst="wedgeRoundRectCallout">
            <a:avLst>
              <a:gd name="adj1" fmla="val 63057"/>
              <a:gd name="adj2" fmla="val -16754"/>
              <a:gd name="adj3" fmla="val 16667"/>
            </a:avLst>
          </a:prstGeom>
          <a:solidFill>
            <a:schemeClr val="bg1"/>
          </a:solidFill>
          <a:ln>
            <a:solidFill>
              <a:srgbClr val="2A7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Да, Паша, дробь вполне может быть </a:t>
            </a:r>
            <a:r>
              <a:rPr lang="ru-RU" dirty="0" smtClean="0">
                <a:solidFill>
                  <a:schemeClr val="tx1"/>
                </a:solidFill>
              </a:rPr>
              <a:t>равной </a:t>
            </a:r>
            <a:r>
              <a:rPr lang="ru-RU" dirty="0">
                <a:solidFill>
                  <a:schemeClr val="tx1"/>
                </a:solidFill>
              </a:rPr>
              <a:t>натуральному числу. </a:t>
            </a:r>
            <a:endParaRPr lang="ru-RU" dirty="0" smtClean="0">
              <a:solidFill>
                <a:schemeClr val="tx1"/>
              </a:solidFill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Давайте </a:t>
            </a:r>
            <a:r>
              <a:rPr lang="ru-RU" dirty="0" err="1">
                <a:solidFill>
                  <a:schemeClr val="tx1"/>
                </a:solidFill>
              </a:rPr>
              <a:t>дорешаем</a:t>
            </a:r>
            <a:r>
              <a:rPr lang="ru-RU" dirty="0">
                <a:solidFill>
                  <a:schemeClr val="tx1"/>
                </a:solidFill>
              </a:rPr>
              <a:t> это </a:t>
            </a:r>
            <a:r>
              <a:rPr lang="ru-RU" dirty="0" smtClean="0">
                <a:solidFill>
                  <a:schemeClr val="tx1"/>
                </a:solidFill>
              </a:rPr>
              <a:t>задание, </a:t>
            </a:r>
            <a:r>
              <a:rPr lang="ru-RU" dirty="0">
                <a:solidFill>
                  <a:schemeClr val="tx1"/>
                </a:solidFill>
              </a:rPr>
              <a:t>и потом я сформулирую для вас одно правило.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70059" y="4725945"/>
            <a:ext cx="257016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 smtClean="0"/>
              <a:t>Ответ:</a:t>
            </a:r>
            <a:endParaRPr lang="ru-RU" sz="1400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950923" y="4554784"/>
                <a:ext cx="632609" cy="46172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b="0" i="1" smtClean="0">
                          <a:latin typeface="Cambria Math" panose="02040503050406030204" pitchFamily="18" charset="0"/>
                        </a:rPr>
                        <m:t>а) </m:t>
                      </m:r>
                      <m:f>
                        <m:fPr>
                          <m:ctrlPr>
                            <a:rPr lang="ru-RU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1600" b="0" i="1" smtClean="0">
                              <a:latin typeface="Cambria Math" panose="02040503050406030204" pitchFamily="18" charset="0"/>
                            </a:rPr>
                            <m:t>28</m:t>
                          </m:r>
                        </m:num>
                        <m:den>
                          <m:r>
                            <a:rPr lang="ru-RU" sz="16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ru-RU" sz="1600" b="0" i="1" smtClean="0"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ru-RU" sz="20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923" y="4554784"/>
                <a:ext cx="632609" cy="461729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1162707" y="2477129"/>
                <a:ext cx="605935" cy="3737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18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num>
                        <m:den/>
                      </m:f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2707" y="2477129"/>
                <a:ext cx="605935" cy="373757"/>
              </a:xfrm>
              <a:prstGeom prst="rect">
                <a:avLst/>
              </a:prstGeom>
              <a:blipFill rotWithShape="0">
                <a:blip r:embed="rId11"/>
                <a:stretch>
                  <a:fillRect l="-4040" r="-606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1377736" y="2346446"/>
                <a:ext cx="31418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28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7736" y="2346446"/>
                <a:ext cx="314189" cy="276999"/>
              </a:xfrm>
              <a:prstGeom prst="rect">
                <a:avLst/>
              </a:prstGeom>
              <a:blipFill rotWithShape="0">
                <a:blip r:embed="rId12"/>
                <a:stretch>
                  <a:fillRect l="-15385" r="-17308" b="-888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1441857" y="2600128"/>
                <a:ext cx="18594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7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1857" y="2600128"/>
                <a:ext cx="185948" cy="276999"/>
              </a:xfrm>
              <a:prstGeom prst="rect">
                <a:avLst/>
              </a:prstGeom>
              <a:blipFill rotWithShape="0">
                <a:blip r:embed="rId13"/>
                <a:stretch>
                  <a:fillRect l="-30000" r="-30000" b="-888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1989" y="2346446"/>
            <a:ext cx="248616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595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58775" y="986134"/>
                <a:ext cx="8426450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400" dirty="0" smtClean="0"/>
                  <a:t>Представьте в виде дробей выражения: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а) 28 :7;б) 49 :15;в) 15 :1;г) 8 :13.</m:t>
                      </m:r>
                    </m:oMath>
                  </m:oMathPara>
                </a14:m>
                <a:endParaRPr lang="ru-RU" sz="1800" dirty="0" smtClean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5" y="986134"/>
                <a:ext cx="8426450" cy="492443"/>
              </a:xfrm>
              <a:prstGeom prst="rect">
                <a:avLst/>
              </a:prstGeom>
              <a:blipFill rotWithShape="0">
                <a:blip r:embed="rId3"/>
                <a:stretch>
                  <a:fillRect l="-1302" t="-11111" b="-1975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Прямая соединительная линия 11"/>
          <p:cNvCxnSpPr/>
          <p:nvPr/>
        </p:nvCxnSpPr>
        <p:spPr>
          <a:xfrm>
            <a:off x="358774" y="1946031"/>
            <a:ext cx="842645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58774" y="361950"/>
            <a:ext cx="403383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Задание № 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8775" y="2067340"/>
            <a:ext cx="257016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 smtClean="0"/>
              <a:t>Решение: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07974" y="2474578"/>
                <a:ext cx="90088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а) 28 :7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974" y="2474578"/>
                <a:ext cx="900888" cy="276999"/>
              </a:xfrm>
              <a:prstGeom prst="rect">
                <a:avLst/>
              </a:prstGeom>
              <a:blipFill rotWithShape="0">
                <a:blip r:embed="rId4"/>
                <a:stretch>
                  <a:fillRect l="-3401" r="-5442" b="-3777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/>
          <p:cNvSpPr txBox="1"/>
          <p:nvPr/>
        </p:nvSpPr>
        <p:spPr>
          <a:xfrm>
            <a:off x="370059" y="4725945"/>
            <a:ext cx="257016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 smtClean="0"/>
              <a:t>Ответ:</a:t>
            </a:r>
            <a:endParaRPr lang="ru-RU" sz="1400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950923" y="4554784"/>
                <a:ext cx="632609" cy="46172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b="0" i="1" smtClean="0">
                          <a:latin typeface="Cambria Math" panose="02040503050406030204" pitchFamily="18" charset="0"/>
                        </a:rPr>
                        <m:t>а) </m:t>
                      </m:r>
                      <m:f>
                        <m:fPr>
                          <m:ctrlPr>
                            <a:rPr lang="ru-RU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1600" b="0" i="1" smtClean="0">
                              <a:latin typeface="Cambria Math" panose="02040503050406030204" pitchFamily="18" charset="0"/>
                            </a:rPr>
                            <m:t>28</m:t>
                          </m:r>
                        </m:num>
                        <m:den>
                          <m:r>
                            <a:rPr lang="ru-RU" sz="16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ru-RU" sz="1600" b="0" i="1" smtClean="0"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ru-RU" sz="2000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923" y="4554784"/>
                <a:ext cx="632609" cy="461729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94344" y="2067340"/>
            <a:ext cx="1195312" cy="28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307974" y="3000019"/>
                <a:ext cx="10419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б) 49 :15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974" y="3000019"/>
                <a:ext cx="1041952" cy="276999"/>
              </a:xfrm>
              <a:prstGeom prst="rect">
                <a:avLst/>
              </a:prstGeom>
              <a:blipFill rotWithShape="0">
                <a:blip r:embed="rId8"/>
                <a:stretch>
                  <a:fillRect l="-5294" r="-5882" b="-3478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1307759" y="3002570"/>
                <a:ext cx="605935" cy="3737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18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num>
                        <m:den/>
                      </m:f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7759" y="3002570"/>
                <a:ext cx="605935" cy="373757"/>
              </a:xfrm>
              <a:prstGeom prst="rect">
                <a:avLst/>
              </a:prstGeom>
              <a:blipFill rotWithShape="0">
                <a:blip r:embed="rId9"/>
                <a:stretch>
                  <a:fillRect l="-4040" r="-606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534830" y="2871948"/>
                <a:ext cx="31418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49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4830" y="2871948"/>
                <a:ext cx="314189" cy="276999"/>
              </a:xfrm>
              <a:prstGeom prst="rect">
                <a:avLst/>
              </a:prstGeom>
              <a:blipFill rotWithShape="0">
                <a:blip r:embed="rId10"/>
                <a:stretch>
                  <a:fillRect l="-17647" r="-17647" b="-869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1526749" y="3125569"/>
                <a:ext cx="31418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15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6749" y="3125569"/>
                <a:ext cx="314189" cy="276999"/>
              </a:xfrm>
              <a:prstGeom prst="rect">
                <a:avLst/>
              </a:prstGeom>
              <a:blipFill rotWithShape="0">
                <a:blip r:embed="rId11"/>
                <a:stretch>
                  <a:fillRect l="-17308" r="-17308" b="-1111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310572" y="3551762"/>
                <a:ext cx="90890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в) 15 :1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572" y="3551762"/>
                <a:ext cx="908903" cy="276999"/>
              </a:xfrm>
              <a:prstGeom prst="rect">
                <a:avLst/>
              </a:prstGeom>
              <a:blipFill rotWithShape="0">
                <a:blip r:embed="rId12"/>
                <a:stretch>
                  <a:fillRect l="-3356" t="-2222" r="-5369" b="-3777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1165973" y="3554313"/>
                <a:ext cx="605935" cy="3737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18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num>
                        <m:den/>
                      </m:f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5973" y="3554313"/>
                <a:ext cx="605935" cy="373757"/>
              </a:xfrm>
              <a:prstGeom prst="rect">
                <a:avLst/>
              </a:prstGeom>
              <a:blipFill rotWithShape="0">
                <a:blip r:embed="rId13"/>
                <a:stretch>
                  <a:fillRect l="-3000" r="-6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1381002" y="3423630"/>
                <a:ext cx="31418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15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1002" y="3423630"/>
                <a:ext cx="314189" cy="276999"/>
              </a:xfrm>
              <a:prstGeom prst="rect">
                <a:avLst/>
              </a:prstGeom>
              <a:blipFill rotWithShape="0">
                <a:blip r:embed="rId14"/>
                <a:stretch>
                  <a:fillRect l="-17647" r="-19608" b="-1111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1445123" y="3677312"/>
                <a:ext cx="18594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5123" y="3677312"/>
                <a:ext cx="185948" cy="276999"/>
              </a:xfrm>
              <a:prstGeom prst="rect">
                <a:avLst/>
              </a:prstGeom>
              <a:blipFill rotWithShape="0">
                <a:blip r:embed="rId15"/>
                <a:stretch>
                  <a:fillRect l="-25806" r="-29032" b="-869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1583532" y="4554784"/>
                <a:ext cx="642227" cy="46172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b="0" i="1" smtClean="0">
                          <a:latin typeface="Cambria Math" panose="02040503050406030204" pitchFamily="18" charset="0"/>
                        </a:rPr>
                        <m:t>б) </m:t>
                      </m:r>
                      <m:f>
                        <m:fPr>
                          <m:ctrlPr>
                            <a:rPr lang="ru-RU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1600" b="0" i="1" smtClean="0">
                              <a:latin typeface="Cambria Math" panose="02040503050406030204" pitchFamily="18" charset="0"/>
                            </a:rPr>
                            <m:t>49</m:t>
                          </m:r>
                        </m:num>
                        <m:den>
                          <m:r>
                            <a:rPr lang="ru-RU" sz="1600" b="0" i="1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den>
                      </m:f>
                      <m:r>
                        <a:rPr lang="ru-RU" sz="1600" b="0" i="1" smtClean="0"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ru-RU" sz="2000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3532" y="4554784"/>
                <a:ext cx="642227" cy="461729"/>
              </a:xfrm>
              <a:prstGeom prst="rect">
                <a:avLst/>
              </a:prstGeom>
              <a:blipFill rotWithShape="0"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306559" y="4065118"/>
                <a:ext cx="90890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г) 8 :13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559" y="4065118"/>
                <a:ext cx="908903" cy="276999"/>
              </a:xfrm>
              <a:prstGeom prst="rect">
                <a:avLst/>
              </a:prstGeom>
              <a:blipFill rotWithShape="0">
                <a:blip r:embed="rId20"/>
                <a:stretch>
                  <a:fillRect l="-2013" r="-5369" b="-3777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1174660" y="4067669"/>
                <a:ext cx="593111" cy="3737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18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num>
                        <m:den/>
                      </m:f>
                      <m:r>
                        <a:rPr lang="ru-RU" sz="1800" b="0" i="0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4660" y="4067669"/>
                <a:ext cx="593111" cy="373757"/>
              </a:xfrm>
              <a:prstGeom prst="rect">
                <a:avLst/>
              </a:prstGeom>
              <a:blipFill rotWithShape="0">
                <a:blip r:embed="rId21"/>
                <a:stretch>
                  <a:fillRect l="-412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1458030" y="3962288"/>
                <a:ext cx="18594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8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8030" y="3962288"/>
                <a:ext cx="185948" cy="276999"/>
              </a:xfrm>
              <a:prstGeom prst="rect">
                <a:avLst/>
              </a:prstGeom>
              <a:blipFill rotWithShape="0">
                <a:blip r:embed="rId22"/>
                <a:stretch>
                  <a:fillRect l="-25806" r="-29032" b="-888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1391751" y="4199639"/>
                <a:ext cx="31418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13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1751" y="4199639"/>
                <a:ext cx="314189" cy="276999"/>
              </a:xfrm>
              <a:prstGeom prst="rect">
                <a:avLst/>
              </a:prstGeom>
              <a:blipFill rotWithShape="0">
                <a:blip r:embed="rId23"/>
                <a:stretch>
                  <a:fillRect l="-15385" r="-17308" b="-888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2263480" y="4548884"/>
                <a:ext cx="639021" cy="46762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b="0" i="1" smtClean="0">
                          <a:latin typeface="Cambria Math" panose="02040503050406030204" pitchFamily="18" charset="0"/>
                        </a:rPr>
                        <m:t>в) </m:t>
                      </m:r>
                      <m:f>
                        <m:fPr>
                          <m:ctrlPr>
                            <a:rPr lang="ru-RU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1600" b="0" i="1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num>
                        <m:den>
                          <m:r>
                            <a:rPr lang="ru-RU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den>
                      </m:f>
                      <m:r>
                        <a:rPr lang="ru-RU" sz="1600" b="0" i="1" smtClean="0"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ru-RU" sz="2000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3480" y="4548884"/>
                <a:ext cx="639021" cy="467629"/>
              </a:xfrm>
              <a:prstGeom prst="rect">
                <a:avLst/>
              </a:prstGeom>
              <a:blipFill rotWithShape="0"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2902501" y="4548884"/>
                <a:ext cx="610167" cy="46262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b="0" i="1" smtClean="0">
                          <a:latin typeface="Cambria Math" panose="02040503050406030204" pitchFamily="18" charset="0"/>
                        </a:rPr>
                        <m:t>г) </m:t>
                      </m:r>
                      <m:f>
                        <m:fPr>
                          <m:ctrlPr>
                            <a:rPr lang="ru-RU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16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ru-RU" sz="1600" b="0" i="1" smtClean="0">
                              <a:latin typeface="Cambria Math" panose="02040503050406030204" pitchFamily="18" charset="0"/>
                            </a:rPr>
                            <m:t>13</m:t>
                          </m:r>
                        </m:den>
                      </m:f>
                      <m:r>
                        <a:rPr lang="ru-RU" sz="1600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ru-RU" sz="2000" dirty="0"/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2501" y="4548884"/>
                <a:ext cx="610167" cy="462627"/>
              </a:xfrm>
              <a:prstGeom prst="rect">
                <a:avLst/>
              </a:prstGeom>
              <a:blipFill rotWithShape="0"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1162707" y="2477129"/>
                <a:ext cx="605935" cy="3737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18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num>
                        <m:den/>
                      </m:f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2707" y="2477129"/>
                <a:ext cx="605935" cy="373757"/>
              </a:xfrm>
              <a:prstGeom prst="rect">
                <a:avLst/>
              </a:prstGeom>
              <a:blipFill rotWithShape="0">
                <a:blip r:embed="rId26"/>
                <a:stretch>
                  <a:fillRect l="-4040" r="-606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1377736" y="2346446"/>
                <a:ext cx="31418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28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7736" y="2346446"/>
                <a:ext cx="314189" cy="276999"/>
              </a:xfrm>
              <a:prstGeom prst="rect">
                <a:avLst/>
              </a:prstGeom>
              <a:blipFill rotWithShape="0">
                <a:blip r:embed="rId27"/>
                <a:stretch>
                  <a:fillRect l="-15385" r="-17308" b="-888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1441857" y="2600128"/>
                <a:ext cx="18594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7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1857" y="2600128"/>
                <a:ext cx="185948" cy="276999"/>
              </a:xfrm>
              <a:prstGeom prst="rect">
                <a:avLst/>
              </a:prstGeom>
              <a:blipFill rotWithShape="0">
                <a:blip r:embed="rId28"/>
                <a:stretch>
                  <a:fillRect l="-30000" r="-30000" b="-888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97780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58774" y="361950"/>
            <a:ext cx="550227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Правило</a:t>
            </a:r>
            <a:endParaRPr lang="ru-RU" sz="24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4016" y="1158306"/>
            <a:ext cx="548703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800" dirty="0"/>
              <a:t>Результат деления двух натуральных чисел может быть натуральным или дробным числом.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61049" y="1344168"/>
            <a:ext cx="31077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339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84362" y="1523303"/>
            <a:ext cx="1553374" cy="359999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8" y="2179803"/>
            <a:ext cx="2880000" cy="2880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99020" y="1509907"/>
            <a:ext cx="1494140" cy="35999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240982" y="773976"/>
                <a:ext cx="493725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4800" b="0" i="1" smtClean="0"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ru-RU" sz="48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0982" y="773976"/>
                <a:ext cx="493725" cy="738664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2662873" y="361950"/>
                <a:ext cx="1466235" cy="138287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4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sz="4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4800" b="0" i="1" smtClean="0">
                              <a:latin typeface="Cambria Math" panose="02040503050406030204" pitchFamily="18" charset="0"/>
                            </a:rPr>
                            <m:t>28</m:t>
                          </m:r>
                        </m:num>
                        <m:den>
                          <m:r>
                            <a:rPr lang="ru-RU" sz="48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ru-RU" sz="4800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2873" y="361950"/>
                <a:ext cx="1466235" cy="1382879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4057274" y="361950"/>
                <a:ext cx="1124795" cy="138018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4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sz="4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4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ru-RU" sz="4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den>
                      </m:f>
                    </m:oMath>
                  </m:oMathPara>
                </a14:m>
                <a:endParaRPr lang="ru-RU" sz="4800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7274" y="361950"/>
                <a:ext cx="1124795" cy="1380186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76788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4" grpId="0"/>
      <p:bldP spid="2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63" y="1313753"/>
            <a:ext cx="1553374" cy="35999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440155" y="571500"/>
                <a:ext cx="1952458" cy="393954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ru-RU" sz="3200" b="0" i="1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ru-RU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⋅2=8;</m:t>
                      </m:r>
                    </m:oMath>
                  </m:oMathPara>
                </a14:m>
                <a:endParaRPr lang="ru-RU" sz="3200" b="0" dirty="0" smtClean="0"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ru-RU" sz="3200" b="0" i="1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ru-RU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⋅3=12;</m:t>
                      </m:r>
                    </m:oMath>
                  </m:oMathPara>
                </a14:m>
                <a:endParaRPr lang="ru-RU" sz="3200" b="0" dirty="0" smtClean="0"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ru-RU" sz="3200" i="1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ru-RU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r>
                        <a:rPr lang="ru-RU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</m:t>
                      </m:r>
                      <m:r>
                        <a:rPr lang="ru-RU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ru-RU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16;</m:t>
                      </m:r>
                    </m:oMath>
                  </m:oMathPara>
                </a14:m>
                <a:endParaRPr lang="ru-RU" sz="3200" dirty="0"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ru-RU" sz="3200" i="1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ru-RU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r>
                        <a:rPr lang="ru-RU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5</m:t>
                      </m:r>
                      <m:r>
                        <a:rPr lang="ru-RU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ru-RU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20;</m:t>
                      </m:r>
                    </m:oMath>
                  </m:oMathPara>
                </a14:m>
                <a:endParaRPr lang="ru-RU" sz="3200" b="0" dirty="0" smtClean="0"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ru-RU" sz="3200" i="1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ru-RU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r>
                        <a:rPr lang="ru-RU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6</m:t>
                      </m:r>
                      <m:r>
                        <a:rPr lang="ru-RU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ru-RU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24;</m:t>
                      </m:r>
                    </m:oMath>
                  </m:oMathPara>
                </a14:m>
                <a:endParaRPr lang="ru-RU" sz="3200" dirty="0"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ru-RU" sz="3200" i="1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ru-RU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r>
                        <a:rPr lang="ru-RU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7</m:t>
                      </m:r>
                      <m:r>
                        <a:rPr lang="ru-RU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ru-RU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28;</m:t>
                      </m:r>
                    </m:oMath>
                  </m:oMathPara>
                </a14:m>
                <a:endParaRPr lang="ru-RU" sz="3200" b="0" dirty="0" smtClean="0"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ru-RU" sz="3200" i="1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ru-RU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r>
                        <a:rPr lang="ru-RU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8</m:t>
                      </m:r>
                      <m:r>
                        <a:rPr lang="ru-RU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ru-RU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32;</m:t>
                      </m:r>
                    </m:oMath>
                  </m:oMathPara>
                </a14:m>
                <a:endParaRPr lang="ru-RU" sz="3200" dirty="0"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ru-RU" sz="3200" i="1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ru-RU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r>
                        <a:rPr lang="ru-RU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9</m:t>
                      </m:r>
                      <m:r>
                        <a:rPr lang="ru-RU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ru-RU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36.</m:t>
                      </m:r>
                    </m:oMath>
                  </m:oMathPara>
                </a14:m>
                <a:endParaRPr lang="ru-RU" sz="32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0155" y="571500"/>
                <a:ext cx="1952458" cy="3939540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919031" y="305444"/>
                <a:ext cx="3137910" cy="44394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ru-RU" sz="3200" b="0" i="1" smtClean="0">
                          <a:latin typeface="Cambria Math" panose="02040503050406030204" pitchFamily="18" charset="0"/>
                        </a:rPr>
                        <m:t>4=</m:t>
                      </m:r>
                      <m:f>
                        <m:fPr>
                          <m:ctrlPr>
                            <a:rPr lang="ru-RU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32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ru-RU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ru-RU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;    </m:t>
                      </m:r>
                      <m:r>
                        <a:rPr lang="ru-RU" sz="3200" b="0" i="1" smtClean="0">
                          <a:latin typeface="Cambria Math" panose="02040503050406030204" pitchFamily="18" charset="0"/>
                        </a:rPr>
                        <m:t>4=</m:t>
                      </m:r>
                      <m:f>
                        <m:fPr>
                          <m:ctrlPr>
                            <a:rPr lang="ru-RU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32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num>
                        <m:den>
                          <m:r>
                            <a:rPr lang="ru-RU" sz="3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ru-RU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ru-RU" sz="3200" b="0" dirty="0" smtClean="0">
                  <a:ea typeface="Cambria Math" panose="02040503050406030204" pitchFamily="18" charset="0"/>
                </a:endParaRPr>
              </a:p>
              <a:p>
                <a:endParaRPr lang="ru-RU" sz="1600" i="1" dirty="0" smtClean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ru-RU" sz="3200" i="1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ru-RU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sz="3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16</m:t>
                          </m:r>
                        </m:num>
                        <m:den>
                          <m:r>
                            <a:rPr lang="ru-RU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ru-RU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;  </m:t>
                      </m:r>
                      <m:r>
                        <a:rPr lang="ru-RU" sz="3200" i="1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ru-RU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3200" b="0" i="1" smtClean="0">
                              <a:latin typeface="Cambria Math" panose="02040503050406030204" pitchFamily="18" charset="0"/>
                            </a:rPr>
                            <m:t>20</m:t>
                          </m:r>
                        </m:num>
                        <m:den>
                          <m:r>
                            <a:rPr lang="ru-RU" sz="3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ru-RU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ru-RU" sz="3200" b="0" dirty="0" smtClean="0">
                  <a:ea typeface="Cambria Math" panose="02040503050406030204" pitchFamily="18" charset="0"/>
                </a:endParaRPr>
              </a:p>
              <a:p>
                <a:endParaRPr lang="ru-RU" sz="1600" i="1" dirty="0" smtClean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ru-RU" sz="3200" i="1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ru-RU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3200" b="0" i="1" smtClean="0">
                              <a:latin typeface="Cambria Math" panose="02040503050406030204" pitchFamily="18" charset="0"/>
                            </a:rPr>
                            <m:t>24</m:t>
                          </m:r>
                        </m:num>
                        <m:den>
                          <m:r>
                            <a:rPr lang="ru-RU" sz="32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ru-RU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;  </m:t>
                      </m:r>
                      <m:r>
                        <a:rPr lang="ru-RU" sz="3200" i="1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ru-RU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sz="3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28</m:t>
                          </m:r>
                        </m:num>
                        <m:den>
                          <m:r>
                            <a:rPr lang="ru-RU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ru-RU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ru-RU" sz="3200" b="0" dirty="0" smtClean="0">
                  <a:ea typeface="Cambria Math" panose="02040503050406030204" pitchFamily="18" charset="0"/>
                </a:endParaRPr>
              </a:p>
              <a:p>
                <a:endParaRPr lang="ru-RU" sz="1800" i="1" dirty="0" smtClean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ru-RU" sz="3200" i="1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ru-RU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3200" b="0" i="1" smtClean="0">
                              <a:latin typeface="Cambria Math" panose="02040503050406030204" pitchFamily="18" charset="0"/>
                            </a:rPr>
                            <m:t>32</m:t>
                          </m:r>
                        </m:num>
                        <m:den>
                          <m:r>
                            <a:rPr lang="ru-RU" sz="32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ru-RU" sz="3200" b="0" i="1" smtClean="0">
                          <a:latin typeface="Cambria Math" panose="02040503050406030204" pitchFamily="18" charset="0"/>
                        </a:rPr>
                        <m:t>;  4</m:t>
                      </m:r>
                      <m:r>
                        <a:rPr lang="ru-RU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sz="3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36</m:t>
                          </m:r>
                        </m:num>
                        <m:den>
                          <m:r>
                            <a:rPr lang="ru-RU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ru-RU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ru-RU" sz="32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9031" y="305444"/>
                <a:ext cx="3137910" cy="4439420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4385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58774" y="361950"/>
            <a:ext cx="550227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Правило</a:t>
            </a:r>
            <a:endParaRPr lang="ru-RU" sz="24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4016" y="1158306"/>
            <a:ext cx="548703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800" dirty="0" smtClean="0"/>
              <a:t>Любое </a:t>
            </a:r>
            <a:r>
              <a:rPr lang="ru-RU" sz="1800" dirty="0"/>
              <a:t>натуральное число можно записать в виде дроби с любым знаменателем.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61049" y="1344168"/>
            <a:ext cx="31077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493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53296"/>
          </a:xfrm>
          <a:prstGeom prst="rect">
            <a:avLst/>
          </a:prstGeom>
        </p:spPr>
      </p:pic>
      <p:sp>
        <p:nvSpPr>
          <p:cNvPr id="8" name="Скругленная прямоугольная выноска 7"/>
          <p:cNvSpPr/>
          <p:nvPr/>
        </p:nvSpPr>
        <p:spPr>
          <a:xfrm>
            <a:off x="1077653" y="787400"/>
            <a:ext cx="2364047" cy="762000"/>
          </a:xfrm>
          <a:prstGeom prst="wedgeRoundRectCallout">
            <a:avLst>
              <a:gd name="adj1" fmla="val 52124"/>
              <a:gd name="adj2" fmla="val 76210"/>
              <a:gd name="adj3" fmla="val 16667"/>
            </a:avLst>
          </a:prstGeom>
          <a:solidFill>
            <a:schemeClr val="bg1"/>
          </a:solidFill>
          <a:ln>
            <a:solidFill>
              <a:srgbClr val="2A7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Саша, привет. </a:t>
            </a:r>
            <a:endParaRPr lang="ru-RU" dirty="0" smtClean="0">
              <a:solidFill>
                <a:schemeClr val="tx1"/>
              </a:solidFill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Что </a:t>
            </a:r>
            <a:r>
              <a:rPr lang="ru-RU" dirty="0">
                <a:solidFill>
                  <a:schemeClr val="tx1"/>
                </a:solidFill>
              </a:rPr>
              <a:t>это ты </a:t>
            </a:r>
            <a:r>
              <a:rPr lang="ru-RU" dirty="0" smtClean="0">
                <a:solidFill>
                  <a:schemeClr val="tx1"/>
                </a:solidFill>
              </a:rPr>
              <a:t>бормочешь? 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Что </a:t>
            </a:r>
            <a:r>
              <a:rPr lang="ru-RU" dirty="0">
                <a:solidFill>
                  <a:schemeClr val="tx1"/>
                </a:solidFill>
              </a:rPr>
              <a:t>круто?</a:t>
            </a:r>
          </a:p>
        </p:txBody>
      </p:sp>
      <p:sp>
        <p:nvSpPr>
          <p:cNvPr id="11" name="Скругленная прямоугольная выноска 10"/>
          <p:cNvSpPr/>
          <p:nvPr/>
        </p:nvSpPr>
        <p:spPr>
          <a:xfrm>
            <a:off x="5110826" y="787400"/>
            <a:ext cx="2364047" cy="761500"/>
          </a:xfrm>
          <a:prstGeom prst="wedgeRoundRectCallout">
            <a:avLst>
              <a:gd name="adj1" fmla="val -21475"/>
              <a:gd name="adj2" fmla="val 76109"/>
              <a:gd name="adj3" fmla="val 16667"/>
            </a:avLst>
          </a:prstGeom>
          <a:solidFill>
            <a:schemeClr val="bg1"/>
          </a:solidFill>
          <a:ln>
            <a:solidFill>
              <a:srgbClr val="2A7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>
                <a:solidFill>
                  <a:schemeClr val="tx1"/>
                </a:solidFill>
              </a:rPr>
              <a:t>Вау</a:t>
            </a:r>
            <a:r>
              <a:rPr lang="ru-RU" dirty="0" smtClean="0">
                <a:solidFill>
                  <a:schemeClr val="tx1"/>
                </a:solidFill>
              </a:rPr>
              <a:t>, ничего себе. 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Круто!!!!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7" t="-561"/>
          <a:stretch/>
        </p:blipFill>
        <p:spPr>
          <a:xfrm flipH="1">
            <a:off x="5638187" y="1719498"/>
            <a:ext cx="1181007" cy="180145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481" y="3378200"/>
            <a:ext cx="1418531" cy="113449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73764" y="1747949"/>
            <a:ext cx="1242699" cy="1744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86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84362" y="1523303"/>
            <a:ext cx="1553374" cy="359999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8" y="2179803"/>
            <a:ext cx="2880000" cy="2880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99020" y="1509907"/>
            <a:ext cx="1494140" cy="35999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507047" y="2164626"/>
                <a:ext cx="493725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4800" b="0" i="1" smtClean="0"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ru-RU" sz="48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7047" y="2164626"/>
                <a:ext cx="493725" cy="738664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2928938" y="1714500"/>
                <a:ext cx="1807674" cy="145142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4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sz="4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/>
                        <m:den>
                          <m:r>
                            <a:rPr lang="ru-RU" sz="4800" b="0" i="1" smtClean="0">
                              <a:latin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lang="ru-RU" sz="4800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8938" y="1714500"/>
                <a:ext cx="1807674" cy="1451423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Скругленная прямоугольная выноска 8"/>
              <p:cNvSpPr/>
              <p:nvPr/>
            </p:nvSpPr>
            <p:spPr>
              <a:xfrm>
                <a:off x="3311525" y="361950"/>
                <a:ext cx="4259225" cy="964707"/>
              </a:xfrm>
              <a:prstGeom prst="wedgeRoundRectCallout">
                <a:avLst>
                  <a:gd name="adj1" fmla="val 41588"/>
                  <a:gd name="adj2" fmla="val 78031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2A7F4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dirty="0" smtClean="0">
                    <a:solidFill>
                      <a:schemeClr val="tx1"/>
                    </a:solidFill>
                  </a:rPr>
                  <a:t>Надо найти число, которое при делении на </a:t>
                </a:r>
                <a14:m>
                  <m:oMath xmlns:m="http://schemas.openxmlformats.org/officeDocument/2006/math">
                    <m:r>
                      <a:rPr lang="ru-RU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100</m:t>
                    </m:r>
                  </m:oMath>
                </a14:m>
                <a:r>
                  <a:rPr lang="ru-RU" dirty="0">
                    <a:solidFill>
                      <a:schemeClr val="tx1"/>
                    </a:solidFill>
                  </a:rPr>
                  <a:t> </a:t>
                </a:r>
                <a:r>
                  <a:rPr lang="ru-RU" dirty="0" smtClean="0">
                    <a:solidFill>
                      <a:schemeClr val="tx1"/>
                    </a:solidFill>
                  </a:rPr>
                  <a:t>даёт </a:t>
                </a:r>
                <a14:m>
                  <m:oMath xmlns:m="http://schemas.openxmlformats.org/officeDocument/2006/math">
                    <m:r>
                      <a:rPr lang="ru-RU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4</m:t>
                    </m:r>
                  </m:oMath>
                </a14:m>
                <a:r>
                  <a:rPr lang="ru-RU" dirty="0">
                    <a:solidFill>
                      <a:schemeClr val="tx1"/>
                    </a:solidFill>
                  </a:rPr>
                  <a:t>. Нетрудно понять, что это число </a:t>
                </a:r>
                <a14:m>
                  <m:oMath xmlns:m="http://schemas.openxmlformats.org/officeDocument/2006/math">
                    <m:r>
                      <a:rPr lang="ru-RU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400</m:t>
                    </m:r>
                  </m:oMath>
                </a14:m>
                <a:r>
                  <a:rPr lang="ru-RU" dirty="0">
                    <a:solidFill>
                      <a:schemeClr val="tx1"/>
                    </a:solidFill>
                  </a:rPr>
                  <a:t>. </a:t>
                </a:r>
              </a:p>
            </p:txBody>
          </p:sp>
        </mc:Choice>
        <mc:Fallback xmlns="">
          <p:sp>
            <p:nvSpPr>
              <p:cNvPr id="9" name="Скругленная прямоугольная выноска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1525" y="361950"/>
                <a:ext cx="4259225" cy="964707"/>
              </a:xfrm>
              <a:prstGeom prst="wedgeRoundRectCallout">
                <a:avLst>
                  <a:gd name="adj1" fmla="val 41588"/>
                  <a:gd name="adj2" fmla="val 78031"/>
                  <a:gd name="adj3" fmla="val 16667"/>
                </a:avLst>
              </a:prstGeom>
              <a:blipFill rotWithShape="0">
                <a:blip r:embed="rId9"/>
                <a:stretch>
                  <a:fillRect/>
                </a:stretch>
              </a:blipFill>
              <a:ln>
                <a:solidFill>
                  <a:srgbClr val="2A7F4A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560008" y="1701547"/>
                <a:ext cx="1176604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4800" b="0" i="1" smtClean="0">
                          <a:latin typeface="Cambria Math" panose="02040503050406030204" pitchFamily="18" charset="0"/>
                        </a:rPr>
                        <m:t>400</m:t>
                      </m:r>
                    </m:oMath>
                  </m:oMathPara>
                </a14:m>
                <a:endParaRPr lang="ru-RU" sz="48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0008" y="1701547"/>
                <a:ext cx="1176604" cy="738664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05881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4" grpId="0"/>
      <p:bldP spid="9" grpId="0" animBg="1"/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58774" y="361950"/>
            <a:ext cx="550227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Правило</a:t>
            </a:r>
            <a:endParaRPr lang="ru-RU" sz="24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4016" y="1158306"/>
            <a:ext cx="548703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800" dirty="0"/>
              <a:t>Л</a:t>
            </a:r>
            <a:r>
              <a:rPr lang="ru-RU" sz="1800" dirty="0" smtClean="0"/>
              <a:t>юбое </a:t>
            </a:r>
            <a:r>
              <a:rPr lang="ru-RU" sz="1800" dirty="0"/>
              <a:t>натуральное число можно записать в виде дроби с любым знаменателем.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61049" y="1344168"/>
            <a:ext cx="31077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68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58775" y="986134"/>
                <a:ext cx="8426450" cy="75790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400" dirty="0" smtClean="0"/>
                  <a:t>Записать дробь в виде частного: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а) </m:t>
                      </m:r>
                      <m:f>
                        <m:fPr>
                          <m:ctrlPr>
                            <a:rPr lang="ru-RU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18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ru-RU" sz="1800" b="0" i="1" smtClean="0">
                              <a:latin typeface="Cambria Math" panose="02040503050406030204" pitchFamily="18" charset="0"/>
                            </a:rPr>
                            <m:t>17</m:t>
                          </m:r>
                        </m:den>
                      </m:f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;б) </m:t>
                      </m:r>
                      <m:f>
                        <m:fPr>
                          <m:ctrlPr>
                            <a:rPr lang="ru-RU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1800" b="0" i="1" smtClean="0">
                              <a:latin typeface="Cambria Math" panose="02040503050406030204" pitchFamily="18" charset="0"/>
                            </a:rPr>
                            <m:t>13</m:t>
                          </m:r>
                        </m:num>
                        <m:den>
                          <m:r>
                            <a:rPr lang="ru-RU" sz="1800" b="0" i="1" smtClean="0">
                              <a:latin typeface="Cambria Math" panose="02040503050406030204" pitchFamily="18" charset="0"/>
                            </a:rPr>
                            <m:t>1528</m:t>
                          </m:r>
                        </m:den>
                      </m:f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;в)</m:t>
                      </m:r>
                      <m:f>
                        <m:fPr>
                          <m:ctrlPr>
                            <a:rPr lang="ru-RU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1800" b="0" i="1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num>
                        <m:den>
                          <m:r>
                            <a:rPr lang="ru-RU" sz="18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ru-RU" sz="1800" dirty="0" smtClean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5" y="986134"/>
                <a:ext cx="8426450" cy="757900"/>
              </a:xfrm>
              <a:prstGeom prst="rect">
                <a:avLst/>
              </a:prstGeom>
              <a:blipFill rotWithShape="0">
                <a:blip r:embed="rId3"/>
                <a:stretch>
                  <a:fillRect l="-1302" t="-725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Прямая соединительная линия 11"/>
          <p:cNvCxnSpPr/>
          <p:nvPr/>
        </p:nvCxnSpPr>
        <p:spPr>
          <a:xfrm>
            <a:off x="358774" y="1946031"/>
            <a:ext cx="842645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58774" y="361950"/>
            <a:ext cx="403383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Задание № 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8775" y="2067340"/>
            <a:ext cx="257016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 smtClean="0"/>
              <a:t>Решение: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07974" y="2474578"/>
                <a:ext cx="612347" cy="5250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а) </m:t>
                      </m:r>
                      <m:f>
                        <m:fPr>
                          <m:ctrlPr>
                            <a:rPr lang="ru-RU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18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ru-RU" sz="1800" b="0" i="1" smtClean="0">
                              <a:latin typeface="Cambria Math" panose="02040503050406030204" pitchFamily="18" charset="0"/>
                            </a:rPr>
                            <m:t>17</m:t>
                          </m:r>
                        </m:den>
                      </m:f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974" y="2474578"/>
                <a:ext cx="612347" cy="525016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94344" y="2067340"/>
            <a:ext cx="1195312" cy="28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915425" y="2617029"/>
                <a:ext cx="93936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=5 :17;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5425" y="2617029"/>
                <a:ext cx="939360" cy="276999"/>
              </a:xfrm>
              <a:prstGeom prst="rect">
                <a:avLst/>
              </a:prstGeom>
              <a:blipFill rotWithShape="0">
                <a:blip r:embed="rId7"/>
                <a:stretch>
                  <a:fillRect l="-1948" r="-4545" b="-152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/>
          <p:cNvSpPr txBox="1"/>
          <p:nvPr/>
        </p:nvSpPr>
        <p:spPr>
          <a:xfrm>
            <a:off x="370059" y="4563107"/>
            <a:ext cx="257016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 smtClean="0"/>
              <a:t>Ответ:</a:t>
            </a:r>
            <a:endParaRPr lang="ru-RU" sz="1400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978925" y="4515054"/>
                <a:ext cx="854593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b="0" i="1" smtClean="0">
                          <a:latin typeface="Cambria Math" panose="02040503050406030204" pitchFamily="18" charset="0"/>
                        </a:rPr>
                        <m:t>а) 5 :17;</m:t>
                      </m:r>
                    </m:oMath>
                  </m:oMathPara>
                </a14:m>
                <a:endParaRPr lang="ru-RU" sz="2000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925" y="4515054"/>
                <a:ext cx="854593" cy="246221"/>
              </a:xfrm>
              <a:prstGeom prst="rect">
                <a:avLst/>
              </a:prstGeom>
              <a:blipFill rotWithShape="0">
                <a:blip r:embed="rId8"/>
                <a:stretch>
                  <a:fillRect l="-2857" r="-3571" b="-35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307974" y="3191190"/>
                <a:ext cx="881652" cy="5204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б) </m:t>
                      </m:r>
                      <m:f>
                        <m:fPr>
                          <m:ctrlPr>
                            <a:rPr lang="ru-RU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1800" b="0" i="1" smtClean="0">
                              <a:latin typeface="Cambria Math" panose="02040503050406030204" pitchFamily="18" charset="0"/>
                            </a:rPr>
                            <m:t>13</m:t>
                          </m:r>
                        </m:num>
                        <m:den>
                          <m:r>
                            <a:rPr lang="ru-RU" sz="1800" b="0" i="1" smtClean="0">
                              <a:latin typeface="Cambria Math" panose="02040503050406030204" pitchFamily="18" charset="0"/>
                            </a:rPr>
                            <m:t>1528</m:t>
                          </m:r>
                        </m:den>
                      </m:f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974" y="3191190"/>
                <a:ext cx="881652" cy="520463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1203523" y="3346167"/>
                <a:ext cx="132408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=13 :1528;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3523" y="3346167"/>
                <a:ext cx="1324080" cy="276999"/>
              </a:xfrm>
              <a:prstGeom prst="rect">
                <a:avLst/>
              </a:prstGeom>
              <a:blipFill rotWithShape="0">
                <a:blip r:embed="rId10"/>
                <a:stretch>
                  <a:fillRect l="-917" r="-2752" b="-1555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834573" y="4521624"/>
                <a:ext cx="1205651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b="0" i="1" smtClean="0">
                          <a:latin typeface="Cambria Math" panose="02040503050406030204" pitchFamily="18" charset="0"/>
                        </a:rPr>
                        <m:t>б) 13 :1528;</m:t>
                      </m:r>
                    </m:oMath>
                  </m:oMathPara>
                </a14:m>
                <a:endParaRPr lang="ru-RU" sz="20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4573" y="4521624"/>
                <a:ext cx="1205651" cy="246221"/>
              </a:xfrm>
              <a:prstGeom prst="rect">
                <a:avLst/>
              </a:prstGeom>
              <a:blipFill rotWithShape="0">
                <a:blip r:embed="rId11"/>
                <a:stretch>
                  <a:fillRect l="-3535" r="-2525" b="-35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307974" y="3907531"/>
                <a:ext cx="625171" cy="5259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в) </m:t>
                      </m:r>
                      <m:f>
                        <m:fPr>
                          <m:ctrlPr>
                            <a:rPr lang="ru-RU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1800" b="0" i="1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num>
                        <m:den>
                          <m:r>
                            <a:rPr lang="ru-RU" sz="18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974" y="3907531"/>
                <a:ext cx="625171" cy="525978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968009" y="4062337"/>
                <a:ext cx="92653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=15 :7.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8009" y="4062337"/>
                <a:ext cx="926536" cy="276999"/>
              </a:xfrm>
              <a:prstGeom prst="rect">
                <a:avLst/>
              </a:prstGeom>
              <a:blipFill rotWithShape="0">
                <a:blip r:embed="rId13"/>
                <a:stretch>
                  <a:fillRect l="-2632" b="-869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3054991" y="4509348"/>
                <a:ext cx="848181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b="0" i="1" smtClean="0">
                          <a:latin typeface="Cambria Math" panose="02040503050406030204" pitchFamily="18" charset="0"/>
                        </a:rPr>
                        <m:t>в) 15 :7.</m:t>
                      </m:r>
                    </m:oMath>
                  </m:oMathPara>
                </a14:m>
                <a:endParaRPr lang="ru-RU" sz="2000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4991" y="4509348"/>
                <a:ext cx="848181" cy="246221"/>
              </a:xfrm>
              <a:prstGeom prst="rect">
                <a:avLst/>
              </a:prstGeom>
              <a:blipFill rotWithShape="0">
                <a:blip r:embed="rId14"/>
                <a:stretch>
                  <a:fillRect l="-2158" b="-35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1739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15" grpId="0"/>
      <p:bldP spid="3" grpId="0"/>
      <p:bldP spid="4" grpId="0"/>
      <p:bldP spid="20" grpId="0"/>
      <p:bldP spid="21" grpId="0"/>
      <p:bldP spid="16" grpId="0"/>
      <p:bldP spid="17" grpId="0"/>
      <p:bldP spid="18" grpId="0"/>
      <p:bldP spid="23" grpId="0"/>
      <p:bldP spid="24" grpId="0"/>
      <p:bldP spid="2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58775" y="1023712"/>
                <a:ext cx="8426450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400" dirty="0" smtClean="0"/>
                  <a:t>Записать число </a:t>
                </a:r>
                <a14:m>
                  <m:oMath xmlns:m="http://schemas.openxmlformats.org/officeDocument/2006/math">
                    <m:r>
                      <a:rPr lang="ru-RU" sz="1400" b="0" i="1" smtClean="0">
                        <a:latin typeface="Cambria Math" panose="02040503050406030204" pitchFamily="18" charset="0"/>
                      </a:rPr>
                      <m:t>7</m:t>
                    </m:r>
                  </m:oMath>
                </a14:m>
                <a:r>
                  <a:rPr lang="ru-RU" sz="1800" dirty="0" smtClean="0"/>
                  <a:t> </a:t>
                </a:r>
                <a:r>
                  <a:rPr lang="ru-RU" sz="1400" dirty="0" smtClean="0"/>
                  <a:t>в виде дроби со знаменателем: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а) 1;б) 8;в) 19.</m:t>
                      </m:r>
                    </m:oMath>
                  </m:oMathPara>
                </a14:m>
                <a:endParaRPr lang="ru-RU" sz="1800" dirty="0" smtClean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5" y="1023712"/>
                <a:ext cx="8426450" cy="553998"/>
              </a:xfrm>
              <a:prstGeom prst="rect">
                <a:avLst/>
              </a:prstGeom>
              <a:blipFill rotWithShape="0">
                <a:blip r:embed="rId3"/>
                <a:stretch>
                  <a:fillRect l="-1302" t="-1099" b="-1758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Прямая соединительная линия 11"/>
          <p:cNvCxnSpPr/>
          <p:nvPr/>
        </p:nvCxnSpPr>
        <p:spPr>
          <a:xfrm>
            <a:off x="358774" y="1946031"/>
            <a:ext cx="842645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58774" y="361950"/>
            <a:ext cx="403383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Задание № 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8775" y="2067340"/>
            <a:ext cx="257016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 smtClean="0"/>
              <a:t>Решение: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94344" y="2122251"/>
            <a:ext cx="1195312" cy="277017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71300" y="4477028"/>
            <a:ext cx="257016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 smtClean="0"/>
              <a:t>Ответ:</a:t>
            </a:r>
            <a:endParaRPr lang="ru-RU" sz="1400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996884" y="4307842"/>
                <a:ext cx="518795" cy="4594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b="0" i="1" smtClean="0">
                          <a:latin typeface="Cambria Math" panose="02040503050406030204" pitchFamily="18" charset="0"/>
                        </a:rPr>
                        <m:t>а) </m:t>
                      </m:r>
                      <m:f>
                        <m:fPr>
                          <m:ctrlPr>
                            <a:rPr lang="ru-RU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16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ru-RU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den>
                      </m:f>
                      <m:r>
                        <a:rPr lang="ru-RU" sz="1600" b="0" i="1" smtClean="0"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ru-RU" sz="2000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6884" y="4307842"/>
                <a:ext cx="518795" cy="459421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515679" y="4307842"/>
                <a:ext cx="642227" cy="4660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b="0" i="1" smtClean="0">
                          <a:latin typeface="Cambria Math" panose="02040503050406030204" pitchFamily="18" charset="0"/>
                        </a:rPr>
                        <m:t>б) </m:t>
                      </m:r>
                      <m:f>
                        <m:fPr>
                          <m:ctrlPr>
                            <a:rPr lang="ru-RU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1600" b="0" i="1" smtClean="0">
                              <a:latin typeface="Cambria Math" panose="02040503050406030204" pitchFamily="18" charset="0"/>
                            </a:rPr>
                            <m:t>56</m:t>
                          </m:r>
                        </m:num>
                        <m:den>
                          <m:r>
                            <a:rPr lang="ru-RU" sz="16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ru-RU" sz="1600" b="0" i="1" smtClean="0"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ru-RU" sz="20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5679" y="4307842"/>
                <a:ext cx="642227" cy="466025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2179679" y="4307842"/>
                <a:ext cx="740011" cy="46262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b="0" i="1" smtClean="0">
                          <a:latin typeface="Cambria Math" panose="02040503050406030204" pitchFamily="18" charset="0"/>
                        </a:rPr>
                        <m:t>в) </m:t>
                      </m:r>
                      <m:f>
                        <m:fPr>
                          <m:ctrlPr>
                            <a:rPr lang="ru-RU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1600" b="0" i="1" smtClean="0">
                              <a:latin typeface="Cambria Math" panose="02040503050406030204" pitchFamily="18" charset="0"/>
                            </a:rPr>
                            <m:t>133</m:t>
                          </m:r>
                        </m:num>
                        <m:den>
                          <m:r>
                            <a:rPr lang="ru-RU" sz="1600" b="0" i="1" smtClean="0">
                              <a:latin typeface="Cambria Math" panose="02040503050406030204" pitchFamily="18" charset="0"/>
                            </a:rPr>
                            <m:t>19</m:t>
                          </m:r>
                        </m:den>
                      </m:f>
                      <m:r>
                        <a:rPr lang="ru-RU" sz="1600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ru-RU" sz="2000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9679" y="4307842"/>
                <a:ext cx="740011" cy="462627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33200" y="2404092"/>
                <a:ext cx="974626" cy="51674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а) 7=</m:t>
                      </m:r>
                      <m:f>
                        <m:fPr>
                          <m:ctrlPr>
                            <a:rPr lang="ru-RU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18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ru-RU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den>
                      </m:f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200" y="2404092"/>
                <a:ext cx="974626" cy="516745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321196" y="3093369"/>
                <a:ext cx="137377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б) 7</m:t>
                      </m:r>
                      <m:r>
                        <a:rPr lang="ru-RU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⋅8</m:t>
                      </m:r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=56;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196" y="3093369"/>
                <a:ext cx="1373774" cy="276999"/>
              </a:xfrm>
              <a:prstGeom prst="rect">
                <a:avLst/>
              </a:prstGeom>
              <a:blipFill rotWithShape="0">
                <a:blip r:embed="rId10"/>
                <a:stretch>
                  <a:fillRect l="-3556" r="-2667" b="-3478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Прямоугольник 9"/>
              <p:cNvSpPr/>
              <p:nvPr/>
            </p:nvSpPr>
            <p:spPr>
              <a:xfrm>
                <a:off x="1639072" y="2898576"/>
                <a:ext cx="1027845" cy="61831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i="1" smtClean="0">
                          <a:latin typeface="Cambria Math" panose="02040503050406030204" pitchFamily="18" charset="0"/>
                        </a:rPr>
                        <m:t>7=</m:t>
                      </m:r>
                      <m:f>
                        <m:fPr>
                          <m:ctrlPr>
                            <a:rPr lang="ru-RU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1800" i="1">
                              <a:latin typeface="Cambria Math" panose="02040503050406030204" pitchFamily="18" charset="0"/>
                            </a:rPr>
                            <m:t>56</m:t>
                          </m:r>
                        </m:num>
                        <m:den>
                          <m:r>
                            <a:rPr lang="ru-RU" sz="1800" i="1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10" name="Прямоугольник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9072" y="2898576"/>
                <a:ext cx="1027845" cy="618311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320070" y="3709161"/>
                <a:ext cx="162544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в) 7</m:t>
                      </m:r>
                      <m:r>
                        <a:rPr lang="ru-RU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⋅19</m:t>
                      </m:r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=133;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070" y="3709161"/>
                <a:ext cx="1625445" cy="276999"/>
              </a:xfrm>
              <a:prstGeom prst="rect">
                <a:avLst/>
              </a:prstGeom>
              <a:blipFill rotWithShape="0">
                <a:blip r:embed="rId12"/>
                <a:stretch>
                  <a:fillRect l="-1504" r="-2256" b="-3478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Прямоугольник 26"/>
              <p:cNvSpPr/>
              <p:nvPr/>
            </p:nvSpPr>
            <p:spPr>
              <a:xfrm>
                <a:off x="1825836" y="3527068"/>
                <a:ext cx="1156086" cy="6127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i="1" smtClean="0">
                          <a:latin typeface="Cambria Math" panose="02040503050406030204" pitchFamily="18" charset="0"/>
                        </a:rPr>
                        <m:t>7=</m:t>
                      </m:r>
                      <m:f>
                        <m:fPr>
                          <m:ctrlPr>
                            <a:rPr lang="ru-RU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1800" b="0" i="1" smtClean="0">
                              <a:latin typeface="Cambria Math" panose="02040503050406030204" pitchFamily="18" charset="0"/>
                            </a:rPr>
                            <m:t>133</m:t>
                          </m:r>
                        </m:num>
                        <m:den>
                          <m:r>
                            <a:rPr lang="ru-RU" sz="1800" b="0" i="1" smtClean="0">
                              <a:latin typeface="Cambria Math" panose="02040503050406030204" pitchFamily="18" charset="0"/>
                            </a:rPr>
                            <m:t>19</m:t>
                          </m:r>
                        </m:den>
                      </m:f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27" name="Прямоугольник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5836" y="3527068"/>
                <a:ext cx="1156086" cy="612732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73190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15" grpId="0"/>
      <p:bldP spid="20" grpId="0"/>
      <p:bldP spid="21" grpId="0"/>
      <p:bldP spid="18" grpId="0"/>
      <p:bldP spid="25" grpId="0"/>
      <p:bldP spid="5" grpId="0"/>
      <p:bldP spid="19" grpId="0"/>
      <p:bldP spid="10" grpId="0"/>
      <p:bldP spid="26" grpId="0"/>
      <p:bldP spid="2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58775" y="1023712"/>
                <a:ext cx="8426450" cy="75976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400" dirty="0" smtClean="0"/>
                  <a:t>Решите уравнения: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а) </m:t>
                      </m:r>
                      <m:f>
                        <m:fPr>
                          <m:ctrlPr>
                            <a:rPr lang="ru-RU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=17</m:t>
                      </m:r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;б) </m:t>
                      </m:r>
                      <m:f>
                        <m:fPr>
                          <m:ctrlPr>
                            <a:rPr lang="ru-RU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196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=14</m:t>
                      </m:r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;в) </m:t>
                      </m:r>
                      <m:f>
                        <m:fPr>
                          <m:ctrlPr>
                            <a:rPr lang="ru-RU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126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5+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=21;</m:t>
                      </m:r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г) </m:t>
                      </m:r>
                      <m:f>
                        <m:fPr>
                          <m:ctrlPr>
                            <a:rPr lang="ru-RU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+8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=7</m:t>
                      </m:r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ru-RU" sz="1800" dirty="0" smtClean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5" y="1023712"/>
                <a:ext cx="8426450" cy="759760"/>
              </a:xfrm>
              <a:prstGeom prst="rect">
                <a:avLst/>
              </a:prstGeom>
              <a:blipFill rotWithShape="0">
                <a:blip r:embed="rId3"/>
                <a:stretch>
                  <a:fillRect l="-1302" t="-72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Прямая соединительная линия 11"/>
          <p:cNvCxnSpPr/>
          <p:nvPr/>
        </p:nvCxnSpPr>
        <p:spPr>
          <a:xfrm>
            <a:off x="358774" y="1946031"/>
            <a:ext cx="842645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58774" y="361950"/>
            <a:ext cx="403383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Задание № 4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213475" y="-2"/>
            <a:ext cx="2571750" cy="1622491"/>
          </a:xfrm>
          <a:prstGeom prst="rect">
            <a:avLst/>
          </a:prstGeom>
          <a:solidFill>
            <a:srgbClr val="FFC000">
              <a:alpha val="50000"/>
            </a:srgbClr>
          </a:solidFill>
        </p:spPr>
        <p:txBody>
          <a:bodyPr wrap="square" lIns="360000" tIns="360000" rIns="360000" bIns="180000" rtlCol="0">
            <a:spAutoFit/>
          </a:bodyPr>
          <a:lstStyle/>
          <a:p>
            <a:pPr algn="ctr"/>
            <a:r>
              <a:rPr lang="ru-RU" sz="1400" dirty="0" smtClean="0"/>
              <a:t>Для того, </a:t>
            </a:r>
            <a:r>
              <a:rPr lang="ru-RU" sz="1400" dirty="0"/>
              <a:t>чтобы найти неизвестное делимое, нужно делитель умножить на частное.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8775" y="2067340"/>
            <a:ext cx="257016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 smtClean="0"/>
              <a:t>Решение: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17134" y="2122251"/>
            <a:ext cx="1149732" cy="277017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71300" y="4477028"/>
            <a:ext cx="257016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 smtClean="0"/>
              <a:t>Ответ:</a:t>
            </a:r>
            <a:endParaRPr lang="ru-RU" sz="1400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1021935" y="4446251"/>
                <a:ext cx="950966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b="0" i="1" smtClean="0">
                          <a:latin typeface="Cambria Math" panose="02040503050406030204" pitchFamily="18" charset="0"/>
                        </a:rPr>
                        <m:t>а) 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=85;</m:t>
                      </m:r>
                    </m:oMath>
                  </m:oMathPara>
                </a14:m>
                <a:endParaRPr lang="ru-RU" sz="2000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1935" y="4446251"/>
                <a:ext cx="950966" cy="246221"/>
              </a:xfrm>
              <a:prstGeom prst="rect">
                <a:avLst/>
              </a:prstGeom>
              <a:blipFill rotWithShape="0">
                <a:blip r:embed="rId6"/>
                <a:stretch>
                  <a:fillRect l="-2564" r="-3205" b="-3414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Прямоугольник 2"/>
              <p:cNvSpPr/>
              <p:nvPr/>
            </p:nvSpPr>
            <p:spPr>
              <a:xfrm>
                <a:off x="222948" y="2391803"/>
                <a:ext cx="1293175" cy="56675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i="1">
                          <a:latin typeface="Cambria Math" panose="02040503050406030204" pitchFamily="18" charset="0"/>
                        </a:rPr>
                        <m:t>а) </m:t>
                      </m:r>
                      <m:f>
                        <m:fPr>
                          <m:ctrlPr>
                            <a:rPr lang="ru-RU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1800" i="1">
                          <a:latin typeface="Cambria Math" panose="02040503050406030204" pitchFamily="18" charset="0"/>
                        </a:rPr>
                        <m:t>=17</m:t>
                      </m:r>
                      <m:r>
                        <a:rPr lang="ru-RU" sz="1800" i="1"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3" name="Прямоугольник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948" y="2391803"/>
                <a:ext cx="1293175" cy="566758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606216" y="2958561"/>
                <a:ext cx="110690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=5⋅17;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216" y="2958561"/>
                <a:ext cx="1106906" cy="276999"/>
              </a:xfrm>
              <a:prstGeom prst="rect">
                <a:avLst/>
              </a:prstGeom>
              <a:blipFill rotWithShape="0">
                <a:blip r:embed="rId8"/>
                <a:stretch>
                  <a:fillRect l="-2198" r="-3297" b="-152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606216" y="3410109"/>
                <a:ext cx="81035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=85;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216" y="3410109"/>
                <a:ext cx="810350" cy="276999"/>
              </a:xfrm>
              <a:prstGeom prst="rect">
                <a:avLst/>
              </a:prstGeom>
              <a:blipFill rotWithShape="0">
                <a:blip r:embed="rId9"/>
                <a:stretch>
                  <a:fillRect l="-3759" r="-5263" b="-152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3213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22" grpId="0" animBg="1"/>
      <p:bldP spid="15" grpId="0"/>
      <p:bldP spid="20" grpId="0"/>
      <p:bldP spid="21" grpId="0"/>
      <p:bldP spid="3" grpId="0"/>
      <p:bldP spid="4" grpId="0"/>
      <p:bldP spid="2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58775" y="1023712"/>
                <a:ext cx="8426450" cy="75976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400" dirty="0" smtClean="0"/>
                  <a:t>Решите уравнения: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а) </m:t>
                      </m:r>
                      <m:f>
                        <m:fPr>
                          <m:ctrlPr>
                            <a:rPr lang="ru-RU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=17</m:t>
                      </m:r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;б) </m:t>
                      </m:r>
                      <m:f>
                        <m:fPr>
                          <m:ctrlPr>
                            <a:rPr lang="ru-RU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196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=14</m:t>
                      </m:r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;в) </m:t>
                      </m:r>
                      <m:f>
                        <m:fPr>
                          <m:ctrlPr>
                            <a:rPr lang="ru-RU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126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5+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=21;</m:t>
                      </m:r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г) </m:t>
                      </m:r>
                      <m:f>
                        <m:fPr>
                          <m:ctrlPr>
                            <a:rPr lang="ru-RU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+8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=7</m:t>
                      </m:r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ru-RU" sz="1800" dirty="0" smtClean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5" y="1023712"/>
                <a:ext cx="8426450" cy="759760"/>
              </a:xfrm>
              <a:prstGeom prst="rect">
                <a:avLst/>
              </a:prstGeom>
              <a:blipFill rotWithShape="0">
                <a:blip r:embed="rId3"/>
                <a:stretch>
                  <a:fillRect l="-1302" t="-72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Прямая соединительная линия 11"/>
          <p:cNvCxnSpPr/>
          <p:nvPr/>
        </p:nvCxnSpPr>
        <p:spPr>
          <a:xfrm>
            <a:off x="358774" y="1946031"/>
            <a:ext cx="842645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58774" y="361950"/>
            <a:ext cx="403383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Задание № 4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213475" y="-2"/>
            <a:ext cx="2571750" cy="1622491"/>
          </a:xfrm>
          <a:prstGeom prst="rect">
            <a:avLst/>
          </a:prstGeom>
          <a:solidFill>
            <a:srgbClr val="FFC000">
              <a:alpha val="50000"/>
            </a:srgbClr>
          </a:solidFill>
        </p:spPr>
        <p:txBody>
          <a:bodyPr wrap="square" lIns="360000" tIns="360000" rIns="360000" bIns="180000" rtlCol="0">
            <a:spAutoFit/>
          </a:bodyPr>
          <a:lstStyle/>
          <a:p>
            <a:pPr algn="ctr"/>
            <a:r>
              <a:rPr lang="ru-RU" sz="1400" dirty="0"/>
              <a:t>Чтобы найти неизвестный делитель, надо делимое разделить на частное.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8775" y="2067340"/>
            <a:ext cx="257016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 smtClean="0"/>
              <a:t>Решение: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17134" y="2122251"/>
            <a:ext cx="1149732" cy="277017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71300" y="4477028"/>
            <a:ext cx="257016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 smtClean="0"/>
              <a:t>Ответ:</a:t>
            </a:r>
            <a:endParaRPr lang="ru-RU" sz="1400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1021935" y="4446251"/>
                <a:ext cx="950966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b="0" i="1" smtClean="0">
                          <a:latin typeface="Cambria Math" panose="02040503050406030204" pitchFamily="18" charset="0"/>
                        </a:rPr>
                        <m:t>а) 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=85;</m:t>
                      </m:r>
                    </m:oMath>
                  </m:oMathPara>
                </a14:m>
                <a:endParaRPr lang="ru-RU" sz="2000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1935" y="4446251"/>
                <a:ext cx="950966" cy="246221"/>
              </a:xfrm>
              <a:prstGeom prst="rect">
                <a:avLst/>
              </a:prstGeom>
              <a:blipFill rotWithShape="0">
                <a:blip r:embed="rId6"/>
                <a:stretch>
                  <a:fillRect l="-2564" r="-3205" b="-3414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Прямоугольник 2"/>
              <p:cNvSpPr/>
              <p:nvPr/>
            </p:nvSpPr>
            <p:spPr>
              <a:xfrm>
                <a:off x="222948" y="2391803"/>
                <a:ext cx="1293175" cy="56675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i="1">
                          <a:latin typeface="Cambria Math" panose="02040503050406030204" pitchFamily="18" charset="0"/>
                        </a:rPr>
                        <m:t>а) </m:t>
                      </m:r>
                      <m:f>
                        <m:fPr>
                          <m:ctrlPr>
                            <a:rPr lang="ru-RU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1800" i="1">
                          <a:latin typeface="Cambria Math" panose="02040503050406030204" pitchFamily="18" charset="0"/>
                        </a:rPr>
                        <m:t>=17</m:t>
                      </m:r>
                      <m:r>
                        <a:rPr lang="ru-RU" sz="1800" i="1"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3" name="Прямоугольник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948" y="2391803"/>
                <a:ext cx="1293175" cy="566758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606216" y="2958561"/>
                <a:ext cx="110690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=5⋅17;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216" y="2958561"/>
                <a:ext cx="1106906" cy="276999"/>
              </a:xfrm>
              <a:prstGeom prst="rect">
                <a:avLst/>
              </a:prstGeom>
              <a:blipFill rotWithShape="0">
                <a:blip r:embed="rId8"/>
                <a:stretch>
                  <a:fillRect l="-2198" r="-3297" b="-152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606216" y="3410109"/>
                <a:ext cx="81035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=85;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216" y="3410109"/>
                <a:ext cx="810350" cy="276999"/>
              </a:xfrm>
              <a:prstGeom prst="rect">
                <a:avLst/>
              </a:prstGeom>
              <a:blipFill rotWithShape="0">
                <a:blip r:embed="rId9"/>
                <a:stretch>
                  <a:fillRect l="-3759" r="-5263" b="-152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Прямоугольник 15"/>
              <p:cNvSpPr/>
              <p:nvPr/>
            </p:nvSpPr>
            <p:spPr>
              <a:xfrm>
                <a:off x="1777118" y="2339281"/>
                <a:ext cx="1556836" cy="6127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i="1" smtClean="0">
                          <a:latin typeface="Cambria Math" panose="02040503050406030204" pitchFamily="18" charset="0"/>
                        </a:rPr>
                        <m:t>б) </m:t>
                      </m:r>
                      <m:f>
                        <m:fPr>
                          <m:ctrlPr>
                            <a:rPr lang="ru-RU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1800" b="0" i="1" smtClean="0">
                              <a:latin typeface="Cambria Math" panose="02040503050406030204" pitchFamily="18" charset="0"/>
                            </a:rPr>
                            <m:t>196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18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14</m:t>
                      </m:r>
                      <m:r>
                        <a:rPr lang="ru-RU" sz="1800" i="1"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16" name="Прямоугольник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7118" y="2339281"/>
                <a:ext cx="1556836" cy="612732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1971945" y="4461639"/>
                <a:ext cx="956993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i="1" smtClean="0">
                          <a:latin typeface="Cambria Math" panose="02040503050406030204" pitchFamily="18" charset="0"/>
                        </a:rPr>
                        <m:t>б</m:t>
                      </m:r>
                      <m:r>
                        <a:rPr lang="ru-RU" sz="1600" b="0" i="1" smtClean="0">
                          <a:latin typeface="Cambria Math" panose="02040503050406030204" pitchFamily="18" charset="0"/>
                        </a:rPr>
                        <m:t>) 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=14;</m:t>
                      </m:r>
                    </m:oMath>
                  </m:oMathPara>
                </a14:m>
                <a:endParaRPr lang="ru-RU" sz="20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1945" y="4461639"/>
                <a:ext cx="956993" cy="246221"/>
              </a:xfrm>
              <a:prstGeom prst="rect">
                <a:avLst/>
              </a:prstGeom>
              <a:blipFill rotWithShape="0">
                <a:blip r:embed="rId11"/>
                <a:stretch>
                  <a:fillRect l="-4459" r="-3185" b="-35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2158782" y="2942971"/>
                <a:ext cx="139038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=196 :14;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8782" y="2942971"/>
                <a:ext cx="1390381" cy="276999"/>
              </a:xfrm>
              <a:prstGeom prst="rect">
                <a:avLst/>
              </a:prstGeom>
              <a:blipFill rotWithShape="0">
                <a:blip r:embed="rId12"/>
                <a:stretch>
                  <a:fillRect l="-1754" r="-3070" b="-1555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2158782" y="3369479"/>
                <a:ext cx="80688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=14;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8782" y="3369479"/>
                <a:ext cx="806888" cy="276999"/>
              </a:xfrm>
              <a:prstGeom prst="rect">
                <a:avLst/>
              </a:prstGeom>
              <a:blipFill rotWithShape="0">
                <a:blip r:embed="rId13"/>
                <a:stretch>
                  <a:fillRect l="-3788" r="-5303" b="-1555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8331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6" grpId="0"/>
      <p:bldP spid="19" grpId="0"/>
      <p:bldP spid="25" grpId="0"/>
      <p:bldP spid="2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58775" y="1023712"/>
                <a:ext cx="8426450" cy="75976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400" dirty="0" smtClean="0"/>
                  <a:t>Решите уравнения: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а) </m:t>
                      </m:r>
                      <m:f>
                        <m:fPr>
                          <m:ctrlPr>
                            <a:rPr lang="ru-RU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=17</m:t>
                      </m:r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;б) </m:t>
                      </m:r>
                      <m:f>
                        <m:fPr>
                          <m:ctrlPr>
                            <a:rPr lang="ru-RU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196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=14</m:t>
                      </m:r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;в) </m:t>
                      </m:r>
                      <m:f>
                        <m:fPr>
                          <m:ctrlPr>
                            <a:rPr lang="ru-RU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126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5+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=21;</m:t>
                      </m:r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г) </m:t>
                      </m:r>
                      <m:f>
                        <m:fPr>
                          <m:ctrlPr>
                            <a:rPr lang="ru-RU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+8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=7</m:t>
                      </m:r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ru-RU" sz="1800" dirty="0" smtClean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5" y="1023712"/>
                <a:ext cx="8426450" cy="759760"/>
              </a:xfrm>
              <a:prstGeom prst="rect">
                <a:avLst/>
              </a:prstGeom>
              <a:blipFill rotWithShape="0">
                <a:blip r:embed="rId3"/>
                <a:stretch>
                  <a:fillRect l="-1302" t="-72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Прямая соединительная линия 11"/>
          <p:cNvCxnSpPr/>
          <p:nvPr/>
        </p:nvCxnSpPr>
        <p:spPr>
          <a:xfrm>
            <a:off x="358774" y="1946031"/>
            <a:ext cx="842645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58774" y="361950"/>
            <a:ext cx="403383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Задание № 4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213475" y="-2"/>
            <a:ext cx="2571750" cy="1622491"/>
          </a:xfrm>
          <a:prstGeom prst="rect">
            <a:avLst/>
          </a:prstGeom>
          <a:solidFill>
            <a:srgbClr val="FFC000">
              <a:alpha val="50000"/>
            </a:srgbClr>
          </a:solidFill>
        </p:spPr>
        <p:txBody>
          <a:bodyPr wrap="square" lIns="360000" tIns="360000" rIns="360000" bIns="180000" rtlCol="0">
            <a:spAutoFit/>
          </a:bodyPr>
          <a:lstStyle/>
          <a:p>
            <a:pPr algn="ctr"/>
            <a:r>
              <a:rPr lang="ru-RU" sz="1400" dirty="0"/>
              <a:t>Чтобы найти неизвестный делитель, надо делимое разделить на частное.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8775" y="2067340"/>
            <a:ext cx="257016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 smtClean="0"/>
              <a:t>Решение: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17134" y="2175068"/>
            <a:ext cx="1149732" cy="266454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71300" y="4477028"/>
            <a:ext cx="257016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 smtClean="0"/>
              <a:t>Ответ:</a:t>
            </a:r>
            <a:endParaRPr lang="ru-RU" sz="1400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1021935" y="4446251"/>
                <a:ext cx="950966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b="0" i="1" smtClean="0">
                          <a:latin typeface="Cambria Math" panose="02040503050406030204" pitchFamily="18" charset="0"/>
                        </a:rPr>
                        <m:t>а) 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=85;</m:t>
                      </m:r>
                    </m:oMath>
                  </m:oMathPara>
                </a14:m>
                <a:endParaRPr lang="ru-RU" sz="2000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1935" y="4446251"/>
                <a:ext cx="950966" cy="246221"/>
              </a:xfrm>
              <a:prstGeom prst="rect">
                <a:avLst/>
              </a:prstGeom>
              <a:blipFill rotWithShape="0">
                <a:blip r:embed="rId6"/>
                <a:stretch>
                  <a:fillRect l="-2564" r="-3205" b="-3414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Прямоугольник 23"/>
              <p:cNvSpPr/>
              <p:nvPr/>
            </p:nvSpPr>
            <p:spPr>
              <a:xfrm>
                <a:off x="3492840" y="2339281"/>
                <a:ext cx="1687450" cy="6173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в</m:t>
                      </m:r>
                      <m:r>
                        <a:rPr lang="ru-RU" sz="1800" i="1" smtClean="0">
                          <a:latin typeface="Cambria Math" panose="02040503050406030204" pitchFamily="18" charset="0"/>
                        </a:rPr>
                        <m:t>) </m:t>
                      </m:r>
                      <m:f>
                        <m:fPr>
                          <m:ctrlPr>
                            <a:rPr lang="ru-RU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1800" b="0" i="1" smtClean="0">
                              <a:latin typeface="Cambria Math" panose="02040503050406030204" pitchFamily="18" charset="0"/>
                            </a:rPr>
                            <m:t>126</m:t>
                          </m:r>
                        </m:num>
                        <m:den>
                          <m:r>
                            <a:rPr lang="ru-RU" sz="1800" b="0" i="1" smtClean="0">
                              <a:latin typeface="Cambria Math" panose="02040503050406030204" pitchFamily="18" charset="0"/>
                            </a:rPr>
                            <m:t>5+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lang="en-US" sz="18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21</m:t>
                      </m:r>
                      <m:r>
                        <a:rPr lang="ru-RU" sz="1800" i="1"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24" name="Прямоугольник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2840" y="2339281"/>
                <a:ext cx="1687450" cy="617348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3884209" y="2931334"/>
                <a:ext cx="178010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5+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=126 :21;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4209" y="2931334"/>
                <a:ext cx="1780103" cy="276999"/>
              </a:xfrm>
              <a:prstGeom prst="rect">
                <a:avLst/>
              </a:prstGeom>
              <a:blipFill rotWithShape="0">
                <a:blip r:embed="rId11"/>
                <a:stretch>
                  <a:fillRect l="-2740" r="-2055" b="-1555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1971945" y="4461639"/>
                <a:ext cx="956993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i="1" smtClean="0">
                          <a:latin typeface="Cambria Math" panose="02040503050406030204" pitchFamily="18" charset="0"/>
                        </a:rPr>
                        <m:t>б</m:t>
                      </m:r>
                      <m:r>
                        <a:rPr lang="ru-RU" sz="1600" b="0" i="1" smtClean="0">
                          <a:latin typeface="Cambria Math" panose="02040503050406030204" pitchFamily="18" charset="0"/>
                        </a:rPr>
                        <m:t>) 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=14;</m:t>
                      </m:r>
                    </m:oMath>
                  </m:oMathPara>
                </a14:m>
                <a:endParaRPr lang="ru-RU" sz="2000" dirty="0"/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1945" y="4461639"/>
                <a:ext cx="956993" cy="246221"/>
              </a:xfrm>
              <a:prstGeom prst="rect">
                <a:avLst/>
              </a:prstGeom>
              <a:blipFill rotWithShape="0">
                <a:blip r:embed="rId12"/>
                <a:stretch>
                  <a:fillRect l="-4459" r="-3185" b="-35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3896735" y="3269478"/>
                <a:ext cx="106836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5+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=6;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6735" y="3269478"/>
                <a:ext cx="1068369" cy="276999"/>
              </a:xfrm>
              <a:prstGeom prst="rect">
                <a:avLst/>
              </a:prstGeom>
              <a:blipFill rotWithShape="0">
                <a:blip r:embed="rId13"/>
                <a:stretch>
                  <a:fillRect l="-5143" r="-4000" b="-152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Прямоугольник 34"/>
              <p:cNvSpPr/>
              <p:nvPr/>
            </p:nvSpPr>
            <p:spPr>
              <a:xfrm>
                <a:off x="1777118" y="2339281"/>
                <a:ext cx="1556836" cy="6127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i="1" smtClean="0">
                          <a:latin typeface="Cambria Math" panose="02040503050406030204" pitchFamily="18" charset="0"/>
                        </a:rPr>
                        <m:t>б) </m:t>
                      </m:r>
                      <m:f>
                        <m:fPr>
                          <m:ctrlPr>
                            <a:rPr lang="ru-RU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1800" b="0" i="1" smtClean="0">
                              <a:latin typeface="Cambria Math" panose="02040503050406030204" pitchFamily="18" charset="0"/>
                            </a:rPr>
                            <m:t>196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18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14</m:t>
                      </m:r>
                      <m:r>
                        <a:rPr lang="ru-RU" sz="1800" i="1"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35" name="Прямоугольник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7118" y="2339281"/>
                <a:ext cx="1556836" cy="612732"/>
              </a:xfrm>
              <a:prstGeom prst="rect">
                <a:avLst/>
              </a:prstGeom>
              <a:blipFill rotWithShape="0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2158782" y="2942971"/>
                <a:ext cx="139038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=196 :14;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8782" y="2942971"/>
                <a:ext cx="1390381" cy="276999"/>
              </a:xfrm>
              <a:prstGeom prst="rect">
                <a:avLst/>
              </a:prstGeom>
              <a:blipFill rotWithShape="0">
                <a:blip r:embed="rId15"/>
                <a:stretch>
                  <a:fillRect l="-1754" r="-3070" b="-1555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2158782" y="3369479"/>
                <a:ext cx="80688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=14;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8782" y="3369479"/>
                <a:ext cx="806888" cy="276999"/>
              </a:xfrm>
              <a:prstGeom prst="rect">
                <a:avLst/>
              </a:prstGeom>
              <a:blipFill rotWithShape="0">
                <a:blip r:embed="rId16"/>
                <a:stretch>
                  <a:fillRect l="-3788" r="-5303" b="-1555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Прямоугольник 25"/>
              <p:cNvSpPr/>
              <p:nvPr/>
            </p:nvSpPr>
            <p:spPr>
              <a:xfrm>
                <a:off x="222948" y="2391803"/>
                <a:ext cx="1293175" cy="56675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i="1">
                          <a:latin typeface="Cambria Math" panose="02040503050406030204" pitchFamily="18" charset="0"/>
                        </a:rPr>
                        <m:t>а) </m:t>
                      </m:r>
                      <m:f>
                        <m:fPr>
                          <m:ctrlPr>
                            <a:rPr lang="ru-RU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1800" i="1">
                          <a:latin typeface="Cambria Math" panose="02040503050406030204" pitchFamily="18" charset="0"/>
                        </a:rPr>
                        <m:t>=17</m:t>
                      </m:r>
                      <m:r>
                        <a:rPr lang="ru-RU" sz="1800" i="1"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26" name="Прямоугольник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948" y="2391803"/>
                <a:ext cx="1293175" cy="566758"/>
              </a:xfrm>
              <a:prstGeom prst="rect">
                <a:avLst/>
              </a:prstGeom>
              <a:blipFill rotWithShape="0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606216" y="2958561"/>
                <a:ext cx="110690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=5⋅17;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216" y="2958561"/>
                <a:ext cx="1106906" cy="276999"/>
              </a:xfrm>
              <a:prstGeom prst="rect">
                <a:avLst/>
              </a:prstGeom>
              <a:blipFill rotWithShape="0">
                <a:blip r:embed="rId18"/>
                <a:stretch>
                  <a:fillRect l="-2198" r="-3297" b="-152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606216" y="3410109"/>
                <a:ext cx="81035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=85;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216" y="3410109"/>
                <a:ext cx="810350" cy="276999"/>
              </a:xfrm>
              <a:prstGeom prst="rect">
                <a:avLst/>
              </a:prstGeom>
              <a:blipFill rotWithShape="0">
                <a:blip r:embed="rId19"/>
                <a:stretch>
                  <a:fillRect l="-3759" r="-5263" b="-152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35454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/>
      <p:bldP spid="25" grpId="0"/>
      <p:bldP spid="3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58775" y="1023712"/>
                <a:ext cx="8426450" cy="75976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400" dirty="0" smtClean="0"/>
                  <a:t>Решите уравнения: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а) </m:t>
                      </m:r>
                      <m:f>
                        <m:fPr>
                          <m:ctrlPr>
                            <a:rPr lang="ru-RU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=17</m:t>
                      </m:r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;б) </m:t>
                      </m:r>
                      <m:f>
                        <m:fPr>
                          <m:ctrlPr>
                            <a:rPr lang="ru-RU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196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=14</m:t>
                      </m:r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;в) </m:t>
                      </m:r>
                      <m:f>
                        <m:fPr>
                          <m:ctrlPr>
                            <a:rPr lang="ru-RU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126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5+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=21;</m:t>
                      </m:r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г) </m:t>
                      </m:r>
                      <m:f>
                        <m:fPr>
                          <m:ctrlPr>
                            <a:rPr lang="ru-RU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+8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=7</m:t>
                      </m:r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ru-RU" sz="1800" dirty="0" smtClean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5" y="1023712"/>
                <a:ext cx="8426450" cy="759760"/>
              </a:xfrm>
              <a:prstGeom prst="rect">
                <a:avLst/>
              </a:prstGeom>
              <a:blipFill rotWithShape="0">
                <a:blip r:embed="rId3"/>
                <a:stretch>
                  <a:fillRect l="-1302" t="-72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Прямая соединительная линия 11"/>
          <p:cNvCxnSpPr/>
          <p:nvPr/>
        </p:nvCxnSpPr>
        <p:spPr>
          <a:xfrm>
            <a:off x="358774" y="1946031"/>
            <a:ext cx="842645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58774" y="361950"/>
            <a:ext cx="403383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Задание № 4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213475" y="-2"/>
            <a:ext cx="2571750" cy="1622491"/>
          </a:xfrm>
          <a:prstGeom prst="rect">
            <a:avLst/>
          </a:prstGeom>
          <a:solidFill>
            <a:srgbClr val="FFC000">
              <a:alpha val="50000"/>
            </a:srgbClr>
          </a:solidFill>
        </p:spPr>
        <p:txBody>
          <a:bodyPr wrap="square" lIns="360000" tIns="360000" rIns="360000" bIns="180000" rtlCol="0">
            <a:spAutoFit/>
          </a:bodyPr>
          <a:lstStyle/>
          <a:p>
            <a:pPr algn="ctr"/>
            <a:r>
              <a:rPr lang="ru-RU" sz="1400" dirty="0"/>
              <a:t>Чтобы найти </a:t>
            </a:r>
            <a:r>
              <a:rPr lang="ru-RU" sz="1400" dirty="0" smtClean="0"/>
              <a:t>неизвестное слагаемое, </a:t>
            </a:r>
            <a:r>
              <a:rPr lang="ru-RU" sz="1400" dirty="0"/>
              <a:t>надо </a:t>
            </a:r>
            <a:r>
              <a:rPr lang="ru-RU" sz="1400" dirty="0" smtClean="0"/>
              <a:t>от суммы отнять известное слагаемое.</a:t>
            </a:r>
            <a:endParaRPr lang="ru-RU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358775" y="2067340"/>
            <a:ext cx="257016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 smtClean="0"/>
              <a:t>Решение: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17134" y="2175068"/>
            <a:ext cx="1149732" cy="266454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71300" y="4477028"/>
            <a:ext cx="257016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 smtClean="0"/>
              <a:t>Ответ:</a:t>
            </a:r>
            <a:endParaRPr lang="ru-RU" sz="1400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1021935" y="4446251"/>
                <a:ext cx="950966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b="0" i="1" smtClean="0">
                          <a:latin typeface="Cambria Math" panose="02040503050406030204" pitchFamily="18" charset="0"/>
                        </a:rPr>
                        <m:t>а) 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=85;</m:t>
                      </m:r>
                    </m:oMath>
                  </m:oMathPara>
                </a14:m>
                <a:endParaRPr lang="ru-RU" sz="2000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1935" y="4446251"/>
                <a:ext cx="950966" cy="246221"/>
              </a:xfrm>
              <a:prstGeom prst="rect">
                <a:avLst/>
              </a:prstGeom>
              <a:blipFill rotWithShape="0">
                <a:blip r:embed="rId6"/>
                <a:stretch>
                  <a:fillRect l="-2564" r="-3205" b="-3414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Прямоугольник 23"/>
              <p:cNvSpPr/>
              <p:nvPr/>
            </p:nvSpPr>
            <p:spPr>
              <a:xfrm>
                <a:off x="3492840" y="2339281"/>
                <a:ext cx="1687450" cy="6173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в</m:t>
                      </m:r>
                      <m:r>
                        <a:rPr lang="ru-RU" sz="1800" i="1" smtClean="0">
                          <a:latin typeface="Cambria Math" panose="02040503050406030204" pitchFamily="18" charset="0"/>
                        </a:rPr>
                        <m:t>) </m:t>
                      </m:r>
                      <m:f>
                        <m:fPr>
                          <m:ctrlPr>
                            <a:rPr lang="ru-RU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1800" b="0" i="1" smtClean="0">
                              <a:latin typeface="Cambria Math" panose="02040503050406030204" pitchFamily="18" charset="0"/>
                            </a:rPr>
                            <m:t>126</m:t>
                          </m:r>
                        </m:num>
                        <m:den>
                          <m:r>
                            <a:rPr lang="ru-RU" sz="1800" b="0" i="1" smtClean="0">
                              <a:latin typeface="Cambria Math" panose="02040503050406030204" pitchFamily="18" charset="0"/>
                            </a:rPr>
                            <m:t>5+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lang="en-US" sz="18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21</m:t>
                      </m:r>
                      <m:r>
                        <a:rPr lang="ru-RU" sz="1800" i="1"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24" name="Прямоугольник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2840" y="2339281"/>
                <a:ext cx="1687450" cy="617348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3884209" y="2931334"/>
                <a:ext cx="178010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5+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=126 :21;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4209" y="2931334"/>
                <a:ext cx="1780103" cy="276999"/>
              </a:xfrm>
              <a:prstGeom prst="rect">
                <a:avLst/>
              </a:prstGeom>
              <a:blipFill rotWithShape="0">
                <a:blip r:embed="rId11"/>
                <a:stretch>
                  <a:fillRect l="-2740" r="-2055" b="-1555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1971945" y="4461639"/>
                <a:ext cx="956993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i="1" smtClean="0">
                          <a:latin typeface="Cambria Math" panose="02040503050406030204" pitchFamily="18" charset="0"/>
                        </a:rPr>
                        <m:t>б</m:t>
                      </m:r>
                      <m:r>
                        <a:rPr lang="ru-RU" sz="1600" b="0" i="1" smtClean="0">
                          <a:latin typeface="Cambria Math" panose="02040503050406030204" pitchFamily="18" charset="0"/>
                        </a:rPr>
                        <m:t>) 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=14;</m:t>
                      </m:r>
                    </m:oMath>
                  </m:oMathPara>
                </a14:m>
                <a:endParaRPr lang="ru-RU" sz="2000" dirty="0"/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1945" y="4461639"/>
                <a:ext cx="956993" cy="246221"/>
              </a:xfrm>
              <a:prstGeom prst="rect">
                <a:avLst/>
              </a:prstGeom>
              <a:blipFill rotWithShape="0">
                <a:blip r:embed="rId12"/>
                <a:stretch>
                  <a:fillRect l="-4459" r="-3185" b="-35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3896735" y="3269478"/>
                <a:ext cx="106836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5+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=6;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6735" y="3269478"/>
                <a:ext cx="1068369" cy="276999"/>
              </a:xfrm>
              <a:prstGeom prst="rect">
                <a:avLst/>
              </a:prstGeom>
              <a:blipFill rotWithShape="0">
                <a:blip r:embed="rId13"/>
                <a:stretch>
                  <a:fillRect l="-5143" r="-4000" b="-152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Прямоугольник 34"/>
              <p:cNvSpPr/>
              <p:nvPr/>
            </p:nvSpPr>
            <p:spPr>
              <a:xfrm>
                <a:off x="1777118" y="2339281"/>
                <a:ext cx="1556836" cy="6127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i="1" smtClean="0">
                          <a:latin typeface="Cambria Math" panose="02040503050406030204" pitchFamily="18" charset="0"/>
                        </a:rPr>
                        <m:t>б) </m:t>
                      </m:r>
                      <m:f>
                        <m:fPr>
                          <m:ctrlPr>
                            <a:rPr lang="ru-RU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1800" b="0" i="1" smtClean="0">
                              <a:latin typeface="Cambria Math" panose="02040503050406030204" pitchFamily="18" charset="0"/>
                            </a:rPr>
                            <m:t>196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18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14</m:t>
                      </m:r>
                      <m:r>
                        <a:rPr lang="ru-RU" sz="1800" i="1"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35" name="Прямоугольник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7118" y="2339281"/>
                <a:ext cx="1556836" cy="612732"/>
              </a:xfrm>
              <a:prstGeom prst="rect">
                <a:avLst/>
              </a:prstGeom>
              <a:blipFill rotWithShape="0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2158782" y="2942971"/>
                <a:ext cx="139038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=196 :14;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8782" y="2942971"/>
                <a:ext cx="1390381" cy="276999"/>
              </a:xfrm>
              <a:prstGeom prst="rect">
                <a:avLst/>
              </a:prstGeom>
              <a:blipFill rotWithShape="0">
                <a:blip r:embed="rId15"/>
                <a:stretch>
                  <a:fillRect l="-1754" r="-3070" b="-1555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2158782" y="3369479"/>
                <a:ext cx="80688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=14;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8782" y="3369479"/>
                <a:ext cx="806888" cy="276999"/>
              </a:xfrm>
              <a:prstGeom prst="rect">
                <a:avLst/>
              </a:prstGeom>
              <a:blipFill rotWithShape="0">
                <a:blip r:embed="rId16"/>
                <a:stretch>
                  <a:fillRect l="-3788" r="-5303" b="-1555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3914150" y="3546477"/>
                <a:ext cx="106836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=6−5;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4150" y="3546477"/>
                <a:ext cx="1068369" cy="276999"/>
              </a:xfrm>
              <a:prstGeom prst="rect">
                <a:avLst/>
              </a:prstGeom>
              <a:blipFill rotWithShape="0">
                <a:blip r:embed="rId17"/>
                <a:stretch>
                  <a:fillRect l="-2857" r="-4000" b="-1555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3941703" y="3888469"/>
                <a:ext cx="66441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=1;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1703" y="3888469"/>
                <a:ext cx="664413" cy="276999"/>
              </a:xfrm>
              <a:prstGeom prst="rect">
                <a:avLst/>
              </a:prstGeom>
              <a:blipFill rotWithShape="0">
                <a:blip r:embed="rId18"/>
                <a:stretch>
                  <a:fillRect l="-4587" r="-5505" b="-1555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2916238" y="4453945"/>
                <a:ext cx="827662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b="0" i="1" smtClean="0">
                          <a:latin typeface="Cambria Math" panose="02040503050406030204" pitchFamily="18" charset="0"/>
                        </a:rPr>
                        <m:t>в) 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=1;</m:t>
                      </m:r>
                    </m:oMath>
                  </m:oMathPara>
                </a14:m>
                <a:endParaRPr lang="ru-RU" sz="2000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6238" y="4453945"/>
                <a:ext cx="827662" cy="246221"/>
              </a:xfrm>
              <a:prstGeom prst="rect">
                <a:avLst/>
              </a:prstGeom>
              <a:blipFill rotWithShape="0">
                <a:blip r:embed="rId19"/>
                <a:stretch>
                  <a:fillRect l="-2206" r="-3676" b="-35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Прямоугольник 28"/>
              <p:cNvSpPr/>
              <p:nvPr/>
            </p:nvSpPr>
            <p:spPr>
              <a:xfrm>
                <a:off x="222948" y="2391803"/>
                <a:ext cx="1293175" cy="56675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i="1">
                          <a:latin typeface="Cambria Math" panose="02040503050406030204" pitchFamily="18" charset="0"/>
                        </a:rPr>
                        <m:t>а) </m:t>
                      </m:r>
                      <m:f>
                        <m:fPr>
                          <m:ctrlPr>
                            <a:rPr lang="ru-RU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1800" i="1">
                          <a:latin typeface="Cambria Math" panose="02040503050406030204" pitchFamily="18" charset="0"/>
                        </a:rPr>
                        <m:t>=17</m:t>
                      </m:r>
                      <m:r>
                        <a:rPr lang="ru-RU" sz="1800" i="1"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29" name="Прямоугольник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948" y="2391803"/>
                <a:ext cx="1293175" cy="566758"/>
              </a:xfrm>
              <a:prstGeom prst="rect">
                <a:avLst/>
              </a:prstGeom>
              <a:blipFill rotWithShape="0"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606216" y="2958561"/>
                <a:ext cx="110690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=5⋅17;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216" y="2958561"/>
                <a:ext cx="1106906" cy="276999"/>
              </a:xfrm>
              <a:prstGeom prst="rect">
                <a:avLst/>
              </a:prstGeom>
              <a:blipFill rotWithShape="0">
                <a:blip r:embed="rId21"/>
                <a:stretch>
                  <a:fillRect l="-2198" r="-3297" b="-152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606216" y="3410109"/>
                <a:ext cx="81035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=85;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216" y="3410109"/>
                <a:ext cx="810350" cy="276999"/>
              </a:xfrm>
              <a:prstGeom prst="rect">
                <a:avLst/>
              </a:prstGeom>
              <a:blipFill rotWithShape="0">
                <a:blip r:embed="rId22"/>
                <a:stretch>
                  <a:fillRect l="-3759" r="-5263" b="-152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86782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6" grpId="0"/>
      <p:bldP spid="27" grpId="0"/>
      <p:bldP spid="2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58775" y="1023712"/>
                <a:ext cx="8426450" cy="75976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400" dirty="0" smtClean="0"/>
                  <a:t>Решите уравнения: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а) </m:t>
                      </m:r>
                      <m:f>
                        <m:fPr>
                          <m:ctrlPr>
                            <a:rPr lang="ru-RU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=17</m:t>
                      </m:r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;б) </m:t>
                      </m:r>
                      <m:f>
                        <m:fPr>
                          <m:ctrlPr>
                            <a:rPr lang="ru-RU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196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=14</m:t>
                      </m:r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;в) </m:t>
                      </m:r>
                      <m:f>
                        <m:fPr>
                          <m:ctrlPr>
                            <a:rPr lang="ru-RU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126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5+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=21;</m:t>
                      </m:r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г) </m:t>
                      </m:r>
                      <m:f>
                        <m:fPr>
                          <m:ctrlPr>
                            <a:rPr lang="ru-RU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+8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=7</m:t>
                      </m:r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ru-RU" sz="1800" dirty="0" smtClean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5" y="1023712"/>
                <a:ext cx="8426450" cy="759760"/>
              </a:xfrm>
              <a:prstGeom prst="rect">
                <a:avLst/>
              </a:prstGeom>
              <a:blipFill rotWithShape="0">
                <a:blip r:embed="rId3"/>
                <a:stretch>
                  <a:fillRect l="-1302" t="-72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Прямая соединительная линия 11"/>
          <p:cNvCxnSpPr/>
          <p:nvPr/>
        </p:nvCxnSpPr>
        <p:spPr>
          <a:xfrm>
            <a:off x="358774" y="1946031"/>
            <a:ext cx="842645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58774" y="361950"/>
            <a:ext cx="403383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Задание № 4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213475" y="-2"/>
            <a:ext cx="2571750" cy="1622491"/>
          </a:xfrm>
          <a:prstGeom prst="rect">
            <a:avLst/>
          </a:prstGeom>
          <a:solidFill>
            <a:srgbClr val="FFC000">
              <a:alpha val="50000"/>
            </a:srgbClr>
          </a:solidFill>
        </p:spPr>
        <p:txBody>
          <a:bodyPr wrap="square" lIns="360000" tIns="360000" rIns="360000" bIns="180000" rtlCol="0">
            <a:spAutoFit/>
          </a:bodyPr>
          <a:lstStyle/>
          <a:p>
            <a:pPr algn="ctr"/>
            <a:r>
              <a:rPr lang="ru-RU" sz="1400" dirty="0"/>
              <a:t>Для </a:t>
            </a:r>
            <a:r>
              <a:rPr lang="ru-RU" sz="1400" dirty="0" smtClean="0"/>
              <a:t>того, </a:t>
            </a:r>
            <a:r>
              <a:rPr lang="ru-RU" sz="1400" dirty="0"/>
              <a:t>чтобы найти неизвестное делимое, нужно делитель умножить на частное.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8775" y="2067340"/>
            <a:ext cx="257016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 smtClean="0"/>
              <a:t>Решение: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17134" y="2175068"/>
            <a:ext cx="1149732" cy="266454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71300" y="4477028"/>
            <a:ext cx="257016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 smtClean="0"/>
              <a:t>Ответ:</a:t>
            </a:r>
            <a:endParaRPr lang="ru-RU" sz="1400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1021935" y="4446251"/>
                <a:ext cx="950966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b="0" i="1" smtClean="0">
                          <a:latin typeface="Cambria Math" panose="02040503050406030204" pitchFamily="18" charset="0"/>
                        </a:rPr>
                        <m:t>а) 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=85;</m:t>
                      </m:r>
                    </m:oMath>
                  </m:oMathPara>
                </a14:m>
                <a:endParaRPr lang="ru-RU" sz="2000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1935" y="4446251"/>
                <a:ext cx="950966" cy="246221"/>
              </a:xfrm>
              <a:prstGeom prst="rect">
                <a:avLst/>
              </a:prstGeom>
              <a:blipFill rotWithShape="0">
                <a:blip r:embed="rId6"/>
                <a:stretch>
                  <a:fillRect l="-2564" r="-3205" b="-3414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1971945" y="4461639"/>
                <a:ext cx="956993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i="1" smtClean="0">
                          <a:latin typeface="Cambria Math" panose="02040503050406030204" pitchFamily="18" charset="0"/>
                        </a:rPr>
                        <m:t>б</m:t>
                      </m:r>
                      <m:r>
                        <a:rPr lang="ru-RU" sz="1600" b="0" i="1" smtClean="0">
                          <a:latin typeface="Cambria Math" panose="02040503050406030204" pitchFamily="18" charset="0"/>
                        </a:rPr>
                        <m:t>) 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=14;</m:t>
                      </m:r>
                    </m:oMath>
                  </m:oMathPara>
                </a14:m>
                <a:endParaRPr lang="ru-RU" sz="2000" dirty="0"/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1945" y="4461639"/>
                <a:ext cx="956993" cy="246221"/>
              </a:xfrm>
              <a:prstGeom prst="rect">
                <a:avLst/>
              </a:prstGeom>
              <a:blipFill rotWithShape="0">
                <a:blip r:embed="rId10"/>
                <a:stretch>
                  <a:fillRect l="-4459" r="-3185" b="-35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3914150" y="3546477"/>
                <a:ext cx="106836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=6−5;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4150" y="3546477"/>
                <a:ext cx="1068369" cy="276999"/>
              </a:xfrm>
              <a:prstGeom prst="rect">
                <a:avLst/>
              </a:prstGeom>
              <a:blipFill rotWithShape="0">
                <a:blip r:embed="rId11"/>
                <a:stretch>
                  <a:fillRect l="-2857" r="-4000" b="-1555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3941703" y="3888469"/>
                <a:ext cx="66441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=1;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1703" y="3888469"/>
                <a:ext cx="664413" cy="276999"/>
              </a:xfrm>
              <a:prstGeom prst="rect">
                <a:avLst/>
              </a:prstGeom>
              <a:blipFill rotWithShape="0">
                <a:blip r:embed="rId12"/>
                <a:stretch>
                  <a:fillRect l="-4587" r="-5505" b="-1555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2916238" y="4453945"/>
                <a:ext cx="827662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b="0" i="1" smtClean="0">
                          <a:latin typeface="Cambria Math" panose="02040503050406030204" pitchFamily="18" charset="0"/>
                        </a:rPr>
                        <m:t>в) 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=1;</m:t>
                      </m:r>
                    </m:oMath>
                  </m:oMathPara>
                </a14:m>
                <a:endParaRPr lang="ru-RU" sz="2000" dirty="0"/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6238" y="4453945"/>
                <a:ext cx="827662" cy="246221"/>
              </a:xfrm>
              <a:prstGeom prst="rect">
                <a:avLst/>
              </a:prstGeom>
              <a:blipFill rotWithShape="0">
                <a:blip r:embed="rId13"/>
                <a:stretch>
                  <a:fillRect l="-2206" r="-3676" b="-35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Прямоугольник 39"/>
              <p:cNvSpPr/>
              <p:nvPr/>
            </p:nvSpPr>
            <p:spPr>
              <a:xfrm>
                <a:off x="3492840" y="2339281"/>
                <a:ext cx="1687450" cy="6173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в</m:t>
                      </m:r>
                      <m:r>
                        <a:rPr lang="ru-RU" sz="1800" i="1" smtClean="0">
                          <a:latin typeface="Cambria Math" panose="02040503050406030204" pitchFamily="18" charset="0"/>
                        </a:rPr>
                        <m:t>) </m:t>
                      </m:r>
                      <m:f>
                        <m:fPr>
                          <m:ctrlPr>
                            <a:rPr lang="ru-RU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1800" b="0" i="1" smtClean="0">
                              <a:latin typeface="Cambria Math" panose="02040503050406030204" pitchFamily="18" charset="0"/>
                            </a:rPr>
                            <m:t>126</m:t>
                          </m:r>
                        </m:num>
                        <m:den>
                          <m:r>
                            <a:rPr lang="ru-RU" sz="1800" b="0" i="1" smtClean="0">
                              <a:latin typeface="Cambria Math" panose="02040503050406030204" pitchFamily="18" charset="0"/>
                            </a:rPr>
                            <m:t>5+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lang="en-US" sz="18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21</m:t>
                      </m:r>
                      <m:r>
                        <a:rPr lang="ru-RU" sz="1800" i="1"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40" name="Прямоугольник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2840" y="2339281"/>
                <a:ext cx="1687450" cy="617348"/>
              </a:xfrm>
              <a:prstGeom prst="rect">
                <a:avLst/>
              </a:prstGeom>
              <a:blipFill rotWithShape="0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3884209" y="2931334"/>
                <a:ext cx="178010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5+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=126 :21;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4209" y="2931334"/>
                <a:ext cx="1780103" cy="276999"/>
              </a:xfrm>
              <a:prstGeom prst="rect">
                <a:avLst/>
              </a:prstGeom>
              <a:blipFill rotWithShape="0">
                <a:blip r:embed="rId15"/>
                <a:stretch>
                  <a:fillRect l="-2740" r="-2055" b="-1555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3896735" y="3269478"/>
                <a:ext cx="106836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5+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=6;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6735" y="3269478"/>
                <a:ext cx="1068369" cy="276999"/>
              </a:xfrm>
              <a:prstGeom prst="rect">
                <a:avLst/>
              </a:prstGeom>
              <a:blipFill rotWithShape="0">
                <a:blip r:embed="rId16"/>
                <a:stretch>
                  <a:fillRect l="-5143" r="-4000" b="-152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Прямоугольник 42"/>
              <p:cNvSpPr/>
              <p:nvPr/>
            </p:nvSpPr>
            <p:spPr>
              <a:xfrm>
                <a:off x="1777118" y="2339281"/>
                <a:ext cx="1556836" cy="6127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i="1" smtClean="0">
                          <a:latin typeface="Cambria Math" panose="02040503050406030204" pitchFamily="18" charset="0"/>
                        </a:rPr>
                        <m:t>б) </m:t>
                      </m:r>
                      <m:f>
                        <m:fPr>
                          <m:ctrlPr>
                            <a:rPr lang="ru-RU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1800" b="0" i="1" smtClean="0">
                              <a:latin typeface="Cambria Math" panose="02040503050406030204" pitchFamily="18" charset="0"/>
                            </a:rPr>
                            <m:t>196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18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14</m:t>
                      </m:r>
                      <m:r>
                        <a:rPr lang="ru-RU" sz="1800" i="1"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43" name="Прямоугольник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7118" y="2339281"/>
                <a:ext cx="1556836" cy="612732"/>
              </a:xfrm>
              <a:prstGeom prst="rect">
                <a:avLst/>
              </a:prstGeom>
              <a:blipFill rotWithShape="0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2158782" y="2942971"/>
                <a:ext cx="139038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=196 :14;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8782" y="2942971"/>
                <a:ext cx="1390381" cy="276999"/>
              </a:xfrm>
              <a:prstGeom prst="rect">
                <a:avLst/>
              </a:prstGeom>
              <a:blipFill rotWithShape="0">
                <a:blip r:embed="rId18"/>
                <a:stretch>
                  <a:fillRect l="-1754" r="-3070" b="-1555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2158782" y="3369479"/>
                <a:ext cx="80688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=14;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8782" y="3369479"/>
                <a:ext cx="806888" cy="276999"/>
              </a:xfrm>
              <a:prstGeom prst="rect">
                <a:avLst/>
              </a:prstGeom>
              <a:blipFill rotWithShape="0">
                <a:blip r:embed="rId19"/>
                <a:stretch>
                  <a:fillRect l="-3788" r="-5303" b="-1555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Прямоугольник 47"/>
              <p:cNvSpPr/>
              <p:nvPr/>
            </p:nvSpPr>
            <p:spPr>
              <a:xfrm>
                <a:off x="5425306" y="2282784"/>
                <a:ext cx="1555490" cy="6164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г</m:t>
                      </m:r>
                      <m:r>
                        <a:rPr lang="ru-RU" sz="1800" i="1" smtClean="0">
                          <a:latin typeface="Cambria Math" panose="02040503050406030204" pitchFamily="18" charset="0"/>
                        </a:rPr>
                        <m:t>) </m:t>
                      </m:r>
                      <m:f>
                        <m:fPr>
                          <m:ctrlPr>
                            <a:rPr lang="ru-RU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+8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18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7</m:t>
                      </m:r>
                      <m:r>
                        <a:rPr lang="ru-RU" sz="1800" i="1"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48" name="Прямоугольник 4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5306" y="2282784"/>
                <a:ext cx="1555490" cy="616451"/>
              </a:xfrm>
              <a:prstGeom prst="rect">
                <a:avLst/>
              </a:prstGeom>
              <a:blipFill rotWithShape="0"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5816675" y="2874837"/>
                <a:ext cx="150707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+8=12⋅7;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6675" y="2874837"/>
                <a:ext cx="1507079" cy="276999"/>
              </a:xfrm>
              <a:prstGeom prst="rect">
                <a:avLst/>
              </a:prstGeom>
              <a:blipFill rotWithShape="0">
                <a:blip r:embed="rId21"/>
                <a:stretch>
                  <a:fillRect l="-3239" r="-2834" b="-1555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/>
              <p:cNvSpPr txBox="1"/>
              <p:nvPr/>
            </p:nvSpPr>
            <p:spPr>
              <a:xfrm>
                <a:off x="5829201" y="3212981"/>
                <a:ext cx="121052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+8=84;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50" name="TextBox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9201" y="3212981"/>
                <a:ext cx="1210524" cy="276999"/>
              </a:xfrm>
              <a:prstGeom prst="rect">
                <a:avLst/>
              </a:prstGeom>
              <a:blipFill rotWithShape="0">
                <a:blip r:embed="rId22"/>
                <a:stretch>
                  <a:fillRect l="-4020" r="-3015" b="-152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Прямоугольник 26"/>
              <p:cNvSpPr/>
              <p:nvPr/>
            </p:nvSpPr>
            <p:spPr>
              <a:xfrm>
                <a:off x="222948" y="2391803"/>
                <a:ext cx="1293175" cy="56675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i="1">
                          <a:latin typeface="Cambria Math" panose="02040503050406030204" pitchFamily="18" charset="0"/>
                        </a:rPr>
                        <m:t>а) </m:t>
                      </m:r>
                      <m:f>
                        <m:fPr>
                          <m:ctrlPr>
                            <a:rPr lang="ru-RU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1800" i="1">
                          <a:latin typeface="Cambria Math" panose="02040503050406030204" pitchFamily="18" charset="0"/>
                        </a:rPr>
                        <m:t>=17</m:t>
                      </m:r>
                      <m:r>
                        <a:rPr lang="ru-RU" sz="1800" i="1"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27" name="Прямоугольник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948" y="2391803"/>
                <a:ext cx="1293175" cy="566758"/>
              </a:xfrm>
              <a:prstGeom prst="rect">
                <a:avLst/>
              </a:prstGeom>
              <a:blipFill rotWithShape="0"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606216" y="2958561"/>
                <a:ext cx="110690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=5⋅17;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216" y="2958561"/>
                <a:ext cx="1106906" cy="276999"/>
              </a:xfrm>
              <a:prstGeom prst="rect">
                <a:avLst/>
              </a:prstGeom>
              <a:blipFill rotWithShape="0">
                <a:blip r:embed="rId24"/>
                <a:stretch>
                  <a:fillRect l="-2198" r="-3297" b="-152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606216" y="3410109"/>
                <a:ext cx="81035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=85;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216" y="3410109"/>
                <a:ext cx="810350" cy="276999"/>
              </a:xfrm>
              <a:prstGeom prst="rect">
                <a:avLst/>
              </a:prstGeom>
              <a:blipFill rotWithShape="0">
                <a:blip r:embed="rId25"/>
                <a:stretch>
                  <a:fillRect l="-3759" r="-5263" b="-152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48405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48" grpId="0"/>
      <p:bldP spid="49" grpId="0"/>
      <p:bldP spid="5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58775" y="1023712"/>
                <a:ext cx="8426450" cy="75976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400" dirty="0" smtClean="0"/>
                  <a:t>Решите уравнения: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а) </m:t>
                      </m:r>
                      <m:f>
                        <m:fPr>
                          <m:ctrlPr>
                            <a:rPr lang="ru-RU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=17</m:t>
                      </m:r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;б) </m:t>
                      </m:r>
                      <m:f>
                        <m:fPr>
                          <m:ctrlPr>
                            <a:rPr lang="ru-RU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196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=14</m:t>
                      </m:r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;в) </m:t>
                      </m:r>
                      <m:f>
                        <m:fPr>
                          <m:ctrlPr>
                            <a:rPr lang="ru-RU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126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5+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=21;</m:t>
                      </m:r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г) </m:t>
                      </m:r>
                      <m:f>
                        <m:fPr>
                          <m:ctrlPr>
                            <a:rPr lang="ru-RU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+8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=7</m:t>
                      </m:r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ru-RU" sz="1800" dirty="0" smtClean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5" y="1023712"/>
                <a:ext cx="8426450" cy="759760"/>
              </a:xfrm>
              <a:prstGeom prst="rect">
                <a:avLst/>
              </a:prstGeom>
              <a:blipFill rotWithShape="0">
                <a:blip r:embed="rId3"/>
                <a:stretch>
                  <a:fillRect l="-1302" t="-72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Прямая соединительная линия 11"/>
          <p:cNvCxnSpPr/>
          <p:nvPr/>
        </p:nvCxnSpPr>
        <p:spPr>
          <a:xfrm>
            <a:off x="358774" y="1946031"/>
            <a:ext cx="842645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58774" y="361950"/>
            <a:ext cx="403383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Задание № 4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213475" y="-2"/>
            <a:ext cx="2571750" cy="1622491"/>
          </a:xfrm>
          <a:prstGeom prst="rect">
            <a:avLst/>
          </a:prstGeom>
          <a:solidFill>
            <a:srgbClr val="FFC000">
              <a:alpha val="50000"/>
            </a:srgbClr>
          </a:solidFill>
        </p:spPr>
        <p:txBody>
          <a:bodyPr wrap="square" lIns="360000" tIns="360000" rIns="360000" bIns="180000" rtlCol="0">
            <a:spAutoFit/>
          </a:bodyPr>
          <a:lstStyle/>
          <a:p>
            <a:pPr algn="ctr"/>
            <a:r>
              <a:rPr lang="ru-RU" sz="1400" dirty="0"/>
              <a:t>Чтобы найти неизвестное слагаемое, надо от суммы отнять известное слагаемое.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8775" y="2067340"/>
            <a:ext cx="257016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 smtClean="0"/>
              <a:t>Решение: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17134" y="2175068"/>
            <a:ext cx="1149732" cy="266454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71300" y="4477028"/>
            <a:ext cx="257016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 smtClean="0"/>
              <a:t>Ответ:</a:t>
            </a:r>
            <a:endParaRPr lang="ru-RU" sz="1400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1021935" y="4446251"/>
                <a:ext cx="950966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b="0" i="1" smtClean="0">
                          <a:latin typeface="Cambria Math" panose="02040503050406030204" pitchFamily="18" charset="0"/>
                        </a:rPr>
                        <m:t>а) 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=85;</m:t>
                      </m:r>
                    </m:oMath>
                  </m:oMathPara>
                </a14:m>
                <a:endParaRPr lang="ru-RU" sz="2000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1935" y="4446251"/>
                <a:ext cx="950966" cy="246221"/>
              </a:xfrm>
              <a:prstGeom prst="rect">
                <a:avLst/>
              </a:prstGeom>
              <a:blipFill rotWithShape="0">
                <a:blip r:embed="rId6"/>
                <a:stretch>
                  <a:fillRect l="-2564" r="-3205" b="-3414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1971945" y="4461639"/>
                <a:ext cx="956993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i="1" smtClean="0">
                          <a:latin typeface="Cambria Math" panose="02040503050406030204" pitchFamily="18" charset="0"/>
                        </a:rPr>
                        <m:t>б</m:t>
                      </m:r>
                      <m:r>
                        <a:rPr lang="ru-RU" sz="1600" b="0" i="1" smtClean="0">
                          <a:latin typeface="Cambria Math" panose="02040503050406030204" pitchFamily="18" charset="0"/>
                        </a:rPr>
                        <m:t>) 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=14;</m:t>
                      </m:r>
                    </m:oMath>
                  </m:oMathPara>
                </a14:m>
                <a:endParaRPr lang="ru-RU" sz="2000" dirty="0"/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1945" y="4461639"/>
                <a:ext cx="956993" cy="246221"/>
              </a:xfrm>
              <a:prstGeom prst="rect">
                <a:avLst/>
              </a:prstGeom>
              <a:blipFill rotWithShape="0">
                <a:blip r:embed="rId10"/>
                <a:stretch>
                  <a:fillRect l="-4459" r="-3185" b="-35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3914150" y="3546477"/>
                <a:ext cx="106836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=6−5;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4150" y="3546477"/>
                <a:ext cx="1068369" cy="276999"/>
              </a:xfrm>
              <a:prstGeom prst="rect">
                <a:avLst/>
              </a:prstGeom>
              <a:blipFill rotWithShape="0">
                <a:blip r:embed="rId11"/>
                <a:stretch>
                  <a:fillRect l="-2857" r="-4000" b="-1555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3941703" y="3888469"/>
                <a:ext cx="66441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=1;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1703" y="3888469"/>
                <a:ext cx="664413" cy="276999"/>
              </a:xfrm>
              <a:prstGeom prst="rect">
                <a:avLst/>
              </a:prstGeom>
              <a:blipFill rotWithShape="0">
                <a:blip r:embed="rId12"/>
                <a:stretch>
                  <a:fillRect l="-4587" r="-5505" b="-1555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2916238" y="4453945"/>
                <a:ext cx="827662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b="0" i="1" smtClean="0">
                          <a:latin typeface="Cambria Math" panose="02040503050406030204" pitchFamily="18" charset="0"/>
                        </a:rPr>
                        <m:t>в) 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=1;</m:t>
                      </m:r>
                    </m:oMath>
                  </m:oMathPara>
                </a14:m>
                <a:endParaRPr lang="ru-RU" sz="2000" dirty="0"/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6238" y="4453945"/>
                <a:ext cx="827662" cy="246221"/>
              </a:xfrm>
              <a:prstGeom prst="rect">
                <a:avLst/>
              </a:prstGeom>
              <a:blipFill rotWithShape="0">
                <a:blip r:embed="rId13"/>
                <a:stretch>
                  <a:fillRect l="-2206" r="-3676" b="-35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Прямоугольник 39"/>
              <p:cNvSpPr/>
              <p:nvPr/>
            </p:nvSpPr>
            <p:spPr>
              <a:xfrm>
                <a:off x="3492840" y="2339281"/>
                <a:ext cx="1687450" cy="6173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в</m:t>
                      </m:r>
                      <m:r>
                        <a:rPr lang="ru-RU" sz="1800" i="1" smtClean="0">
                          <a:latin typeface="Cambria Math" panose="02040503050406030204" pitchFamily="18" charset="0"/>
                        </a:rPr>
                        <m:t>) </m:t>
                      </m:r>
                      <m:f>
                        <m:fPr>
                          <m:ctrlPr>
                            <a:rPr lang="ru-RU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1800" b="0" i="1" smtClean="0">
                              <a:latin typeface="Cambria Math" panose="02040503050406030204" pitchFamily="18" charset="0"/>
                            </a:rPr>
                            <m:t>126</m:t>
                          </m:r>
                        </m:num>
                        <m:den>
                          <m:r>
                            <a:rPr lang="ru-RU" sz="1800" b="0" i="1" smtClean="0">
                              <a:latin typeface="Cambria Math" panose="02040503050406030204" pitchFamily="18" charset="0"/>
                            </a:rPr>
                            <m:t>5+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lang="en-US" sz="18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21</m:t>
                      </m:r>
                      <m:r>
                        <a:rPr lang="ru-RU" sz="1800" i="1"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40" name="Прямоугольник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2840" y="2339281"/>
                <a:ext cx="1687450" cy="617348"/>
              </a:xfrm>
              <a:prstGeom prst="rect">
                <a:avLst/>
              </a:prstGeom>
              <a:blipFill rotWithShape="0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3884209" y="2931334"/>
                <a:ext cx="178010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5+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=126 :21;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4209" y="2931334"/>
                <a:ext cx="1780103" cy="276999"/>
              </a:xfrm>
              <a:prstGeom prst="rect">
                <a:avLst/>
              </a:prstGeom>
              <a:blipFill rotWithShape="0">
                <a:blip r:embed="rId15"/>
                <a:stretch>
                  <a:fillRect l="-2740" r="-2055" b="-1555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3896735" y="3269478"/>
                <a:ext cx="106836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5+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=6;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6735" y="3269478"/>
                <a:ext cx="1068369" cy="276999"/>
              </a:xfrm>
              <a:prstGeom prst="rect">
                <a:avLst/>
              </a:prstGeom>
              <a:blipFill rotWithShape="0">
                <a:blip r:embed="rId16"/>
                <a:stretch>
                  <a:fillRect l="-5143" r="-4000" b="-152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Прямоугольник 42"/>
              <p:cNvSpPr/>
              <p:nvPr/>
            </p:nvSpPr>
            <p:spPr>
              <a:xfrm>
                <a:off x="1777118" y="2339281"/>
                <a:ext cx="1556836" cy="6127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i="1" smtClean="0">
                          <a:latin typeface="Cambria Math" panose="02040503050406030204" pitchFamily="18" charset="0"/>
                        </a:rPr>
                        <m:t>б) </m:t>
                      </m:r>
                      <m:f>
                        <m:fPr>
                          <m:ctrlPr>
                            <a:rPr lang="ru-RU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1800" b="0" i="1" smtClean="0">
                              <a:latin typeface="Cambria Math" panose="02040503050406030204" pitchFamily="18" charset="0"/>
                            </a:rPr>
                            <m:t>196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18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14</m:t>
                      </m:r>
                      <m:r>
                        <a:rPr lang="ru-RU" sz="1800" i="1"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43" name="Прямоугольник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7118" y="2339281"/>
                <a:ext cx="1556836" cy="612732"/>
              </a:xfrm>
              <a:prstGeom prst="rect">
                <a:avLst/>
              </a:prstGeom>
              <a:blipFill rotWithShape="0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2158782" y="2942971"/>
                <a:ext cx="139038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=196 :14;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8782" y="2942971"/>
                <a:ext cx="1390381" cy="276999"/>
              </a:xfrm>
              <a:prstGeom prst="rect">
                <a:avLst/>
              </a:prstGeom>
              <a:blipFill rotWithShape="0">
                <a:blip r:embed="rId18"/>
                <a:stretch>
                  <a:fillRect l="-1754" r="-3070" b="-1555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2158782" y="3369479"/>
                <a:ext cx="80688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=14;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8782" y="3369479"/>
                <a:ext cx="806888" cy="276999"/>
              </a:xfrm>
              <a:prstGeom prst="rect">
                <a:avLst/>
              </a:prstGeom>
              <a:blipFill rotWithShape="0">
                <a:blip r:embed="rId19"/>
                <a:stretch>
                  <a:fillRect l="-3788" r="-5303" b="-1555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Прямоугольник 47"/>
              <p:cNvSpPr/>
              <p:nvPr/>
            </p:nvSpPr>
            <p:spPr>
              <a:xfrm>
                <a:off x="5425306" y="2282784"/>
                <a:ext cx="1555490" cy="6164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г</m:t>
                      </m:r>
                      <m:r>
                        <a:rPr lang="ru-RU" sz="1800" i="1" smtClean="0">
                          <a:latin typeface="Cambria Math" panose="02040503050406030204" pitchFamily="18" charset="0"/>
                        </a:rPr>
                        <m:t>) </m:t>
                      </m:r>
                      <m:f>
                        <m:fPr>
                          <m:ctrlPr>
                            <a:rPr lang="ru-RU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+8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18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7</m:t>
                      </m:r>
                      <m:r>
                        <a:rPr lang="ru-RU" sz="1800" i="1"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48" name="Прямоугольник 4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5306" y="2282784"/>
                <a:ext cx="1555490" cy="616451"/>
              </a:xfrm>
              <a:prstGeom prst="rect">
                <a:avLst/>
              </a:prstGeom>
              <a:blipFill rotWithShape="0"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5816675" y="2874837"/>
                <a:ext cx="150707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+8=12⋅7;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6675" y="2874837"/>
                <a:ext cx="1507079" cy="276999"/>
              </a:xfrm>
              <a:prstGeom prst="rect">
                <a:avLst/>
              </a:prstGeom>
              <a:blipFill rotWithShape="0">
                <a:blip r:embed="rId21"/>
                <a:stretch>
                  <a:fillRect l="-3239" r="-2834" b="-1555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/>
              <p:cNvSpPr txBox="1"/>
              <p:nvPr/>
            </p:nvSpPr>
            <p:spPr>
              <a:xfrm>
                <a:off x="5829201" y="3212981"/>
                <a:ext cx="121052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+8=84;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50" name="TextBox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9201" y="3212981"/>
                <a:ext cx="1210524" cy="276999"/>
              </a:xfrm>
              <a:prstGeom prst="rect">
                <a:avLst/>
              </a:prstGeom>
              <a:blipFill rotWithShape="0">
                <a:blip r:embed="rId22"/>
                <a:stretch>
                  <a:fillRect l="-4020" r="-3015" b="-152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5833588" y="3507978"/>
                <a:ext cx="121052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smtClean="0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=84</m:t>
                      </m:r>
                      <m:r>
                        <a:rPr lang="ru-RU" sz="18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8;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3588" y="3507978"/>
                <a:ext cx="1210524" cy="276999"/>
              </a:xfrm>
              <a:prstGeom prst="rect">
                <a:avLst/>
              </a:prstGeom>
              <a:blipFill rotWithShape="0">
                <a:blip r:embed="rId23"/>
                <a:stretch>
                  <a:fillRect l="-4020" r="-2513" b="-152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5861141" y="3849970"/>
                <a:ext cx="79374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=76.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1141" y="3849970"/>
                <a:ext cx="793742" cy="276999"/>
              </a:xfrm>
              <a:prstGeom prst="rect">
                <a:avLst/>
              </a:prstGeom>
              <a:blipFill rotWithShape="0">
                <a:blip r:embed="rId24"/>
                <a:stretch>
                  <a:fillRect l="-6870" b="-1111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3743900" y="4458016"/>
                <a:ext cx="924804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b="0" i="1" smtClean="0">
                          <a:latin typeface="Cambria Math" panose="02040503050406030204" pitchFamily="18" charset="0"/>
                        </a:rPr>
                        <m:t>г) 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=76.</m:t>
                      </m:r>
                    </m:oMath>
                  </m:oMathPara>
                </a14:m>
                <a:endParaRPr lang="ru-RU" sz="2000" dirty="0"/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3900" y="4458016"/>
                <a:ext cx="924804" cy="246221"/>
              </a:xfrm>
              <a:prstGeom prst="rect">
                <a:avLst/>
              </a:prstGeom>
              <a:blipFill rotWithShape="0">
                <a:blip r:embed="rId25"/>
                <a:stretch>
                  <a:fillRect l="-1974" b="-3414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Прямоугольник 33"/>
              <p:cNvSpPr/>
              <p:nvPr/>
            </p:nvSpPr>
            <p:spPr>
              <a:xfrm>
                <a:off x="222948" y="2391803"/>
                <a:ext cx="1293175" cy="56675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800" i="1">
                          <a:latin typeface="Cambria Math" panose="02040503050406030204" pitchFamily="18" charset="0"/>
                        </a:rPr>
                        <m:t>а) </m:t>
                      </m:r>
                      <m:f>
                        <m:fPr>
                          <m:ctrlPr>
                            <a:rPr lang="ru-RU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1800" i="1">
                          <a:latin typeface="Cambria Math" panose="02040503050406030204" pitchFamily="18" charset="0"/>
                        </a:rPr>
                        <m:t>=17</m:t>
                      </m:r>
                      <m:r>
                        <a:rPr lang="ru-RU" sz="1800" i="1"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34" name="Прямоугольник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948" y="2391803"/>
                <a:ext cx="1293175" cy="566758"/>
              </a:xfrm>
              <a:prstGeom prst="rect">
                <a:avLst/>
              </a:prstGeom>
              <a:blipFill rotWithShape="0"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606216" y="2958561"/>
                <a:ext cx="110690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=5⋅17;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216" y="2958561"/>
                <a:ext cx="1106906" cy="276999"/>
              </a:xfrm>
              <a:prstGeom prst="rect">
                <a:avLst/>
              </a:prstGeom>
              <a:blipFill rotWithShape="0">
                <a:blip r:embed="rId27"/>
                <a:stretch>
                  <a:fillRect l="-2198" r="-3297" b="-152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606216" y="3410109"/>
                <a:ext cx="81035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=85;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216" y="3410109"/>
                <a:ext cx="810350" cy="276999"/>
              </a:xfrm>
              <a:prstGeom prst="rect">
                <a:avLst/>
              </a:prstGeom>
              <a:blipFill rotWithShape="0">
                <a:blip r:embed="rId28"/>
                <a:stretch>
                  <a:fillRect l="-3759" r="-5263" b="-152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586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7" grpId="0"/>
      <p:bldP spid="28" grpId="0"/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53296"/>
          </a:xfrm>
          <a:prstGeom prst="rect">
            <a:avLst/>
          </a:prstGeom>
        </p:spPr>
      </p:pic>
      <p:sp>
        <p:nvSpPr>
          <p:cNvPr id="8" name="Скругленная прямоугольная выноска 7"/>
          <p:cNvSpPr/>
          <p:nvPr/>
        </p:nvSpPr>
        <p:spPr>
          <a:xfrm>
            <a:off x="977901" y="361950"/>
            <a:ext cx="2463800" cy="1187450"/>
          </a:xfrm>
          <a:prstGeom prst="wedgeRoundRectCallout">
            <a:avLst>
              <a:gd name="adj1" fmla="val 52124"/>
              <a:gd name="adj2" fmla="val 76210"/>
              <a:gd name="adj3" fmla="val 16667"/>
            </a:avLst>
          </a:prstGeom>
          <a:solidFill>
            <a:schemeClr val="bg1"/>
          </a:solidFill>
          <a:ln>
            <a:solidFill>
              <a:srgbClr val="2A7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Это действительно круто.</a:t>
            </a:r>
          </a:p>
        </p:txBody>
      </p:sp>
      <p:sp>
        <p:nvSpPr>
          <p:cNvPr id="11" name="Скругленная прямоугольная выноска 10"/>
          <p:cNvSpPr/>
          <p:nvPr/>
        </p:nvSpPr>
        <p:spPr>
          <a:xfrm>
            <a:off x="4165600" y="361950"/>
            <a:ext cx="4619625" cy="1186950"/>
          </a:xfrm>
          <a:prstGeom prst="wedgeRoundRectCallout">
            <a:avLst>
              <a:gd name="adj1" fmla="val -15702"/>
              <a:gd name="adj2" fmla="val 66479"/>
              <a:gd name="adj3" fmla="val 16667"/>
            </a:avLst>
          </a:prstGeom>
          <a:solidFill>
            <a:schemeClr val="bg1"/>
          </a:solidFill>
          <a:ln>
            <a:solidFill>
              <a:srgbClr val="2A7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Привет</a:t>
            </a:r>
            <a:r>
              <a:rPr lang="ru-RU" dirty="0">
                <a:solidFill>
                  <a:schemeClr val="tx1"/>
                </a:solidFill>
              </a:rPr>
              <a:t>, Паша. </a:t>
            </a:r>
            <a:endParaRPr lang="ru-RU" dirty="0" smtClean="0">
              <a:solidFill>
                <a:schemeClr val="tx1"/>
              </a:solidFill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Да вот </a:t>
            </a:r>
            <a:r>
              <a:rPr lang="ru-RU" dirty="0">
                <a:solidFill>
                  <a:schemeClr val="tx1"/>
                </a:solidFill>
              </a:rPr>
              <a:t>я читаю интересную книгу про пиратов. </a:t>
            </a:r>
            <a:endParaRPr lang="ru-RU" dirty="0" smtClean="0">
              <a:solidFill>
                <a:schemeClr val="tx1"/>
              </a:solidFill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Представляешь</a:t>
            </a:r>
            <a:r>
              <a:rPr lang="ru-RU" dirty="0">
                <a:solidFill>
                  <a:schemeClr val="tx1"/>
                </a:solidFill>
              </a:rPr>
              <a:t>, они нашли самый настоящий клад. </a:t>
            </a:r>
            <a:endParaRPr lang="ru-RU" dirty="0" smtClean="0">
              <a:solidFill>
                <a:schemeClr val="tx1"/>
              </a:solidFill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Целых </a:t>
            </a:r>
            <a:r>
              <a:rPr lang="ru-RU" dirty="0">
                <a:solidFill>
                  <a:schemeClr val="tx1"/>
                </a:solidFill>
              </a:rPr>
              <a:t>три мешка </a:t>
            </a:r>
            <a:r>
              <a:rPr lang="ru-RU" dirty="0" smtClean="0">
                <a:solidFill>
                  <a:schemeClr val="tx1"/>
                </a:solidFill>
              </a:rPr>
              <a:t>золота!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7" t="-561"/>
          <a:stretch/>
        </p:blipFill>
        <p:spPr>
          <a:xfrm flipH="1">
            <a:off x="5638187" y="1719498"/>
            <a:ext cx="1181007" cy="180145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481" y="3378200"/>
            <a:ext cx="1418531" cy="113449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73764" y="1747949"/>
            <a:ext cx="1242699" cy="1744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028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58775" y="892816"/>
                <a:ext cx="8158924" cy="26032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285750" indent="-285750">
                  <a:lnSpc>
                    <a:spcPts val="2200"/>
                  </a:lnSpc>
                  <a:spcBef>
                    <a:spcPts val="2400"/>
                  </a:spcBef>
                  <a:spcAft>
                    <a:spcPts val="1200"/>
                  </a:spcAft>
                  <a:buFont typeface="Arial" pitchFamily="34" charset="0"/>
                  <a:buChar char="•"/>
                </a:pPr>
                <a:r>
                  <a:rPr lang="ru-RU" sz="1800" dirty="0" smtClean="0">
                    <a:solidFill>
                      <a:schemeClr val="bg1"/>
                    </a:solidFill>
                  </a:rPr>
                  <a:t>Черту дроби можно рассматривать как знак деления, а запись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80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sz="28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  <m:r>
                      <a:rPr lang="ru-RU" sz="28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ru-RU" sz="1800" dirty="0">
                    <a:solidFill>
                      <a:schemeClr val="bg1"/>
                    </a:solidFill>
                  </a:rPr>
                  <a:t>читать «𝑎 разделить на 𝑏».</a:t>
                </a:r>
              </a:p>
              <a:p>
                <a:pPr marL="285750" indent="-285750">
                  <a:lnSpc>
                    <a:spcPts val="2200"/>
                  </a:lnSpc>
                  <a:spcBef>
                    <a:spcPts val="2400"/>
                  </a:spcBef>
                  <a:spcAft>
                    <a:spcPts val="1200"/>
                  </a:spcAft>
                  <a:buFont typeface="Arial" pitchFamily="34" charset="0"/>
                  <a:buChar char="•"/>
                </a:pPr>
                <a:r>
                  <a:rPr lang="ru-RU" sz="1800" dirty="0">
                    <a:solidFill>
                      <a:schemeClr val="bg1"/>
                    </a:solidFill>
                  </a:rPr>
                  <a:t>Р</a:t>
                </a:r>
                <a:r>
                  <a:rPr lang="ru-RU" sz="1800" dirty="0" smtClean="0">
                    <a:solidFill>
                      <a:schemeClr val="bg1"/>
                    </a:solidFill>
                  </a:rPr>
                  <a:t>езультат </a:t>
                </a:r>
                <a:r>
                  <a:rPr lang="ru-RU" sz="1800" dirty="0">
                    <a:solidFill>
                      <a:schemeClr val="bg1"/>
                    </a:solidFill>
                  </a:rPr>
                  <a:t>деления двух натуральных чисел может быть натуральным или дробным числом</a:t>
                </a:r>
                <a:r>
                  <a:rPr lang="ru-RU" sz="1800" dirty="0" smtClean="0">
                    <a:solidFill>
                      <a:schemeClr val="bg1"/>
                    </a:solidFill>
                  </a:rPr>
                  <a:t>.</a:t>
                </a:r>
                <a:endParaRPr lang="en-US" sz="1800" dirty="0" smtClean="0">
                  <a:solidFill>
                    <a:schemeClr val="bg1"/>
                  </a:solidFill>
                </a:endParaRPr>
              </a:p>
              <a:p>
                <a:pPr marL="285750" indent="-285750">
                  <a:lnSpc>
                    <a:spcPts val="2200"/>
                  </a:lnSpc>
                  <a:spcBef>
                    <a:spcPts val="2400"/>
                  </a:spcBef>
                  <a:spcAft>
                    <a:spcPts val="1200"/>
                  </a:spcAft>
                  <a:buFont typeface="Arial" pitchFamily="34" charset="0"/>
                  <a:buChar char="•"/>
                </a:pPr>
                <a:r>
                  <a:rPr lang="ru-RU" sz="1800" dirty="0">
                    <a:solidFill>
                      <a:schemeClr val="bg1"/>
                    </a:solidFill>
                  </a:rPr>
                  <a:t>Любое натуральное число можно записать в виде дроби с любым знаменателем.</a:t>
                </a:r>
                <a:endParaRPr lang="ru-RU" sz="1800" dirty="0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5" y="892816"/>
                <a:ext cx="8158924" cy="2603277"/>
              </a:xfrm>
              <a:prstGeom prst="rect">
                <a:avLst/>
              </a:prstGeom>
              <a:blipFill rotWithShape="0">
                <a:blip r:embed="rId5"/>
                <a:stretch>
                  <a:fillRect l="-1644" t="-6308" r="-1794" b="-467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358775" y="361950"/>
            <a:ext cx="842645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C000"/>
                </a:solidFill>
                <a:latin typeface="+mj-lt"/>
              </a:rPr>
              <a:t>Итоги урока</a:t>
            </a:r>
          </a:p>
        </p:txBody>
      </p:sp>
    </p:spTree>
    <p:extLst>
      <p:ext uri="{BB962C8B-B14F-4D97-AF65-F5344CB8AC3E}">
        <p14:creationId xmlns:p14="http://schemas.microsoft.com/office/powerpoint/2010/main" val="4068823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9144000" cy="5296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571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07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81062" y="1269303"/>
            <a:ext cx="2637071" cy="360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13" y="1269303"/>
            <a:ext cx="1553374" cy="3600000"/>
          </a:xfrm>
          <a:prstGeom prst="rect">
            <a:avLst/>
          </a:prstGeom>
        </p:spPr>
      </p:pic>
      <p:sp>
        <p:nvSpPr>
          <p:cNvPr id="17" name="Скругленная прямоугольная выноска 16"/>
          <p:cNvSpPr/>
          <p:nvPr/>
        </p:nvSpPr>
        <p:spPr>
          <a:xfrm>
            <a:off x="358775" y="361950"/>
            <a:ext cx="1928784" cy="438150"/>
          </a:xfrm>
          <a:prstGeom prst="wedgeRoundRectCallout">
            <a:avLst>
              <a:gd name="adj1" fmla="val -25112"/>
              <a:gd name="adj2" fmla="val 109893"/>
              <a:gd name="adj3" fmla="val 16667"/>
            </a:avLst>
          </a:prstGeom>
          <a:solidFill>
            <a:schemeClr val="bg1"/>
          </a:solidFill>
          <a:ln>
            <a:solidFill>
              <a:srgbClr val="2A7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Да, проблемка.</a:t>
            </a:r>
            <a:endParaRPr lang="ru-RU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Скругленная прямоугольная выноска 17"/>
              <p:cNvSpPr/>
              <p:nvPr/>
            </p:nvSpPr>
            <p:spPr>
              <a:xfrm>
                <a:off x="6192838" y="361950"/>
                <a:ext cx="2562173" cy="438150"/>
              </a:xfrm>
              <a:prstGeom prst="wedgeRoundRectCallout">
                <a:avLst>
                  <a:gd name="adj1" fmla="val 18345"/>
                  <a:gd name="adj2" fmla="val 118589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2A7F4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dirty="0" smtClean="0">
                    <a:solidFill>
                      <a:schemeClr val="tx1"/>
                    </a:solidFill>
                  </a:rPr>
                  <a:t>А </a:t>
                </a:r>
                <a14:m>
                  <m:oMath xmlns:m="http://schemas.openxmlformats.org/officeDocument/2006/math">
                    <m:r>
                      <a:rPr lang="ru-RU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ru-RU" dirty="0" smtClean="0">
                    <a:solidFill>
                      <a:schemeClr val="tx1"/>
                    </a:solidFill>
                  </a:rPr>
                  <a:t> на </a:t>
                </a:r>
                <a14:m>
                  <m:oMath xmlns:m="http://schemas.openxmlformats.org/officeDocument/2006/math">
                    <m:r>
                      <a:rPr lang="ru-RU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4</m:t>
                    </m:r>
                  </m:oMath>
                </a14:m>
                <a:r>
                  <a:rPr lang="ru-RU" dirty="0" smtClean="0">
                    <a:solidFill>
                      <a:schemeClr val="tx1"/>
                    </a:solidFill>
                  </a:rPr>
                  <a:t> ну никак разделить не получается!</a:t>
                </a:r>
                <a:endParaRPr lang="ru-RU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" name="Скругленная прямоугольная выноска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2838" y="361950"/>
                <a:ext cx="2562173" cy="438150"/>
              </a:xfrm>
              <a:prstGeom prst="wedgeRoundRectCallout">
                <a:avLst>
                  <a:gd name="adj1" fmla="val 18345"/>
                  <a:gd name="adj2" fmla="val 118589"/>
                  <a:gd name="adj3" fmla="val 16667"/>
                </a:avLst>
              </a:prstGeom>
              <a:blipFill rotWithShape="0">
                <a:blip r:embed="rId6"/>
                <a:stretch>
                  <a:fillRect t="-4032"/>
                </a:stretch>
              </a:blipFill>
              <a:ln>
                <a:solidFill>
                  <a:srgbClr val="2A7F4A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465" y="942975"/>
            <a:ext cx="1614619" cy="14509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075" y="938271"/>
            <a:ext cx="1627916" cy="145567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982" y="942975"/>
            <a:ext cx="1732172" cy="14509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869" y="1989303"/>
            <a:ext cx="917039" cy="2880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279" y="1971253"/>
            <a:ext cx="827027" cy="288000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441" y="1989303"/>
            <a:ext cx="1455319" cy="288000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942" y="1971253"/>
            <a:ext cx="891077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09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77862" y="1358203"/>
            <a:ext cx="2637071" cy="360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16151" y="1475403"/>
            <a:ext cx="1464443" cy="33939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62" y="1989303"/>
            <a:ext cx="2880000" cy="2880000"/>
          </a:xfrm>
          <a:prstGeom prst="rect">
            <a:avLst/>
          </a:prstGeom>
        </p:spPr>
      </p:pic>
      <p:sp>
        <p:nvSpPr>
          <p:cNvPr id="12" name="Скругленная прямоугольная выноска 11"/>
          <p:cNvSpPr/>
          <p:nvPr/>
        </p:nvSpPr>
        <p:spPr>
          <a:xfrm>
            <a:off x="4165600" y="361949"/>
            <a:ext cx="3276599" cy="996253"/>
          </a:xfrm>
          <a:prstGeom prst="wedgeRoundRectCallout">
            <a:avLst>
              <a:gd name="adj1" fmla="val 56513"/>
              <a:gd name="adj2" fmla="val 42913"/>
              <a:gd name="adj3" fmla="val 16667"/>
            </a:avLst>
          </a:prstGeom>
          <a:solidFill>
            <a:schemeClr val="bg1"/>
          </a:solidFill>
          <a:ln>
            <a:solidFill>
              <a:srgbClr val="2A7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Электроша</a:t>
            </a:r>
            <a:r>
              <a:rPr lang="ru-RU" dirty="0">
                <a:solidFill>
                  <a:schemeClr val="tx1"/>
                </a:solidFill>
              </a:rPr>
              <a:t>, привет.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Сегодня у нас задачка про клад</a:t>
            </a:r>
            <a:r>
              <a:rPr lang="ru-RU" dirty="0" smtClean="0">
                <a:solidFill>
                  <a:schemeClr val="tx1"/>
                </a:solidFill>
              </a:rPr>
              <a:t>.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Как </a:t>
            </a:r>
            <a:r>
              <a:rPr lang="ru-RU" dirty="0">
                <a:solidFill>
                  <a:schemeClr val="tx1"/>
                </a:solidFill>
              </a:rPr>
              <a:t>разделить золото так, чтобы всем </a:t>
            </a:r>
            <a:r>
              <a:rPr lang="ru-RU" dirty="0" smtClean="0">
                <a:solidFill>
                  <a:schemeClr val="tx1"/>
                </a:solidFill>
              </a:rPr>
              <a:t>досталось </a:t>
            </a:r>
            <a:r>
              <a:rPr lang="ru-RU" dirty="0">
                <a:solidFill>
                  <a:schemeClr val="tx1"/>
                </a:solidFill>
              </a:rPr>
              <a:t>поровну?</a:t>
            </a:r>
          </a:p>
        </p:txBody>
      </p:sp>
      <p:sp>
        <p:nvSpPr>
          <p:cNvPr id="7" name="Скругленная прямоугольная выноска 6"/>
          <p:cNvSpPr/>
          <p:nvPr/>
        </p:nvSpPr>
        <p:spPr>
          <a:xfrm>
            <a:off x="456833" y="361949"/>
            <a:ext cx="3276599" cy="996253"/>
          </a:xfrm>
          <a:prstGeom prst="wedgeRoundRectCallout">
            <a:avLst>
              <a:gd name="adj1" fmla="val -22944"/>
              <a:gd name="adj2" fmla="val 87232"/>
              <a:gd name="adj3" fmla="val 16667"/>
            </a:avLst>
          </a:prstGeom>
          <a:solidFill>
            <a:schemeClr val="bg1"/>
          </a:solidFill>
          <a:ln>
            <a:solidFill>
              <a:srgbClr val="2A7F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Здравствуйте, </a:t>
            </a:r>
            <a:r>
              <a:rPr lang="ru-RU" dirty="0" smtClean="0">
                <a:solidFill>
                  <a:schemeClr val="tx1"/>
                </a:solidFill>
              </a:rPr>
              <a:t>мальчики. 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Про </a:t>
            </a:r>
            <a:r>
              <a:rPr lang="ru-RU" dirty="0">
                <a:solidFill>
                  <a:schemeClr val="tx1"/>
                </a:solidFill>
              </a:rPr>
              <a:t>клад – это интересно.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7357" y="1752599"/>
            <a:ext cx="2506640" cy="220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88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0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8774" y="462496"/>
            <a:ext cx="842645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C000"/>
                </a:solidFill>
                <a:latin typeface="+mj-lt"/>
              </a:rPr>
              <a:t>Устный счёт</a:t>
            </a:r>
            <a:endParaRPr lang="ru-RU" sz="2400" dirty="0">
              <a:solidFill>
                <a:srgbClr val="FFC000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Прямоугольник 9"/>
              <p:cNvSpPr/>
              <p:nvPr/>
            </p:nvSpPr>
            <p:spPr>
              <a:xfrm>
                <a:off x="1046319" y="1047599"/>
                <a:ext cx="576000" cy="105615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ru-RU" sz="3400" b="0" i="1" dirty="0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3400" b="0" i="1" dirty="0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19</m:t>
                          </m:r>
                        </m:num>
                        <m:den>
                          <m:r>
                            <a:rPr lang="ru-RU" sz="3400" b="0" i="1" dirty="0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27</m:t>
                          </m:r>
                        </m:den>
                      </m:f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" name="Прямоугольник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319" y="1047599"/>
                <a:ext cx="576000" cy="1056150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Прямоугольник 37"/>
          <p:cNvSpPr/>
          <p:nvPr/>
        </p:nvSpPr>
        <p:spPr>
          <a:xfrm>
            <a:off x="3285172" y="1050252"/>
            <a:ext cx="576000" cy="105480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5000" sy="95000" algn="t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38113" indent="-138113" algn="ctr"/>
            <a:endParaRPr lang="ru-RU" sz="3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Прямоугольник 39"/>
              <p:cNvSpPr/>
              <p:nvPr/>
            </p:nvSpPr>
            <p:spPr>
              <a:xfrm>
                <a:off x="4814162" y="2352493"/>
                <a:ext cx="576000" cy="105615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 1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0" name="Прямоугольник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4162" y="2352493"/>
                <a:ext cx="576000" cy="1056150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Прямоугольник 40"/>
              <p:cNvSpPr/>
              <p:nvPr/>
            </p:nvSpPr>
            <p:spPr>
              <a:xfrm>
                <a:off x="1508550" y="2718603"/>
                <a:ext cx="360000" cy="525421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38113" indent="-138113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4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1" name="Прямоугольник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8550" y="2718603"/>
                <a:ext cx="360000" cy="525421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Прямоугольник 41"/>
              <p:cNvSpPr/>
              <p:nvPr/>
            </p:nvSpPr>
            <p:spPr>
              <a:xfrm>
                <a:off x="3737100" y="2352493"/>
                <a:ext cx="576000" cy="105615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ru-RU" sz="3400" b="0" i="1" dirty="0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3400" b="0" i="1" dirty="0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15</m:t>
                          </m:r>
                        </m:num>
                        <m:den>
                          <m:r>
                            <a:rPr lang="ru-RU" sz="3400" b="0" i="1" dirty="0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2" name="Прямоугольник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7100" y="2352493"/>
                <a:ext cx="576000" cy="1056150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Прямая со стрелкой 3"/>
          <p:cNvCxnSpPr/>
          <p:nvPr/>
        </p:nvCxnSpPr>
        <p:spPr>
          <a:xfrm>
            <a:off x="1721646" y="1620294"/>
            <a:ext cx="1413184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948628" y="813505"/>
                <a:ext cx="697307" cy="6925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ru-RU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ru-RU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27</m:t>
                          </m:r>
                        </m:den>
                      </m:f>
                    </m:oMath>
                  </m:oMathPara>
                </a14:m>
                <a:endParaRPr lang="ru-RU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8628" y="813505"/>
                <a:ext cx="697307" cy="692562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Прямоугольник 17"/>
          <p:cNvSpPr/>
          <p:nvPr/>
        </p:nvSpPr>
        <p:spPr>
          <a:xfrm>
            <a:off x="5489704" y="1058898"/>
            <a:ext cx="576000" cy="105480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5000" sy="95000" algn="t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38113" indent="-138113" algn="ctr"/>
            <a:endParaRPr lang="ru-RU" sz="3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3926178" y="1628940"/>
            <a:ext cx="1413184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4153160" y="822151"/>
                <a:ext cx="697306" cy="6925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ru-RU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num>
                        <m:den>
                          <m:r>
                            <a:rPr lang="ru-RU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27</m:t>
                          </m:r>
                        </m:den>
                      </m:f>
                    </m:oMath>
                  </m:oMathPara>
                </a14:m>
                <a:endParaRPr lang="ru-RU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3160" y="822151"/>
                <a:ext cx="697306" cy="692562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Прямоугольник 20"/>
          <p:cNvSpPr/>
          <p:nvPr/>
        </p:nvSpPr>
        <p:spPr>
          <a:xfrm>
            <a:off x="7704000" y="1066937"/>
            <a:ext cx="576000" cy="105480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27000" dist="63500" dir="5400000" sx="95000" sy="95000" algn="t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38113" indent="-138113" algn="ctr"/>
            <a:endParaRPr lang="ru-RU" sz="3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cxnSp>
        <p:nvCxnSpPr>
          <p:cNvPr id="22" name="Прямая со стрелкой 21"/>
          <p:cNvCxnSpPr/>
          <p:nvPr/>
        </p:nvCxnSpPr>
        <p:spPr>
          <a:xfrm>
            <a:off x="6140474" y="1636979"/>
            <a:ext cx="1413184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6367456" y="830190"/>
                <a:ext cx="697307" cy="7000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ru-RU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15</m:t>
                          </m:r>
                        </m:num>
                        <m:den>
                          <m:r>
                            <a:rPr lang="ru-RU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27</m:t>
                          </m:r>
                        </m:den>
                      </m:f>
                    </m:oMath>
                  </m:oMathPara>
                </a14:m>
                <a:endParaRPr lang="ru-RU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7456" y="830190"/>
                <a:ext cx="697307" cy="700063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Прямоугольник 23"/>
              <p:cNvSpPr/>
              <p:nvPr/>
            </p:nvSpPr>
            <p:spPr>
              <a:xfrm>
                <a:off x="4814162" y="3654461"/>
                <a:ext cx="576000" cy="105615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 1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4" name="Прямоугольник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4162" y="3654461"/>
                <a:ext cx="576000" cy="1056150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Прямоугольник 24"/>
              <p:cNvSpPr/>
              <p:nvPr/>
            </p:nvSpPr>
            <p:spPr>
              <a:xfrm>
                <a:off x="3737100" y="3654461"/>
                <a:ext cx="576000" cy="105615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34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ru-RU" sz="3400" b="0" i="1" dirty="0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3400" b="0" i="1" dirty="0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45</m:t>
                          </m:r>
                        </m:num>
                        <m:den>
                          <m:r>
                            <a:rPr lang="ru-RU" sz="3400" b="0" i="1" dirty="0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99</m:t>
                          </m:r>
                        </m:den>
                      </m:f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5" name="Прямоугольник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7100" y="3654461"/>
                <a:ext cx="576000" cy="1056150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Прямоугольник 25"/>
              <p:cNvSpPr/>
              <p:nvPr/>
            </p:nvSpPr>
            <p:spPr>
              <a:xfrm>
                <a:off x="7028313" y="2718602"/>
                <a:ext cx="360000" cy="525421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38113" indent="-138113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4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</m:oMath>
                  </m:oMathPara>
                </a14:m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6" name="Прямоугольник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8313" y="2718602"/>
                <a:ext cx="360000" cy="525421"/>
              </a:xfrm>
              <a:prstGeom prst="rect">
                <a:avLst/>
              </a:prstGeom>
              <a:blipFill rotWithShape="0">
                <a:blip r:embed="rId14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241529" y="1007986"/>
                <a:ext cx="658835" cy="10947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3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800" b="0" i="1" smtClean="0">
                              <a:latin typeface="Cambria Math" panose="02040503050406030204" pitchFamily="18" charset="0"/>
                            </a:rPr>
                            <m:t>27</m:t>
                          </m:r>
                        </m:num>
                        <m:den>
                          <m:r>
                            <a:rPr lang="en-US" sz="3800" b="0" i="1" smtClean="0">
                              <a:latin typeface="Cambria Math" panose="02040503050406030204" pitchFamily="18" charset="0"/>
                            </a:rPr>
                            <m:t>27</m:t>
                          </m:r>
                        </m:den>
                      </m:f>
                    </m:oMath>
                  </m:oMathPara>
                </a14:m>
                <a:endParaRPr lang="ru-RU" sz="38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1529" y="1007986"/>
                <a:ext cx="658835" cy="1094787"/>
              </a:xfrm>
              <a:prstGeom prst="rect">
                <a:avLst/>
              </a:prstGeom>
              <a:blipFill rotWithShape="0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5448286" y="1002219"/>
                <a:ext cx="658834" cy="110831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3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800" b="0" i="1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num>
                        <m:den>
                          <m:r>
                            <a:rPr lang="en-US" sz="3800" b="0" i="1" smtClean="0">
                              <a:latin typeface="Cambria Math" panose="02040503050406030204" pitchFamily="18" charset="0"/>
                            </a:rPr>
                            <m:t>27</m:t>
                          </m:r>
                        </m:den>
                      </m:f>
                    </m:oMath>
                  </m:oMathPara>
                </a14:m>
                <a:endParaRPr lang="ru-RU" sz="3800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8286" y="1002219"/>
                <a:ext cx="658834" cy="1108317"/>
              </a:xfrm>
              <a:prstGeom prst="rect">
                <a:avLst/>
              </a:prstGeom>
              <a:blipFill rotWithShape="0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7655042" y="1014919"/>
                <a:ext cx="658834" cy="10964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3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800" b="0" i="1" smtClean="0">
                              <a:latin typeface="Cambria Math" panose="02040503050406030204" pitchFamily="18" charset="0"/>
                            </a:rPr>
                            <m:t>30</m:t>
                          </m:r>
                        </m:num>
                        <m:den>
                          <m:r>
                            <a:rPr lang="en-US" sz="3800" b="0" i="1" smtClean="0">
                              <a:latin typeface="Cambria Math" panose="02040503050406030204" pitchFamily="18" charset="0"/>
                            </a:rPr>
                            <m:t>27</m:t>
                          </m:r>
                        </m:den>
                      </m:f>
                    </m:oMath>
                  </m:oMathPara>
                </a14:m>
                <a:endParaRPr lang="ru-RU" sz="3800" dirty="0"/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5042" y="1014919"/>
                <a:ext cx="658834" cy="1096454"/>
              </a:xfrm>
              <a:prstGeom prst="rect">
                <a:avLst/>
              </a:prstGeom>
              <a:blipFill rotWithShape="0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09679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3.7037E-7 L 0.31545 0.24259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4" y="12130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7 L -0.28958 -0.0142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79" y="-7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8" grpId="0" animBg="1"/>
      <p:bldP spid="40" grpId="0" animBg="1"/>
      <p:bldP spid="41" grpId="0" animBg="1"/>
      <p:bldP spid="41" grpId="1" animBg="1"/>
      <p:bldP spid="42" grpId="0" animBg="1"/>
      <p:bldP spid="7" grpId="0"/>
      <p:bldP spid="18" grpId="0" animBg="1"/>
      <p:bldP spid="20" grpId="0"/>
      <p:bldP spid="21" grpId="0" animBg="1"/>
      <p:bldP spid="23" grpId="0"/>
      <p:bldP spid="24" grpId="0" animBg="1"/>
      <p:bldP spid="25" grpId="0" animBg="1"/>
      <p:bldP spid="26" grpId="0" animBg="1"/>
      <p:bldP spid="26" grpId="1" animBg="1"/>
      <p:bldP spid="8" grpId="0"/>
      <p:bldP spid="28" grpId="0"/>
      <p:bldP spid="29" grpId="0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BJ">
      <a:majorFont>
        <a:latin typeface="Merriweather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4008</TotalTime>
  <Words>1407</Words>
  <Application>Microsoft Office PowerPoint</Application>
  <PresentationFormat>Экран (16:9)</PresentationFormat>
  <Paragraphs>372</Paragraphs>
  <Slides>40</Slides>
  <Notes>39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6" baseType="lpstr">
      <vt:lpstr>Merriweather</vt:lpstr>
      <vt:lpstr>Arial</vt:lpstr>
      <vt:lpstr>Cambria Math</vt:lpstr>
      <vt:lpstr>Roboto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MSI</cp:lastModifiedBy>
  <cp:revision>148</cp:revision>
  <dcterms:created xsi:type="dcterms:W3CDTF">2017-06-06T14:34:21Z</dcterms:created>
  <dcterms:modified xsi:type="dcterms:W3CDTF">2025-01-17T12:54:27Z</dcterms:modified>
</cp:coreProperties>
</file>