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6"/>
  </p:notesMasterIdLst>
  <p:sldIdLst>
    <p:sldId id="260" r:id="rId2"/>
    <p:sldId id="273" r:id="rId3"/>
    <p:sldId id="320" r:id="rId4"/>
    <p:sldId id="375" r:id="rId5"/>
    <p:sldId id="376" r:id="rId6"/>
    <p:sldId id="274" r:id="rId7"/>
    <p:sldId id="262" r:id="rId8"/>
    <p:sldId id="378" r:id="rId9"/>
    <p:sldId id="380" r:id="rId10"/>
    <p:sldId id="379" r:id="rId11"/>
    <p:sldId id="381" r:id="rId12"/>
    <p:sldId id="382" r:id="rId13"/>
    <p:sldId id="326" r:id="rId14"/>
    <p:sldId id="383" r:id="rId15"/>
    <p:sldId id="384" r:id="rId16"/>
    <p:sldId id="385" r:id="rId17"/>
    <p:sldId id="386" r:id="rId18"/>
    <p:sldId id="387" r:id="rId19"/>
    <p:sldId id="328" r:id="rId20"/>
    <p:sldId id="388" r:id="rId21"/>
    <p:sldId id="389" r:id="rId22"/>
    <p:sldId id="390" r:id="rId23"/>
    <p:sldId id="366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374" r:id="rId35"/>
  </p:sldIdLst>
  <p:sldSz cx="9144000" cy="5143500" type="screen16x9"/>
  <p:notesSz cx="6858000" cy="9144000"/>
  <p:embeddedFontLs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Cambria Math" panose="02040503050406030204" pitchFamily="18" charset="0"/>
      <p:regular r:id="rId41"/>
    </p:embeddedFont>
    <p:embeddedFont>
      <p:font typeface="Merriweather" panose="020B0604020202020204" charset="-52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1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pos="2948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086" userDrawn="1">
          <p15:clr>
            <a:srgbClr val="A4A3A4"/>
          </p15:clr>
        </p15:guide>
        <p15:guide id="8" pos="3674" userDrawn="1">
          <p15:clr>
            <a:srgbClr val="A4A3A4"/>
          </p15:clr>
        </p15:guide>
        <p15:guide id="9" pos="1837" userDrawn="1">
          <p15:clr>
            <a:srgbClr val="A4A3A4"/>
          </p15:clr>
        </p15:guide>
        <p15:guide id="10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8" autoAdjust="0"/>
    <p:restoredTop sz="90413" autoAdjust="0"/>
  </p:normalViewPr>
  <p:slideViewPr>
    <p:cSldViewPr snapToGrid="0" showGuides="1">
      <p:cViewPr varScale="1">
        <p:scale>
          <a:sx n="105" d="100"/>
          <a:sy n="105" d="100"/>
        </p:scale>
        <p:origin x="931" y="67"/>
      </p:cViewPr>
      <p:guideLst>
        <p:guide orient="horz" pos="2981"/>
        <p:guide pos="226"/>
        <p:guide pos="5534"/>
        <p:guide orient="horz" pos="237"/>
        <p:guide pos="2948"/>
        <p:guide pos="2744"/>
        <p:guide pos="2086"/>
        <p:guide pos="3674"/>
        <p:guide pos="1837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49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6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092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082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81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815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146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5180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60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105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111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58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39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4039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681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782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56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805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63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0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160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377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925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6377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9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54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68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793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6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0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5.png"/><Relationship Id="rId5" Type="http://schemas.openxmlformats.org/officeDocument/2006/relationships/image" Target="../media/image16.png"/><Relationship Id="rId10" Type="http://schemas.openxmlformats.org/officeDocument/2006/relationships/image" Target="../media/image54.png"/><Relationship Id="rId4" Type="http://schemas.openxmlformats.org/officeDocument/2006/relationships/image" Target="../media/image13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3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0" Type="http://schemas.openxmlformats.org/officeDocument/2006/relationships/image" Target="../media/image75.png"/><Relationship Id="rId4" Type="http://schemas.openxmlformats.org/officeDocument/2006/relationships/image" Target="../media/image56.pn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13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2.png"/><Relationship Id="rId5" Type="http://schemas.openxmlformats.org/officeDocument/2006/relationships/image" Target="../media/image70.png"/><Relationship Id="rId10" Type="http://schemas.openxmlformats.org/officeDocument/2006/relationships/image" Target="../media/image81.png"/><Relationship Id="rId9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69.png"/><Relationship Id="rId18" Type="http://schemas.openxmlformats.org/officeDocument/2006/relationships/image" Target="../media/image97.pn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0.png"/><Relationship Id="rId5" Type="http://schemas.openxmlformats.org/officeDocument/2006/relationships/image" Target="../media/image68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4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11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3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9.png"/><Relationship Id="rId11" Type="http://schemas.openxmlformats.org/officeDocument/2006/relationships/image" Target="../media/image114.png"/><Relationship Id="rId10" Type="http://schemas.openxmlformats.org/officeDocument/2006/relationships/image" Target="../media/image113.png"/><Relationship Id="rId4" Type="http://schemas.openxmlformats.org/officeDocument/2006/relationships/image" Target="../media/image68.png"/><Relationship Id="rId9" Type="http://schemas.openxmlformats.org/officeDocument/2006/relationships/image" Target="../media/image1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13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02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10" Type="http://schemas.openxmlformats.org/officeDocument/2006/relationships/image" Target="../media/image138.png"/><Relationship Id="rId4" Type="http://schemas.openxmlformats.org/officeDocument/2006/relationships/image" Target="../media/image68.png"/><Relationship Id="rId9" Type="http://schemas.openxmlformats.org/officeDocument/2006/relationships/image" Target="../media/image102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0.png"/><Relationship Id="rId13" Type="http://schemas.openxmlformats.org/officeDocument/2006/relationships/image" Target="../media/image56.png"/><Relationship Id="rId18" Type="http://schemas.openxmlformats.org/officeDocument/2006/relationships/image" Target="../media/image148.png"/><Relationship Id="rId3" Type="http://schemas.openxmlformats.org/officeDocument/2006/relationships/image" Target="../media/image134.png"/><Relationship Id="rId21" Type="http://schemas.openxmlformats.org/officeDocument/2006/relationships/image" Target="../media/image151.png"/><Relationship Id="rId7" Type="http://schemas.openxmlformats.org/officeDocument/2006/relationships/image" Target="../media/image137.png"/><Relationship Id="rId12" Type="http://schemas.openxmlformats.org/officeDocument/2006/relationships/image" Target="../media/image139.png"/><Relationship Id="rId17" Type="http://schemas.openxmlformats.org/officeDocument/2006/relationships/image" Target="../media/image147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145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3.png"/><Relationship Id="rId11" Type="http://schemas.openxmlformats.org/officeDocument/2006/relationships/image" Target="../media/image141.png"/><Relationship Id="rId5" Type="http://schemas.openxmlformats.org/officeDocument/2006/relationships/image" Target="../media/image135.png"/><Relationship Id="rId15" Type="http://schemas.openxmlformats.org/officeDocument/2006/relationships/image" Target="../media/image142.png"/><Relationship Id="rId10" Type="http://schemas.openxmlformats.org/officeDocument/2006/relationships/image" Target="../media/image140.png"/><Relationship Id="rId19" Type="http://schemas.openxmlformats.org/officeDocument/2006/relationships/image" Target="../media/image146.png"/><Relationship Id="rId9" Type="http://schemas.openxmlformats.org/officeDocument/2006/relationships/image" Target="../media/image138.png"/><Relationship Id="rId14" Type="http://schemas.openxmlformats.org/officeDocument/2006/relationships/image" Target="../media/image14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48.png"/><Relationship Id="rId7" Type="http://schemas.openxmlformats.org/officeDocument/2006/relationships/image" Target="../media/image154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58.png"/><Relationship Id="rId5" Type="http://schemas.openxmlformats.org/officeDocument/2006/relationships/image" Target="../media/image149.png"/><Relationship Id="rId10" Type="http://schemas.openxmlformats.org/officeDocument/2006/relationships/image" Target="../media/image157.png"/><Relationship Id="rId9" Type="http://schemas.openxmlformats.org/officeDocument/2006/relationships/image" Target="../media/image15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1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5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11.png"/><Relationship Id="rId7" Type="http://schemas.openxmlformats.org/officeDocument/2006/relationships/image" Target="../media/image3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11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.png"/><Relationship Id="rId11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4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77243" y="1525309"/>
            <a:ext cx="4569856" cy="1046440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Смешанные числа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4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04343" y="632391"/>
                <a:ext cx="2119170" cy="86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4343" y="632391"/>
                <a:ext cx="2119170" cy="8643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4343" y="1646625"/>
            <a:ext cx="2406582" cy="1718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28627" y="3775969"/>
                <a:ext cx="1192058" cy="86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8627" y="3775969"/>
                <a:ext cx="1192058" cy="8643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2557463" cy="996253"/>
          </a:xfrm>
          <a:prstGeom prst="wedgeRoundRectCallout">
            <a:avLst>
              <a:gd name="adj1" fmla="val -2766"/>
              <a:gd name="adj2" fmla="val 10861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Конечно, Саша.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вас и должно было так </a:t>
            </a:r>
            <a:r>
              <a:rPr lang="ru-RU" dirty="0" smtClean="0">
                <a:solidFill>
                  <a:schemeClr val="tx1"/>
                </a:solidFill>
              </a:rPr>
              <a:t>получиться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411619" y="252000"/>
            <a:ext cx="3373606" cy="1106202"/>
          </a:xfrm>
          <a:prstGeom prst="wedgeRoundRectCallout">
            <a:avLst>
              <a:gd name="adj1" fmla="val 15751"/>
              <a:gd name="adj2" fmla="val 6361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Ой, так </a:t>
            </a:r>
            <a:r>
              <a:rPr lang="ru-RU" dirty="0">
                <a:solidFill>
                  <a:schemeClr val="tx1"/>
                </a:solidFill>
              </a:rPr>
              <a:t>у нас же получилось то же самое, когда мы сначала взяли себе по целому мандарину, а потом оставшийся мандарин поделили пополам.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4" cy="339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4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3701" y="1989303"/>
                <a:ext cx="22618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701" y="1989303"/>
                <a:ext cx="2261838" cy="9219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996253"/>
          </a:xfrm>
          <a:prstGeom prst="wedgeRoundRectCallout">
            <a:avLst>
              <a:gd name="adj1" fmla="val -23425"/>
              <a:gd name="adj2" fmla="val 10989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 нас получилось, что неправильную дробь мы представили в виде суммы натурального числа и правильной дроби.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29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358775" y="361949"/>
                <a:ext cx="3997325" cy="957452"/>
              </a:xfrm>
              <a:prstGeom prst="wedgeRoundRectCallout">
                <a:avLst>
                  <a:gd name="adj1" fmla="val -20566"/>
                  <a:gd name="adj2" fmla="val 114744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Чему равна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ru-RU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? </a:t>
                </a: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Паша</a:t>
                </a:r>
                <a:r>
                  <a:rPr lang="ru-RU" dirty="0">
                    <a:solidFill>
                      <a:schemeClr val="tx1"/>
                    </a:solidFill>
                  </a:rPr>
                  <a:t>, ты можешь подсчитать?</a:t>
                </a:r>
                <a:endParaRPr lang="ru-RU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Скругленная прямоугольная выноска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49"/>
                <a:ext cx="3997325" cy="957452"/>
              </a:xfrm>
              <a:prstGeom prst="wedgeRoundRectCallout">
                <a:avLst>
                  <a:gd name="adj1" fmla="val -20566"/>
                  <a:gd name="adj2" fmla="val 114744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15711" y="1475403"/>
                <a:ext cx="55624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11" y="1475403"/>
                <a:ext cx="556243" cy="9251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57411" y="1487907"/>
                <a:ext cx="1692579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411" y="1487907"/>
                <a:ext cx="1692579" cy="92519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824722" y="2581603"/>
                <a:ext cx="131805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22" y="2581603"/>
                <a:ext cx="1318053" cy="92519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4722" y="3687803"/>
                <a:ext cx="203421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22" y="3687803"/>
                <a:ext cx="2034211" cy="92519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ая прямоугольная выноска 11"/>
          <p:cNvSpPr/>
          <p:nvPr/>
        </p:nvSpPr>
        <p:spPr>
          <a:xfrm>
            <a:off x="4787900" y="376239"/>
            <a:ext cx="3997325" cy="943162"/>
          </a:xfrm>
          <a:prstGeom prst="wedgeRoundRectCallout">
            <a:avLst>
              <a:gd name="adj1" fmla="val 4851"/>
              <a:gd name="adj2" fmla="val 65479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Опять получилась сумма натурального числа и правильной дроби.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Любую </a:t>
            </a:r>
            <a:r>
              <a:rPr lang="ru-RU" dirty="0">
                <a:solidFill>
                  <a:schemeClr val="tx1"/>
                </a:solidFill>
              </a:rPr>
              <a:t>неправильную дробь можно представить в виде такой суммы?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3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Любую </a:t>
            </a:r>
            <a:r>
              <a:rPr lang="ru-RU" sz="1800" dirty="0"/>
              <a:t>неправильную дробь, у которой числитель не </a:t>
            </a:r>
            <a:r>
              <a:rPr lang="ru-RU" sz="1800" dirty="0" smtClean="0"/>
              <a:t>делится </a:t>
            </a:r>
            <a:r>
              <a:rPr lang="ru-RU" sz="1800" dirty="0"/>
              <a:t>нацело на </a:t>
            </a:r>
            <a:r>
              <a:rPr lang="ru-RU" sz="1800" dirty="0" smtClean="0"/>
              <a:t>знаменатель, </a:t>
            </a:r>
            <a:r>
              <a:rPr lang="ru-RU" sz="1800" dirty="0"/>
              <a:t>можно представить в виде суммы натурального числа и правильной дроби.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7919" y="2361718"/>
            <a:ext cx="550227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Если же числитель делится нацело на </a:t>
            </a:r>
            <a:r>
              <a:rPr lang="ru-RU" sz="1400" dirty="0" smtClean="0"/>
              <a:t>знаменатель, </a:t>
            </a:r>
            <a:r>
              <a:rPr lang="ru-RU" sz="1400" dirty="0"/>
              <a:t>то такая дробь равна просто натуральному </a:t>
            </a:r>
            <a:r>
              <a:rPr lang="ru-RU" sz="1400" dirty="0" smtClean="0"/>
              <a:t>числу.</a:t>
            </a:r>
            <a:endParaRPr lang="ru-RU" sz="14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49630" y="2175510"/>
            <a:ext cx="55022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08512" y="3133659"/>
                <a:ext cx="32861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12" y="3133659"/>
                <a:ext cx="328615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937127" y="3375432"/>
                <a:ext cx="74879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127" y="3375432"/>
                <a:ext cx="748795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31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34043" y="563407"/>
                <a:ext cx="2261838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32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43" y="563407"/>
                <a:ext cx="2261838" cy="9219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34043" y="2632202"/>
                <a:ext cx="2034211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76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=9+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043" y="2632202"/>
                <a:ext cx="2034211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21281" y="563407"/>
                <a:ext cx="1272464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281" y="563407"/>
                <a:ext cx="1272464" cy="9219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68254" y="2632202"/>
                <a:ext cx="1044838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=9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254" y="2632202"/>
                <a:ext cx="1044838" cy="92339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311525" y="1727200"/>
            <a:ext cx="438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ru-RU" sz="2000" dirty="0"/>
              <a:t>одна целая шесть </a:t>
            </a:r>
            <a:r>
              <a:rPr lang="ru-RU" sz="2000" dirty="0" smtClean="0"/>
              <a:t>двенадцатых)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311525" y="3860433"/>
            <a:ext cx="4384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(</a:t>
            </a:r>
            <a:r>
              <a:rPr lang="ru-RU" sz="2000" dirty="0"/>
              <a:t>девять целых четыре восьмых</a:t>
            </a:r>
            <a:r>
              <a:rPr lang="ru-RU" sz="2000" dirty="0" smtClean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320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  <p:bldP spid="13" grpId="0"/>
      <p:bldP spid="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60713" y="2089599"/>
                <a:ext cx="2822574" cy="60926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800" dirty="0" smtClean="0">
                    <a:solidFill>
                      <a:schemeClr val="bg1"/>
                    </a:solidFill>
                  </a:rPr>
                  <a:t>числа вида  </a:t>
                </a:r>
                <a14:m>
                  <m:oMath xmlns:m="http://schemas.openxmlformats.org/officeDocument/2006/math">
                    <m:r>
                      <a:rPr lang="ru-RU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ru-RU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,</a:t>
                </a:r>
                <a:r>
                  <a:rPr lang="ru-RU" sz="28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</m:t>
                    </m:r>
                    <m:f>
                      <m:fPr>
                        <m:ctrlPr>
                          <a:rPr lang="ru-RU" sz="2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.</a:t>
                </a:r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713" y="2089599"/>
                <a:ext cx="2822574" cy="609269"/>
              </a:xfrm>
              <a:prstGeom prst="rect">
                <a:avLst/>
              </a:prstGeom>
              <a:blipFill rotWithShape="0">
                <a:blip r:embed="rId5"/>
                <a:stretch>
                  <a:fillRect l="-4957"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93912" y="1566379"/>
            <a:ext cx="495617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Смешанные числа —</a:t>
            </a:r>
          </a:p>
        </p:txBody>
      </p:sp>
    </p:spTree>
    <p:extLst>
      <p:ext uri="{BB962C8B-B14F-4D97-AF65-F5344CB8AC3E}">
        <p14:creationId xmlns:p14="http://schemas.microsoft.com/office/powerpoint/2010/main" val="29763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</a:t>
            </a:r>
            <a:r>
              <a:rPr lang="ru-RU" dirty="0" smtClean="0">
                <a:solidFill>
                  <a:schemeClr val="tx1"/>
                </a:solidFill>
              </a:rPr>
              <a:t>Саша, </a:t>
            </a:r>
            <a:r>
              <a:rPr lang="ru-RU" dirty="0">
                <a:solidFill>
                  <a:schemeClr val="tx1"/>
                </a:solidFill>
              </a:rPr>
              <a:t>ты прав.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каждого компонента смешанной дроби есть </a:t>
            </a:r>
            <a:r>
              <a:rPr lang="ru-RU" dirty="0" smtClean="0">
                <a:solidFill>
                  <a:schemeClr val="tx1"/>
                </a:solidFill>
              </a:rPr>
              <a:t>своё </a:t>
            </a:r>
            <a:r>
              <a:rPr lang="ru-RU" dirty="0">
                <a:solidFill>
                  <a:schemeClr val="tx1"/>
                </a:solidFill>
              </a:rPr>
              <a:t>название.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87900" y="376239"/>
            <a:ext cx="3997325" cy="715961"/>
          </a:xfrm>
          <a:prstGeom prst="wedgeRoundRectCallout">
            <a:avLst>
              <a:gd name="adj1" fmla="val 23278"/>
              <a:gd name="adj2" fmla="val 9434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Смешали натуральные числа и дробные, вот и получились смешанные числа.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70607" y="1384329"/>
                <a:ext cx="1117293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1</m:t>
                      </m:r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607" y="1384329"/>
                <a:ext cx="1117293" cy="12099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3311525" y="2336800"/>
            <a:ext cx="511175" cy="5207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419201" y="2768600"/>
            <a:ext cx="82310" cy="4829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628900" y="2886405"/>
            <a:ext cx="15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Целая часть</a:t>
            </a:r>
            <a:endParaRPr lang="ru-RU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3670607" y="3251506"/>
            <a:ext cx="180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Дробная часть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174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14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Дробная </a:t>
            </a:r>
            <a:r>
              <a:rPr lang="ru-RU" sz="1800" dirty="0"/>
              <a:t>часть смешанного числа – это обязательно правильная дробь.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49630" y="1616710"/>
            <a:ext cx="55022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9212" y="1810997"/>
                <a:ext cx="8522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12" y="1810997"/>
                <a:ext cx="852285" cy="92519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441497" y="2163514"/>
            <a:ext cx="250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– несмешанное число.</a:t>
            </a:r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5254" y="2854585"/>
                <a:ext cx="55624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254" y="2854585"/>
                <a:ext cx="556243" cy="92519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441496" y="3206790"/>
            <a:ext cx="2508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– неправильная дробь.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682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  <p:bldP spid="4" grpId="0"/>
      <p:bldP spid="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Хорошо.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87900" y="376239"/>
            <a:ext cx="3997325" cy="715961"/>
          </a:xfrm>
          <a:prstGeom prst="wedgeRoundRectCallout">
            <a:avLst>
              <a:gd name="adj1" fmla="val 1356"/>
              <a:gd name="adj2" fmla="val 9611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понятно, </a:t>
            </a:r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. А дай </a:t>
            </a:r>
            <a:r>
              <a:rPr lang="ru-RU" dirty="0">
                <a:solidFill>
                  <a:schemeClr val="tx1"/>
                </a:solidFill>
              </a:rPr>
              <a:t>нам задание, чтобы </a:t>
            </a:r>
            <a:r>
              <a:rPr lang="ru-RU" dirty="0" smtClean="0">
                <a:solidFill>
                  <a:schemeClr val="tx1"/>
                </a:solidFill>
              </a:rPr>
              <a:t>проверить, </a:t>
            </a:r>
            <a:r>
              <a:rPr lang="ru-RU" dirty="0">
                <a:solidFill>
                  <a:schemeClr val="tx1"/>
                </a:solidFill>
              </a:rPr>
              <a:t>как мы поняли что такое смешанные числа.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861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Среди предложенных чисел укажите смешанные: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;3;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861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4344" y="2122251"/>
            <a:ext cx="1195312" cy="2770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4" y="2553084"/>
            <a:ext cx="3095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Смешанные числа: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8774" y="3123466"/>
            <a:ext cx="30956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Несмешанные числа: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3374" y="1206276"/>
                <a:ext cx="352661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4" y="1206276"/>
                <a:ext cx="352661" cy="5194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897" y="134103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897" y="1341035"/>
                <a:ext cx="18594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743185" y="1166500"/>
                <a:ext cx="521297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5" y="1166500"/>
                <a:ext cx="521297" cy="61279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049463" y="1164960"/>
                <a:ext cx="723275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463" y="1164960"/>
                <a:ext cx="723275" cy="6108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98994" y="2542067"/>
                <a:ext cx="1057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994" y="2542067"/>
                <a:ext cx="105798" cy="2769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35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494 L 0.1901 0.236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2099E-6 L 0.16042 0.3469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17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0494 L 0.16424 0.3432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72 0.00247 L 0.16458 0.346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1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8" grpId="0"/>
      <p:bldP spid="17" grpId="0"/>
      <p:bldP spid="10" grpId="0"/>
      <p:bldP spid="10" grpId="1"/>
      <p:bldP spid="13" grpId="0"/>
      <p:bldP spid="13" grpId="1"/>
      <p:bldP spid="18" grpId="0"/>
      <p:bldP spid="18" grpId="1"/>
      <p:bldP spid="19" grpId="0"/>
      <p:bldP spid="19" grpId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3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42" y="1295400"/>
            <a:ext cx="1553374" cy="360000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321425" y="376238"/>
            <a:ext cx="2463800" cy="525462"/>
          </a:xfrm>
          <a:prstGeom prst="wedgeRoundRectCallout">
            <a:avLst>
              <a:gd name="adj1" fmla="val -53031"/>
              <a:gd name="adj2" fmla="val 10763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Паша, привет.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Хочешь </a:t>
            </a:r>
            <a:r>
              <a:rPr lang="ru-RU" dirty="0">
                <a:solidFill>
                  <a:schemeClr val="tx1"/>
                </a:solidFill>
              </a:rPr>
              <a:t>мандарин?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796665" y="376238"/>
            <a:ext cx="2364047" cy="762000"/>
          </a:xfrm>
          <a:prstGeom prst="wedgeRoundRectCallout">
            <a:avLst>
              <a:gd name="adj1" fmla="val 31710"/>
              <a:gd name="adj2" fmla="val 67877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Привет, </a:t>
            </a:r>
            <a:r>
              <a:rPr lang="ru-RU" dirty="0" smtClean="0">
                <a:solidFill>
                  <a:schemeClr val="tx1"/>
                </a:solidFill>
              </a:rPr>
              <a:t>Саша. Да </a:t>
            </a:r>
            <a:r>
              <a:rPr lang="ru-RU" dirty="0">
                <a:solidFill>
                  <a:schemeClr val="tx1"/>
                </a:solidFill>
              </a:rPr>
              <a:t>хочу.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Я </a:t>
            </a:r>
            <a:r>
              <a:rPr lang="ru-RU" dirty="0">
                <a:solidFill>
                  <a:schemeClr val="tx1"/>
                </a:solidFill>
              </a:rPr>
              <a:t>очень люблю мандарины.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950" y="1138238"/>
            <a:ext cx="263707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1262253"/>
          </a:xfrm>
          <a:prstGeom prst="wedgeRoundRectCallout">
            <a:avLst>
              <a:gd name="adj1" fmla="val -18024"/>
              <a:gd name="adj2" fmla="val 6251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Сейчас мы с вами научимся переводить неправильную дробь в смешанное число.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То </a:t>
            </a:r>
            <a:r>
              <a:rPr lang="ru-RU" dirty="0">
                <a:solidFill>
                  <a:schemeClr val="tx1"/>
                </a:solidFill>
              </a:rPr>
              <a:t>есть </a:t>
            </a:r>
            <a:r>
              <a:rPr lang="ru-RU" dirty="0" smtClean="0">
                <a:solidFill>
                  <a:schemeClr val="tx1"/>
                </a:solidFill>
              </a:rPr>
              <a:t>разберём то, </a:t>
            </a:r>
            <a:r>
              <a:rPr lang="ru-RU" dirty="0">
                <a:solidFill>
                  <a:schemeClr val="tx1"/>
                </a:solidFill>
              </a:rPr>
              <a:t>как правильно выделять </a:t>
            </a:r>
            <a:r>
              <a:rPr lang="ru-RU" dirty="0" smtClean="0">
                <a:solidFill>
                  <a:schemeClr val="tx1"/>
                </a:solidFill>
              </a:rPr>
              <a:t>или, </a:t>
            </a:r>
            <a:r>
              <a:rPr lang="ru-RU" dirty="0">
                <a:solidFill>
                  <a:schemeClr val="tx1"/>
                </a:solidFill>
              </a:rPr>
              <a:t>другими </a:t>
            </a:r>
            <a:r>
              <a:rPr lang="ru-RU" dirty="0" smtClean="0">
                <a:solidFill>
                  <a:schemeClr val="tx1"/>
                </a:solidFill>
              </a:rPr>
              <a:t>словами, </a:t>
            </a:r>
            <a:r>
              <a:rPr lang="ru-RU" dirty="0">
                <a:solidFill>
                  <a:schemeClr val="tx1"/>
                </a:solidFill>
              </a:rPr>
              <a:t>находить целую и дробную </a:t>
            </a:r>
            <a:r>
              <a:rPr lang="ru-RU" dirty="0" smtClean="0">
                <a:solidFill>
                  <a:schemeClr val="tx1"/>
                </a:solidFill>
              </a:rPr>
              <a:t>части </a:t>
            </a:r>
            <a:r>
              <a:rPr lang="ru-RU" dirty="0">
                <a:solidFill>
                  <a:schemeClr val="tx1"/>
                </a:solidFill>
              </a:rPr>
              <a:t>числа.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33162" y="1989303"/>
                <a:ext cx="729366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62" y="1989303"/>
                <a:ext cx="729366" cy="12099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41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Скругленная прямоугольная выноска 22"/>
              <p:cNvSpPr/>
              <p:nvPr/>
            </p:nvSpPr>
            <p:spPr>
              <a:xfrm>
                <a:off x="358775" y="361949"/>
                <a:ext cx="3997325" cy="1262253"/>
              </a:xfrm>
              <a:prstGeom prst="wedgeRoundRectCallout">
                <a:avLst>
                  <a:gd name="adj1" fmla="val -18024"/>
                  <a:gd name="adj2" fmla="val 6251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Это неправильная дробь, и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27</m:t>
                    </m:r>
                    <m:r>
                      <a:rPr lang="ru-RU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без </a:t>
                </a:r>
                <a:r>
                  <a:rPr lang="ru-RU" dirty="0">
                    <a:solidFill>
                      <a:schemeClr val="tx1"/>
                    </a:solidFill>
                  </a:rPr>
                  <a:t>остатка на </a:t>
                </a:r>
                <a14:m>
                  <m:oMath xmlns:m="http://schemas.openxmlformats.org/officeDocument/2006/math">
                    <m:r>
                      <a:rPr lang="ru-RU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не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делится</a:t>
                </a:r>
                <a:r>
                  <a:rPr lang="ru-RU" dirty="0">
                    <a:solidFill>
                      <a:schemeClr val="tx1"/>
                    </a:solidFill>
                  </a:rPr>
                  <a:t>. </a:t>
                </a:r>
                <a:endParaRPr lang="ru-RU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ru-RU" dirty="0" smtClean="0">
                    <a:solidFill>
                      <a:schemeClr val="tx1"/>
                    </a:solidFill>
                  </a:rPr>
                  <a:t>То </a:t>
                </a:r>
                <a:r>
                  <a:rPr lang="ru-RU" dirty="0">
                    <a:solidFill>
                      <a:schemeClr val="tx1"/>
                    </a:solidFill>
                  </a:rPr>
                  <a:t>есть мы точно можем представить эту дробь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в виде суммы натурального числа и правильной дроби.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Скругленная прямоугольная выноска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361949"/>
                <a:ext cx="3997325" cy="1262253"/>
              </a:xfrm>
              <a:prstGeom prst="wedgeRoundRectCallout">
                <a:avLst>
                  <a:gd name="adj1" fmla="val -18024"/>
                  <a:gd name="adj2" fmla="val 62512"/>
                  <a:gd name="adj3" fmla="val 16667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33162" y="1989303"/>
                <a:ext cx="729366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62" y="1989303"/>
                <a:ext cx="729366" cy="12099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033162" y="3564351"/>
                <a:ext cx="3358868" cy="6463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27=5</m:t>
                      </m:r>
                      <m:r>
                        <a:rPr lang="ru-RU" sz="4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⋅5+2</m:t>
                      </m:r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162" y="3564351"/>
                <a:ext cx="3358868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 flipH="1">
            <a:off x="4445154" y="4165600"/>
            <a:ext cx="114146" cy="2662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75001" y="4460721"/>
            <a:ext cx="217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Неполное частное</a:t>
            </a:r>
            <a:endParaRPr lang="ru-RU" sz="18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89933" y="4179564"/>
            <a:ext cx="202097" cy="2522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92838" y="4456563"/>
            <a:ext cx="116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/>
              <a:t>Остаток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793443" y="1933519"/>
                <a:ext cx="1417568" cy="1265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443" y="1933519"/>
                <a:ext cx="1417568" cy="12657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238213" y="3522818"/>
                <a:ext cx="61587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213" y="3522818"/>
                <a:ext cx="615874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5856992" y="3522818"/>
                <a:ext cx="61587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992" y="3522818"/>
                <a:ext cx="615874" cy="7386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085912" y="2634425"/>
                <a:ext cx="615874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5912" y="2634425"/>
                <a:ext cx="615874" cy="73866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0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-0.01111 -0.2330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494 L -0.13906 -0.3243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0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741 L 0.16528 -0.003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Ну как, мальчики, вы </a:t>
            </a:r>
            <a:r>
              <a:rPr lang="ru-RU" dirty="0" smtClean="0">
                <a:solidFill>
                  <a:schemeClr val="tx1"/>
                </a:solidFill>
              </a:rPr>
              <a:t>всё </a:t>
            </a:r>
            <a:r>
              <a:rPr lang="ru-RU" dirty="0">
                <a:solidFill>
                  <a:schemeClr val="tx1"/>
                </a:solidFill>
              </a:rPr>
              <a:t>поняли?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87900" y="376239"/>
            <a:ext cx="3997325" cy="715961"/>
          </a:xfrm>
          <a:prstGeom prst="wedgeRoundRectCallout">
            <a:avLst>
              <a:gd name="adj1" fmla="val 1356"/>
              <a:gd name="adj2" fmla="val 9611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Вроде </a:t>
            </a:r>
            <a:r>
              <a:rPr lang="ru-RU" dirty="0" smtClean="0">
                <a:solidFill>
                  <a:schemeClr val="tx1"/>
                </a:solidFill>
              </a:rPr>
              <a:t>бы, да.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о </a:t>
            </a:r>
            <a:r>
              <a:rPr lang="ru-RU" dirty="0">
                <a:solidFill>
                  <a:schemeClr val="tx1"/>
                </a:solidFill>
              </a:rPr>
              <a:t>давай решим какое-нибудь задание, чтобы нам стало </a:t>
            </a:r>
            <a:r>
              <a:rPr lang="ru-RU" dirty="0" smtClean="0">
                <a:solidFill>
                  <a:schemeClr val="tx1"/>
                </a:solidFill>
              </a:rPr>
              <a:t>ещё </a:t>
            </a:r>
            <a:r>
              <a:rPr lang="ru-RU" dirty="0">
                <a:solidFill>
                  <a:schemeClr val="tx1"/>
                </a:solidFill>
              </a:rPr>
              <a:t>яснее.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861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Переведите неправильные дроби в смешанные числа: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861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0674" y="2474578"/>
                <a:ext cx="612347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4" y="2474578"/>
                <a:ext cx="612347" cy="52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4344" y="2067340"/>
            <a:ext cx="1195312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8862" y="2434544"/>
                <a:ext cx="708527" cy="542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862" y="2434544"/>
                <a:ext cx="708527" cy="54245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46075" y="391835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31417" y="3755971"/>
                <a:ext cx="632609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5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17" y="3755971"/>
                <a:ext cx="632609" cy="46262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7974" y="3143596"/>
                <a:ext cx="1505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17=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⋅3+2;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74" y="3143596"/>
                <a:ext cx="150521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252" r="-2439" b="-1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773114" y="3098207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14" y="3098207"/>
                <a:ext cx="37061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1469649" y="3092316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49" y="3092316"/>
                <a:ext cx="370614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595297" y="2722984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297" y="2722984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Скругленная прямоугольная выноска 21"/>
          <p:cNvSpPr/>
          <p:nvPr/>
        </p:nvSpPr>
        <p:spPr>
          <a:xfrm>
            <a:off x="5644055" y="2021125"/>
            <a:ext cx="1539582" cy="715961"/>
          </a:xfrm>
          <a:prstGeom prst="wedgeRoundRectCallout">
            <a:avLst>
              <a:gd name="adj1" fmla="val 57361"/>
              <a:gd name="adj2" fmla="val -811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 правильно понял, </a:t>
            </a:r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5618154" y="2010142"/>
            <a:ext cx="1539582" cy="1218424"/>
          </a:xfrm>
          <a:prstGeom prst="wedgeRoundRectCallout">
            <a:avLst>
              <a:gd name="adj1" fmla="val 61457"/>
              <a:gd name="adj2" fmla="val 2418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Саша.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 всё </a:t>
            </a:r>
            <a:r>
              <a:rPr lang="ru-RU" dirty="0">
                <a:solidFill>
                  <a:schemeClr val="tx1"/>
                </a:solidFill>
              </a:rPr>
              <a:t>правильно понял. Продолжай.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0605" y="2703347"/>
            <a:ext cx="1864620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2674458" y="2405169"/>
                <a:ext cx="809837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458" y="2405169"/>
                <a:ext cx="809837" cy="6127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735822" y="3143596"/>
                <a:ext cx="14923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16=1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⋅9+7.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822" y="3143596"/>
                <a:ext cx="1492395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265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88461" y="2416327"/>
                <a:ext cx="708527" cy="542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61" y="2416327"/>
                <a:ext cx="708527" cy="54245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195634" y="3098797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34" y="3098797"/>
                <a:ext cx="37061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898422" y="3098797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422" y="3098797"/>
                <a:ext cx="37061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3048918" y="2699527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918" y="2699527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87215" y="3755970"/>
                <a:ext cx="64222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1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15" y="3755970"/>
                <a:ext cx="642227" cy="46262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73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216 L 0.02291 -0.1027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8" y="-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648 L -0.03159 -0.1404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-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081 L 0.06424 -0.0033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-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60494E-6 L 0.03055 -0.1089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-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82716E-6 L 0.0684 -0.0027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216 L -0.02379 -0.1438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-70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3" grpId="0"/>
      <p:bldP spid="4" grpId="0"/>
      <p:bldP spid="20" grpId="0"/>
      <p:bldP spid="21" grpId="0"/>
      <p:bldP spid="5" grpId="0"/>
      <p:bldP spid="7" grpId="0"/>
      <p:bldP spid="7" grpId="1"/>
      <p:bldP spid="8" grpId="0"/>
      <p:bldP spid="8" grpId="1"/>
      <p:bldP spid="10" grpId="0"/>
      <p:bldP spid="10" grpId="1"/>
      <p:bldP spid="22" grpId="0" animBg="1"/>
      <p:bldP spid="22" grpId="1" animBg="1"/>
      <p:bldP spid="17" grpId="0" animBg="1"/>
      <p:bldP spid="17" grpId="1" animBg="1"/>
      <p:bldP spid="19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/>
              <a:t>того, чтобы неправильную дробь, у которой числитель не </a:t>
            </a:r>
            <a:r>
              <a:rPr lang="ru-RU" sz="1800" dirty="0" smtClean="0"/>
              <a:t>делится </a:t>
            </a:r>
            <a:r>
              <a:rPr lang="ru-RU" sz="1800" dirty="0"/>
              <a:t>нацело на знаменатель, преобразовать в смешанное число, надо числитель разделить на знаменатель. </a:t>
            </a:r>
            <a:endParaRPr lang="ru-RU" sz="1800" dirty="0" smtClean="0"/>
          </a:p>
          <a:p>
            <a:r>
              <a:rPr lang="ru-RU" sz="1800" dirty="0" smtClean="0"/>
              <a:t>Полученное </a:t>
            </a:r>
            <a:r>
              <a:rPr lang="ru-RU" sz="1800" dirty="0"/>
              <a:t>неполное частное записывается как целая часть смешанного числа, а остаток – как числитель дробной части смешанного числа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Знаменатель дробной части будет равен знаменателю неправильной дроби.</a:t>
            </a:r>
          </a:p>
          <a:p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9724" y="3519976"/>
                <a:ext cx="297325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724" y="3519976"/>
                <a:ext cx="297325" cy="73795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09911" y="3673510"/>
                <a:ext cx="2016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9911" y="3673510"/>
                <a:ext cx="2016514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97049" y="3519975"/>
                <a:ext cx="893834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049" y="3519975"/>
                <a:ext cx="893834" cy="7379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28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7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Любую </a:t>
            </a:r>
            <a:r>
              <a:rPr lang="ru-RU" sz="1800" dirty="0"/>
              <a:t>неправильную дробь, у которой числитель не </a:t>
            </a:r>
            <a:r>
              <a:rPr lang="ru-RU" sz="1800" dirty="0" smtClean="0"/>
              <a:t>делится </a:t>
            </a:r>
            <a:r>
              <a:rPr lang="ru-RU" sz="1800" dirty="0"/>
              <a:t>нацело на </a:t>
            </a:r>
            <a:r>
              <a:rPr lang="ru-RU" sz="1800" dirty="0" smtClean="0"/>
              <a:t>знаменатель, </a:t>
            </a:r>
            <a:r>
              <a:rPr lang="ru-RU" sz="1800" dirty="0"/>
              <a:t>можно представить в </a:t>
            </a:r>
            <a:r>
              <a:rPr lang="ru-RU" sz="1800" dirty="0" smtClean="0"/>
              <a:t>виде суммы натурального числа и правильной дроби.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49630" y="2162810"/>
            <a:ext cx="55022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4016" y="2452164"/>
            <a:ext cx="548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Любую </a:t>
            </a:r>
            <a:r>
              <a:rPr lang="ru-RU" sz="1800" dirty="0"/>
              <a:t>неправильную дробь, у которой числитель не </a:t>
            </a:r>
            <a:r>
              <a:rPr lang="ru-RU" sz="1800" dirty="0" smtClean="0"/>
              <a:t>делится </a:t>
            </a:r>
            <a:r>
              <a:rPr lang="ru-RU" sz="1800" dirty="0"/>
              <a:t>нацело на </a:t>
            </a:r>
            <a:r>
              <a:rPr lang="ru-RU" sz="1800" dirty="0" smtClean="0"/>
              <a:t>знаменатель, </a:t>
            </a:r>
            <a:r>
              <a:rPr lang="ru-RU" sz="1800" dirty="0"/>
              <a:t>можно представить в </a:t>
            </a:r>
            <a:r>
              <a:rPr lang="ru-RU" sz="1800" dirty="0" smtClean="0"/>
              <a:t>виде смешанного числа.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8247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Ну что, вам стало понятно, что такое смешанные числа и как неправильные дроби в них переводить?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787900" y="376239"/>
            <a:ext cx="3997325" cy="715961"/>
          </a:xfrm>
          <a:prstGeom prst="wedgeRoundRectCallout">
            <a:avLst>
              <a:gd name="adj1" fmla="val -18342"/>
              <a:gd name="adj2" fmla="val 9611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это понятно.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Но </a:t>
            </a:r>
            <a:r>
              <a:rPr lang="ru-RU" dirty="0">
                <a:solidFill>
                  <a:schemeClr val="tx1"/>
                </a:solidFill>
              </a:rPr>
              <a:t>вот интересно, а смешанное число можно перевести в неправильную дробь?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8073" y="1600350"/>
                <a:ext cx="70051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73" y="1600350"/>
                <a:ext cx="700512" cy="10371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0488" y="1611071"/>
                <a:ext cx="1646285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488" y="1611071"/>
                <a:ext cx="1646285" cy="10371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63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 помним, что любое натуральное число можно представить в виде дроби с любым знаменателем.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68073" y="1600350"/>
                <a:ext cx="70051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073" y="1600350"/>
                <a:ext cx="700512" cy="10371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350488" y="1611071"/>
                <a:ext cx="1646285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488" y="1611071"/>
                <a:ext cx="1646285" cy="1037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99846" y="1611071"/>
                <a:ext cx="190116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46" y="1611071"/>
                <a:ext cx="1901161" cy="10407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84064" y="1611071"/>
                <a:ext cx="1901161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27+7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4064" y="1611071"/>
                <a:ext cx="1901161" cy="1040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79950" y="2908936"/>
                <a:ext cx="1811393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9950" y="2908936"/>
                <a:ext cx="1811393" cy="10407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8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13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86134"/>
                <a:ext cx="8426450" cy="7579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Переведите смешанное число в неправильную дробь: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86134"/>
                <a:ext cx="8426450" cy="757900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4344" y="2067340"/>
            <a:ext cx="1195312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6075" y="391835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56385" y="3794766"/>
                <a:ext cx="35477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385" y="3794766"/>
                <a:ext cx="354777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35608" y="2702837"/>
                <a:ext cx="537327" cy="610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08" y="2702837"/>
                <a:ext cx="537327" cy="6108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6698" y="2737476"/>
                <a:ext cx="82715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98" y="2737476"/>
                <a:ext cx="827150" cy="51854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91363" y="2737476"/>
                <a:ext cx="95539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363" y="2737476"/>
                <a:ext cx="955390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46085" y="2737476"/>
                <a:ext cx="955390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16+7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085" y="2737476"/>
                <a:ext cx="955390" cy="5203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65105" y="2737476"/>
                <a:ext cx="63799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105" y="2737476"/>
                <a:ext cx="637995" cy="52039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25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3" grpId="0"/>
      <p:bldP spid="27" grpId="0"/>
      <p:bldP spid="18" grpId="0"/>
      <p:bldP spid="20" grpId="0"/>
      <p:bldP spid="25" grpId="0"/>
      <p:bldP spid="28" grpId="0"/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3" cy="3394798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Есть правило, которое помогает упростить перевод смешанного числа в неправильную дробь.</a:t>
            </a:r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9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sp>
        <p:nvSpPr>
          <p:cNvPr id="17" name="Скругленная прямоугольная выноска 16"/>
          <p:cNvSpPr/>
          <p:nvPr/>
        </p:nvSpPr>
        <p:spPr>
          <a:xfrm>
            <a:off x="358775" y="361950"/>
            <a:ext cx="4033838" cy="549908"/>
          </a:xfrm>
          <a:prstGeom prst="wedgeRoundRectCallout">
            <a:avLst>
              <a:gd name="adj1" fmla="val -34872"/>
              <a:gd name="adj2" fmla="val 96036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Давай почистим все мандарины, </a:t>
            </a:r>
            <a:r>
              <a:rPr lang="ru-RU" dirty="0" smtClean="0">
                <a:solidFill>
                  <a:schemeClr val="tx1"/>
                </a:solidFill>
              </a:rPr>
              <a:t>посчитаем, </a:t>
            </a:r>
            <a:r>
              <a:rPr lang="ru-RU" dirty="0">
                <a:solidFill>
                  <a:schemeClr val="tx1"/>
                </a:solidFill>
              </a:rPr>
              <a:t>сколько всего </a:t>
            </a:r>
            <a:r>
              <a:rPr lang="ru-RU" dirty="0" smtClean="0">
                <a:solidFill>
                  <a:schemeClr val="tx1"/>
                </a:solidFill>
              </a:rPr>
              <a:t>долек, </a:t>
            </a:r>
            <a:r>
              <a:rPr lang="ru-RU" dirty="0">
                <a:solidFill>
                  <a:schemeClr val="tx1"/>
                </a:solidFill>
              </a:rPr>
              <a:t>и поделим их на два. 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679950" y="361950"/>
            <a:ext cx="4075061" cy="549908"/>
          </a:xfrm>
          <a:prstGeom prst="wedgeRoundRectCallout">
            <a:avLst>
              <a:gd name="adj1" fmla="val 35486"/>
              <a:gd name="adj2" fmla="val 12089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Надо как-то эти мандарины разделить.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500" y="1057162"/>
            <a:ext cx="910975" cy="9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725" y="2102466"/>
            <a:ext cx="590550" cy="64779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120" y="2102465"/>
            <a:ext cx="590550" cy="6477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14" y="2102466"/>
            <a:ext cx="590550" cy="64779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72" y="2750263"/>
            <a:ext cx="590550" cy="6477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67" y="2750262"/>
            <a:ext cx="590550" cy="64779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61" y="2750263"/>
            <a:ext cx="590550" cy="64779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72" y="3398059"/>
            <a:ext cx="590550" cy="6477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67" y="3398058"/>
            <a:ext cx="590550" cy="64779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61" y="3398059"/>
            <a:ext cx="590550" cy="6477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72" y="4119466"/>
            <a:ext cx="590550" cy="64779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67" y="4119465"/>
            <a:ext cx="590550" cy="64779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61" y="4119466"/>
            <a:ext cx="590550" cy="64779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0285" y="1057162"/>
            <a:ext cx="910975" cy="9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10" y="2102466"/>
            <a:ext cx="590550" cy="6477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05" y="2102465"/>
            <a:ext cx="590550" cy="6477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99" y="2102466"/>
            <a:ext cx="590550" cy="64779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7" y="2750263"/>
            <a:ext cx="590550" cy="64779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52" y="2750262"/>
            <a:ext cx="590550" cy="6477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46" y="2750263"/>
            <a:ext cx="590550" cy="6477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7" y="3398059"/>
            <a:ext cx="590550" cy="64779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52" y="3398058"/>
            <a:ext cx="590550" cy="6477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46" y="3398059"/>
            <a:ext cx="590550" cy="64779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57" y="4119466"/>
            <a:ext cx="590550" cy="64779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52" y="4119465"/>
            <a:ext cx="590550" cy="6477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46" y="4119466"/>
            <a:ext cx="590550" cy="6477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2817" y="1057162"/>
            <a:ext cx="910975" cy="90000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32" y="2102464"/>
            <a:ext cx="590550" cy="64779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37" y="2102465"/>
            <a:ext cx="590550" cy="64779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31" y="2102466"/>
            <a:ext cx="590550" cy="64779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79" y="2750261"/>
            <a:ext cx="590550" cy="64779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84" y="2750262"/>
            <a:ext cx="590550" cy="64779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78" y="2750263"/>
            <a:ext cx="590550" cy="64779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79" y="3398057"/>
            <a:ext cx="590550" cy="64779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84" y="3398058"/>
            <a:ext cx="590550" cy="64779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78" y="3398059"/>
            <a:ext cx="590550" cy="64779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479" y="4119464"/>
            <a:ext cx="590550" cy="64779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84" y="4119465"/>
            <a:ext cx="590550" cy="6477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78" y="4119466"/>
            <a:ext cx="590550" cy="64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9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4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6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9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5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3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6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8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5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1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2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4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5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7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85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15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3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45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6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460" y="899398"/>
            <a:ext cx="548703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Для того, чтобы преобразовать смешанное число в неправильную дробь, надо целую часть числа умножить на знаменатель дробной части. </a:t>
            </a:r>
            <a:endParaRPr lang="ru-RU" sz="1800" dirty="0" smtClean="0"/>
          </a:p>
          <a:p>
            <a:r>
              <a:rPr lang="ru-RU" sz="1800" dirty="0" smtClean="0"/>
              <a:t>К </a:t>
            </a:r>
            <a:r>
              <a:rPr lang="ru-RU" sz="1800" dirty="0"/>
              <a:t>полученному произведению надо добавить числитель дробной части. </a:t>
            </a:r>
            <a:endParaRPr lang="ru-RU" sz="1800" dirty="0" smtClean="0"/>
          </a:p>
          <a:p>
            <a:r>
              <a:rPr lang="ru-RU" sz="1800" dirty="0" smtClean="0"/>
              <a:t>Эту </a:t>
            </a:r>
            <a:r>
              <a:rPr lang="ru-RU" sz="1800" dirty="0"/>
              <a:t>сумму записать как числитель неправильной дроби, а в её знаменатель записать знаменатель дробной части смешанного числа.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17550" y="3443304"/>
                <a:ext cx="558999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50" y="3443304"/>
                <a:ext cx="558999" cy="81817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63849" y="3446254"/>
                <a:ext cx="1730923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849" y="3446254"/>
                <a:ext cx="1730923" cy="8152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17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358775" y="361949"/>
            <a:ext cx="3997325" cy="730251"/>
          </a:xfrm>
          <a:prstGeom prst="wedgeRoundRectCallout">
            <a:avLst>
              <a:gd name="adj1" fmla="val -21519"/>
              <a:gd name="adj2" fmla="val 14803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Вернёмся </a:t>
            </a:r>
            <a:r>
              <a:rPr lang="ru-RU" dirty="0">
                <a:solidFill>
                  <a:schemeClr val="tx1"/>
                </a:solidFill>
              </a:rPr>
              <a:t>к нашим примерам и попробуем перевести смешанное число в дробь по этому правилу.</a:t>
            </a:r>
            <a:endParaRPr lang="ru-RU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49576" y="1574950"/>
                <a:ext cx="70051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76" y="1574950"/>
                <a:ext cx="700512" cy="10371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49576" y="3209859"/>
                <a:ext cx="700512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576" y="3209859"/>
                <a:ext cx="700512" cy="10371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50088" y="1864644"/>
                <a:ext cx="2303516" cy="747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088" y="1864644"/>
                <a:ext cx="2303516" cy="7474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864467" y="1820031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467" y="1820031"/>
                <a:ext cx="553357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07322" y="1562400"/>
                <a:ext cx="2436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322" y="1562400"/>
                <a:ext cx="243656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188190" y="2123438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90" y="2123438"/>
                <a:ext cx="553357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11276" y="1576498"/>
                <a:ext cx="458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276" y="1576498"/>
                <a:ext cx="458459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177369" y="1477107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69" y="1477107"/>
                <a:ext cx="553357" cy="64633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188190" y="2123438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90" y="2123438"/>
                <a:ext cx="553357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30033" y="1574950"/>
                <a:ext cx="1096454" cy="1037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34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033" y="1574950"/>
                <a:ext cx="1096454" cy="10371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655698" y="3476694"/>
                <a:ext cx="2303516" cy="7474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                 </m:t>
                          </m:r>
                        </m:num>
                        <m:den/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698" y="3476694"/>
                <a:ext cx="2303516" cy="747449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12932" y="3174450"/>
                <a:ext cx="2436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932" y="3174450"/>
                <a:ext cx="243656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16886" y="3188548"/>
                <a:ext cx="45845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886" y="3188548"/>
                <a:ext cx="458459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859415" y="3462046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415" y="3462046"/>
                <a:ext cx="553357" cy="64633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3188189" y="3762892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89" y="3762892"/>
                <a:ext cx="553357" cy="6463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3190069" y="3107543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069" y="3107543"/>
                <a:ext cx="553357" cy="6463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193799" y="3762892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799" y="3762892"/>
                <a:ext cx="553357" cy="6463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898275" y="3209859"/>
                <a:ext cx="1096454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3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275" y="3209859"/>
                <a:ext cx="1096454" cy="104073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Рисунок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2" y="1338438"/>
            <a:ext cx="1464443" cy="33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6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13299 -0.0540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9" y="-2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71605E-6 L 0.16007 -0.1129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-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1235 L 0.2474 0.0160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987 L 0.17604 -0.0040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10" y="-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46914E-6 L 0.13351 -0.0598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2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4.19753E-6 L 0.1559 -0.1182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81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72 4.69136E-6 L 0.23889 0.0089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31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0246 L 0.1698 -0.0058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7" grpId="0"/>
      <p:bldP spid="8" grpId="0"/>
      <p:bldP spid="3" grpId="0"/>
      <p:bldP spid="4" grpId="0"/>
      <p:bldP spid="4" grpId="1"/>
      <p:bldP spid="9" grpId="0"/>
      <p:bldP spid="10" grpId="0"/>
      <p:bldP spid="10" grpId="1"/>
      <p:bldP spid="11" grpId="0"/>
      <p:bldP spid="12" grpId="0"/>
      <p:bldP spid="12" grpId="1"/>
      <p:bldP spid="15" grpId="0"/>
      <p:bldP spid="15" grpId="1"/>
      <p:bldP spid="13" grpId="0"/>
      <p:bldP spid="17" grpId="0"/>
      <p:bldP spid="18" grpId="0"/>
      <p:bldP spid="19" grpId="0"/>
      <p:bldP spid="14" grpId="0"/>
      <p:bldP spid="14" grpId="1"/>
      <p:bldP spid="21" grpId="0"/>
      <p:bldP spid="21" grpId="1"/>
      <p:bldP spid="24" grpId="0"/>
      <p:bldP spid="24" grpId="1"/>
      <p:bldP spid="25" grpId="0"/>
      <p:bldP spid="25" grpId="1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86134"/>
                <a:ext cx="8426450" cy="758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Преобразуйте смешанные числа в дроби, а неправильные дроби – в смешанные числа: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г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86134"/>
                <a:ext cx="8426450" cy="758734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4344" y="2067340"/>
            <a:ext cx="1195312" cy="2880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46075" y="457875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1417" y="4416371"/>
                <a:ext cx="63260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1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17" y="4416371"/>
                <a:ext cx="632609" cy="467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87215" y="4416370"/>
                <a:ext cx="64222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15" y="4416370"/>
                <a:ext cx="642227" cy="46262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41378" y="2349135"/>
                <a:ext cx="797013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8" y="2349135"/>
                <a:ext cx="797013" cy="61177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8396" y="3072577"/>
                <a:ext cx="1505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12=1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⋅7+5;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96" y="3072577"/>
                <a:ext cx="1505219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239" r="-202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2768" y="2393239"/>
                <a:ext cx="68929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68" y="2393239"/>
                <a:ext cx="689291" cy="52501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23412" y="3503898"/>
                <a:ext cx="80983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б) 3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2" y="3503898"/>
                <a:ext cx="809837" cy="61831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50387" y="3499263"/>
                <a:ext cx="130837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⋅6+5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87" y="3499263"/>
                <a:ext cx="1308371" cy="61651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942456" y="3499263"/>
                <a:ext cx="83548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56" y="3499263"/>
                <a:ext cx="835485" cy="6127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241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3" grpId="0"/>
      <p:bldP spid="24" grpId="0"/>
      <p:bldP spid="27" grpId="0"/>
      <p:bldP spid="18" grpId="0"/>
      <p:bldP spid="20" grpId="0"/>
      <p:bldP spid="21" grpId="0"/>
      <p:bldP spid="22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775" y="986134"/>
                <a:ext cx="8426450" cy="758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1400" dirty="0" smtClean="0"/>
                  <a:t>Преобразуйте смешанные числа в дроби, а неправильные дроби – в смешанные числа: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;б) 3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г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986134"/>
                <a:ext cx="8426450" cy="758734"/>
              </a:xfrm>
              <a:prstGeom prst="rect">
                <a:avLst/>
              </a:prstGeom>
              <a:blipFill rotWithShape="0">
                <a:blip r:embed="rId3"/>
                <a:stretch>
                  <a:fillRect l="-1302" t="-72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06734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6075" y="4578758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endParaRPr lang="ru-RU" sz="1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31417" y="4416371"/>
                <a:ext cx="632609" cy="467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а) 1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17" y="4416371"/>
                <a:ext cx="632609" cy="467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587215" y="4416370"/>
                <a:ext cx="642227" cy="4626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215" y="4416370"/>
                <a:ext cx="642227" cy="46262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41378" y="2349135"/>
                <a:ext cx="797013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78" y="2349135"/>
                <a:ext cx="797013" cy="61177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8396" y="3072577"/>
                <a:ext cx="1505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12=1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⋅7+5;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96" y="3072577"/>
                <a:ext cx="150521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239" r="-2024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52768" y="2393239"/>
                <a:ext cx="689291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68" y="2393239"/>
                <a:ext cx="689291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223412" y="3503898"/>
                <a:ext cx="809837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i="1">
                          <a:latin typeface="Cambria Math" panose="02040503050406030204" pitchFamily="18" charset="0"/>
                        </a:rPr>
                        <m:t>б) 3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12" y="3503898"/>
                <a:ext cx="809837" cy="61831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850387" y="3499263"/>
                <a:ext cx="130837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⋅6+5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387" y="3499263"/>
                <a:ext cx="1308371" cy="61651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1942456" y="3499263"/>
                <a:ext cx="835485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456" y="3499263"/>
                <a:ext cx="835485" cy="6127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4344" y="2122251"/>
            <a:ext cx="1195312" cy="27701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3189255" y="2349135"/>
                <a:ext cx="676788" cy="617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55" y="2349135"/>
                <a:ext cx="676788" cy="61734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46273" y="3072577"/>
                <a:ext cx="13769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5=2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⋅2+1;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273" y="3072577"/>
                <a:ext cx="1376979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3556" r="-2667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60945" y="2393239"/>
                <a:ext cx="68929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945" y="2393239"/>
                <a:ext cx="689291" cy="51860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171289" y="3503898"/>
                <a:ext cx="91563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г</m:t>
                      </m:r>
                      <m:r>
                        <a:rPr lang="ru-RU" sz="1800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ru-R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89" y="3503898"/>
                <a:ext cx="915635" cy="61093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3887164" y="3486563"/>
                <a:ext cx="1436612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ru-RU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⋅11+8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164" y="3486563"/>
                <a:ext cx="1436612" cy="61831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131633" y="3486563"/>
                <a:ext cx="822661" cy="616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633" y="3486563"/>
                <a:ext cx="822661" cy="616515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252631" y="4424966"/>
                <a:ext cx="639021" cy="466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в) 2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631" y="4424966"/>
                <a:ext cx="639021" cy="4667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914381" y="4424966"/>
                <a:ext cx="610167" cy="4660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0" i="1" smtClean="0">
                          <a:latin typeface="Cambria Math" panose="02040503050406030204" pitchFamily="18" charset="0"/>
                        </a:rPr>
                        <m:t>г) </m:t>
                      </m:r>
                      <m:f>
                        <m:fPr>
                          <m:ctrlPr>
                            <a:rPr lang="ru-RU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52</m:t>
                          </m:r>
                        </m:num>
                        <m:den>
                          <m:r>
                            <a:rPr lang="ru-RU" sz="16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ru-RU" sz="16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381" y="4424966"/>
                <a:ext cx="610167" cy="466025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36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5" y="803916"/>
                <a:ext cx="8158924" cy="19492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240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ru-RU" sz="1800" dirty="0" smtClean="0">
                    <a:solidFill>
                      <a:schemeClr val="bg1"/>
                    </a:solidFill>
                  </a:rPr>
                  <a:t>Числа </a:t>
                </a:r>
                <a:r>
                  <a:rPr lang="ru-RU" sz="1800" dirty="0">
                    <a:solidFill>
                      <a:schemeClr val="bg1"/>
                    </a:solidFill>
                  </a:rPr>
                  <a:t>вида </a:t>
                </a:r>
                <a14:m>
                  <m:oMath xmlns:m="http://schemas.openxmlformats.org/officeDocument/2006/math">
                    <m:r>
                      <a:rPr lang="ru-RU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ru-RU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0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9</m:t>
                    </m:r>
                    <m:f>
                      <m:fPr>
                        <m:ctrlPr>
                          <a:rPr lang="ru-RU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0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ru-RU" sz="1800" dirty="0" smtClean="0">
                    <a:solidFill>
                      <a:schemeClr val="bg1"/>
                    </a:solidFill>
                  </a:rPr>
                  <a:t> называются </a:t>
                </a:r>
                <a:r>
                  <a:rPr lang="ru-RU" sz="1800" dirty="0" smtClean="0">
                    <a:solidFill>
                      <a:srgbClr val="FFC000"/>
                    </a:solidFill>
                  </a:rPr>
                  <a:t>смешанными числами</a:t>
                </a:r>
                <a:r>
                  <a:rPr lang="ru-RU" sz="1800" dirty="0" smtClean="0">
                    <a:solidFill>
                      <a:schemeClr val="bg1"/>
                    </a:solidFill>
                  </a:rPr>
                  <a:t>.</a:t>
                </a:r>
                <a:endParaRPr lang="ru-RU" sz="1800" dirty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ru-RU" sz="18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sz="1800" dirty="0">
                    <a:solidFill>
                      <a:schemeClr val="bg1"/>
                    </a:solidFill>
                  </a:rPr>
                  <a:t>Любую неправильную дробь, у которой числитель нацело не делится на знаменатель, можно представить в виде смешанного числа.  </a:t>
                </a:r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803916"/>
                <a:ext cx="8158924" cy="1949252"/>
              </a:xfrm>
              <a:prstGeom prst="rect">
                <a:avLst/>
              </a:prstGeom>
              <a:blipFill rotWithShape="0">
                <a:blip r:embed="rId5"/>
                <a:stretch>
                  <a:fillRect l="-1644" t="-5313" r="-1868" b="-5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5300" y="2825802"/>
            <a:ext cx="5918200" cy="1941460"/>
          </a:xfrm>
          <a:prstGeom prst="roundRect">
            <a:avLst/>
          </a:prstGeom>
          <a:solidFill>
            <a:srgbClr val="E7E6E6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339586" y="3034536"/>
                <a:ext cx="297325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86" y="3034536"/>
                <a:ext cx="297325" cy="7379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39586" y="4027841"/>
                <a:ext cx="201651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586" y="4027841"/>
                <a:ext cx="2016514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36911" y="3034535"/>
                <a:ext cx="893834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911" y="3034535"/>
                <a:ext cx="893834" cy="73795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31519" y="3302134"/>
                <a:ext cx="558999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519" y="3302134"/>
                <a:ext cx="558999" cy="81817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77818" y="3305084"/>
                <a:ext cx="1730923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18" y="3305084"/>
                <a:ext cx="1730923" cy="81522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3578" y="1093232"/>
            <a:ext cx="132904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1681" y="1830362"/>
            <a:ext cx="910975" cy="900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1635" y="587262"/>
            <a:ext cx="910975" cy="900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860" y="1632566"/>
            <a:ext cx="590550" cy="6477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255" y="1632565"/>
            <a:ext cx="590550" cy="6477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49" y="1632566"/>
            <a:ext cx="590550" cy="64779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07" y="2280363"/>
            <a:ext cx="590550" cy="64779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02" y="2280362"/>
            <a:ext cx="590550" cy="6477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96" y="2280363"/>
            <a:ext cx="590550" cy="64779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07" y="2928159"/>
            <a:ext cx="590550" cy="64779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02" y="2928158"/>
            <a:ext cx="590550" cy="6477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96" y="2928159"/>
            <a:ext cx="590550" cy="64779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907" y="3649566"/>
            <a:ext cx="590550" cy="64779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02" y="3649565"/>
            <a:ext cx="590550" cy="64779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96" y="3649566"/>
            <a:ext cx="590550" cy="64779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668" y="1830362"/>
            <a:ext cx="91097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1062" y="12693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3" y="1269303"/>
            <a:ext cx="1553374" cy="36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424" y="414725"/>
            <a:ext cx="2506200" cy="1709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4840" y="2709962"/>
                <a:ext cx="729367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840" y="2709962"/>
                <a:ext cx="729367" cy="120994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231" y="414725"/>
            <a:ext cx="2406582" cy="17181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7810" y="2469138"/>
            <a:ext cx="826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?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11042" y="3476823"/>
                <a:ext cx="1669303" cy="1209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2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ru-RU" sz="4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4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4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042" y="3476823"/>
                <a:ext cx="1669303" cy="120994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7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862" y="1358203"/>
            <a:ext cx="2637071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4332" y="435141"/>
            <a:ext cx="1634458" cy="1114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4397" y="1714641"/>
            <a:ext cx="1454393" cy="10383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83906" y="627809"/>
                <a:ext cx="556243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906" y="627809"/>
                <a:ext cx="556243" cy="9219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67013" y="1714641"/>
                <a:ext cx="1272400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0" i="1" smtClean="0"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ru-RU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013" y="1714641"/>
                <a:ext cx="1272400" cy="9219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ая прямоугольная выноска 11"/>
          <p:cNvSpPr/>
          <p:nvPr/>
        </p:nvSpPr>
        <p:spPr>
          <a:xfrm>
            <a:off x="5648694" y="404979"/>
            <a:ext cx="2463800" cy="525462"/>
          </a:xfrm>
          <a:prstGeom prst="wedgeRoundRectCallout">
            <a:avLst>
              <a:gd name="adj1" fmla="val 7794"/>
              <a:gd name="adj2" fmla="val 12938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, привет.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361262" y="404979"/>
            <a:ext cx="1817954" cy="1309662"/>
          </a:xfrm>
          <a:prstGeom prst="wedgeRoundRectCallout">
            <a:avLst>
              <a:gd name="adj1" fmla="val 21766"/>
              <a:gd name="adj2" fmla="val 7375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Успокойтесь, ребята.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Сейчас </a:t>
            </a:r>
            <a:r>
              <a:rPr lang="ru-RU" dirty="0">
                <a:solidFill>
                  <a:schemeClr val="tx1"/>
                </a:solidFill>
              </a:rPr>
              <a:t>мы с вами во всём </a:t>
            </a:r>
            <a:r>
              <a:rPr lang="ru-RU" dirty="0" smtClean="0">
                <a:solidFill>
                  <a:schemeClr val="tx1"/>
                </a:solidFill>
              </a:rPr>
              <a:t>разберёмся.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1046319" y="1047599"/>
                <a:ext cx="576000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319" y="1047599"/>
                <a:ext cx="576000" cy="10561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угольник 37"/>
          <p:cNvSpPr/>
          <p:nvPr/>
        </p:nvSpPr>
        <p:spPr>
          <a:xfrm>
            <a:off x="3285172" y="1050252"/>
            <a:ext cx="576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721646" y="1620294"/>
            <a:ext cx="141318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8628" y="813505"/>
                <a:ext cx="697307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628" y="813505"/>
                <a:ext cx="697307" cy="69147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5489704" y="1058898"/>
            <a:ext cx="576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926178" y="1628940"/>
            <a:ext cx="141318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53160" y="822151"/>
                <a:ext cx="697306" cy="6925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60" y="822151"/>
                <a:ext cx="697306" cy="69256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Прямоугольник 20"/>
          <p:cNvSpPr/>
          <p:nvPr/>
        </p:nvSpPr>
        <p:spPr>
          <a:xfrm>
            <a:off x="7704000" y="1066937"/>
            <a:ext cx="576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6140474" y="1636979"/>
            <a:ext cx="1413184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367456" y="830190"/>
                <a:ext cx="697307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456" y="830190"/>
                <a:ext cx="697307" cy="70006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41529" y="1007986"/>
                <a:ext cx="658835" cy="10947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529" y="1007986"/>
                <a:ext cx="658835" cy="10947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448286" y="1002219"/>
                <a:ext cx="658834" cy="1108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86" y="1002219"/>
                <a:ext cx="658834" cy="110831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655042" y="1014919"/>
                <a:ext cx="658834" cy="1096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ru-RU" sz="3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042" y="1014919"/>
                <a:ext cx="658834" cy="10964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758795" y="2674703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175" indent="-3175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5" y="2674703"/>
                <a:ext cx="360000" cy="54000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1188395" y="2684564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95" y="2684564"/>
                <a:ext cx="360000" cy="54000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050269" y="2684263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269" y="2684263"/>
                <a:ext cx="360000" cy="54000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Прямоугольник 31"/>
          <p:cNvSpPr/>
          <p:nvPr/>
        </p:nvSpPr>
        <p:spPr>
          <a:xfrm>
            <a:off x="1619971" y="2684263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32"/>
              <p:cNvSpPr/>
              <p:nvPr/>
            </p:nvSpPr>
            <p:spPr>
              <a:xfrm>
                <a:off x="2465935" y="2684564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340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Прямоугольник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35" y="2684564"/>
                <a:ext cx="360000" cy="54000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Прямоугольник 33"/>
          <p:cNvSpPr/>
          <p:nvPr/>
        </p:nvSpPr>
        <p:spPr>
          <a:xfrm>
            <a:off x="2889905" y="2684564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52779" y="2387571"/>
            <a:ext cx="576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386703" y="2364551"/>
                <a:ext cx="508152" cy="1024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703" y="2364551"/>
                <a:ext cx="508152" cy="102463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5839" y="2336509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39" y="2336509"/>
                <a:ext cx="591509" cy="52322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345024" y="2944703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83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24" y="2944703"/>
                <a:ext cx="591509" cy="523220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угольник 43"/>
              <p:cNvSpPr/>
              <p:nvPr/>
            </p:nvSpPr>
            <p:spPr>
              <a:xfrm>
                <a:off x="5120617" y="2417101"/>
                <a:ext cx="576000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49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Прямоугольник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17" y="2417101"/>
                <a:ext cx="576000" cy="105615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7013812" y="2700635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66217" y="2713494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92838" y="2687776"/>
            <a:ext cx="754353" cy="5657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40433" y="2684564"/>
            <a:ext cx="754353" cy="5657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58074" y="2705813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74" y="2705813"/>
                <a:ext cx="591509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520918" y="2705813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918" y="2705813"/>
                <a:ext cx="591509" cy="523220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угольник 55"/>
              <p:cNvSpPr/>
              <p:nvPr/>
            </p:nvSpPr>
            <p:spPr>
              <a:xfrm>
                <a:off x="758795" y="3842574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175" indent="-3175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Прямоугольник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795" y="3842574"/>
                <a:ext cx="360000" cy="540000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угольник 56"/>
              <p:cNvSpPr/>
              <p:nvPr/>
            </p:nvSpPr>
            <p:spPr>
              <a:xfrm>
                <a:off x="1188395" y="3852435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Прямоугольник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395" y="3852435"/>
                <a:ext cx="360000" cy="54000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Прямоугольник 57"/>
              <p:cNvSpPr/>
              <p:nvPr/>
            </p:nvSpPr>
            <p:spPr>
              <a:xfrm>
                <a:off x="2050269" y="3852134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Прямоугольник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0269" y="3852134"/>
                <a:ext cx="360000" cy="540000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Прямоугольник 58"/>
          <p:cNvSpPr/>
          <p:nvPr/>
        </p:nvSpPr>
        <p:spPr>
          <a:xfrm>
            <a:off x="1619971" y="3852134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Прямоугольник 59"/>
              <p:cNvSpPr/>
              <p:nvPr/>
            </p:nvSpPr>
            <p:spPr>
              <a:xfrm>
                <a:off x="2465935" y="3852435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Прямоугольник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935" y="3852435"/>
                <a:ext cx="360000" cy="540000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Прямоугольник 60"/>
          <p:cNvSpPr/>
          <p:nvPr/>
        </p:nvSpPr>
        <p:spPr>
          <a:xfrm>
            <a:off x="2889905" y="3852435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352779" y="3555442"/>
            <a:ext cx="576000" cy="1054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386703" y="3532422"/>
                <a:ext cx="508152" cy="1024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703" y="3532422"/>
                <a:ext cx="508152" cy="102463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315839" y="3504380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839" y="3504380"/>
                <a:ext cx="591509" cy="523220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345024" y="4112574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024" y="4112574"/>
                <a:ext cx="591509" cy="523220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Прямоугольник 65"/>
              <p:cNvSpPr/>
              <p:nvPr/>
            </p:nvSpPr>
            <p:spPr>
              <a:xfrm>
                <a:off x="5120617" y="3584972"/>
                <a:ext cx="576000" cy="1056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Прямоугольник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617" y="3584972"/>
                <a:ext cx="576000" cy="1056150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угольник 66"/>
          <p:cNvSpPr/>
          <p:nvPr/>
        </p:nvSpPr>
        <p:spPr>
          <a:xfrm>
            <a:off x="7013812" y="3868506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766217" y="3881365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2838" y="3855647"/>
            <a:ext cx="754353" cy="5657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440433" y="3852435"/>
            <a:ext cx="754353" cy="5657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8113" indent="-138113" algn="ctr"/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6258074" y="3873684"/>
                <a:ext cx="591509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4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074" y="3873684"/>
                <a:ext cx="591509" cy="52322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7648096" y="3886995"/>
                <a:ext cx="349455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3400" dirty="0"/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096" y="3886995"/>
                <a:ext cx="349455" cy="52322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7" grpId="0"/>
      <p:bldP spid="18" grpId="0" animBg="1"/>
      <p:bldP spid="20" grpId="0"/>
      <p:bldP spid="21" grpId="0" animBg="1"/>
      <p:bldP spid="23" grpId="0"/>
      <p:bldP spid="8" grpId="0"/>
      <p:bldP spid="28" grpId="0"/>
      <p:bldP spid="29" grpId="0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" grpId="0"/>
      <p:bldP spid="9" grpId="0"/>
      <p:bldP spid="43" grpId="0"/>
      <p:bldP spid="44" grpId="0" animBg="1"/>
      <p:bldP spid="48" grpId="0" animBg="1"/>
      <p:bldP spid="50" grpId="0" animBg="1"/>
      <p:bldP spid="51" grpId="0" animBg="1"/>
      <p:bldP spid="53" grpId="0" animBg="1"/>
      <p:bldP spid="54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11514" y="1515611"/>
                <a:ext cx="520976" cy="86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514" y="1515611"/>
                <a:ext cx="520976" cy="86433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Скругленная прямоугольная выноска 11"/>
          <p:cNvSpPr/>
          <p:nvPr/>
        </p:nvSpPr>
        <p:spPr>
          <a:xfrm>
            <a:off x="358775" y="361949"/>
            <a:ext cx="2557463" cy="996253"/>
          </a:xfrm>
          <a:prstGeom prst="wedgeRoundRectCallout">
            <a:avLst>
              <a:gd name="adj1" fmla="val -2766"/>
              <a:gd name="adj2" fmla="val 10861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Какая это дробь?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Паша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ты </a:t>
            </a:r>
            <a:r>
              <a:rPr lang="ru-RU" dirty="0">
                <a:solidFill>
                  <a:schemeClr val="tx1"/>
                </a:solidFill>
              </a:rPr>
              <a:t>помнишь, как называются такие </a:t>
            </a:r>
            <a:r>
              <a:rPr lang="ru-RU" dirty="0" smtClean="0">
                <a:solidFill>
                  <a:schemeClr val="tx1"/>
                </a:solidFill>
              </a:rPr>
              <a:t>дроби</a:t>
            </a:r>
            <a:r>
              <a:rPr lang="ru-RU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356100" y="361949"/>
            <a:ext cx="2557463" cy="996253"/>
          </a:xfrm>
          <a:prstGeom prst="wedgeRoundRectCallout">
            <a:avLst>
              <a:gd name="adj1" fmla="val -283"/>
              <a:gd name="adj2" fmla="val 6910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Числитель этой дроби больше знаменателя, значит, перед нами неправильная дробь.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46645" y="1502911"/>
                <a:ext cx="1799082" cy="873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645" y="1502911"/>
                <a:ext cx="1799082" cy="8737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13358" y="2569787"/>
                <a:ext cx="2332369" cy="873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58" y="2569787"/>
                <a:ext cx="2332369" cy="8737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13358" y="3633325"/>
                <a:ext cx="2332369" cy="873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358" y="3633325"/>
                <a:ext cx="2332369" cy="87370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29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3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6151" y="1475403"/>
            <a:ext cx="1464443" cy="33939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86715" y="601702"/>
                <a:ext cx="2332369" cy="873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15" y="601702"/>
                <a:ext cx="2332369" cy="8737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77899" y="1787967"/>
                <a:ext cx="520976" cy="86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99" y="1787967"/>
                <a:ext cx="520976" cy="86433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21895" y="1989303"/>
                <a:ext cx="70160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1895" y="1989303"/>
                <a:ext cx="701602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72327" y="2964868"/>
                <a:ext cx="2119170" cy="864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30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ru-RU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3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ru-RU" sz="3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327" y="2964868"/>
                <a:ext cx="2119170" cy="8643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Скругленная прямоугольная выноска 17"/>
          <p:cNvSpPr/>
          <p:nvPr/>
        </p:nvSpPr>
        <p:spPr>
          <a:xfrm>
            <a:off x="358775" y="361949"/>
            <a:ext cx="2557463" cy="996253"/>
          </a:xfrm>
          <a:prstGeom prst="wedgeRoundRectCallout">
            <a:avLst>
              <a:gd name="adj1" fmla="val -2766"/>
              <a:gd name="adj2" fmla="val 10861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Какая это дробь? </a:t>
            </a:r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5832475" y="376238"/>
            <a:ext cx="2557463" cy="996253"/>
          </a:xfrm>
          <a:prstGeom prst="wedgeRoundRectCallout">
            <a:avLst>
              <a:gd name="adj1" fmla="val 32988"/>
              <a:gd name="adj2" fmla="val 5890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Числитель меньше знаменателя, значит, это правильная дробь.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30"/>
            <a:ext cx="1408974" cy="339479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206" y="1496729"/>
            <a:ext cx="1408974" cy="33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/>
      <p:bldP spid="17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8265</TotalTime>
  <Words>1097</Words>
  <Application>Microsoft Office PowerPoint</Application>
  <PresentationFormat>Экран (16:9)</PresentationFormat>
  <Paragraphs>290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Roboto</vt:lpstr>
      <vt:lpstr>Arial</vt:lpstr>
      <vt:lpstr>Cambria Math</vt:lpstr>
      <vt:lpstr>Merriweather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MSI</cp:lastModifiedBy>
  <cp:revision>214</cp:revision>
  <dcterms:created xsi:type="dcterms:W3CDTF">2017-06-06T14:34:21Z</dcterms:created>
  <dcterms:modified xsi:type="dcterms:W3CDTF">2025-01-17T12:55:13Z</dcterms:modified>
</cp:coreProperties>
</file>