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2"/>
  </p:notesMasterIdLst>
  <p:sldIdLst>
    <p:sldId id="260" r:id="rId2"/>
    <p:sldId id="273" r:id="rId3"/>
    <p:sldId id="320" r:id="rId4"/>
    <p:sldId id="403" r:id="rId5"/>
    <p:sldId id="405" r:id="rId6"/>
    <p:sldId id="404" r:id="rId7"/>
    <p:sldId id="406" r:id="rId8"/>
    <p:sldId id="407" r:id="rId9"/>
    <p:sldId id="375" r:id="rId10"/>
    <p:sldId id="274" r:id="rId11"/>
    <p:sldId id="262" r:id="rId12"/>
    <p:sldId id="378" r:id="rId13"/>
    <p:sldId id="408" r:id="rId14"/>
    <p:sldId id="380" r:id="rId15"/>
    <p:sldId id="409" r:id="rId16"/>
    <p:sldId id="326" r:id="rId17"/>
    <p:sldId id="328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390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395" r:id="rId34"/>
    <p:sldId id="397" r:id="rId35"/>
    <p:sldId id="398" r:id="rId36"/>
    <p:sldId id="424" r:id="rId37"/>
    <p:sldId id="425" r:id="rId38"/>
    <p:sldId id="426" r:id="rId39"/>
    <p:sldId id="427" r:id="rId40"/>
    <p:sldId id="374" r:id="rId41"/>
  </p:sldIdLst>
  <p:sldSz cx="9144000" cy="5143500" type="screen16x9"/>
  <p:notesSz cx="6858000" cy="9144000"/>
  <p:embeddedFontLst>
    <p:embeddedFont>
      <p:font typeface="Merriweather" panose="020B0604020202020204" charset="-52"/>
      <p:regular r:id="rId43"/>
      <p:bold r:id="rId44"/>
      <p:italic r:id="rId45"/>
      <p:boldItalic r:id="rId46"/>
    </p:embeddedFont>
    <p:embeddedFont>
      <p:font typeface="Roboto" panose="020B060402020202020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37" userDrawn="1">
          <p15:clr>
            <a:srgbClr val="A4A3A4"/>
          </p15:clr>
        </p15:guide>
        <p15:guide id="5" pos="2948" userDrawn="1">
          <p15:clr>
            <a:srgbClr val="A4A3A4"/>
          </p15:clr>
        </p15:guide>
        <p15:guide id="6" pos="2744" userDrawn="1">
          <p15:clr>
            <a:srgbClr val="A4A3A4"/>
          </p15:clr>
        </p15:guide>
        <p15:guide id="7" pos="2064" userDrawn="1">
          <p15:clr>
            <a:srgbClr val="A4A3A4"/>
          </p15:clr>
        </p15:guide>
        <p15:guide id="8" pos="3651" userDrawn="1">
          <p15:clr>
            <a:srgbClr val="A4A3A4"/>
          </p15:clr>
        </p15:guide>
        <p15:guide id="9" pos="1859" userDrawn="1">
          <p15:clr>
            <a:srgbClr val="A4A3A4"/>
          </p15:clr>
        </p15:guide>
        <p15:guide id="10" pos="39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2A7F4A"/>
    <a:srgbClr val="15490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88212" autoAdjust="0"/>
  </p:normalViewPr>
  <p:slideViewPr>
    <p:cSldViewPr snapToGrid="0" showGuides="1">
      <p:cViewPr varScale="1">
        <p:scale>
          <a:sx n="102" d="100"/>
          <a:sy n="102" d="100"/>
        </p:scale>
        <p:origin x="1056" y="77"/>
      </p:cViewPr>
      <p:guideLst>
        <p:guide orient="horz" pos="2981"/>
        <p:guide pos="226"/>
        <p:guide pos="5534"/>
        <p:guide orient="horz" pos="237"/>
        <p:guide pos="2948"/>
        <p:guide pos="2744"/>
        <p:guide pos="2064"/>
        <p:guide pos="3651"/>
        <p:guide pos="1859"/>
        <p:guide pos="39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6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21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81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85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93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56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60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18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10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34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3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10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60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76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03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37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58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96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693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62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40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6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73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37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332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822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80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634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440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43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301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229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9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1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45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8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54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60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14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0.png"/><Relationship Id="rId15" Type="http://schemas.openxmlformats.org/officeDocument/2006/relationships/image" Target="../media/image56.png"/><Relationship Id="rId10" Type="http://schemas.openxmlformats.org/officeDocument/2006/relationships/image" Target="../media/image49.png"/><Relationship Id="rId9" Type="http://schemas.openxmlformats.org/officeDocument/2006/relationships/image" Target="../media/image48.png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40.png"/><Relationship Id="rId21" Type="http://schemas.openxmlformats.org/officeDocument/2006/relationships/image" Target="../media/image63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4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0.png"/><Relationship Id="rId11" Type="http://schemas.openxmlformats.org/officeDocument/2006/relationships/image" Target="../media/image48.png"/><Relationship Id="rId5" Type="http://schemas.openxmlformats.org/officeDocument/2006/relationships/image" Target="../media/image57.png"/><Relationship Id="rId15" Type="http://schemas.openxmlformats.org/officeDocument/2006/relationships/image" Target="../media/image51.png"/><Relationship Id="rId23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6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Relationship Id="rId22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image" Target="../media/image61.png"/><Relationship Id="rId3" Type="http://schemas.openxmlformats.org/officeDocument/2006/relationships/image" Target="../media/image41.png"/><Relationship Id="rId21" Type="http://schemas.openxmlformats.org/officeDocument/2006/relationships/image" Target="../media/image56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5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0.png"/><Relationship Id="rId15" Type="http://schemas.openxmlformats.org/officeDocument/2006/relationships/image" Target="../media/image54.png"/><Relationship Id="rId10" Type="http://schemas.openxmlformats.org/officeDocument/2006/relationships/image" Target="../media/image48.png"/><Relationship Id="rId19" Type="http://schemas.openxmlformats.org/officeDocument/2006/relationships/image" Target="../media/image6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Relationship Id="rId22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image" Target="../media/image61.png"/><Relationship Id="rId3" Type="http://schemas.openxmlformats.org/officeDocument/2006/relationships/image" Target="../media/image42.png"/><Relationship Id="rId21" Type="http://schemas.openxmlformats.org/officeDocument/2006/relationships/image" Target="../media/image56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5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0.png"/><Relationship Id="rId15" Type="http://schemas.openxmlformats.org/officeDocument/2006/relationships/image" Target="../media/image54.png"/><Relationship Id="rId10" Type="http://schemas.openxmlformats.org/officeDocument/2006/relationships/image" Target="../media/image48.png"/><Relationship Id="rId19" Type="http://schemas.openxmlformats.org/officeDocument/2006/relationships/image" Target="../media/image6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Relationship Id="rId22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21" Type="http://schemas.openxmlformats.org/officeDocument/2006/relationships/image" Target="../media/image63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4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0.png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61.png"/><Relationship Id="rId4" Type="http://schemas.openxmlformats.org/officeDocument/2006/relationships/image" Target="../media/image65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Relationship Id="rId22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18" Type="http://schemas.openxmlformats.org/officeDocument/2006/relationships/image" Target="../media/image62.png"/><Relationship Id="rId26" Type="http://schemas.openxmlformats.org/officeDocument/2006/relationships/image" Target="../media/image59.png"/><Relationship Id="rId3" Type="http://schemas.openxmlformats.org/officeDocument/2006/relationships/image" Target="../media/image440.png"/><Relationship Id="rId21" Type="http://schemas.openxmlformats.org/officeDocument/2006/relationships/image" Target="../media/image52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17" Type="http://schemas.openxmlformats.org/officeDocument/2006/relationships/image" Target="../media/image61.png"/><Relationship Id="rId25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24" Type="http://schemas.openxmlformats.org/officeDocument/2006/relationships/image" Target="../media/image67.png"/><Relationship Id="rId15" Type="http://schemas.openxmlformats.org/officeDocument/2006/relationships/image" Target="../media/image55.png"/><Relationship Id="rId23" Type="http://schemas.openxmlformats.org/officeDocument/2006/relationships/image" Target="../media/image66.png"/><Relationship Id="rId19" Type="http://schemas.openxmlformats.org/officeDocument/2006/relationships/image" Target="../media/image63.png"/><Relationship Id="rId9" Type="http://schemas.openxmlformats.org/officeDocument/2006/relationships/image" Target="../media/image48.png"/><Relationship Id="rId14" Type="http://schemas.openxmlformats.org/officeDocument/2006/relationships/image" Target="../media/image54.png"/><Relationship Id="rId2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9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42.png"/><Relationship Id="rId3" Type="http://schemas.openxmlformats.org/officeDocument/2006/relationships/image" Target="../media/image77.png"/><Relationship Id="rId7" Type="http://schemas.openxmlformats.org/officeDocument/2006/relationships/image" Target="../media/image69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81.png"/><Relationship Id="rId5" Type="http://schemas.openxmlformats.org/officeDocument/2006/relationships/image" Target="../media/image60.png"/><Relationship Id="rId10" Type="http://schemas.openxmlformats.org/officeDocument/2006/relationships/image" Target="../media/image80.png"/><Relationship Id="rId9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41.png"/><Relationship Id="rId3" Type="http://schemas.openxmlformats.org/officeDocument/2006/relationships/image" Target="../media/image77.png"/><Relationship Id="rId7" Type="http://schemas.openxmlformats.org/officeDocument/2006/relationships/image" Target="../media/image69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81.png"/><Relationship Id="rId5" Type="http://schemas.openxmlformats.org/officeDocument/2006/relationships/image" Target="../media/image60.png"/><Relationship Id="rId15" Type="http://schemas.openxmlformats.org/officeDocument/2006/relationships/image" Target="../media/image84.png"/><Relationship Id="rId10" Type="http://schemas.openxmlformats.org/officeDocument/2006/relationships/image" Target="../media/image80.png"/><Relationship Id="rId9" Type="http://schemas.openxmlformats.org/officeDocument/2006/relationships/image" Target="../media/image79.png"/><Relationship Id="rId1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42.png"/><Relationship Id="rId18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69.png"/><Relationship Id="rId12" Type="http://schemas.openxmlformats.org/officeDocument/2006/relationships/image" Target="../media/image82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81.png"/><Relationship Id="rId5" Type="http://schemas.openxmlformats.org/officeDocument/2006/relationships/image" Target="../media/image60.png"/><Relationship Id="rId15" Type="http://schemas.openxmlformats.org/officeDocument/2006/relationships/image" Target="../media/image84.png"/><Relationship Id="rId10" Type="http://schemas.openxmlformats.org/officeDocument/2006/relationships/image" Target="../media/image80.png"/><Relationship Id="rId9" Type="http://schemas.openxmlformats.org/officeDocument/2006/relationships/image" Target="../media/image79.png"/><Relationship Id="rId1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41.pn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69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30.xml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81.png"/><Relationship Id="rId5" Type="http://schemas.openxmlformats.org/officeDocument/2006/relationships/image" Target="../media/image60.png"/><Relationship Id="rId15" Type="http://schemas.openxmlformats.org/officeDocument/2006/relationships/image" Target="../media/image84.png"/><Relationship Id="rId10" Type="http://schemas.openxmlformats.org/officeDocument/2006/relationships/image" Target="../media/image80.png"/><Relationship Id="rId19" Type="http://schemas.openxmlformats.org/officeDocument/2006/relationships/image" Target="../media/image93.png"/><Relationship Id="rId9" Type="http://schemas.openxmlformats.org/officeDocument/2006/relationships/image" Target="../media/image79.png"/><Relationship Id="rId14" Type="http://schemas.openxmlformats.org/officeDocument/2006/relationships/image" Target="../media/image83.png"/><Relationship Id="rId22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41.png"/><Relationship Id="rId18" Type="http://schemas.openxmlformats.org/officeDocument/2006/relationships/image" Target="../media/image91.png"/><Relationship Id="rId3" Type="http://schemas.openxmlformats.org/officeDocument/2006/relationships/image" Target="../media/image77.png"/><Relationship Id="rId7" Type="http://schemas.openxmlformats.org/officeDocument/2006/relationships/image" Target="../media/image69.png"/><Relationship Id="rId12" Type="http://schemas.openxmlformats.org/officeDocument/2006/relationships/image" Target="../media/image88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89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81.png"/><Relationship Id="rId5" Type="http://schemas.openxmlformats.org/officeDocument/2006/relationships/image" Target="../media/image60.png"/><Relationship Id="rId15" Type="http://schemas.openxmlformats.org/officeDocument/2006/relationships/image" Target="../media/image84.png"/><Relationship Id="rId10" Type="http://schemas.openxmlformats.org/officeDocument/2006/relationships/image" Target="../media/image80.png"/><Relationship Id="rId19" Type="http://schemas.openxmlformats.org/officeDocument/2006/relationships/image" Target="../media/image97.png"/><Relationship Id="rId9" Type="http://schemas.openxmlformats.org/officeDocument/2006/relationships/image" Target="../media/image79.png"/><Relationship Id="rId1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26" Type="http://schemas.openxmlformats.org/officeDocument/2006/relationships/image" Target="../media/image125.png"/><Relationship Id="rId3" Type="http://schemas.openxmlformats.org/officeDocument/2006/relationships/image" Target="../media/image103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24" Type="http://schemas.openxmlformats.org/officeDocument/2006/relationships/image" Target="../media/image123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9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42.png"/><Relationship Id="rId9" Type="http://schemas.openxmlformats.org/officeDocument/2006/relationships/image" Target="../media/image13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3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132.png"/><Relationship Id="rId5" Type="http://schemas.openxmlformats.org/officeDocument/2006/relationships/image" Target="../media/image129.png"/><Relationship Id="rId10" Type="http://schemas.openxmlformats.org/officeDocument/2006/relationships/image" Target="../media/image131.png"/><Relationship Id="rId4" Type="http://schemas.openxmlformats.org/officeDocument/2006/relationships/image" Target="../media/image134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13756" y="1525309"/>
            <a:ext cx="4569856" cy="2092881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Сложение и вычитание смешанных чисел</a:t>
            </a:r>
            <a:endParaRPr lang="ru-RU" sz="3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24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5416151" y="376238"/>
            <a:ext cx="3369074" cy="893066"/>
          </a:xfrm>
          <a:prstGeom prst="wedgeRoundRectCallout">
            <a:avLst>
              <a:gd name="adj1" fmla="val 93"/>
              <a:gd name="adj2" fmla="val 77688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Привет,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Смотри, у нас появилась новая задачка, которую мы пока не можем решить. </a:t>
            </a:r>
            <a:r>
              <a:rPr lang="ru-RU" dirty="0" smtClean="0">
                <a:solidFill>
                  <a:schemeClr val="tx1"/>
                </a:solidFill>
              </a:rPr>
              <a:t>Может, </a:t>
            </a:r>
            <a:r>
              <a:rPr lang="ru-RU" dirty="0">
                <a:solidFill>
                  <a:schemeClr val="tx1"/>
                </a:solidFill>
              </a:rPr>
              <a:t>ты нам поможешь?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96665" y="376238"/>
            <a:ext cx="2733935" cy="762000"/>
          </a:xfrm>
          <a:prstGeom prst="wedgeRoundRectCallout">
            <a:avLst>
              <a:gd name="adj1" fmla="val -24278"/>
              <a:gd name="adj2" fmla="val 14954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Здравствуйте, мальчики.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Что </a:t>
            </a:r>
            <a:r>
              <a:rPr lang="ru-RU" dirty="0">
                <a:solidFill>
                  <a:schemeClr val="tx1"/>
                </a:solidFill>
              </a:rPr>
              <a:t>у вас случилось?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23395" y="1777303"/>
                <a:ext cx="819135" cy="1209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2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ru-RU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395" y="1777303"/>
                <a:ext cx="819135" cy="12099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04430" y="1777302"/>
                <a:ext cx="1340110" cy="1209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200" b="0" i="1" smtClean="0">
                          <a:latin typeface="Cambria Math" panose="02040503050406030204" pitchFamily="18" charset="0"/>
                        </a:rPr>
                        <m:t>+ 3</m:t>
                      </m:r>
                      <m:f>
                        <m:fPr>
                          <m:ctrlPr>
                            <a:rPr lang="ru-RU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430" y="1777302"/>
                <a:ext cx="1340110" cy="12099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8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462496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111300" y="1222562"/>
                <a:ext cx="703189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3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ru-RU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300" y="1222562"/>
                <a:ext cx="703189" cy="10481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33"/>
          <p:cNvSpPr/>
          <p:nvPr/>
        </p:nvSpPr>
        <p:spPr>
          <a:xfrm>
            <a:off x="2890102" y="1527275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40078" y="1230282"/>
            <a:ext cx="702000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2111300" y="3084104"/>
                <a:ext cx="703189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300" y="3084104"/>
                <a:ext cx="703189" cy="10481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Прямоугольник 72"/>
          <p:cNvSpPr/>
          <p:nvPr/>
        </p:nvSpPr>
        <p:spPr>
          <a:xfrm>
            <a:off x="2898083" y="3388817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340078" y="3091824"/>
            <a:ext cx="702000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4929267" y="1243397"/>
                <a:ext cx="703189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9</m:t>
                      </m:r>
                      <m:f>
                        <m:fPr>
                          <m:ctrlPr>
                            <a:rPr lang="ru-RU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267" y="1243397"/>
                <a:ext cx="703189" cy="10481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Прямоугольник 78"/>
          <p:cNvSpPr/>
          <p:nvPr/>
        </p:nvSpPr>
        <p:spPr>
          <a:xfrm>
            <a:off x="5749369" y="1527275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172408" y="1215906"/>
            <a:ext cx="702000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4929267" y="3084104"/>
                <a:ext cx="703189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267" y="3084104"/>
                <a:ext cx="703189" cy="10481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Прямоугольник 81"/>
          <p:cNvSpPr/>
          <p:nvPr/>
        </p:nvSpPr>
        <p:spPr>
          <a:xfrm>
            <a:off x="5749369" y="3388817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26283" y="3077448"/>
            <a:ext cx="702000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90854" y="1255682"/>
                <a:ext cx="591508" cy="979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54" y="1255682"/>
                <a:ext cx="591508" cy="9794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223891" y="1255682"/>
                <a:ext cx="591509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891" y="1255682"/>
                <a:ext cx="591509" cy="9775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352754" y="3121612"/>
                <a:ext cx="664156" cy="98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ru-RU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54" y="3121612"/>
                <a:ext cx="664156" cy="98097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187567" y="3114361"/>
                <a:ext cx="664156" cy="98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ru-RU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567" y="3114361"/>
                <a:ext cx="664156" cy="98097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6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52" grpId="0" animBg="1"/>
      <p:bldP spid="73" grpId="0" animBg="1"/>
      <p:bldP spid="7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11" grpId="0"/>
      <p:bldP spid="84" grpId="0"/>
      <p:bldP spid="85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4849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58775" y="361950"/>
            <a:ext cx="3260725" cy="831852"/>
          </a:xfrm>
          <a:prstGeom prst="wedgeRoundRectCallout">
            <a:avLst>
              <a:gd name="adj1" fmla="val -11724"/>
              <a:gd name="adj2" fmla="val 134572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Сначала давайте вспомним сложение натуральных чисел.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Помните ли вы свойства сложения?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807675" y="376239"/>
            <a:ext cx="3977550" cy="817562"/>
          </a:xfrm>
          <a:prstGeom prst="wedgeRoundRectCallout">
            <a:avLst>
              <a:gd name="adj1" fmla="val 24302"/>
              <a:gd name="adj2" fmla="val 80928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я помню переместительное свойство сложения: от перемены мест слагаемых сумма не меняется.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5138" y="1474503"/>
            <a:ext cx="1408974" cy="339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06538" y="1272438"/>
                <a:ext cx="9264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538" y="1272438"/>
                <a:ext cx="92640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16108" y="1272437"/>
                <a:ext cx="12938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108" y="1272437"/>
                <a:ext cx="1293879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4849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58775" y="361950"/>
            <a:ext cx="3260725" cy="831852"/>
          </a:xfrm>
          <a:prstGeom prst="wedgeRoundRectCallout">
            <a:avLst>
              <a:gd name="adj1" fmla="val -11724"/>
              <a:gd name="adj2" fmla="val 134572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Сначала давайте вспомним сложение натуральных чисел.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Помните ли вы свойства сложения?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807675" y="376239"/>
            <a:ext cx="3977550" cy="817562"/>
          </a:xfrm>
          <a:prstGeom prst="wedgeRoundRectCallout">
            <a:avLst>
              <a:gd name="adj1" fmla="val -13055"/>
              <a:gd name="adj2" fmla="val 7471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 я </a:t>
            </a:r>
            <a:r>
              <a:rPr lang="ru-RU" dirty="0" smtClean="0">
                <a:solidFill>
                  <a:schemeClr val="tx1"/>
                </a:solidFill>
              </a:rPr>
              <a:t>помню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сочетательное </a:t>
            </a:r>
            <a:r>
              <a:rPr lang="ru-RU" dirty="0">
                <a:solidFill>
                  <a:schemeClr val="tx1"/>
                </a:solidFill>
              </a:rPr>
              <a:t>свойство сложения.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5138" y="1474503"/>
            <a:ext cx="1408974" cy="339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6538" y="1272438"/>
                <a:ext cx="9264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538" y="1272438"/>
                <a:ext cx="92640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6108" y="1272437"/>
                <a:ext cx="12938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108" y="1272437"/>
                <a:ext cx="1293879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07649" y="1781962"/>
                <a:ext cx="39524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649" y="1781962"/>
                <a:ext cx="3952416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3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2156" y="376238"/>
                <a:ext cx="25512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6" y="376238"/>
                <a:ext cx="2551211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2155" y="936548"/>
                <a:ext cx="461305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5" y="936548"/>
                <a:ext cx="4613058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58057" y="1713803"/>
                <a:ext cx="62465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057" y="1713803"/>
                <a:ext cx="624658" cy="9219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37492" y="1713802"/>
                <a:ext cx="102060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+ 3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92" y="1713802"/>
                <a:ext cx="1020600" cy="9219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56100" y="1663001"/>
                <a:ext cx="4259243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0" y="1663001"/>
                <a:ext cx="4259243" cy="1106521"/>
              </a:xfrm>
              <a:prstGeom prst="rect">
                <a:avLst/>
              </a:prstGeom>
              <a:blipFill rotWithShape="0">
                <a:blip r:embed="rId8"/>
                <a:stretch>
                  <a:fillRect b="-5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19957" y="3047530"/>
                <a:ext cx="5186741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5+3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=8+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957" y="3047530"/>
                <a:ext cx="5186741" cy="1106521"/>
              </a:xfrm>
              <a:prstGeom prst="rect">
                <a:avLst/>
              </a:prstGeom>
              <a:blipFill rotWithShape="0">
                <a:blip r:embed="rId9"/>
                <a:stretch>
                  <a:fillRect b="-5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704998" y="3055531"/>
                <a:ext cx="1229504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=8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998" y="3055531"/>
                <a:ext cx="1229504" cy="101431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63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" grpId="0"/>
      <p:bldP spid="2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4849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ая прямоугольная выноска 11"/>
              <p:cNvSpPr/>
              <p:nvPr/>
            </p:nvSpPr>
            <p:spPr>
              <a:xfrm>
                <a:off x="358775" y="361949"/>
                <a:ext cx="3260725" cy="946149"/>
              </a:xfrm>
              <a:prstGeom prst="wedgeRoundRectCallout">
                <a:avLst>
                  <a:gd name="adj1" fmla="val -11724"/>
                  <a:gd name="adj2" fmla="val 13457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2A7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Вы, Саша, встретили лося на расстоянии 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  <m:f>
                      <m:fPr>
                        <m:ctrlPr>
                          <a:rPr lang="ru-RU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километра от дома.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Скругленная прямоугольная выноска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1949"/>
                <a:ext cx="3260725" cy="946149"/>
              </a:xfrm>
              <a:prstGeom prst="wedgeRoundRectCallout">
                <a:avLst>
                  <a:gd name="adj1" fmla="val -11724"/>
                  <a:gd name="adj2" fmla="val 134572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2A7F4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кругленная прямоугольная выноска 13"/>
          <p:cNvSpPr/>
          <p:nvPr/>
        </p:nvSpPr>
        <p:spPr>
          <a:xfrm>
            <a:off x="4807675" y="376238"/>
            <a:ext cx="3977550" cy="931861"/>
          </a:xfrm>
          <a:prstGeom prst="wedgeRoundRectCallout">
            <a:avLst>
              <a:gd name="adj1" fmla="val -13694"/>
              <a:gd name="adj2" fmla="val 63811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Подожди,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, получается, что для </a:t>
            </a:r>
            <a:r>
              <a:rPr lang="ru-RU" dirty="0" smtClean="0">
                <a:solidFill>
                  <a:schemeClr val="tx1"/>
                </a:solidFill>
              </a:rPr>
              <a:t>того, </a:t>
            </a:r>
            <a:r>
              <a:rPr lang="ru-RU" dirty="0">
                <a:solidFill>
                  <a:schemeClr val="tx1"/>
                </a:solidFill>
              </a:rPr>
              <a:t>чтобы сложить смешанные числа, надо сложить отдельно целые и дробные части? Так, что ли?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5138" y="1474503"/>
            <a:ext cx="1408974" cy="339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71649" y="1989303"/>
                <a:ext cx="2694712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=8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49" y="1989303"/>
                <a:ext cx="2694712" cy="9219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2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/>
              <a:t>Чтобы сложить два смешанных числа, надо отдельно сложить их целые и дробные части.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1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7134" y="2122251"/>
            <a:ext cx="114973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Скругленная прямоугольная выноска 30"/>
              <p:cNvSpPr/>
              <p:nvPr/>
            </p:nvSpPr>
            <p:spPr>
              <a:xfrm>
                <a:off x="5572538" y="2038618"/>
                <a:ext cx="1690363" cy="931861"/>
              </a:xfrm>
              <a:prstGeom prst="wedgeRoundRectCallout">
                <a:avLst>
                  <a:gd name="adj1" fmla="val 62940"/>
                  <a:gd name="adj2" fmla="val -2477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2A7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Как </a:t>
                </a:r>
                <a:r>
                  <a:rPr lang="ru-RU" dirty="0">
                    <a:solidFill>
                      <a:schemeClr val="tx1"/>
                    </a:solidFill>
                  </a:rPr>
                  <a:t>быть в этом случае?</a:t>
                </a:r>
              </a:p>
            </p:txBody>
          </p:sp>
        </mc:Choice>
        <mc:Fallback xmlns="">
          <p:sp>
            <p:nvSpPr>
              <p:cNvPr id="31" name="Скругленная прямоугольная выноска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538" y="2038618"/>
                <a:ext cx="1690363" cy="931861"/>
              </a:xfrm>
              <a:prstGeom prst="wedgeRoundRectCallout">
                <a:avLst>
                  <a:gd name="adj1" fmla="val 62940"/>
                  <a:gd name="adj2" fmla="val -24775"/>
                  <a:gd name="adj3" fmla="val 16667"/>
                </a:avLst>
              </a:prstGeom>
              <a:blipFill rotWithShape="0">
                <a:blip r:embed="rId5"/>
                <a:stretch>
                  <a:fillRect b="-1290"/>
                </a:stretch>
              </a:blipFill>
              <a:ln>
                <a:solidFill>
                  <a:srgbClr val="2A7F4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Сложить смешанные числа: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+9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blipFill rotWithShape="0">
                <a:blip r:embed="rId6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33374" y="2187667"/>
                <a:ext cx="1183016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+9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183016" cy="519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90990" y="2153491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5+9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90" y="2153491"/>
                <a:ext cx="2142766" cy="6223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60970" y="2182089"/>
                <a:ext cx="95539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=14+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970" y="2182089"/>
                <a:ext cx="955390" cy="5250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49372" y="2182089"/>
                <a:ext cx="81753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=14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72" y="2182089"/>
                <a:ext cx="817531" cy="52501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3374" y="2822731"/>
                <a:ext cx="1195840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822731"/>
                <a:ext cx="1195840" cy="519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90990" y="2788555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90" y="2788555"/>
                <a:ext cx="2142766" cy="62235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73670" y="2817153"/>
                <a:ext cx="82715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=9+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670" y="2817153"/>
                <a:ext cx="827150" cy="52501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4340342" y="457859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50652" y="4416906"/>
                <a:ext cx="70153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а)14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52" y="4416906"/>
                <a:ext cx="701539" cy="4667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35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 animBg="1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5276" y="2032143"/>
            <a:ext cx="248616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Сложить смешанные числа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+9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blipFill rotWithShape="0">
                <a:blip r:embed="rId5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1183016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+9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183016" cy="519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490990" y="2153491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5+9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90" y="2153491"/>
                <a:ext cx="2142766" cy="6223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60970" y="2182089"/>
                <a:ext cx="95539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=14+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970" y="2182089"/>
                <a:ext cx="955390" cy="5250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49372" y="2182089"/>
                <a:ext cx="81753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=14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72" y="2182089"/>
                <a:ext cx="817531" cy="5250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3374" y="2822731"/>
                <a:ext cx="1195840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822731"/>
                <a:ext cx="1195840" cy="5194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90990" y="2788555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90" y="2788555"/>
                <a:ext cx="2142766" cy="6223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73670" y="2817153"/>
                <a:ext cx="82715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=9+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670" y="2817153"/>
                <a:ext cx="827150" cy="52501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33708" y="2953861"/>
                <a:ext cx="8271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=9+1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08" y="2953861"/>
                <a:ext cx="827150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206" r="-661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264637" y="2941161"/>
                <a:ext cx="6123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=10;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637" y="2941161"/>
                <a:ext cx="612347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4000" r="-7000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625423" y="4563209"/>
                <a:ext cx="5738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10;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23" y="4563209"/>
                <a:ext cx="573875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7447" r="-6383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4340342" y="457859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50652" y="4416906"/>
                <a:ext cx="70153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а)14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52" y="4416906"/>
                <a:ext cx="701539" cy="4667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3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7134" y="2122251"/>
            <a:ext cx="114973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Скругленная прямоугольная выноска 38"/>
              <p:cNvSpPr/>
              <p:nvPr/>
            </p:nvSpPr>
            <p:spPr>
              <a:xfrm>
                <a:off x="4549372" y="486056"/>
                <a:ext cx="4017495" cy="1459975"/>
              </a:xfrm>
              <a:prstGeom prst="wedgeRoundRectCallout">
                <a:avLst>
                  <a:gd name="adj1" fmla="val 27376"/>
                  <a:gd name="adj2" fmla="val 5836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2A7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ru-RU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– неправильная дробь.</a:t>
                </a: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11</m:t>
                    </m:r>
                    <m:f>
                      <m:f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–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несмешанное число.</a:t>
                </a:r>
              </a:p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Получилось, что при сложении смешанных чисел мы можем получить и несмешанное число? Как такое может быть?</a:t>
                </a:r>
              </a:p>
            </p:txBody>
          </p:sp>
        </mc:Choice>
        <mc:Fallback xmlns="">
          <p:sp>
            <p:nvSpPr>
              <p:cNvPr id="39" name="Скругленная прямоугольная выноска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72" y="486056"/>
                <a:ext cx="4017495" cy="1459975"/>
              </a:xfrm>
              <a:prstGeom prst="wedgeRoundRectCallout">
                <a:avLst>
                  <a:gd name="adj1" fmla="val 27376"/>
                  <a:gd name="adj2" fmla="val 58360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2A7F4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Сложить смешанные числа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+9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blipFill rotWithShape="0">
                <a:blip r:embed="rId6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33374" y="2187667"/>
                <a:ext cx="1183016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+9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183016" cy="519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490990" y="2153491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5+9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90" y="2153491"/>
                <a:ext cx="2142766" cy="6223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60970" y="2182089"/>
                <a:ext cx="95539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=14+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970" y="2182089"/>
                <a:ext cx="955390" cy="52501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49372" y="2182089"/>
                <a:ext cx="81753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=14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72" y="2182089"/>
                <a:ext cx="817531" cy="5250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33374" y="2822731"/>
                <a:ext cx="1195840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822731"/>
                <a:ext cx="1195840" cy="51943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90990" y="2788555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90" y="2788555"/>
                <a:ext cx="2142766" cy="62235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573670" y="2817153"/>
                <a:ext cx="82715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=9+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670" y="2817153"/>
                <a:ext cx="827150" cy="52501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33708" y="2953861"/>
                <a:ext cx="8271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=9+1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08" y="2953861"/>
                <a:ext cx="827150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206" r="-661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264637" y="2941161"/>
                <a:ext cx="6123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=10;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637" y="2941161"/>
                <a:ext cx="612347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4000" r="-7000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20674" y="3493190"/>
                <a:ext cx="119103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4" y="3493190"/>
                <a:ext cx="1191032" cy="52039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478290" y="3459014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90" y="3459014"/>
                <a:ext cx="2142766" cy="62235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560970" y="3487612"/>
                <a:ext cx="193642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=11+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970" y="3487612"/>
                <a:ext cx="1936428" cy="52597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625423" y="4563209"/>
                <a:ext cx="5738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10;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23" y="4563209"/>
                <a:ext cx="573875" cy="246221"/>
              </a:xfrm>
              <a:prstGeom prst="rect">
                <a:avLst/>
              </a:prstGeom>
              <a:blipFill rotWithShape="0">
                <a:blip r:embed="rId22"/>
                <a:stretch>
                  <a:fillRect l="-7447" r="-6383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4340342" y="457859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950652" y="4416906"/>
                <a:ext cx="70153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а)14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52" y="4416906"/>
                <a:ext cx="701539" cy="46673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8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8" grpId="0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2"/>
            <a:ext cx="9144000" cy="5151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692" y="1295400"/>
            <a:ext cx="1494140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42" y="1295400"/>
            <a:ext cx="1553374" cy="3600000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192838" y="376238"/>
            <a:ext cx="2592387" cy="762000"/>
          </a:xfrm>
          <a:prstGeom prst="wedgeRoundRectCallout">
            <a:avLst>
              <a:gd name="adj1" fmla="val -44784"/>
              <a:gd name="adj2" fmla="val 60963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Ой, Паша.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меня получилось по дороге такое </a:t>
            </a:r>
            <a:r>
              <a:rPr lang="ru-RU" dirty="0" smtClean="0">
                <a:solidFill>
                  <a:schemeClr val="tx1"/>
                </a:solidFill>
              </a:rPr>
              <a:t>приключение!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96665" y="376238"/>
            <a:ext cx="2364047" cy="762000"/>
          </a:xfrm>
          <a:prstGeom prst="wedgeRoundRectCallout">
            <a:avLst>
              <a:gd name="adj1" fmla="val 31710"/>
              <a:gd name="adj2" fmla="val 67877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Привет, Саша.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Ну </a:t>
            </a:r>
            <a:r>
              <a:rPr lang="ru-RU" dirty="0">
                <a:solidFill>
                  <a:schemeClr val="tx1"/>
                </a:solidFill>
              </a:rPr>
              <a:t>как ты съездил в гости к бабушке?</a:t>
            </a:r>
          </a:p>
        </p:txBody>
      </p:sp>
    </p:spTree>
    <p:extLst>
      <p:ext uri="{BB962C8B-B14F-4D97-AF65-F5344CB8AC3E}">
        <p14:creationId xmlns:p14="http://schemas.microsoft.com/office/powerpoint/2010/main" val="8136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4549372" y="486056"/>
            <a:ext cx="4017495" cy="1459975"/>
          </a:xfrm>
          <a:prstGeom prst="wedgeRoundRectCallout">
            <a:avLst>
              <a:gd name="adj1" fmla="val 27376"/>
              <a:gd name="adj2" fmla="val 58360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переживай, </a:t>
            </a:r>
            <a:r>
              <a:rPr lang="ru-RU" dirty="0" smtClean="0">
                <a:solidFill>
                  <a:schemeClr val="tx1"/>
                </a:solidFill>
              </a:rPr>
              <a:t>Саша.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Сейчас </a:t>
            </a:r>
            <a:r>
              <a:rPr lang="ru-RU" dirty="0">
                <a:solidFill>
                  <a:schemeClr val="tx1"/>
                </a:solidFill>
              </a:rPr>
              <a:t>мы с вами </a:t>
            </a:r>
            <a:r>
              <a:rPr lang="ru-RU" dirty="0" smtClean="0">
                <a:solidFill>
                  <a:schemeClr val="tx1"/>
                </a:solidFill>
              </a:rPr>
              <a:t>переведём </a:t>
            </a:r>
            <a:r>
              <a:rPr lang="ru-RU" dirty="0">
                <a:solidFill>
                  <a:schemeClr val="tx1"/>
                </a:solidFill>
              </a:rPr>
              <a:t>неправильную дробь в смешанное число и сложим его с одиннадцатью.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Паша</a:t>
            </a:r>
            <a:r>
              <a:rPr lang="ru-RU" dirty="0">
                <a:solidFill>
                  <a:schemeClr val="tx1"/>
                </a:solidFill>
              </a:rPr>
              <a:t>, ты </a:t>
            </a:r>
            <a:r>
              <a:rPr lang="ru-RU" dirty="0" smtClean="0">
                <a:solidFill>
                  <a:schemeClr val="tx1"/>
                </a:solidFill>
              </a:rPr>
              <a:t>помнишь, </a:t>
            </a:r>
            <a:r>
              <a:rPr lang="ru-RU" dirty="0">
                <a:solidFill>
                  <a:schemeClr val="tx1"/>
                </a:solidFill>
              </a:rPr>
              <a:t>как перевести неправильную дробь в смешанное число?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5276" y="2032143"/>
            <a:ext cx="248616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Сложить смешанные числа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+9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blipFill rotWithShape="0">
                <a:blip r:embed="rId5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33374" y="2187667"/>
                <a:ext cx="1183016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+9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183016" cy="519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490990" y="2153491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5+9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90" y="2153491"/>
                <a:ext cx="2142766" cy="6223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60970" y="2182089"/>
                <a:ext cx="95539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=14+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970" y="2182089"/>
                <a:ext cx="955390" cy="5250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49372" y="2182089"/>
                <a:ext cx="81753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=14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72" y="2182089"/>
                <a:ext cx="817531" cy="52501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33374" y="2822731"/>
                <a:ext cx="1195840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822731"/>
                <a:ext cx="1195840" cy="51943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90990" y="2788555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90" y="2788555"/>
                <a:ext cx="2142766" cy="62235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573670" y="2817153"/>
                <a:ext cx="82715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=9+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670" y="2817153"/>
                <a:ext cx="827150" cy="5250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33708" y="2953861"/>
                <a:ext cx="8271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=9+1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08" y="2953861"/>
                <a:ext cx="827150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206" r="-661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264637" y="2941161"/>
                <a:ext cx="6123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=10;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637" y="2941161"/>
                <a:ext cx="612347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4000" r="-7000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20674" y="3493190"/>
                <a:ext cx="119103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4" y="3493190"/>
                <a:ext cx="1191032" cy="5203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478290" y="3459014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90" y="3459014"/>
                <a:ext cx="2142766" cy="62235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560970" y="3487612"/>
                <a:ext cx="193642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=11+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970" y="3487612"/>
                <a:ext cx="1936428" cy="52597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625423" y="4563209"/>
                <a:ext cx="5738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10;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23" y="4563209"/>
                <a:ext cx="573875" cy="246221"/>
              </a:xfrm>
              <a:prstGeom prst="rect">
                <a:avLst/>
              </a:prstGeom>
              <a:blipFill rotWithShape="0">
                <a:blip r:embed="rId21"/>
                <a:stretch>
                  <a:fillRect l="-7447" r="-6383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4340342" y="457859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950652" y="4416906"/>
                <a:ext cx="70153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а)14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52" y="4416906"/>
                <a:ext cx="701539" cy="46673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28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4433708" y="361950"/>
            <a:ext cx="4337767" cy="1584081"/>
          </a:xfrm>
          <a:prstGeom prst="wedgeRoundRectCallout">
            <a:avLst>
              <a:gd name="adj1" fmla="val 27376"/>
              <a:gd name="adj2" fmla="val 58360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, помню.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Нужно </a:t>
            </a:r>
            <a:r>
              <a:rPr lang="ru-RU" dirty="0">
                <a:solidFill>
                  <a:schemeClr val="tx1"/>
                </a:solidFill>
              </a:rPr>
              <a:t>разделить числитель на знаменатель с остатком. Неполное частное такого деления будет целой частью смешанного числа, а остаток – числителем дробной части.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Знаменателем </a:t>
            </a:r>
            <a:r>
              <a:rPr lang="ru-RU" dirty="0">
                <a:solidFill>
                  <a:schemeClr val="tx1"/>
                </a:solidFill>
              </a:rPr>
              <a:t>дробной части будет знаменатель неправильной дроби.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4344" y="2122251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Сложить смешанные числа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+9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blipFill rotWithShape="0">
                <a:blip r:embed="rId5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33374" y="2187667"/>
                <a:ext cx="1183016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+9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183016" cy="519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90990" y="2153491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5+9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90" y="2153491"/>
                <a:ext cx="2142766" cy="6223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60970" y="2182089"/>
                <a:ext cx="95539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=14+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970" y="2182089"/>
                <a:ext cx="955390" cy="5250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49372" y="2182089"/>
                <a:ext cx="81753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=14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72" y="2182089"/>
                <a:ext cx="817531" cy="52501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33374" y="2822731"/>
                <a:ext cx="1195840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822731"/>
                <a:ext cx="1195840" cy="51943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490990" y="2788555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90" y="2788555"/>
                <a:ext cx="2142766" cy="62235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73670" y="2817153"/>
                <a:ext cx="82715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=9+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670" y="2817153"/>
                <a:ext cx="827150" cy="5250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33708" y="2953861"/>
                <a:ext cx="8271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=9+1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08" y="2953861"/>
                <a:ext cx="827150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206" r="-661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264637" y="2941161"/>
                <a:ext cx="6123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=10;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637" y="2941161"/>
                <a:ext cx="612347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4000" r="-7000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20674" y="3493190"/>
                <a:ext cx="119103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4" y="3493190"/>
                <a:ext cx="1191032" cy="5203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478290" y="3459014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90" y="3459014"/>
                <a:ext cx="2142766" cy="62235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60970" y="3487612"/>
                <a:ext cx="193642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=11+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970" y="3487612"/>
                <a:ext cx="1936428" cy="52597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25423" y="4563209"/>
                <a:ext cx="5738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10;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23" y="4563209"/>
                <a:ext cx="573875" cy="246221"/>
              </a:xfrm>
              <a:prstGeom prst="rect">
                <a:avLst/>
              </a:prstGeom>
              <a:blipFill rotWithShape="0">
                <a:blip r:embed="rId21"/>
                <a:stretch>
                  <a:fillRect l="-7447" r="-6383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4340342" y="457859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950652" y="4416906"/>
                <a:ext cx="70153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а)14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52" y="4416906"/>
                <a:ext cx="701539" cy="46673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2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Скругленная прямоугольная выноска 38"/>
              <p:cNvSpPr/>
              <p:nvPr/>
            </p:nvSpPr>
            <p:spPr>
              <a:xfrm>
                <a:off x="4549372" y="1032507"/>
                <a:ext cx="4017495" cy="913524"/>
              </a:xfrm>
              <a:prstGeom prst="wedgeRoundRectCallout">
                <a:avLst>
                  <a:gd name="adj1" fmla="val 27376"/>
                  <a:gd name="adj2" fmla="val 5836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2A7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Раз ты помнишь, переведи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ru-RU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в </a:t>
                </a:r>
                <a:r>
                  <a:rPr lang="ru-RU" dirty="0">
                    <a:solidFill>
                      <a:schemeClr val="tx1"/>
                    </a:solidFill>
                  </a:rPr>
                  <a:t>смешанное число.</a:t>
                </a:r>
              </a:p>
            </p:txBody>
          </p:sp>
        </mc:Choice>
        <mc:Fallback xmlns="">
          <p:sp>
            <p:nvSpPr>
              <p:cNvPr id="39" name="Скругленная прямоугольная выноска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72" y="1032507"/>
                <a:ext cx="4017495" cy="913524"/>
              </a:xfrm>
              <a:prstGeom prst="wedgeRoundRectCallout">
                <a:avLst>
                  <a:gd name="adj1" fmla="val 27376"/>
                  <a:gd name="adj2" fmla="val 58360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2A7F4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5276" y="2032143"/>
            <a:ext cx="248616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Сложить смешанные числа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+9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blipFill rotWithShape="0">
                <a:blip r:embed="rId6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33374" y="2187667"/>
                <a:ext cx="1183016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+9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183016" cy="519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90990" y="2153491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5+9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90" y="2153491"/>
                <a:ext cx="2142766" cy="6223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60970" y="2182089"/>
                <a:ext cx="95539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=14+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970" y="2182089"/>
                <a:ext cx="955390" cy="52501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49372" y="2182089"/>
                <a:ext cx="81753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=14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72" y="2182089"/>
                <a:ext cx="817531" cy="5250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33374" y="2822731"/>
                <a:ext cx="1195840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822731"/>
                <a:ext cx="1195840" cy="51943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490990" y="2788555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90" y="2788555"/>
                <a:ext cx="2142766" cy="62235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73670" y="2817153"/>
                <a:ext cx="82715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=9+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670" y="2817153"/>
                <a:ext cx="827150" cy="52501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433708" y="2953861"/>
                <a:ext cx="8271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=9+1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08" y="2953861"/>
                <a:ext cx="827150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206" r="-661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264637" y="2941161"/>
                <a:ext cx="6123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=10;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637" y="2941161"/>
                <a:ext cx="612347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4000" r="-7000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20674" y="3493190"/>
                <a:ext cx="119103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4" y="3493190"/>
                <a:ext cx="1191032" cy="52039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478290" y="3459014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90" y="3459014"/>
                <a:ext cx="2142766" cy="62235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560970" y="3487612"/>
                <a:ext cx="193642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=11+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970" y="3487612"/>
                <a:ext cx="1936428" cy="52597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625423" y="4563209"/>
                <a:ext cx="5738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10;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23" y="4563209"/>
                <a:ext cx="573875" cy="246221"/>
              </a:xfrm>
              <a:prstGeom prst="rect">
                <a:avLst/>
              </a:prstGeom>
              <a:blipFill rotWithShape="0">
                <a:blip r:embed="rId22"/>
                <a:stretch>
                  <a:fillRect l="-7447" r="-6383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4340342" y="457859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950652" y="4416906"/>
                <a:ext cx="70153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а)14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52" y="4416906"/>
                <a:ext cx="701539" cy="46673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2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Сложить смешанные числа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+9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3374" y="2187667"/>
                <a:ext cx="1183016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+9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183016" cy="519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90990" y="2153491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5+9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90" y="2153491"/>
                <a:ext cx="2142766" cy="6223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60970" y="2182089"/>
                <a:ext cx="95539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=14+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970" y="2182089"/>
                <a:ext cx="955390" cy="5250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49372" y="2182089"/>
                <a:ext cx="81753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=14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72" y="2182089"/>
                <a:ext cx="817531" cy="5250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3374" y="2822731"/>
                <a:ext cx="1195840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822731"/>
                <a:ext cx="1195840" cy="519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90990" y="2788555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90" y="2788555"/>
                <a:ext cx="2142766" cy="62235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73670" y="2817153"/>
                <a:ext cx="82715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=9+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670" y="2817153"/>
                <a:ext cx="827150" cy="52501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33708" y="2953861"/>
                <a:ext cx="8271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=9+1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08" y="2953861"/>
                <a:ext cx="827150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206" r="-661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64637" y="2941161"/>
                <a:ext cx="6123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=10;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637" y="2941161"/>
                <a:ext cx="61234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4000" r="-7000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0674" y="3493190"/>
                <a:ext cx="119103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+8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4" y="3493190"/>
                <a:ext cx="1191032" cy="52039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78290" y="3459014"/>
                <a:ext cx="21427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90" y="3459014"/>
                <a:ext cx="2142766" cy="62235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60970" y="3487612"/>
                <a:ext cx="193642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=11+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970" y="3487612"/>
                <a:ext cx="1936428" cy="52597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25423" y="4563209"/>
                <a:ext cx="5738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10;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23" y="4563209"/>
                <a:ext cx="573875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7447" r="-6383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340342" y="457859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50652" y="4416906"/>
                <a:ext cx="70153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а)14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52" y="4416906"/>
                <a:ext cx="701539" cy="46673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7091" y="2127855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674" y="4186450"/>
                <a:ext cx="1505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15=1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⋅9+6;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4" y="4186450"/>
                <a:ext cx="1505219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3239" r="-2024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82950" y="4059433"/>
                <a:ext cx="1009892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950" y="4059433"/>
                <a:ext cx="1009892" cy="525978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78053" y="3487612"/>
                <a:ext cx="194604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=11+1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053" y="3487612"/>
                <a:ext cx="1946046" cy="520399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91023" y="4421010"/>
                <a:ext cx="740011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в) 12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6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023" y="4421010"/>
                <a:ext cx="740011" cy="462627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0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206" y="1496730"/>
            <a:ext cx="1408973" cy="3394798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358775" y="361949"/>
            <a:ext cx="3997325" cy="984251"/>
          </a:xfrm>
          <a:prstGeom prst="wedgeRoundRectCallout">
            <a:avLst>
              <a:gd name="adj1" fmla="val -19613"/>
              <a:gd name="adj2" fmla="val 100292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Вот видите.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Вместе </a:t>
            </a:r>
            <a:r>
              <a:rPr lang="ru-RU" dirty="0">
                <a:solidFill>
                  <a:schemeClr val="tx1"/>
                </a:solidFill>
              </a:rPr>
              <a:t>мы с вами решили все примеры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Да, Паша, вычитать смешанные числа тоже несложно.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787900" y="376239"/>
            <a:ext cx="3997325" cy="715961"/>
          </a:xfrm>
          <a:prstGeom prst="wedgeRoundRectCallout">
            <a:avLst>
              <a:gd name="adj1" fmla="val -17071"/>
              <a:gd name="adj2" fmla="val 90792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Интересно, если складывать так просто, то может и вычитать смешанные числа тоже просто?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358775" y="361949"/>
            <a:ext cx="3997325" cy="984251"/>
          </a:xfrm>
          <a:prstGeom prst="wedgeRoundRectCallout">
            <a:avLst>
              <a:gd name="adj1" fmla="val -19613"/>
              <a:gd name="adj2" fmla="val 100292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 как отнимать дроби с одинаковыми </a:t>
            </a:r>
            <a:r>
              <a:rPr lang="ru-RU" dirty="0" smtClean="0">
                <a:solidFill>
                  <a:schemeClr val="tx1"/>
                </a:solidFill>
              </a:rPr>
              <a:t>знаменателями, </a:t>
            </a:r>
            <a:r>
              <a:rPr lang="ru-RU" dirty="0">
                <a:solidFill>
                  <a:schemeClr val="tx1"/>
                </a:solidFill>
              </a:rPr>
              <a:t>мы знаем.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Ты </a:t>
            </a:r>
            <a:r>
              <a:rPr lang="ru-RU" dirty="0">
                <a:solidFill>
                  <a:schemeClr val="tx1"/>
                </a:solidFill>
              </a:rPr>
              <a:t>помнишь, Саша?</a:t>
            </a:r>
            <a:endParaRPr lang="ru-RU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47114" y="1722603"/>
                <a:ext cx="664156" cy="993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ru-RU" sz="3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114" y="1722603"/>
                <a:ext cx="664156" cy="9935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96827" y="1729291"/>
                <a:ext cx="1085745" cy="9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− 4</m:t>
                      </m:r>
                      <m:f>
                        <m:fPr>
                          <m:ctrlPr>
                            <a:rPr lang="ru-RU" sz="3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827" y="1729291"/>
                <a:ext cx="1085745" cy="9828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64050" y="1671803"/>
                <a:ext cx="3941848" cy="1175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3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8−4</m:t>
                          </m:r>
                        </m:e>
                      </m:d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3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3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ru-RU" sz="3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3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3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50" y="1671803"/>
                <a:ext cx="3941848" cy="11756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64418" y="2013402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418" y="2013402"/>
                <a:ext cx="407163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47581" y="3225834"/>
                <a:ext cx="1146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=4+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581" y="3225834"/>
                <a:ext cx="1146148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  <p:bldP spid="9" grpId="0"/>
      <p:bldP spid="4" grpId="0"/>
      <p:bldP spid="7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ая прямоугольная выноска 22"/>
          <p:cNvSpPr/>
          <p:nvPr/>
        </p:nvSpPr>
        <p:spPr>
          <a:xfrm>
            <a:off x="358775" y="361949"/>
            <a:ext cx="3997325" cy="984251"/>
          </a:xfrm>
          <a:prstGeom prst="wedgeRoundRectCallout">
            <a:avLst>
              <a:gd name="adj1" fmla="val -19613"/>
              <a:gd name="adj2" fmla="val 100292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Из числителя уменьшаемой дроби надо вычесть числитель вычитаемого, а знаменатель оставить прежним.</a:t>
            </a:r>
            <a:endParaRPr lang="ru-RU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47114" y="1722603"/>
                <a:ext cx="664156" cy="993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ru-RU" sz="3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114" y="1722603"/>
                <a:ext cx="664156" cy="9935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96827" y="1729291"/>
                <a:ext cx="1085745" cy="9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− 4</m:t>
                      </m:r>
                      <m:f>
                        <m:fPr>
                          <m:ctrlPr>
                            <a:rPr lang="ru-RU" sz="3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827" y="1729291"/>
                <a:ext cx="1085745" cy="9828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64050" y="1671803"/>
                <a:ext cx="3941848" cy="1175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3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8−4</m:t>
                          </m:r>
                        </m:e>
                      </m:d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3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3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ru-RU" sz="3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3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3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50" y="1671803"/>
                <a:ext cx="3941848" cy="11756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64418" y="2013402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418" y="2013402"/>
                <a:ext cx="407163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47581" y="3225834"/>
                <a:ext cx="1146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=4+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581" y="3225834"/>
                <a:ext cx="1146148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6" y="1953847"/>
            <a:ext cx="1195317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16179" y="2966189"/>
                <a:ext cx="1044773" cy="93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5−2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179" y="2966189"/>
                <a:ext cx="1044773" cy="931986"/>
              </a:xfrm>
              <a:prstGeom prst="rect">
                <a:avLst/>
              </a:prstGeom>
              <a:blipFill rotWithShape="0">
                <a:blip r:embed="rId10"/>
                <a:stretch>
                  <a:fillRect b="-6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29047" y="2972985"/>
                <a:ext cx="252280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=4+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047" y="2972985"/>
                <a:ext cx="2522807" cy="92519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/>
              <a:t>Чтобы найти разность двух смешанных чисел, надо из целой и дробной частей уменьшаемого </a:t>
            </a:r>
            <a:r>
              <a:rPr lang="ru-RU" sz="1800" dirty="0" smtClean="0"/>
              <a:t>вычесть, соответственно, </a:t>
            </a:r>
            <a:r>
              <a:rPr lang="ru-RU" sz="1800" dirty="0"/>
              <a:t>целую и дробную части вычитаемого.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6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Вычислите: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−6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3374" y="2187667"/>
                <a:ext cx="143949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439497" cy="518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32648" y="2140791"/>
                <a:ext cx="234795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648" y="2140791"/>
                <a:ext cx="2347950" cy="622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82028" y="2169389"/>
                <a:ext cx="955390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028" y="2169389"/>
                <a:ext cx="955390" cy="5241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0430" y="2169389"/>
                <a:ext cx="817531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430" y="2169389"/>
                <a:ext cx="817531" cy="5241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3374" y="2822731"/>
                <a:ext cx="119584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−6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822731"/>
                <a:ext cx="1195840" cy="5204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16748" y="2788555"/>
                <a:ext cx="209147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48" y="2788555"/>
                <a:ext cx="2091470" cy="62235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99428" y="2817153"/>
                <a:ext cx="82715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428" y="2817153"/>
                <a:ext cx="827150" cy="5250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340342" y="457859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50652" y="4416906"/>
                <a:ext cx="746423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3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52" y="4416906"/>
                <a:ext cx="746423" cy="46602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7091" y="2127855"/>
            <a:ext cx="1195312" cy="2770178"/>
          </a:xfrm>
          <a:prstGeom prst="rect">
            <a:avLst/>
          </a:prstGeom>
        </p:spPr>
      </p:pic>
      <p:sp>
        <p:nvSpPr>
          <p:cNvPr id="35" name="Скругленная прямоугольная выноска 34"/>
          <p:cNvSpPr/>
          <p:nvPr/>
        </p:nvSpPr>
        <p:spPr>
          <a:xfrm>
            <a:off x="6145209" y="1805896"/>
            <a:ext cx="1505644" cy="984251"/>
          </a:xfrm>
          <a:prstGeom prst="wedgeRoundRectCallout">
            <a:avLst>
              <a:gd name="adj1" fmla="val 56003"/>
              <a:gd name="adj2" fmla="val -9385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 это записать,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?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2" grpId="0"/>
      <p:bldP spid="20" grpId="0"/>
      <p:bldP spid="21" grpId="0"/>
      <p:bldP spid="23" grpId="0"/>
      <p:bldP spid="25" grpId="0"/>
      <p:bldP spid="26" grpId="0"/>
      <p:bldP spid="27" grpId="0"/>
      <p:bldP spid="41" grpId="0"/>
      <p:bldP spid="42" grpId="0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Вычислите: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−6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3374" y="2187667"/>
                <a:ext cx="143949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439497" cy="518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32648" y="2140791"/>
                <a:ext cx="234795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648" y="2140791"/>
                <a:ext cx="2347950" cy="622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82028" y="2169389"/>
                <a:ext cx="955390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028" y="2169389"/>
                <a:ext cx="955390" cy="5241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0430" y="2169389"/>
                <a:ext cx="817531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430" y="2169389"/>
                <a:ext cx="817531" cy="5241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3374" y="2822731"/>
                <a:ext cx="119584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−6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822731"/>
                <a:ext cx="1195840" cy="5204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16748" y="2788555"/>
                <a:ext cx="209147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48" y="2788555"/>
                <a:ext cx="2091470" cy="62235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99428" y="2817153"/>
                <a:ext cx="82715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428" y="2817153"/>
                <a:ext cx="827150" cy="5250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340342" y="457859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50652" y="4416906"/>
                <a:ext cx="746423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3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52" y="4416906"/>
                <a:ext cx="746423" cy="46602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5276" y="2032143"/>
            <a:ext cx="248616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26578" y="2984006"/>
                <a:ext cx="13176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=1+0=1;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78" y="2984006"/>
                <a:ext cx="1317668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926" r="-3241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92462" y="4547821"/>
                <a:ext cx="460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1;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462" y="4547821"/>
                <a:ext cx="460061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10667" r="-8000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8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3464" y="1269302"/>
            <a:ext cx="2637071" cy="3600000"/>
          </a:xfrm>
          <a:prstGeom prst="rect">
            <a:avLst/>
          </a:prstGeom>
        </p:spPr>
      </p:pic>
      <p:sp>
        <p:nvSpPr>
          <p:cNvPr id="60" name="Скругленная прямоугольная выноска 59"/>
          <p:cNvSpPr/>
          <p:nvPr/>
        </p:nvSpPr>
        <p:spPr>
          <a:xfrm>
            <a:off x="4710164" y="376237"/>
            <a:ext cx="4075061" cy="893065"/>
          </a:xfrm>
          <a:prstGeom prst="wedgeRoundRectCallout">
            <a:avLst>
              <a:gd name="adj1" fmla="val 33304"/>
              <a:gd name="adj2" fmla="val 60121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Когда мы отъехали от дома пять с четвертью </a:t>
            </a:r>
            <a:r>
              <a:rPr lang="ru-RU" dirty="0" smtClean="0">
                <a:solidFill>
                  <a:schemeClr val="tx1"/>
                </a:solidFill>
              </a:rPr>
              <a:t>километра, </a:t>
            </a:r>
            <a:r>
              <a:rPr lang="ru-RU" dirty="0">
                <a:solidFill>
                  <a:schemeClr val="tx1"/>
                </a:solidFill>
              </a:rPr>
              <a:t>то нам навстречу из леса выскочил заяц.</a:t>
            </a:r>
          </a:p>
        </p:txBody>
      </p:sp>
    </p:spTree>
    <p:extLst>
      <p:ext uri="{BB962C8B-B14F-4D97-AF65-F5344CB8AC3E}">
        <p14:creationId xmlns:p14="http://schemas.microsoft.com/office/powerpoint/2010/main" val="5730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Вычислите: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−6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3374" y="2187667"/>
                <a:ext cx="143949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439497" cy="518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32648" y="2140791"/>
                <a:ext cx="234795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648" y="2140791"/>
                <a:ext cx="2347950" cy="622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82028" y="2169389"/>
                <a:ext cx="955390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028" y="2169389"/>
                <a:ext cx="955390" cy="5241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0430" y="2169389"/>
                <a:ext cx="817531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430" y="2169389"/>
                <a:ext cx="817531" cy="5241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3374" y="2822731"/>
                <a:ext cx="119584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−6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822731"/>
                <a:ext cx="1195840" cy="5204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16748" y="2788555"/>
                <a:ext cx="209147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48" y="2788555"/>
                <a:ext cx="2091470" cy="62235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99428" y="2817153"/>
                <a:ext cx="82715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428" y="2817153"/>
                <a:ext cx="827150" cy="5250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340342" y="457859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50652" y="4416906"/>
                <a:ext cx="746423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3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52" y="4416906"/>
                <a:ext cx="746423" cy="46602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7091" y="2127855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26578" y="2984006"/>
                <a:ext cx="13176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=1+0=1;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78" y="2984006"/>
                <a:ext cx="1317668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926" r="-3241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92462" y="4547821"/>
                <a:ext cx="460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1;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462" y="4547821"/>
                <a:ext cx="460061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10667" r="-8000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3374" y="3610283"/>
                <a:ext cx="1447512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3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3610283"/>
                <a:ext cx="1447512" cy="52597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32648" y="3576107"/>
                <a:ext cx="234795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1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648" y="3576107"/>
                <a:ext cx="2347950" cy="62235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Скругленная прямоугольная выноска 38"/>
              <p:cNvSpPr/>
              <p:nvPr/>
            </p:nvSpPr>
            <p:spPr>
              <a:xfrm>
                <a:off x="4679950" y="376239"/>
                <a:ext cx="4132453" cy="1353892"/>
              </a:xfrm>
              <a:prstGeom prst="wedgeRoundRectCallout">
                <a:avLst>
                  <a:gd name="adj1" fmla="val 29750"/>
                  <a:gd name="adj2" fmla="val 7663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2A7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Ведь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&lt;5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значит, от двух пять нельзя отнять.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То </a:t>
                </a:r>
                <a:r>
                  <a:rPr lang="ru-RU" dirty="0">
                    <a:solidFill>
                      <a:schemeClr val="tx1"/>
                    </a:solidFill>
                  </a:rPr>
                  <a:t>есть вычитать смешанные числа можно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только, </a:t>
                </a:r>
                <a:r>
                  <a:rPr lang="ru-RU" dirty="0">
                    <a:solidFill>
                      <a:schemeClr val="tx1"/>
                    </a:solidFill>
                  </a:rPr>
                  <a:t>если дробная часть уменьшаемого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больше дробной части </a:t>
                </a:r>
                <a:r>
                  <a:rPr lang="ru-RU" dirty="0">
                    <a:solidFill>
                      <a:schemeClr val="tx1"/>
                    </a:solidFill>
                  </a:rPr>
                  <a:t>вычитаемого?</a:t>
                </a:r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Скругленная прямоугольная выноска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50" y="376239"/>
                <a:ext cx="4132453" cy="1353892"/>
              </a:xfrm>
              <a:prstGeom prst="wedgeRoundRectCallout">
                <a:avLst>
                  <a:gd name="adj1" fmla="val 29750"/>
                  <a:gd name="adj2" fmla="val 76638"/>
                  <a:gd name="adj3" fmla="val 16667"/>
                </a:avLst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rgbClr val="2A7F4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6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Вычислите: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−6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3374" y="2187667"/>
                <a:ext cx="143949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439497" cy="518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32648" y="2140791"/>
                <a:ext cx="234795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648" y="2140791"/>
                <a:ext cx="2347950" cy="622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82028" y="2169389"/>
                <a:ext cx="955390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028" y="2169389"/>
                <a:ext cx="955390" cy="5241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0430" y="2169389"/>
                <a:ext cx="817531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430" y="2169389"/>
                <a:ext cx="817531" cy="5241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3374" y="2822731"/>
                <a:ext cx="119584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−6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822731"/>
                <a:ext cx="1195840" cy="5204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16748" y="2788555"/>
                <a:ext cx="209147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48" y="2788555"/>
                <a:ext cx="2091470" cy="62235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99428" y="2817153"/>
                <a:ext cx="82715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428" y="2817153"/>
                <a:ext cx="827150" cy="5250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340342" y="457859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50652" y="4416906"/>
                <a:ext cx="746423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3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52" y="4416906"/>
                <a:ext cx="746423" cy="46102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5276" y="2032143"/>
            <a:ext cx="248616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26578" y="2984006"/>
                <a:ext cx="13176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=1+0=1;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78" y="2984006"/>
                <a:ext cx="1317668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926" r="-3241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92462" y="4547821"/>
                <a:ext cx="460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1;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462" y="4547821"/>
                <a:ext cx="460061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10667" r="-8000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Скругленная прямоугольная выноска 28"/>
          <p:cNvSpPr/>
          <p:nvPr/>
        </p:nvSpPr>
        <p:spPr>
          <a:xfrm>
            <a:off x="4679950" y="827255"/>
            <a:ext cx="4132453" cy="902876"/>
          </a:xfrm>
          <a:prstGeom prst="wedgeRoundRectCallout">
            <a:avLst>
              <a:gd name="adj1" fmla="val 29750"/>
              <a:gd name="adj2" fmla="val 76638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Нет, Паша.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Разность </a:t>
            </a:r>
            <a:r>
              <a:rPr lang="ru-RU" dirty="0">
                <a:solidFill>
                  <a:schemeClr val="tx1"/>
                </a:solidFill>
              </a:rPr>
              <a:t>таких чисел тоже можно найти. Но сначала нам надо подготовить уменьшаемое.</a:t>
            </a:r>
            <a:endParaRPr lang="ru-RU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3374" y="3642257"/>
                <a:ext cx="48090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3642257"/>
                <a:ext cx="480901" cy="5203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4275" y="3642256"/>
                <a:ext cx="135934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=2+1+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75" y="3642256"/>
                <a:ext cx="1359346" cy="52039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56615" y="3630597"/>
                <a:ext cx="148758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615" y="3630597"/>
                <a:ext cx="1487587" cy="52039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27196" y="3618938"/>
                <a:ext cx="135934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13+2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96" y="3618938"/>
                <a:ext cx="1359346" cy="52039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86542" y="3604332"/>
                <a:ext cx="718145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542" y="3604332"/>
                <a:ext cx="718145" cy="52597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2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34" grpId="0"/>
      <p:bldP spid="35" grpId="0"/>
      <p:bldP spid="36" grpId="0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Вычислите: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−6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57900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3374" y="2187667"/>
                <a:ext cx="143949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439497" cy="518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32648" y="2140791"/>
                <a:ext cx="234795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648" y="2140791"/>
                <a:ext cx="2347950" cy="622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82028" y="2169389"/>
                <a:ext cx="955390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028" y="2169389"/>
                <a:ext cx="955390" cy="5241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0430" y="2169389"/>
                <a:ext cx="817531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430" y="2169389"/>
                <a:ext cx="817531" cy="5241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3374" y="2822731"/>
                <a:ext cx="119584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−6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822731"/>
                <a:ext cx="1195840" cy="5204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16748" y="2788555"/>
                <a:ext cx="209147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48" y="2788555"/>
                <a:ext cx="2091470" cy="62235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99428" y="2817153"/>
                <a:ext cx="82715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428" y="2817153"/>
                <a:ext cx="827150" cy="5250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340342" y="457859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50652" y="4416906"/>
                <a:ext cx="746423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3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52" y="4416906"/>
                <a:ext cx="746423" cy="46102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5276" y="2032143"/>
            <a:ext cx="248616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26578" y="2984006"/>
                <a:ext cx="13176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=1+0=1;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78" y="2984006"/>
                <a:ext cx="1317668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926" r="-3241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92462" y="4547821"/>
                <a:ext cx="4600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1;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462" y="4547821"/>
                <a:ext cx="460061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10667" r="-8000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Скругленная прямоугольная выноска 28"/>
          <p:cNvSpPr/>
          <p:nvPr/>
        </p:nvSpPr>
        <p:spPr>
          <a:xfrm>
            <a:off x="4679950" y="827255"/>
            <a:ext cx="4132453" cy="902876"/>
          </a:xfrm>
          <a:prstGeom prst="wedgeRoundRectCallout">
            <a:avLst>
              <a:gd name="adj1" fmla="val 29750"/>
              <a:gd name="adj2" fmla="val 76638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Нет, Паша.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Разность </a:t>
            </a:r>
            <a:r>
              <a:rPr lang="ru-RU" dirty="0">
                <a:solidFill>
                  <a:schemeClr val="tx1"/>
                </a:solidFill>
              </a:rPr>
              <a:t>таких чисел тоже можно найти. Но сначала нам надо подготовить уменьшаемое.</a:t>
            </a:r>
            <a:endParaRPr lang="ru-RU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8392" y="3531847"/>
                <a:ext cx="1447512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2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92" y="3531847"/>
                <a:ext cx="1447512" cy="52597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30366" y="3497671"/>
                <a:ext cx="234795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66" y="3497671"/>
                <a:ext cx="2347950" cy="62235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67046" y="3526269"/>
                <a:ext cx="95539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046" y="3526269"/>
                <a:ext cx="955390" cy="52046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62178" y="3526380"/>
                <a:ext cx="80470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178" y="3526380"/>
                <a:ext cx="804707" cy="52039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52180" y="4421346"/>
                <a:ext cx="740011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в) 1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180" y="4421346"/>
                <a:ext cx="740011" cy="46262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8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  <p:bldP spid="39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206" y="1496730"/>
            <a:ext cx="1408973" cy="3394798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358775" y="361949"/>
            <a:ext cx="3997325" cy="730251"/>
          </a:xfrm>
          <a:prstGeom prst="wedgeRoundRectCallout">
            <a:avLst>
              <a:gd name="adj1" fmla="val -21519"/>
              <a:gd name="adj2" fmla="val 14803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Ну что, мальчики, теперь вам </a:t>
            </a:r>
            <a:r>
              <a:rPr lang="ru-RU" dirty="0" smtClean="0">
                <a:solidFill>
                  <a:schemeClr val="tx1"/>
                </a:solidFill>
              </a:rPr>
              <a:t>понятно, </a:t>
            </a:r>
            <a:r>
              <a:rPr lang="ru-RU" dirty="0">
                <a:solidFill>
                  <a:schemeClr val="tx1"/>
                </a:solidFill>
              </a:rPr>
              <a:t>как складываются и вычитаются смешанные числа?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787900" y="376239"/>
            <a:ext cx="3997325" cy="715961"/>
          </a:xfrm>
          <a:prstGeom prst="wedgeRoundRectCallout">
            <a:avLst>
              <a:gd name="adj1" fmla="val 3262"/>
              <a:gd name="adj2" fmla="val 113852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Нам всё </a:t>
            </a:r>
            <a:r>
              <a:rPr lang="ru-RU" dirty="0">
                <a:solidFill>
                  <a:schemeClr val="tx1"/>
                </a:solidFill>
              </a:rPr>
              <a:t>понятно.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3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833734"/>
                <a:ext cx="8426450" cy="12856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Выполните действия: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20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−15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7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г) 12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−4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;д) 11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;е) 11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1285673"/>
              </a:xfrm>
              <a:prstGeom prst="rect">
                <a:avLst/>
              </a:prstGeom>
              <a:blipFill rotWithShape="0">
                <a:blip r:embed="rId3"/>
                <a:stretch>
                  <a:fillRect l="-1302" t="-42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2331039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45234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9584" y="4746001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9084" y="4585806"/>
                <a:ext cx="746423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7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84" y="4585806"/>
                <a:ext cx="746423" cy="4610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2112" y="2700473"/>
                <a:ext cx="1537344" cy="582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i="1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ru-RU" sz="1700" i="1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2" y="2700473"/>
                <a:ext cx="1537344" cy="5820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425281" y="2700473"/>
                <a:ext cx="2014013" cy="582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700" i="1">
                          <a:latin typeface="Cambria Math" panose="02040503050406030204" pitchFamily="18" charset="0"/>
                        </a:rPr>
                        <m:t> 5+2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17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281" y="2700473"/>
                <a:ext cx="2014013" cy="5820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238539" y="2700473"/>
                <a:ext cx="954299" cy="582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=7</m:t>
                      </m:r>
                      <m:f>
                        <m:fPr>
                          <m:ctrlPr>
                            <a:rPr lang="ru-RU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39" y="2700473"/>
                <a:ext cx="954299" cy="5820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2112" y="3375374"/>
                <a:ext cx="1550168" cy="582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б</m:t>
                      </m:r>
                      <m:r>
                        <a:rPr lang="ru-RU" sz="1700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20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−15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2" y="3375374"/>
                <a:ext cx="1550168" cy="5820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412581" y="3375374"/>
                <a:ext cx="1965923" cy="582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=20−15+</m:t>
                      </m:r>
                      <m:f>
                        <m:fPr>
                          <m:ctrlPr>
                            <a:rPr lang="ru-RU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581" y="3375374"/>
                <a:ext cx="1965923" cy="58208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238539" y="3375374"/>
                <a:ext cx="834074" cy="582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=5</m:t>
                      </m:r>
                      <m:f>
                        <m:fPr>
                          <m:ctrlPr>
                            <a:rPr lang="ru-RU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39" y="3375374"/>
                <a:ext cx="834074" cy="58208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2112" y="3994763"/>
                <a:ext cx="1304908" cy="589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в</m:t>
                      </m:r>
                      <m:r>
                        <a:rPr lang="ru-RU" sz="1700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2" y="3994763"/>
                <a:ext cx="1304908" cy="58907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250852" y="3976903"/>
                <a:ext cx="1725472" cy="589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=7+3+</m:t>
                      </m:r>
                      <m:f>
                        <m:fPr>
                          <m:ctrlPr>
                            <a:rPr lang="ru-RU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52" y="3976903"/>
                <a:ext cx="1725472" cy="58907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861757" y="3976903"/>
                <a:ext cx="1442959" cy="583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ru-RU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=11;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757" y="3976903"/>
                <a:ext cx="1442959" cy="58375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34490" y="4607171"/>
                <a:ext cx="64222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5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490" y="4607171"/>
                <a:ext cx="642227" cy="46102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95700" y="4730614"/>
                <a:ext cx="5706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в) 11;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00" y="4730614"/>
                <a:ext cx="570669" cy="246221"/>
              </a:xfrm>
              <a:prstGeom prst="rect">
                <a:avLst/>
              </a:prstGeom>
              <a:blipFill rotWithShape="0">
                <a:blip r:embed="rId16"/>
                <a:stretch>
                  <a:fillRect l="-4255" r="-5319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4249233" y="2667792"/>
                <a:ext cx="1409104" cy="582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г</m:t>
                      </m:r>
                      <m:r>
                        <a:rPr lang="ru-RU" sz="17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 12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−4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33" y="2667792"/>
                <a:ext cx="1409104" cy="58278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5462702" y="2667792"/>
                <a:ext cx="1845698" cy="582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=12−4+</m:t>
                      </m:r>
                      <m:f>
                        <m:fPr>
                          <m:ctrlPr>
                            <a:rPr lang="ru-RU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702" y="2667792"/>
                <a:ext cx="1845698" cy="58278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7136260" y="2667792"/>
                <a:ext cx="1202509" cy="583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=8</m:t>
                      </m:r>
                      <m:f>
                        <m:fPr>
                          <m:ctrlPr>
                            <a:rPr lang="ru-RU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=8;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260" y="2667792"/>
                <a:ext cx="1202509" cy="58375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4249233" y="3342693"/>
                <a:ext cx="1673599" cy="582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д</m:t>
                      </m:r>
                      <m:r>
                        <a:rPr lang="ru-RU" sz="1700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11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+5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33" y="3342693"/>
                <a:ext cx="1673599" cy="58285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5754802" y="3342693"/>
                <a:ext cx="1204561" cy="582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=16+</m:t>
                      </m:r>
                      <m:f>
                        <m:fPr>
                          <m:ctrlPr>
                            <a:rPr lang="ru-RU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802" y="3342693"/>
                <a:ext cx="1204561" cy="58285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760606" y="3343110"/>
                <a:ext cx="2257028" cy="582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=16+1</m:t>
                      </m:r>
                      <m:f>
                        <m:fPr>
                          <m:ctrlPr>
                            <a:rPr lang="ru-RU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=17</m:t>
                      </m:r>
                      <m:f>
                        <m:fPr>
                          <m:ctrlPr>
                            <a:rPr lang="ru-RU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606" y="3343110"/>
                <a:ext cx="2257028" cy="58285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249233" y="3962082"/>
                <a:ext cx="1417119" cy="583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е</m:t>
                      </m:r>
                      <m:r>
                        <a:rPr lang="ru-RU" sz="1700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11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33" y="3962082"/>
                <a:ext cx="1417119" cy="58375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478773" y="3969622"/>
                <a:ext cx="1965923" cy="583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=10−2+</m:t>
                      </m:r>
                      <m:f>
                        <m:fPr>
                          <m:ctrlPr>
                            <a:rPr lang="ru-RU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73" y="3969622"/>
                <a:ext cx="1965923" cy="58375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7276810" y="3976345"/>
                <a:ext cx="821250" cy="583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=8</m:t>
                      </m:r>
                      <m:f>
                        <m:fPr>
                          <m:ctrlPr>
                            <a:rPr lang="ru-RU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7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810" y="3976345"/>
                <a:ext cx="821250" cy="58375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79108" y="4730613"/>
                <a:ext cx="4408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г) 8;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108" y="4730613"/>
                <a:ext cx="440825" cy="246221"/>
              </a:xfrm>
              <a:prstGeom prst="rect">
                <a:avLst/>
              </a:prstGeom>
              <a:blipFill rotWithShape="0">
                <a:blip r:embed="rId26"/>
                <a:stretch>
                  <a:fillRect l="-6944" r="-8333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439294" y="4594471"/>
                <a:ext cx="873060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д) 17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94" y="4594471"/>
                <a:ext cx="873060" cy="461729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30115" y="4580067"/>
                <a:ext cx="63100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е) 8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115" y="4580067"/>
                <a:ext cx="631006" cy="46262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55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23" grpId="0"/>
      <p:bldP spid="27" grpId="0"/>
      <p:bldP spid="3" grpId="0"/>
      <p:bldP spid="16" grpId="0"/>
      <p:bldP spid="17" grpId="0"/>
      <p:bldP spid="19" grpId="0"/>
      <p:bldP spid="21" grpId="0"/>
      <p:bldP spid="22" grpId="0"/>
      <p:bldP spid="24" grpId="0"/>
      <p:bldP spid="26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206" y="1496730"/>
            <a:ext cx="1408973" cy="3394798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358775" y="361949"/>
            <a:ext cx="3997325" cy="730251"/>
          </a:xfrm>
          <a:prstGeom prst="wedgeRoundRectCallout">
            <a:avLst>
              <a:gd name="adj1" fmla="val -21519"/>
              <a:gd name="adj2" fmla="val 14803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 у вас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так прекрасно получается, давайте решим одно задание посложнее.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Паша</a:t>
            </a:r>
            <a:r>
              <a:rPr lang="ru-RU" dirty="0">
                <a:solidFill>
                  <a:schemeClr val="tx1"/>
                </a:solidFill>
              </a:rPr>
              <a:t>, это задание для тебя.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770234"/>
                <a:ext cx="8426450" cy="7655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Решите уравнение: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65594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7091" y="2127855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6663" y="2111376"/>
                <a:ext cx="2437975" cy="617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3" y="2111376"/>
                <a:ext cx="2437975" cy="6176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213475" y="-2"/>
            <a:ext cx="2571750" cy="1623600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pPr algn="ctr"/>
            <a:r>
              <a:rPr lang="ru-RU" sz="1400" dirty="0" smtClean="0"/>
              <a:t>Для того, </a:t>
            </a:r>
            <a:r>
              <a:rPr lang="ru-RU" sz="1400" dirty="0"/>
              <a:t>чтобы найти неизвестное </a:t>
            </a:r>
            <a:r>
              <a:rPr lang="ru-RU" sz="1400" dirty="0" smtClean="0"/>
              <a:t>вычитаемое, </a:t>
            </a:r>
            <a:r>
              <a:rPr lang="ru-RU" sz="1400" dirty="0"/>
              <a:t>надо от уменьшаемого отнять разность.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5123" y="2801032"/>
                <a:ext cx="2025170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−5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−3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3" y="2801032"/>
                <a:ext cx="2025170" cy="5193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7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4" grpId="0"/>
      <p:bldP spid="28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770234"/>
                <a:ext cx="8426450" cy="7655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Решите уравнение: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65594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7091" y="2127855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6663" y="2111376"/>
                <a:ext cx="2437975" cy="617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3" y="2111376"/>
                <a:ext cx="2437975" cy="6176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5123" y="2801032"/>
                <a:ext cx="2025170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−5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−3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3" y="2801032"/>
                <a:ext cx="2025170" cy="5193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30587" y="2188192"/>
                <a:ext cx="1249316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−5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87" y="2188192"/>
                <a:ext cx="1249316" cy="5193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8938" y="2777022"/>
                <a:ext cx="1274964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+1;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938" y="2777022"/>
                <a:ext cx="1274964" cy="5193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кругленная прямоугольная выноска 18"/>
          <p:cNvSpPr/>
          <p:nvPr/>
        </p:nvSpPr>
        <p:spPr>
          <a:xfrm>
            <a:off x="4679950" y="376239"/>
            <a:ext cx="4132453" cy="1353892"/>
          </a:xfrm>
          <a:prstGeom prst="wedgeRoundRectCallout">
            <a:avLst>
              <a:gd name="adj1" fmla="val 29750"/>
              <a:gd name="adj2" fmla="val 76638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Но в разности нет дробной </a:t>
            </a:r>
            <a:r>
              <a:rPr lang="ru-RU" dirty="0" smtClean="0">
                <a:solidFill>
                  <a:schemeClr val="tx1"/>
                </a:solidFill>
              </a:rPr>
              <a:t>части!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, в таком случае надо просто сложить пять целых и единицу?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7" grpId="0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770234"/>
                <a:ext cx="8426450" cy="7655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Решите уравнение: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65594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6663" y="2111376"/>
                <a:ext cx="2437975" cy="617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3" y="2111376"/>
                <a:ext cx="2437975" cy="6176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5123" y="2801032"/>
                <a:ext cx="2025170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−5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−3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3" y="2801032"/>
                <a:ext cx="2025170" cy="5193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5276" y="2032143"/>
            <a:ext cx="2486160" cy="2880000"/>
          </a:xfrm>
          <a:prstGeom prst="rect">
            <a:avLst/>
          </a:prstGeom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4679950" y="554011"/>
            <a:ext cx="4132453" cy="1176120"/>
          </a:xfrm>
          <a:prstGeom prst="wedgeRoundRectCallout">
            <a:avLst>
              <a:gd name="adj1" fmla="val 29750"/>
              <a:gd name="adj2" fmla="val 76638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Паша. Именно так.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chemeClr val="tx1"/>
                </a:solidFill>
              </a:rPr>
              <a:t>нам надо сложить смешанное и натуральное числа, то мы просто складываем натуральное число с целой частью смешанного числа.</a:t>
            </a:r>
            <a:endParaRPr lang="ru-RU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30587" y="2188192"/>
                <a:ext cx="1249316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−5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87" y="2188192"/>
                <a:ext cx="1249316" cy="5193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28938" y="2777022"/>
                <a:ext cx="1274964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+1;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938" y="2777022"/>
                <a:ext cx="1274964" cy="5193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7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770234"/>
                <a:ext cx="8426450" cy="7655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Решите уравнение: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70234"/>
                <a:ext cx="8426450" cy="765594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000" y="4172033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91310" y="4010341"/>
                <a:ext cx="401777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10" y="4010341"/>
                <a:ext cx="401777" cy="4617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6663" y="2111376"/>
                <a:ext cx="2437975" cy="617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3" y="2111376"/>
                <a:ext cx="2437975" cy="6176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5123" y="2801032"/>
                <a:ext cx="2025170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−5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−3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3" y="2801032"/>
                <a:ext cx="2025170" cy="5193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51163" y="3486533"/>
                <a:ext cx="871008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=6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163" y="3486533"/>
                <a:ext cx="871008" cy="5193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7091" y="2127855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30587" y="2188192"/>
                <a:ext cx="1249316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−5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87" y="2188192"/>
                <a:ext cx="1249316" cy="5193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28938" y="2777022"/>
                <a:ext cx="1274964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+1;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938" y="2777022"/>
                <a:ext cx="1274964" cy="51937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5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0158"/>
            <a:ext cx="9310535" cy="69829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3464" y="1269302"/>
            <a:ext cx="2637071" cy="3600000"/>
          </a:xfrm>
          <a:prstGeom prst="rect">
            <a:avLst/>
          </a:prstGeom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4710164" y="376237"/>
            <a:ext cx="4075061" cy="893065"/>
          </a:xfrm>
          <a:prstGeom prst="wedgeRoundRectCallout">
            <a:avLst>
              <a:gd name="adj1" fmla="val 33304"/>
              <a:gd name="adj2" fmla="val 60121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Когда мы отъехали от дома пять с четвертью </a:t>
            </a:r>
            <a:r>
              <a:rPr lang="ru-RU" dirty="0" smtClean="0">
                <a:solidFill>
                  <a:schemeClr val="tx1"/>
                </a:solidFill>
              </a:rPr>
              <a:t>километра, </a:t>
            </a:r>
            <a:r>
              <a:rPr lang="ru-RU" dirty="0">
                <a:solidFill>
                  <a:schemeClr val="tx1"/>
                </a:solidFill>
              </a:rPr>
              <a:t>то нам навстречу из леса </a:t>
            </a:r>
            <a:r>
              <a:rPr lang="ru-RU" dirty="0" smtClean="0">
                <a:solidFill>
                  <a:schemeClr val="tx1"/>
                </a:solidFill>
              </a:rPr>
              <a:t>выскочил </a:t>
            </a:r>
            <a:r>
              <a:rPr lang="ru-RU" dirty="0">
                <a:solidFill>
                  <a:schemeClr val="tx1"/>
                </a:solidFill>
              </a:rPr>
              <a:t>заяц.</a:t>
            </a:r>
          </a:p>
        </p:txBody>
      </p:sp>
    </p:spTree>
    <p:extLst>
      <p:ext uri="{BB962C8B-B14F-4D97-AF65-F5344CB8AC3E}">
        <p14:creationId xmlns:p14="http://schemas.microsoft.com/office/powerpoint/2010/main" val="303498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775" y="930916"/>
            <a:ext cx="8158924" cy="1859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24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Для того, </a:t>
            </a:r>
            <a:r>
              <a:rPr lang="ru-RU" sz="1800" dirty="0">
                <a:solidFill>
                  <a:schemeClr val="bg1"/>
                </a:solidFill>
              </a:rPr>
              <a:t>чтобы сложить два смешанных числа, надо отдельно сложить их целые и дробные части.</a:t>
            </a:r>
          </a:p>
          <a:p>
            <a:pPr marL="285750" indent="-285750">
              <a:lnSpc>
                <a:spcPts val="2200"/>
              </a:lnSpc>
              <a:spcBef>
                <a:spcPts val="24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Чтобы найти разность двух смешанных чисел, надо из целой и дробной частей уменьшаемого </a:t>
            </a:r>
            <a:r>
              <a:rPr lang="ru-RU" sz="1800" dirty="0" smtClean="0">
                <a:solidFill>
                  <a:schemeClr val="bg1"/>
                </a:solidFill>
              </a:rPr>
              <a:t>вычесть, соответственно, </a:t>
            </a:r>
            <a:r>
              <a:rPr lang="ru-RU" sz="1800" dirty="0">
                <a:solidFill>
                  <a:schemeClr val="bg1"/>
                </a:solidFill>
              </a:rPr>
              <a:t>целую и дробную части вычитаемого.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</p:spTree>
    <p:extLst>
      <p:ext uri="{BB962C8B-B14F-4D97-AF65-F5344CB8AC3E}">
        <p14:creationId xmlns:p14="http://schemas.microsoft.com/office/powerpoint/2010/main" val="40688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0158"/>
            <a:ext cx="9310535" cy="69829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3464" y="1269302"/>
            <a:ext cx="2637071" cy="3600000"/>
          </a:xfrm>
          <a:prstGeom prst="rect">
            <a:avLst/>
          </a:prstGeom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4710164" y="376237"/>
            <a:ext cx="4075061" cy="893065"/>
          </a:xfrm>
          <a:prstGeom prst="wedgeRoundRectCallout">
            <a:avLst>
              <a:gd name="adj1" fmla="val 33304"/>
              <a:gd name="adj2" fmla="val 60121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 когда мы проехали </a:t>
            </a:r>
            <a:r>
              <a:rPr lang="ru-RU" dirty="0" smtClean="0">
                <a:solidFill>
                  <a:schemeClr val="tx1"/>
                </a:solidFill>
              </a:rPr>
              <a:t>ещё </a:t>
            </a:r>
            <a:r>
              <a:rPr lang="ru-RU" dirty="0">
                <a:solidFill>
                  <a:schemeClr val="tx1"/>
                </a:solidFill>
              </a:rPr>
              <a:t>три целых и две </a:t>
            </a:r>
            <a:r>
              <a:rPr lang="ru-RU" dirty="0" smtClean="0">
                <a:solidFill>
                  <a:schemeClr val="tx1"/>
                </a:solidFill>
              </a:rPr>
              <a:t>четвёртых </a:t>
            </a:r>
            <a:r>
              <a:rPr lang="ru-RU" dirty="0">
                <a:solidFill>
                  <a:schemeClr val="tx1"/>
                </a:solidFill>
              </a:rPr>
              <a:t>километра, то увидели, как из леса </a:t>
            </a:r>
            <a:r>
              <a:rPr lang="ru-RU" dirty="0" smtClean="0">
                <a:solidFill>
                  <a:schemeClr val="tx1"/>
                </a:solidFill>
              </a:rPr>
              <a:t>вышел лось.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236" y="-1"/>
            <a:ext cx="9158236" cy="535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2"/>
            <a:ext cx="9144000" cy="5151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692" y="1295400"/>
            <a:ext cx="1494140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42" y="1295400"/>
            <a:ext cx="1553374" cy="3599999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192838" y="376238"/>
            <a:ext cx="2592387" cy="762000"/>
          </a:xfrm>
          <a:prstGeom prst="wedgeRoundRectCallout">
            <a:avLst>
              <a:gd name="adj1" fmla="val -44784"/>
              <a:gd name="adj2" fmla="val 60963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 так испугался, но лось быстро вернулся в свой лес.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96665" y="376238"/>
            <a:ext cx="2364047" cy="762000"/>
          </a:xfrm>
          <a:prstGeom prst="wedgeRoundRectCallout">
            <a:avLst>
              <a:gd name="adj1" fmla="val 31710"/>
              <a:gd name="adj2" fmla="val 67877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Ничего </a:t>
            </a:r>
            <a:r>
              <a:rPr lang="ru-RU" dirty="0" smtClean="0">
                <a:solidFill>
                  <a:schemeClr val="tx1"/>
                </a:solidFill>
              </a:rPr>
              <a:t>себе!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Я </a:t>
            </a:r>
            <a:r>
              <a:rPr lang="ru-RU" dirty="0">
                <a:solidFill>
                  <a:schemeClr val="tx1"/>
                </a:solidFill>
              </a:rPr>
              <a:t>бы, наверное, тоже испугался.</a:t>
            </a:r>
          </a:p>
        </p:txBody>
      </p:sp>
    </p:spTree>
    <p:extLst>
      <p:ext uri="{BB962C8B-B14F-4D97-AF65-F5344CB8AC3E}">
        <p14:creationId xmlns:p14="http://schemas.microsoft.com/office/powerpoint/2010/main" val="234400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2"/>
            <a:ext cx="9144000" cy="5151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692" y="1295400"/>
            <a:ext cx="1494140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42" y="1295400"/>
            <a:ext cx="1553374" cy="360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635001" y="376238"/>
            <a:ext cx="2525712" cy="762000"/>
          </a:xfrm>
          <a:prstGeom prst="wedgeRoundRectCallout">
            <a:avLst>
              <a:gd name="adj1" fmla="val 31710"/>
              <a:gd name="adj2" fmla="val 67877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 вот </a:t>
            </a:r>
            <a:r>
              <a:rPr lang="ru-RU" dirty="0" smtClean="0">
                <a:solidFill>
                  <a:schemeClr val="tx1"/>
                </a:solidFill>
              </a:rPr>
              <a:t>интересно, </a:t>
            </a:r>
            <a:r>
              <a:rPr lang="ru-RU" dirty="0">
                <a:solidFill>
                  <a:schemeClr val="tx1"/>
                </a:solidFill>
              </a:rPr>
              <a:t>на каком расстоянии от твоего дома вы встретили лося?</a:t>
            </a:r>
          </a:p>
        </p:txBody>
      </p:sp>
    </p:spTree>
    <p:extLst>
      <p:ext uri="{BB962C8B-B14F-4D97-AF65-F5344CB8AC3E}">
        <p14:creationId xmlns:p14="http://schemas.microsoft.com/office/powerpoint/2010/main" val="23519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062" y="12693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" y="1269303"/>
            <a:ext cx="1553374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75065" y="1739203"/>
                <a:ext cx="819135" cy="1209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2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ru-RU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065" y="1739203"/>
                <a:ext cx="819135" cy="12099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56100" y="1739202"/>
                <a:ext cx="1221488" cy="1209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2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ru-RU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0" y="1739202"/>
                <a:ext cx="1221488" cy="12099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Скругленная прямоугольная выноска 21"/>
          <p:cNvSpPr/>
          <p:nvPr/>
        </p:nvSpPr>
        <p:spPr>
          <a:xfrm>
            <a:off x="5384800" y="376238"/>
            <a:ext cx="3400425" cy="762000"/>
          </a:xfrm>
          <a:prstGeom prst="wedgeRoundRectCallout">
            <a:avLst>
              <a:gd name="adj1" fmla="val 29680"/>
              <a:gd name="adj2" fmla="val 74296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Подожди, Паша, это же смешанные числа, а складывать мы, вроде бы их </a:t>
            </a:r>
            <a:r>
              <a:rPr lang="ru-RU" dirty="0" smtClean="0">
                <a:solidFill>
                  <a:schemeClr val="tx1"/>
                </a:solidFill>
              </a:rPr>
              <a:t>ещё </a:t>
            </a:r>
            <a:r>
              <a:rPr lang="ru-RU" dirty="0">
                <a:solidFill>
                  <a:schemeClr val="tx1"/>
                </a:solidFill>
              </a:rPr>
              <a:t>не складывали. Или я </a:t>
            </a:r>
            <a:r>
              <a:rPr lang="ru-RU" dirty="0" smtClean="0">
                <a:solidFill>
                  <a:schemeClr val="tx1"/>
                </a:solidFill>
              </a:rPr>
              <a:t>не прав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796665" y="376238"/>
            <a:ext cx="3457835" cy="762000"/>
          </a:xfrm>
          <a:prstGeom prst="wedgeRoundRectCallout">
            <a:avLst>
              <a:gd name="adj1" fmla="val -31462"/>
              <a:gd name="adj2" fmla="val 7454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Саш, такие задания мы </a:t>
            </a:r>
            <a:r>
              <a:rPr lang="ru-RU" dirty="0" smtClean="0">
                <a:solidFill>
                  <a:schemeClr val="tx1"/>
                </a:solidFill>
              </a:rPr>
              <a:t>ещё </a:t>
            </a:r>
            <a:r>
              <a:rPr lang="ru-RU" dirty="0">
                <a:solidFill>
                  <a:schemeClr val="tx1"/>
                </a:solidFill>
              </a:rPr>
              <a:t>не решали. Но, если мы обратимся к </a:t>
            </a:r>
            <a:r>
              <a:rPr lang="ru-RU" dirty="0" err="1">
                <a:solidFill>
                  <a:schemeClr val="tx1"/>
                </a:solidFill>
              </a:rPr>
              <a:t>Электроше</a:t>
            </a:r>
            <a:r>
              <a:rPr lang="ru-RU" dirty="0">
                <a:solidFill>
                  <a:schemeClr val="tx1"/>
                </a:solidFill>
              </a:rPr>
              <a:t>, он нам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объяснит.</a:t>
            </a:r>
          </a:p>
        </p:txBody>
      </p:sp>
    </p:spTree>
    <p:extLst>
      <p:ext uri="{BB962C8B-B14F-4D97-AF65-F5344CB8AC3E}">
        <p14:creationId xmlns:p14="http://schemas.microsoft.com/office/powerpoint/2010/main" val="11751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8874</TotalTime>
  <Words>1673</Words>
  <Application>Microsoft Office PowerPoint</Application>
  <PresentationFormat>Экран (16:9)</PresentationFormat>
  <Paragraphs>426</Paragraphs>
  <Slides>40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Merriweather</vt:lpstr>
      <vt:lpstr>Roboto</vt:lpstr>
      <vt:lpstr>Arial</vt:lpstr>
      <vt:lpstr>Cambria Math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245</cp:revision>
  <dcterms:created xsi:type="dcterms:W3CDTF">2017-06-06T14:34:21Z</dcterms:created>
  <dcterms:modified xsi:type="dcterms:W3CDTF">2025-01-17T12:56:13Z</dcterms:modified>
</cp:coreProperties>
</file>