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6"/>
  </p:notesMasterIdLst>
  <p:sldIdLst>
    <p:sldId id="273" r:id="rId2"/>
    <p:sldId id="428" r:id="rId3"/>
    <p:sldId id="429" r:id="rId4"/>
    <p:sldId id="430" r:id="rId5"/>
    <p:sldId id="375" r:id="rId6"/>
    <p:sldId id="431" r:id="rId7"/>
    <p:sldId id="432" r:id="rId8"/>
    <p:sldId id="274" r:id="rId9"/>
    <p:sldId id="433" r:id="rId10"/>
    <p:sldId id="434" r:id="rId11"/>
    <p:sldId id="262" r:id="rId12"/>
    <p:sldId id="378" r:id="rId13"/>
    <p:sldId id="435" r:id="rId14"/>
    <p:sldId id="436" r:id="rId15"/>
    <p:sldId id="326" r:id="rId16"/>
    <p:sldId id="437" r:id="rId17"/>
    <p:sldId id="438" r:id="rId18"/>
    <p:sldId id="439" r:id="rId19"/>
    <p:sldId id="441" r:id="rId20"/>
    <p:sldId id="410" r:id="rId21"/>
    <p:sldId id="442" r:id="rId22"/>
    <p:sldId id="443" r:id="rId23"/>
    <p:sldId id="444" r:id="rId24"/>
    <p:sldId id="445" r:id="rId25"/>
    <p:sldId id="446" r:id="rId26"/>
    <p:sldId id="448" r:id="rId27"/>
    <p:sldId id="447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2" r:id="rId41"/>
    <p:sldId id="461" r:id="rId42"/>
    <p:sldId id="463" r:id="rId43"/>
    <p:sldId id="464" r:id="rId44"/>
    <p:sldId id="374" r:id="rId45"/>
  </p:sldIdLst>
  <p:sldSz cx="9144000" cy="5143500" type="screen16x9"/>
  <p:notesSz cx="6858000" cy="9144000"/>
  <p:embeddedFontLst>
    <p:embeddedFont>
      <p:font typeface="Merriweather" panose="020B0604020202020204" charset="-52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oboto" panose="020B0604020202020204" charset="0"/>
      <p:regular r:id="rId56"/>
      <p:bold r:id="rId57"/>
      <p:italic r:id="rId58"/>
      <p:boldItalic r:id="rId59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74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9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965" y="67"/>
      </p:cViewPr>
      <p:guideLst>
        <p:guide orient="horz" pos="2981"/>
        <p:guide pos="226"/>
        <p:guide pos="5534"/>
        <p:guide orient="horz" pos="237"/>
        <p:guide pos="2925"/>
        <p:guide pos="2744"/>
        <p:guide pos="2086"/>
        <p:guide pos="3674"/>
        <p:guide pos="183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9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8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01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4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6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38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3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3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40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1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66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3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02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82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10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7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2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13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7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25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1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6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7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30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33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89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39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62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18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14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287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0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7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6.png"/><Relationship Id="rId5" Type="http://schemas.openxmlformats.org/officeDocument/2006/relationships/image" Target="../media/image18.png"/><Relationship Id="rId10" Type="http://schemas.openxmlformats.org/officeDocument/2006/relationships/image" Target="../media/image61.png"/><Relationship Id="rId4" Type="http://schemas.openxmlformats.org/officeDocument/2006/relationships/image" Target="../media/image1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10" Type="http://schemas.openxmlformats.org/officeDocument/2006/relationships/image" Target="../media/image67.png"/><Relationship Id="rId4" Type="http://schemas.openxmlformats.org/officeDocument/2006/relationships/image" Target="../media/image15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8.png"/><Relationship Id="rId5" Type="http://schemas.openxmlformats.org/officeDocument/2006/relationships/image" Target="../media/image71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6.png"/><Relationship Id="rId5" Type="http://schemas.openxmlformats.org/officeDocument/2006/relationships/image" Target="../media/image18.png"/><Relationship Id="rId10" Type="http://schemas.openxmlformats.org/officeDocument/2006/relationships/image" Target="../media/image84.png"/><Relationship Id="rId4" Type="http://schemas.openxmlformats.org/officeDocument/2006/relationships/image" Target="../media/image15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10" Type="http://schemas.openxmlformats.org/officeDocument/2006/relationships/image" Target="../media/image86.png"/><Relationship Id="rId4" Type="http://schemas.openxmlformats.org/officeDocument/2006/relationships/image" Target="../media/image15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1.png"/><Relationship Id="rId10" Type="http://schemas.openxmlformats.org/officeDocument/2006/relationships/image" Target="../media/image107.png"/><Relationship Id="rId4" Type="http://schemas.openxmlformats.org/officeDocument/2006/relationships/image" Target="../media/image100.png"/><Relationship Id="rId9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5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36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27.png"/><Relationship Id="rId5" Type="http://schemas.openxmlformats.org/officeDocument/2006/relationships/image" Target="../media/image123.png"/><Relationship Id="rId15" Type="http://schemas.openxmlformats.org/officeDocument/2006/relationships/image" Target="../media/image134.png"/><Relationship Id="rId10" Type="http://schemas.openxmlformats.org/officeDocument/2006/relationships/image" Target="../media/image130.png"/><Relationship Id="rId19" Type="http://schemas.openxmlformats.org/officeDocument/2006/relationships/image" Target="../media/image138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98478"/>
            <a:ext cx="4392613" cy="156966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Представление о десятичных дробях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5416151" y="376238"/>
                <a:ext cx="3369074" cy="893066"/>
              </a:xfrm>
              <a:prstGeom prst="wedgeRoundRectCallout">
                <a:avLst>
                  <a:gd name="adj1" fmla="val -17247"/>
                  <a:gd name="adj2" fmla="val 7057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err="1" smtClean="0">
                    <a:solidFill>
                      <a:schemeClr val="tx1"/>
                    </a:solidFill>
                  </a:rPr>
                  <a:t>Электроша</a:t>
                </a:r>
                <a:r>
                  <a:rPr lang="ru-RU" dirty="0">
                    <a:solidFill>
                      <a:schemeClr val="tx1"/>
                    </a:solidFill>
                  </a:rPr>
                  <a:t>, ты знаешь, что откуда появилось и что это за запись?</a:t>
                </a: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51" y="376238"/>
                <a:ext cx="3369074" cy="893066"/>
              </a:xfrm>
              <a:prstGeom prst="wedgeRoundRectCallout">
                <a:avLst>
                  <a:gd name="adj1" fmla="val -17247"/>
                  <a:gd name="adj2" fmla="val 70578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62" y="1696674"/>
            <a:ext cx="2086251" cy="20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930509" y="1247494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9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09" y="1247494"/>
                <a:ext cx="703189" cy="10481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684474" y="1539306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74" y="1539306"/>
                <a:ext cx="396240" cy="54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3340078" y="1230282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7401" y="1255682"/>
                <a:ext cx="664156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01" y="1255682"/>
                <a:ext cx="664156" cy="9809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31490" y="1236938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7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90" y="1236938"/>
                <a:ext cx="703189" cy="10481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888022" y="1544484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22" y="1544484"/>
                <a:ext cx="396240" cy="54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30509" y="3003116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6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09" y="3003116"/>
                <a:ext cx="703189" cy="10481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684474" y="3294928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74" y="3294928"/>
                <a:ext cx="396240" cy="54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340078" y="2985904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7401" y="3011304"/>
                <a:ext cx="664156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01" y="3011304"/>
                <a:ext cx="664156" cy="9809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131490" y="2992560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90" y="2992560"/>
                <a:ext cx="703189" cy="10481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888022" y="3300106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22" y="3300106"/>
                <a:ext cx="396240" cy="54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991857" y="1240838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857" y="1240838"/>
                <a:ext cx="703189" cy="10481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745822" y="1532650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822" y="1532650"/>
                <a:ext cx="396240" cy="540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7401426" y="1223626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749" y="1249026"/>
                <a:ext cx="664156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49" y="1249026"/>
                <a:ext cx="664156" cy="98097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192838" y="1230282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38" y="1230282"/>
                <a:ext cx="703189" cy="10481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949370" y="1537828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70" y="1537828"/>
                <a:ext cx="396240" cy="540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009180" y="2994066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7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80" y="2994066"/>
                <a:ext cx="703189" cy="10481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763145" y="3285878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45" y="3285878"/>
                <a:ext cx="396240" cy="540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7418749" y="2976854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94354" y="3302658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354" y="3302658"/>
                <a:ext cx="591509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210161" y="2983510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7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61" y="2983510"/>
                <a:ext cx="703189" cy="104814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966693" y="3291056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93" y="3291056"/>
                <a:ext cx="396240" cy="540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11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8775" y="361950"/>
            <a:ext cx="3260725" cy="1009650"/>
          </a:xfrm>
          <a:prstGeom prst="wedgeRoundRectCallout">
            <a:avLst>
              <a:gd name="adj1" fmla="val -11724"/>
              <a:gd name="adj2" fmla="val 10806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Для того, чтобы вам объяснить, что это за запись, надо сначала поговорить об обыкновенных дробях.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358775" y="361950"/>
                <a:ext cx="3260725" cy="1009650"/>
              </a:xfrm>
              <a:prstGeom prst="wedgeRoundRectCallout">
                <a:avLst>
                  <a:gd name="adj1" fmla="val -11724"/>
                  <a:gd name="adj2" fmla="val 10806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Вы, наверное, замечали, что вокруг нас очень много величин, которые отличаются друг от друга в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так далее раз.</a:t>
                </a: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3260725" cy="1009650"/>
              </a:xfrm>
              <a:prstGeom prst="wedgeRoundRectCallout">
                <a:avLst>
                  <a:gd name="adj1" fmla="val -11724"/>
                  <a:gd name="adj2" fmla="val 10806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9289" y="1656549"/>
                <a:ext cx="1878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см=10 мм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89" y="1656549"/>
                <a:ext cx="18781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22" r="-1948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6878" y="2228836"/>
                <a:ext cx="1842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дм=10 см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78" y="2228836"/>
                <a:ext cx="184287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970" r="-165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6421" y="2228836"/>
                <a:ext cx="1382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=100 мм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21" y="2228836"/>
                <a:ext cx="138230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62" r="-220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6878" y="2814800"/>
                <a:ext cx="1903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кг=1000 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78" y="2814800"/>
                <a:ext cx="190379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75" r="-1597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06878" y="3400764"/>
                <a:ext cx="17707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ц=100 кг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78" y="3400764"/>
                <a:ext cx="177074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3" r="-171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06878" y="4018467"/>
                <a:ext cx="2181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ц=100 000 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78" y="4018467"/>
                <a:ext cx="21811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14" r="-1397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358775" y="361950"/>
                <a:ext cx="3260725" cy="1009650"/>
              </a:xfrm>
              <a:prstGeom prst="wedgeRoundRectCallout">
                <a:avLst>
                  <a:gd name="adj1" fmla="val -11724"/>
                  <a:gd name="adj2" fmla="val 10806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Вы, наверное, замечали, что вокруг нас очень много величин, которые отличаются друг от друга в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так далее раз.</a:t>
                </a: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3260725" cy="1009650"/>
              </a:xfrm>
              <a:prstGeom prst="wedgeRoundRectCallout">
                <a:avLst>
                  <a:gd name="adj1" fmla="val -11724"/>
                  <a:gd name="adj2" fmla="val 108065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71981" y="1388925"/>
                <a:ext cx="161512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 мм=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81" y="1388925"/>
                <a:ext cx="1615121" cy="57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9570" y="2179277"/>
                <a:ext cx="1786643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 мм=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70" y="2179277"/>
                <a:ext cx="1786643" cy="5782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79570" y="2931529"/>
                <a:ext cx="163275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 г=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70" y="2931529"/>
                <a:ext cx="1632755" cy="5782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1271" y="1572378"/>
                <a:ext cx="10683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=0,1 мм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71" y="1572378"/>
                <a:ext cx="106830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286" r="-2286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3129" y="2358987"/>
                <a:ext cx="1210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=0,01 дм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129" y="2358987"/>
                <a:ext cx="121097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05" r="-1010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24442" y="3103387"/>
                <a:ext cx="12590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=0,001 кг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442" y="3103387"/>
                <a:ext cx="125906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449" r="-241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79570" y="3770921"/>
                <a:ext cx="209281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 дм=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10 000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км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70" y="3770921"/>
                <a:ext cx="2092816" cy="5782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4157" y="3939466"/>
                <a:ext cx="1465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=0,0001 км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157" y="3939466"/>
                <a:ext cx="1465851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830" r="-1660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4" grpId="0"/>
      <p:bldP spid="15" grpId="0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Запомните!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48703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/>
                  <a:t>Запись вида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0,1;0,001</m:t>
                    </m:r>
                  </m:oMath>
                </a14:m>
                <a:r>
                  <a:rPr lang="ru-RU" sz="1800" dirty="0" smtClean="0"/>
                  <a:t> </a:t>
                </a:r>
                <a:r>
                  <a:rPr lang="ru-RU" sz="1800" dirty="0"/>
                  <a:t>используется только для дробей, у которых знаменатель равен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ru-RU" sz="1800" dirty="0"/>
                  <a:t> и так далее.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48703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667" t="-8824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3108" y="941607"/>
                <a:ext cx="1940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мм=0,1 см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08" y="941607"/>
                <a:ext cx="19406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45" r="-157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3108" y="1847537"/>
                <a:ext cx="2145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мм=0,01 дм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08" y="1847537"/>
                <a:ext cx="214584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41" r="-2557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3108" y="2753467"/>
                <a:ext cx="1966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г=0,001 кг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08" y="2753467"/>
                <a:ext cx="196630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106" r="-155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03737" y="3659397"/>
                <a:ext cx="1833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 кг=0,01 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737" y="3659397"/>
                <a:ext cx="18332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22" r="-2990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ая прямоугольная выноска 18"/>
          <p:cNvSpPr/>
          <p:nvPr/>
        </p:nvSpPr>
        <p:spPr>
          <a:xfrm>
            <a:off x="5369408" y="415054"/>
            <a:ext cx="3260725" cy="711219"/>
          </a:xfrm>
          <a:prstGeom prst="wedgeRoundRectCallout">
            <a:avLst>
              <a:gd name="adj1" fmla="val -8304"/>
              <a:gd name="adj2" fmla="val 7671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а как читать эти записи? </a:t>
            </a:r>
            <a:r>
              <a:rPr lang="ru-RU" dirty="0" smtClean="0">
                <a:solidFill>
                  <a:schemeClr val="tx1"/>
                </a:solidFill>
              </a:rPr>
              <a:t>Ноль </a:t>
            </a:r>
            <a:r>
              <a:rPr lang="ru-RU" dirty="0">
                <a:solidFill>
                  <a:schemeClr val="tx1"/>
                </a:solidFill>
              </a:rPr>
              <a:t>запятая </a:t>
            </a:r>
            <a:r>
              <a:rPr lang="ru-RU" dirty="0" smtClean="0">
                <a:solidFill>
                  <a:schemeClr val="tx1"/>
                </a:solidFill>
              </a:rPr>
              <a:t>один?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344" y="1368448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(ноль целых одна десятая)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687753" y="2300502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(ноль целых одна сотая)</a:t>
            </a:r>
            <a:endParaRPr lang="ru-RU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0964" y="4106269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(ноль целых одна сотая)</a:t>
            </a:r>
            <a:endParaRPr lang="ru-RU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0964" y="3212525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(ноль целых одна тысячная)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ая прямоугольная выноска 14"/>
              <p:cNvSpPr/>
              <p:nvPr/>
            </p:nvSpPr>
            <p:spPr>
              <a:xfrm>
                <a:off x="339191" y="376238"/>
                <a:ext cx="2175409" cy="1219363"/>
              </a:xfrm>
              <a:prstGeom prst="wedgeRoundRectCallout">
                <a:avLst>
                  <a:gd name="adj1" fmla="val 3129"/>
                  <a:gd name="adj2" fmla="val 7717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Такая </a:t>
                </a:r>
                <a:r>
                  <a:rPr lang="ru-RU" dirty="0">
                    <a:solidFill>
                      <a:schemeClr val="tx1"/>
                    </a:solidFill>
                  </a:rPr>
                  <a:t>запись используется только для дробей, у которых знаменатель равен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10, 100, 1000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и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т. д.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ая прямоугольная выноска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91" y="376238"/>
                <a:ext cx="2175409" cy="1219363"/>
              </a:xfrm>
              <a:prstGeom prst="wedgeRoundRectCallout">
                <a:avLst>
                  <a:gd name="adj1" fmla="val 3129"/>
                  <a:gd name="adj2" fmla="val 77170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5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54896" y="1720550"/>
                <a:ext cx="50757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форма записи дробей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;0,01;0,001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и т. д.</a:t>
                </a:r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96" y="1720550"/>
                <a:ext cx="507576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761" t="-26087" b="-5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54896" y="532305"/>
            <a:ext cx="5916803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Десятичная запись дробей 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88514" y="3084123"/>
                <a:ext cx="36007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дроби вида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;0,01;0,001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и т. д.</a:t>
                </a:r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14" y="3084123"/>
                <a:ext cx="360077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892" t="-26667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75197" y="2419098"/>
            <a:ext cx="591680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Десятичные дроби —</a:t>
            </a:r>
          </a:p>
        </p:txBody>
      </p:sp>
    </p:spTree>
    <p:extLst>
      <p:ext uri="{BB962C8B-B14F-4D97-AF65-F5344CB8AC3E}">
        <p14:creationId xmlns:p14="http://schemas.microsoft.com/office/powerpoint/2010/main" val="22925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711219"/>
          </a:xfrm>
          <a:prstGeom prst="wedgeRoundRectCallout">
            <a:avLst>
              <a:gd name="adj1" fmla="val -22758"/>
              <a:gd name="adj2" fmla="val 16295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Обратите внимание, что у десятичных дробей, как и </a:t>
            </a:r>
            <a:r>
              <a:rPr lang="ru-RU" dirty="0" smtClean="0">
                <a:solidFill>
                  <a:schemeClr val="tx1"/>
                </a:solidFill>
              </a:rPr>
              <a:t>у смешанных чисел, </a:t>
            </a:r>
            <a:r>
              <a:rPr lang="ru-RU" dirty="0">
                <a:solidFill>
                  <a:schemeClr val="tx1"/>
                </a:solidFill>
              </a:rPr>
              <a:t>есть целая и дробная части.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3146" y="1314310"/>
                <a:ext cx="1227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42,53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46" y="1314310"/>
                <a:ext cx="122790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H="1">
            <a:off x="3567195" y="1887901"/>
            <a:ext cx="131423" cy="386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17683" y="1887901"/>
            <a:ext cx="225755" cy="386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6238" y="2291589"/>
            <a:ext cx="12377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Целая часть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86535" y="2263210"/>
            <a:ext cx="15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Дробная часть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95892" y="2788071"/>
                <a:ext cx="8784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92" y="2788071"/>
                <a:ext cx="878446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589" y="3077397"/>
                <a:ext cx="15436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    ,27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89" y="3077397"/>
                <a:ext cx="1543692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6214" y="3077397"/>
                <a:ext cx="469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14" y="3077397"/>
                <a:ext cx="46967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1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6" grpId="0"/>
      <p:bldP spid="25" grpId="0"/>
      <p:bldP spid="17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2328669" cy="711219"/>
          </a:xfrm>
          <a:prstGeom prst="wedgeRoundRectCallout">
            <a:avLst>
              <a:gd name="adj1" fmla="val -4082"/>
              <a:gd name="adj2" fmla="val 16922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Вам стало понятно?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372581" y="407225"/>
            <a:ext cx="2328669" cy="711219"/>
          </a:xfrm>
          <a:prstGeom prst="wedgeRoundRectCallout">
            <a:avLst>
              <a:gd name="adj1" fmla="val -251"/>
              <a:gd name="adj2" fmla="val 8769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давай попробуем выполнить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33195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949" y="1756208"/>
            <a:ext cx="1242699" cy="1744551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110826" y="495300"/>
            <a:ext cx="2364047" cy="1053600"/>
          </a:xfrm>
          <a:prstGeom prst="wedgeRoundRectCallout">
            <a:avLst>
              <a:gd name="adj1" fmla="val -5359"/>
              <a:gd name="adj2" fmla="val 65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 </a:t>
            </a:r>
            <a:r>
              <a:rPr lang="ru-RU" dirty="0">
                <a:solidFill>
                  <a:schemeClr val="tx1"/>
                </a:solidFill>
              </a:rPr>
              <a:t>где же оно?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же где-то его видел.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нашёл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698" y="1768908"/>
            <a:ext cx="1191785" cy="1724628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850901" y="495300"/>
            <a:ext cx="3282286" cy="1053600"/>
          </a:xfrm>
          <a:prstGeom prst="wedgeRoundRectCallout">
            <a:avLst>
              <a:gd name="adj1" fmla="val 36886"/>
              <a:gd name="adj2" fmla="val 7064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Паш</a:t>
            </a:r>
            <a:r>
              <a:rPr lang="ru-RU" dirty="0">
                <a:solidFill>
                  <a:schemeClr val="tx1"/>
                </a:solidFill>
              </a:rPr>
              <a:t>, ты чего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ты </a:t>
            </a:r>
            <a:r>
              <a:rPr lang="ru-RU" dirty="0" smtClean="0">
                <a:solidFill>
                  <a:schemeClr val="tx1"/>
                </a:solidFill>
              </a:rPr>
              <a:t>нашёл?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</a:t>
            </a:r>
            <a:r>
              <a:rPr lang="ru-RU" dirty="0">
                <a:solidFill>
                  <a:schemeClr val="tx1"/>
                </a:solidFill>
              </a:rPr>
              <a:t>читаешь правила дорожного движения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Зачем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24" y="2374647"/>
            <a:ext cx="1783249" cy="13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числа десятичными дробями: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45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74058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74058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3736" y="2326122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=0,15;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36" y="2326122"/>
                <a:ext cx="78867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08" r="-538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20251"/>
                <a:ext cx="7197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0,15;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20251"/>
                <a:ext cx="71974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390" r="-423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819" y="1902169"/>
            <a:ext cx="1242699" cy="2880000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581836" y="1845049"/>
            <a:ext cx="2328669" cy="711219"/>
          </a:xfrm>
          <a:prstGeom prst="wedgeRoundRectCallout">
            <a:avLst>
              <a:gd name="adj1" fmla="val 73920"/>
              <a:gd name="adj2" fmla="val 1090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Ноль </a:t>
            </a:r>
            <a:r>
              <a:rPr lang="ru-RU" dirty="0">
                <a:solidFill>
                  <a:schemeClr val="tx1"/>
                </a:solidFill>
              </a:rPr>
              <a:t>целых пятнадцать сотых.</a:t>
            </a:r>
          </a:p>
        </p:txBody>
      </p:sp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42" grpId="0"/>
      <p:bldP spid="51" grpId="0"/>
      <p:bldP spid="52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числа десятичными дробями: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45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74058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74058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3736" y="2326122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=0,15;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36" y="2326122"/>
                <a:ext cx="78867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08" r="-538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20251"/>
                <a:ext cx="7197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0,15;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20251"/>
                <a:ext cx="71974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390" r="-423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02169"/>
            <a:ext cx="1195312" cy="2880000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581836" y="1845049"/>
            <a:ext cx="2328669" cy="711219"/>
          </a:xfrm>
          <a:prstGeom prst="wedgeRoundRectCallout">
            <a:avLst>
              <a:gd name="adj1" fmla="val 73920"/>
              <a:gd name="adj2" fmla="val 1090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Сорок </a:t>
            </a:r>
            <a:r>
              <a:rPr lang="ru-RU" dirty="0">
                <a:solidFill>
                  <a:schemeClr val="tx1"/>
                </a:solidFill>
              </a:rPr>
              <a:t>пять целых триста пятьдесят тысячных.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149" y="2972883"/>
                <a:ext cx="113813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45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9" y="2972883"/>
                <a:ext cx="1138132" cy="5259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8457" y="3115848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=45,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57" y="3115848"/>
                <a:ext cx="5995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30" r="-101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09805" y="3115847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350.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05" y="3115847"/>
                <a:ext cx="49051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1250" r="-25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43856" y="4510438"/>
                <a:ext cx="9441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45,350.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56" y="4510438"/>
                <a:ext cx="94416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4516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1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711219"/>
          </a:xfrm>
          <a:prstGeom prst="wedgeRoundRectCallout">
            <a:avLst>
              <a:gd name="adj1" fmla="val -22758"/>
              <a:gd name="adj2" fmla="val 16295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вы думаете, мальчики, как записать </a:t>
            </a:r>
            <a:r>
              <a:rPr lang="ru-RU" dirty="0" smtClean="0">
                <a:solidFill>
                  <a:schemeClr val="tx1"/>
                </a:solidFill>
              </a:rPr>
              <a:t>три сотых?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10737" y="1468936"/>
                <a:ext cx="146514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37" y="1468936"/>
                <a:ext cx="1465145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5345" y="1763103"/>
                <a:ext cx="11910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45" y="1763103"/>
                <a:ext cx="119103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4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Запись </a:t>
            </a:r>
            <a:r>
              <a:rPr lang="ru-RU" sz="1800" dirty="0"/>
              <a:t>дробной части десятичной дроби содержит столько цифр, сколько нулей в записи знаменателя обыкновенной дроби.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ая прямоугольная выноска 18"/>
              <p:cNvSpPr/>
              <p:nvPr/>
            </p:nvSpPr>
            <p:spPr>
              <a:xfrm>
                <a:off x="358775" y="376238"/>
                <a:ext cx="4284663" cy="1194296"/>
              </a:xfrm>
              <a:prstGeom prst="wedgeRoundRectCallout">
                <a:avLst>
                  <a:gd name="adj1" fmla="val -25129"/>
                  <a:gd name="adj2" fmla="val 750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Знаменатель дроби равен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 Там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нуля, значит, и после запятой в десятичной дроби тоже будет </a:t>
                </a:r>
                <a:r>
                  <a:rPr lang="ru-RU" dirty="0">
                    <a:solidFill>
                      <a:srgbClr val="C00000"/>
                    </a:solidFill>
                  </a:rPr>
                  <a:t>две цифры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Теперь давайте посмотрим на числитель.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Он </a:t>
                </a:r>
                <a:r>
                  <a:rPr lang="ru-RU" dirty="0">
                    <a:solidFill>
                      <a:schemeClr val="tx1"/>
                    </a:solidFill>
                  </a:rPr>
                  <a:t>состоит из одной цифры и равен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трём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Скругленная прямоугольная выноска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6238"/>
                <a:ext cx="4284663" cy="1194296"/>
              </a:xfrm>
              <a:prstGeom prst="wedgeRoundRectCallout">
                <a:avLst>
                  <a:gd name="adj1" fmla="val -25129"/>
                  <a:gd name="adj2" fmla="val 7504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10737" y="1909198"/>
                <a:ext cx="146514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37" y="1909198"/>
                <a:ext cx="1465145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5345" y="2203365"/>
                <a:ext cx="11910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45" y="2203365"/>
                <a:ext cx="1191031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57172" y="2203365"/>
                <a:ext cx="623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72" y="2203365"/>
                <a:ext cx="623569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5164667" y="397818"/>
                <a:ext cx="3620558" cy="657916"/>
              </a:xfrm>
              <a:prstGeom prst="wedgeRoundRectCallout">
                <a:avLst>
                  <a:gd name="adj1" fmla="val 18353"/>
                  <a:gd name="adj2" fmla="val 10697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Электроша</a:t>
                </a:r>
                <a:r>
                  <a:rPr lang="ru-RU" dirty="0">
                    <a:solidFill>
                      <a:schemeClr val="tx1"/>
                    </a:solidFill>
                  </a:rPr>
                  <a:t>, а почему именно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а не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Скругленная прямоугольная вынос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7" y="397818"/>
                <a:ext cx="3620558" cy="657916"/>
              </a:xfrm>
              <a:prstGeom prst="wedgeRoundRectCallout">
                <a:avLst>
                  <a:gd name="adj1" fmla="val 18353"/>
                  <a:gd name="adj2" fmla="val 106977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1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1194296"/>
          </a:xfrm>
          <a:prstGeom prst="wedgeRoundRectCallout">
            <a:avLst>
              <a:gd name="adj1" fmla="val -25129"/>
              <a:gd name="adj2" fmla="val 750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Чтобы это объяснить, давайте вспомним разряды и классы числа.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10737" y="1909198"/>
                <a:ext cx="146514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37" y="1909198"/>
                <a:ext cx="1465145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95345" y="2203365"/>
                <a:ext cx="11910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45" y="2203365"/>
                <a:ext cx="119103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57172" y="2203365"/>
                <a:ext cx="623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72" y="2203365"/>
                <a:ext cx="62356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5164667" y="397818"/>
                <a:ext cx="3620558" cy="657916"/>
              </a:xfrm>
              <a:prstGeom prst="wedgeRoundRectCallout">
                <a:avLst>
                  <a:gd name="adj1" fmla="val 18353"/>
                  <a:gd name="adj2" fmla="val 10697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Электроша</a:t>
                </a:r>
                <a:r>
                  <a:rPr lang="ru-RU" dirty="0">
                    <a:solidFill>
                      <a:schemeClr val="tx1"/>
                    </a:solidFill>
                  </a:rPr>
                  <a:t>, а почему именно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а не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Скругленная прямоугольная вынос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7" y="397818"/>
                <a:ext cx="3620558" cy="657916"/>
              </a:xfrm>
              <a:prstGeom prst="wedgeRoundRectCallout">
                <a:avLst>
                  <a:gd name="adj1" fmla="val 18353"/>
                  <a:gd name="adj2" fmla="val 106977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9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758295"/>
          </a:xfrm>
          <a:prstGeom prst="wedgeRoundRectCallout">
            <a:avLst>
              <a:gd name="adj1" fmla="val -23548"/>
              <a:gd name="adj2" fmla="val 13757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помним, что единица меньшего разряда в десять раз меньше единицы соседнего разряда.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8303"/>
              </p:ext>
            </p:extLst>
          </p:nvPr>
        </p:nvGraphicFramePr>
        <p:xfrm>
          <a:off x="2916231" y="1989303"/>
          <a:ext cx="3772926" cy="189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02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миллионов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тысяч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единиц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6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16200000">
            <a:off x="4699863" y="6261"/>
            <a:ext cx="199416" cy="3766667"/>
          </a:xfrm>
          <a:prstGeom prst="rightBrace">
            <a:avLst>
              <a:gd name="adj1" fmla="val 2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0533" y="1411876"/>
            <a:ext cx="11869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8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758295"/>
          </a:xfrm>
          <a:prstGeom prst="wedgeRoundRectCallout">
            <a:avLst>
              <a:gd name="adj1" fmla="val -23548"/>
              <a:gd name="adj2" fmla="val 13757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помним, что единица меньшего разряда в десять раз меньше единицы соседнего разряда.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29791"/>
              </p:ext>
            </p:extLst>
          </p:nvPr>
        </p:nvGraphicFramePr>
        <p:xfrm>
          <a:off x="2916231" y="1989303"/>
          <a:ext cx="5868996" cy="189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002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миллионов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тысяч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Класс единиц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Дробная часть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6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миллионов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тысяч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Сотни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Десятки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Единицы единиц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Десятые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Сотые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Тысячные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Десятитысячные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Стотысячные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16200000">
            <a:off x="4699863" y="6261"/>
            <a:ext cx="199416" cy="3766667"/>
          </a:xfrm>
          <a:prstGeom prst="rightBrace">
            <a:avLst>
              <a:gd name="adj1" fmla="val 2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0533" y="1411876"/>
            <a:ext cx="11869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5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6" y="376238"/>
            <a:ext cx="3111538" cy="758295"/>
          </a:xfrm>
          <a:prstGeom prst="wedgeRoundRectCallout">
            <a:avLst>
              <a:gd name="adj1" fmla="val -15050"/>
              <a:gd name="adj2" fmla="val 15936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Почему для дробной части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порядок не </a:t>
            </a:r>
            <a:r>
              <a:rPr lang="ru-RU" dirty="0" smtClean="0">
                <a:solidFill>
                  <a:schemeClr val="tx1"/>
                </a:solidFill>
              </a:rPr>
              <a:t>такой, </a:t>
            </a:r>
            <a:r>
              <a:rPr lang="ru-RU" dirty="0">
                <a:solidFill>
                  <a:schemeClr val="tx1"/>
                </a:solidFill>
              </a:rPr>
              <a:t>как для </a:t>
            </a:r>
            <a:r>
              <a:rPr lang="ru-RU" dirty="0" smtClean="0">
                <a:solidFill>
                  <a:schemeClr val="tx1"/>
                </a:solidFill>
              </a:rPr>
              <a:t>целой, </a:t>
            </a:r>
            <a:r>
              <a:rPr lang="ru-RU" dirty="0">
                <a:solidFill>
                  <a:schemeClr val="tx1"/>
                </a:solidFill>
              </a:rPr>
              <a:t>понять просто.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562" y="376238"/>
            <a:ext cx="4723363" cy="2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6" y="376238"/>
            <a:ext cx="3111538" cy="758295"/>
          </a:xfrm>
          <a:prstGeom prst="wedgeRoundRectCallout">
            <a:avLst>
              <a:gd name="adj1" fmla="val -15050"/>
              <a:gd name="adj2" fmla="val 15936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Паша, ты помнишь, как </a:t>
            </a:r>
            <a:r>
              <a:rPr lang="ru-RU" dirty="0" smtClean="0">
                <a:solidFill>
                  <a:schemeClr val="tx1"/>
                </a:solidFill>
              </a:rPr>
              <a:t>сравнивать </a:t>
            </a:r>
            <a:r>
              <a:rPr lang="ru-RU" dirty="0">
                <a:solidFill>
                  <a:schemeClr val="tx1"/>
                </a:solidFill>
              </a:rPr>
              <a:t>дроби с одинаковыми числителями?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562" y="376238"/>
            <a:ext cx="4723363" cy="2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69139" y="371476"/>
            <a:ext cx="3463261" cy="1053600"/>
          </a:xfrm>
          <a:prstGeom prst="wedgeRoundRectCallout">
            <a:avLst>
              <a:gd name="adj1" fmla="val -62304"/>
              <a:gd name="adj2" fmla="val 3512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 </a:t>
            </a:r>
            <a:r>
              <a:rPr lang="ru-RU" dirty="0">
                <a:solidFill>
                  <a:schemeClr val="tx1"/>
                </a:solidFill>
              </a:rPr>
              <a:t>вот понимаешь,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Ехали </a:t>
            </a:r>
            <a:r>
              <a:rPr lang="ru-RU" dirty="0">
                <a:solidFill>
                  <a:schemeClr val="tx1"/>
                </a:solidFill>
              </a:rPr>
              <a:t>мы сегодня по </a:t>
            </a:r>
            <a:r>
              <a:rPr lang="ru-RU" dirty="0" smtClean="0">
                <a:solidFill>
                  <a:schemeClr val="tx1"/>
                </a:solidFill>
              </a:rPr>
              <a:t>городу, </a:t>
            </a:r>
            <a:r>
              <a:rPr lang="ru-RU" dirty="0">
                <a:solidFill>
                  <a:schemeClr val="tx1"/>
                </a:solidFill>
              </a:rPr>
              <a:t>и вдруг я увидел знак, на который раньше не обращал </a:t>
            </a:r>
            <a:r>
              <a:rPr lang="ru-RU" dirty="0" smtClean="0">
                <a:solidFill>
                  <a:schemeClr val="tx1"/>
                </a:solidFill>
              </a:rPr>
              <a:t>внимания.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3" y="1132338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358776" y="376238"/>
            <a:ext cx="3111538" cy="758295"/>
          </a:xfrm>
          <a:prstGeom prst="wedgeRoundRectCallout">
            <a:avLst>
              <a:gd name="adj1" fmla="val -23548"/>
              <a:gd name="adj2" fmla="val 13175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 двух дробей с одинаковыми числителями больше та, </a:t>
            </a:r>
            <a:r>
              <a:rPr lang="ru-RU" dirty="0" smtClean="0">
                <a:solidFill>
                  <a:schemeClr val="tx1"/>
                </a:solidFill>
              </a:rPr>
              <a:t>знаменатель которой </a:t>
            </a:r>
            <a:r>
              <a:rPr lang="ru-RU" dirty="0">
                <a:solidFill>
                  <a:schemeClr val="tx1"/>
                </a:solidFill>
              </a:rPr>
              <a:t>меньше.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" y="1852338"/>
            <a:ext cx="124269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562" y="376238"/>
            <a:ext cx="4723363" cy="2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6" y="376238"/>
            <a:ext cx="3111538" cy="758295"/>
          </a:xfrm>
          <a:prstGeom prst="wedgeRoundRectCallout">
            <a:avLst>
              <a:gd name="adj1" fmla="val -15050"/>
              <a:gd name="adj2" fmla="val 15936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Правильно. </a:t>
            </a:r>
            <a:r>
              <a:rPr lang="ru-RU" dirty="0" smtClean="0">
                <a:solidFill>
                  <a:schemeClr val="tx1"/>
                </a:solidFill>
              </a:rPr>
              <a:t>Именно </a:t>
            </a:r>
            <a:r>
              <a:rPr lang="ru-RU" dirty="0">
                <a:solidFill>
                  <a:schemeClr val="tx1"/>
                </a:solidFill>
              </a:rPr>
              <a:t>поэтому разряды дробной части расположены в таком порядке.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43" y="2755863"/>
                <a:ext cx="878446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97" y="2755863"/>
                <a:ext cx="1133324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36135" y="3065333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35" y="3065333"/>
                <a:ext cx="460062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4562" y="376238"/>
            <a:ext cx="4723363" cy="2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Когда мы читаем десятичную дробь, то сначала называем её целую часть, добавляем слово </a:t>
            </a:r>
            <a:r>
              <a:rPr lang="ru-RU" sz="1800" dirty="0" smtClean="0"/>
              <a:t>«целых», </a:t>
            </a:r>
            <a:r>
              <a:rPr lang="ru-RU" sz="1800" dirty="0"/>
              <a:t>а потом читаем дробную часть. </a:t>
            </a:r>
            <a:endParaRPr lang="en-US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конце добавляем название разряда.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19" y="2196463"/>
            <a:ext cx="5502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Сто восемьдесят пять </a:t>
            </a:r>
            <a:r>
              <a:rPr lang="ru-RU" sz="1400" dirty="0" smtClean="0"/>
              <a:t>целых </a:t>
            </a:r>
            <a:r>
              <a:rPr lang="ru-RU" sz="1400" dirty="0"/>
              <a:t>пять тысяч семьдесят восемь десятитысячных.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9630" y="2087374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0516" y="2859689"/>
                <a:ext cx="19925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185,5078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16" y="2859689"/>
                <a:ext cx="1992533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334843"/>
                  </p:ext>
                </p:extLst>
              </p:nvPr>
            </p:nvGraphicFramePr>
            <p:xfrm>
              <a:off x="367919" y="2736438"/>
              <a:ext cx="2934498" cy="20614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2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1921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5684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 smtClean="0">
                              <a:solidFill>
                                <a:schemeClr val="bg1"/>
                              </a:solidFill>
                            </a:rPr>
                            <a:t>Класс единиц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 smtClean="0">
                              <a:solidFill>
                                <a:schemeClr val="bg1"/>
                              </a:solidFill>
                            </a:rPr>
                            <a:t>Дробная часть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0646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2000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8414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Сотни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Десятки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Единицы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Сотые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Тысячные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Десятитысячные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334843"/>
                  </p:ext>
                </p:extLst>
              </p:nvPr>
            </p:nvGraphicFramePr>
            <p:xfrm>
              <a:off x="367919" y="2736438"/>
              <a:ext cx="2934498" cy="20614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9214"/>
                    <a:gridCol w="419214"/>
                    <a:gridCol w="419214"/>
                    <a:gridCol w="419214"/>
                    <a:gridCol w="419214"/>
                    <a:gridCol w="419214"/>
                    <a:gridCol w="419214"/>
                  </a:tblGrid>
                  <a:tr h="35684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 smtClean="0">
                              <a:solidFill>
                                <a:schemeClr val="bg1"/>
                              </a:solidFill>
                            </a:rPr>
                            <a:t>Класс единиц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 smtClean="0">
                              <a:solidFill>
                                <a:schemeClr val="bg1"/>
                              </a:solidFill>
                            </a:rPr>
                            <a:t>Дробная часть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>
                            <a:alpha val="70000"/>
                          </a:srgb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899" t="-92308" r="-602899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2899" t="-92308" r="-502899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2899" t="-92308" r="-402899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07353" t="-92308" r="-308824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1449" t="-92308" r="-204348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501449" t="-92308" r="-104348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449" t="-92308" r="-4348" b="-336923"/>
                          </a:stretch>
                        </a:blipFill>
                      </a:tcPr>
                    </a:tc>
                  </a:tr>
                  <a:tr h="1308414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Сотни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Десятки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Единицы единиц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Сотые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Тысячные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 smtClean="0"/>
                            <a:t>Десятитысячные</a:t>
                          </a:r>
                        </a:p>
                      </a:txBody>
                      <a:tcPr vert="vert27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40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775" y="770234"/>
            <a:ext cx="8426450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Запишите в виде десятичной дроби число, в котором</a:t>
            </a:r>
            <a:r>
              <a:rPr lang="ru-RU" sz="1400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а</a:t>
            </a:r>
            <a:r>
              <a:rPr lang="en-US" sz="1400" dirty="0" smtClean="0"/>
              <a:t>)</a:t>
            </a:r>
            <a:r>
              <a:rPr lang="ru-RU" sz="1400" dirty="0"/>
              <a:t> пять единиц, девять </a:t>
            </a:r>
            <a:r>
              <a:rPr lang="ru-RU" sz="1400" dirty="0" smtClean="0"/>
              <a:t>десятых;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б) семь </a:t>
            </a:r>
            <a:r>
              <a:rPr lang="ru-RU" sz="1400" dirty="0"/>
              <a:t>десятков, восемь сотых.</a:t>
            </a:r>
          </a:p>
          <a:p>
            <a:endParaRPr lang="en-US" sz="1400" dirty="0" smtClean="0"/>
          </a:p>
          <a:p>
            <a:endParaRPr lang="ru-RU" sz="1800" dirty="0" smtClean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682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5,9;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68287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464" r="-6250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12993"/>
                <a:ext cx="605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5,9;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12993"/>
                <a:ext cx="6059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040" r="-6061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9717" y="1959162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149" y="2972883"/>
                <a:ext cx="939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70,08.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9" y="2972883"/>
                <a:ext cx="93936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844" t="-2222" r="-649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7899" y="4512993"/>
                <a:ext cx="8303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70,08.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99" y="4512993"/>
                <a:ext cx="8303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5147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2723" y="1774160"/>
            <a:ext cx="4723363" cy="2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51" grpId="0"/>
      <p:bldP spid="52" grpId="0"/>
      <p:bldP spid="13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376238"/>
            <a:ext cx="4284663" cy="1194296"/>
          </a:xfrm>
          <a:prstGeom prst="wedgeRoundRectCallout">
            <a:avLst>
              <a:gd name="adj1" fmla="val -25129"/>
              <a:gd name="adj2" fmla="val 750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 не только дроби и смешанные числа можно записывать десятичными </a:t>
            </a:r>
            <a:r>
              <a:rPr lang="ru-RU" dirty="0" smtClean="0">
                <a:solidFill>
                  <a:schemeClr val="tx1"/>
                </a:solidFill>
              </a:rPr>
              <a:t>дробями.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Если в задании нам надо натуральное число записать десятичной дробью, то мы записываем число, </a:t>
            </a:r>
            <a:r>
              <a:rPr lang="ru-RU" sz="1800" dirty="0" smtClean="0"/>
              <a:t>ставим </a:t>
            </a:r>
            <a:r>
              <a:rPr lang="ru-RU" sz="1800" dirty="0"/>
              <a:t>запятую, а потом записываем нули. Столько, сколько </a:t>
            </a:r>
            <a:r>
              <a:rPr lang="ru-RU" sz="1800" dirty="0" smtClean="0"/>
              <a:t>требуется </a:t>
            </a:r>
            <a:r>
              <a:rPr lang="ru-RU" sz="1800" dirty="0"/>
              <a:t>для задачи.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9630" y="2150874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4416" y="2867169"/>
                <a:ext cx="8784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16" y="2867169"/>
                <a:ext cx="878446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32007" y="2867169"/>
                <a:ext cx="17007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=145,0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07" y="2867169"/>
                <a:ext cx="1700787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2794" y="2867169"/>
                <a:ext cx="19556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=145,00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94" y="2867169"/>
                <a:ext cx="1955664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5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4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898241"/>
            <a:ext cx="1914525" cy="576262"/>
          </a:xfrm>
          <a:prstGeom prst="wedgeRoundRectCallout">
            <a:avLst>
              <a:gd name="adj1" fmla="val 11355"/>
              <a:gd name="adj2" fmla="val 12352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понятно?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927601" y="376238"/>
            <a:ext cx="3506310" cy="576262"/>
          </a:xfrm>
          <a:prstGeom prst="wedgeRoundRectCallout">
            <a:avLst>
              <a:gd name="adj1" fmla="val 22946"/>
              <a:gd name="adj2" fmla="val 14777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Проверь нас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32388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числа десятичными дробями: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 smtClean="0"/>
              </a:p>
              <a:p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5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13,3;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423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507" y="1959162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0,03;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5882" r="-504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=13,3;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=0,03;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кругленная прямоугольная выноска 19"/>
          <p:cNvSpPr/>
          <p:nvPr/>
        </p:nvSpPr>
        <p:spPr>
          <a:xfrm>
            <a:off x="3502567" y="1891323"/>
            <a:ext cx="3506310" cy="857228"/>
          </a:xfrm>
          <a:prstGeom prst="wedgeRoundRectCallout">
            <a:avLst>
              <a:gd name="adj1" fmla="val 63513"/>
              <a:gd name="adj2" fmla="val 1113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Третье </a:t>
            </a:r>
            <a:r>
              <a:rPr lang="ru-RU" dirty="0">
                <a:solidFill>
                  <a:schemeClr val="tx1"/>
                </a:solidFill>
              </a:rPr>
              <a:t>число – это неправильная дробь.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как в таком случае быть?</a:t>
            </a:r>
          </a:p>
        </p:txBody>
      </p:sp>
    </p:spTree>
    <p:extLst>
      <p:ext uri="{BB962C8B-B14F-4D97-AF65-F5344CB8AC3E}">
        <p14:creationId xmlns:p14="http://schemas.microsoft.com/office/powerpoint/2010/main" val="5114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1" grpId="0"/>
      <p:bldP spid="52" grpId="0"/>
      <p:bldP spid="17" grpId="0"/>
      <p:bldP spid="3" grpId="0"/>
      <p:bldP spid="15" grpId="0"/>
      <p:bldP spid="18" grpId="0"/>
      <p:bldP spid="19" grpId="0"/>
      <p:bldP spid="4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числа десятичными дробями: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 smtClean="0"/>
              </a:p>
              <a:p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5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13,3;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423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0,03;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5882" r="-504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=13,3;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=0,03;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кругленная прямоугольная выноска 19"/>
          <p:cNvSpPr/>
          <p:nvPr/>
        </p:nvSpPr>
        <p:spPr>
          <a:xfrm>
            <a:off x="3502567" y="1891323"/>
            <a:ext cx="3506310" cy="857228"/>
          </a:xfrm>
          <a:prstGeom prst="wedgeRoundRectCallout">
            <a:avLst>
              <a:gd name="adj1" fmla="val 63513"/>
              <a:gd name="adj2" fmla="val 1113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Сначала надо перевести неправильную дробь в смешанное число, а потом это число записать десятичной дробью.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459" y="2066884"/>
            <a:ext cx="24861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числа десятичными дробями: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 smtClean="0"/>
              </a:p>
              <a:p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101842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5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13,3;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4" y="4532951"/>
                <a:ext cx="71974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423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507" y="1959162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0,03;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56" y="4532951"/>
                <a:ext cx="729367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5882" r="-504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13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7" y="2135819"/>
                <a:ext cx="1053494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=13,3;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4" y="2282919"/>
                <a:ext cx="9733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0" y="2783567"/>
                <a:ext cx="938077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=0,03;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97" y="2930856"/>
                <a:ext cx="97334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765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9" y="3607414"/>
                <a:ext cx="933269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6975" y="3653580"/>
                <a:ext cx="84638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75" y="3653580"/>
                <a:ext cx="846386" cy="5259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6061" y="3804794"/>
                <a:ext cx="775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=7,65.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61" y="3804794"/>
                <a:ext cx="77585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150" r="-157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49228" y="4533150"/>
                <a:ext cx="726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7,65.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28" y="4533150"/>
                <a:ext cx="726161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681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5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57911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69139" y="371476"/>
            <a:ext cx="3463261" cy="1053600"/>
          </a:xfrm>
          <a:prstGeom prst="wedgeRoundRectCallout">
            <a:avLst>
              <a:gd name="adj1" fmla="val -62304"/>
              <a:gd name="adj2" fmla="val 3512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 </a:t>
            </a:r>
            <a:r>
              <a:rPr lang="ru-RU" dirty="0">
                <a:solidFill>
                  <a:schemeClr val="tx1"/>
                </a:solidFill>
              </a:rPr>
              <a:t>вот понимаешь,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Ехали </a:t>
            </a:r>
            <a:r>
              <a:rPr lang="ru-RU" dirty="0">
                <a:solidFill>
                  <a:schemeClr val="tx1"/>
                </a:solidFill>
              </a:rPr>
              <a:t>мы сегодня по </a:t>
            </a:r>
            <a:r>
              <a:rPr lang="ru-RU" dirty="0" smtClean="0">
                <a:solidFill>
                  <a:schemeClr val="tx1"/>
                </a:solidFill>
              </a:rPr>
              <a:t>городу, </a:t>
            </a:r>
            <a:r>
              <a:rPr lang="ru-RU" dirty="0">
                <a:solidFill>
                  <a:schemeClr val="tx1"/>
                </a:solidFill>
              </a:rPr>
              <a:t>и вдруг я увидел знак, на который раньше не обращал </a:t>
            </a:r>
            <a:r>
              <a:rPr lang="ru-RU" dirty="0" smtClean="0">
                <a:solidFill>
                  <a:schemeClr val="tx1"/>
                </a:solidFill>
              </a:rPr>
              <a:t>внимания.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3" y="1132338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579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5" y="1796552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2473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648" y="1474503"/>
            <a:ext cx="1408974" cy="33948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8775" y="469900"/>
            <a:ext cx="2557463" cy="1004603"/>
          </a:xfrm>
          <a:prstGeom prst="wedgeRoundRectCallout">
            <a:avLst>
              <a:gd name="adj1" fmla="val -3543"/>
              <a:gd name="adj2" fmla="val 9698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некоторых книжках и задачах можно увидеть такие записи десятичных дробей.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927601" y="376238"/>
            <a:ext cx="3506310" cy="576262"/>
          </a:xfrm>
          <a:prstGeom prst="wedgeRoundRectCallout">
            <a:avLst>
              <a:gd name="adj1" fmla="val 22946"/>
              <a:gd name="adj2" fmla="val 14777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Это тоже десятичная дробь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Ага, теперь понятно.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616" y="1110172"/>
                <a:ext cx="6412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1110172"/>
                <a:ext cx="6412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8736" y="1894816"/>
                <a:ext cx="20069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1735.5235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736" y="1894816"/>
                <a:ext cx="200696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28736" y="2679460"/>
                <a:ext cx="20069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1.5235555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736" y="2679460"/>
                <a:ext cx="200696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6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3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922634"/>
                <a:ext cx="84264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в виде обыкновенной дроби или смешанного числа: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46,17;б) 0,017.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22634"/>
                <a:ext cx="8426450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302" t="-11111" b="-19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6793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1963" y="4389572"/>
                <a:ext cx="97404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46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3" y="4389572"/>
                <a:ext cx="974049" cy="4626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507" y="2011979"/>
            <a:ext cx="1149732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6012" y="4389572"/>
                <a:ext cx="85702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12" y="4389572"/>
                <a:ext cx="857029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149" y="2300996"/>
                <a:ext cx="1063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46,17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9" y="2300996"/>
                <a:ext cx="106311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65150" y="2169975"/>
                <a:ext cx="125867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=46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50" y="2169975"/>
                <a:ext cx="1258678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3325" y="3064380"/>
                <a:ext cx="1075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,017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5" y="3064380"/>
                <a:ext cx="10759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76975" y="2930855"/>
                <a:ext cx="109196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75" y="2930855"/>
                <a:ext cx="1091966" cy="612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9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1" grpId="0"/>
      <p:bldP spid="52" grpId="0"/>
      <p:bldP spid="17" grpId="0"/>
      <p:bldP spid="3" grpId="0"/>
      <p:bldP spid="15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71834"/>
                <a:ext cx="8426450" cy="661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Выразите в дециметрах и запишите в виде десятичной дроби:</a:t>
                </a:r>
              </a:p>
              <a:p>
                <a:pPr>
                  <a:spcBef>
                    <a:spcPts val="600"/>
                  </a:spcBef>
                </a:pPr>
                <a:endParaRPr lang="ru-RU" sz="600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10 см 5 мм;б) 7 см;в) 587 мм.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71834"/>
                <a:ext cx="8426450" cy="661720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257" b="-13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6793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650" y="455122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60570" y="4515822"/>
                <a:ext cx="1016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1,05 дм;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0" y="4515822"/>
                <a:ext cx="101630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2410" r="-361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4428" y="2011979"/>
            <a:ext cx="1105889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3981" y="4515821"/>
                <a:ext cx="912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0,7 дм;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81" y="4515821"/>
                <a:ext cx="9121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4698" r="-4027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149" y="2300996"/>
                <a:ext cx="1608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10 см 5 мм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9" y="2300996"/>
                <a:ext cx="160813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654899" y="2300996"/>
                <a:ext cx="994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 дм 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99" y="2300996"/>
                <a:ext cx="9941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3325" y="3064380"/>
                <a:ext cx="950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7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5" y="3064380"/>
                <a:ext cx="95090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396379" y="2153388"/>
                <a:ext cx="121219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дм 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79" y="2153388"/>
                <a:ext cx="1212191" cy="618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611113" y="2277877"/>
                <a:ext cx="1308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=1,05 дм;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13" y="2277877"/>
                <a:ext cx="13083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7191" y="2975259"/>
                <a:ext cx="873637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дм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91" y="2975259"/>
                <a:ext cx="873637" cy="5185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54677" y="2155417"/>
                <a:ext cx="140455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77" y="2155417"/>
                <a:ext cx="1404552" cy="6183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825098" y="3064380"/>
                <a:ext cx="11801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=0,7 дм;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98" y="3064380"/>
                <a:ext cx="118013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26518" y="3787843"/>
                <a:ext cx="1257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587 мм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8" y="3787843"/>
                <a:ext cx="1257075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94503" y="3686462"/>
                <a:ext cx="100187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587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дм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03" y="3686462"/>
                <a:ext cx="1001876" cy="52597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319675" y="3643085"/>
                <a:ext cx="14045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дм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75" y="3643085"/>
                <a:ext cx="1404552" cy="6127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239" y="3823651"/>
                <a:ext cx="1110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=5,87 дм.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39" y="3823651"/>
                <a:ext cx="111088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98" r="-549" b="-1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93160" y="4515821"/>
                <a:ext cx="10098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5,87 дм.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60" y="4515821"/>
                <a:ext cx="1009892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42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5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1" grpId="0"/>
      <p:bldP spid="52" grpId="0"/>
      <p:bldP spid="17" grpId="0"/>
      <p:bldP spid="3" grpId="0"/>
      <p:bldP spid="15" grpId="0"/>
      <p:bldP spid="18" grpId="0"/>
      <p:bldP spid="16" grpId="0"/>
      <p:bldP spid="20" grpId="0"/>
      <p:bldP spid="4" grpId="0"/>
      <p:bldP spid="21" grpId="0"/>
      <p:bldP spid="22" grpId="0"/>
      <p:bldP spid="23" grpId="0"/>
      <p:bldP spid="24" grpId="0"/>
      <p:bldP spid="25" grpId="0"/>
      <p:bldP spid="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5" y="878357"/>
                <a:ext cx="8426450" cy="3436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Форма </a:t>
                </a:r>
                <a:r>
                  <a:rPr lang="ru-RU" sz="1600" dirty="0">
                    <a:solidFill>
                      <a:schemeClr val="bg1"/>
                    </a:solidFill>
                  </a:rPr>
                  <a:t>записи дробей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0,1;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0,01;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т. д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 называется </a:t>
                </a:r>
                <a:r>
                  <a:rPr lang="ru-RU" sz="1600" dirty="0" smtClean="0">
                    <a:solidFill>
                      <a:srgbClr val="FFC000"/>
                    </a:solidFill>
                  </a:rPr>
                  <a:t>десятичной записью дроби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Дроби вида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0,1;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0,01;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т. д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 называются </a:t>
                </a:r>
                <a:r>
                  <a:rPr lang="ru-RU" sz="1600" dirty="0" smtClean="0">
                    <a:solidFill>
                      <a:srgbClr val="FFC000"/>
                    </a:solidFill>
                  </a:rPr>
                  <a:t>десятичными дробями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В </a:t>
                </a:r>
                <a:r>
                  <a:rPr lang="ru-RU" sz="1600" dirty="0">
                    <a:solidFill>
                      <a:schemeClr val="bg1"/>
                    </a:solidFill>
                  </a:rPr>
                  <a:t>записи десятичного числа запятой отделяется целая часть от дробной. 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                   А </a:t>
                </a:r>
                <a:r>
                  <a:rPr lang="ru-RU" sz="1600" dirty="0">
                    <a:solidFill>
                      <a:schemeClr val="bg1"/>
                    </a:solidFill>
                  </a:rPr>
                  <a:t>у правильной дроби целая часть равна нулю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Запись дробной части десятичной дроби содержит столько цифр, сколько нулей в записи знаменателя соответствующей обыкновенной дроби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78357"/>
                <a:ext cx="8426450" cy="3436838"/>
              </a:xfrm>
              <a:prstGeom prst="rect">
                <a:avLst/>
              </a:prstGeom>
              <a:blipFill rotWithShape="0">
                <a:blip r:embed="rId5"/>
                <a:stretch>
                  <a:fillRect l="-1375" t="-1418" r="-1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21" y="3110153"/>
            <a:ext cx="411515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1760144"/>
            <a:ext cx="3927476" cy="2618317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527839" y="376238"/>
            <a:ext cx="3920461" cy="1053600"/>
          </a:xfrm>
          <a:prstGeom prst="wedgeRoundRectCallout">
            <a:avLst>
              <a:gd name="adj1" fmla="val -45850"/>
              <a:gd name="adj2" fmla="val 5923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я помню, что видел похожий дорожный знак в правилах дорожного движения.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Вот </a:t>
            </a:r>
            <a:r>
              <a:rPr lang="ru-RU" dirty="0">
                <a:solidFill>
                  <a:schemeClr val="tx1"/>
                </a:solidFill>
              </a:rPr>
              <a:t>я и ищу, хочу узнать, что он обозначает и что это за непонятная запись.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604540" y="376238"/>
            <a:ext cx="3180686" cy="576262"/>
          </a:xfrm>
          <a:prstGeom prst="wedgeRoundRectCallout">
            <a:avLst>
              <a:gd name="adj1" fmla="val 23859"/>
              <a:gd name="adj2" fmla="val 11711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 как, прочитал?</a:t>
            </a:r>
          </a:p>
        </p:txBody>
      </p:sp>
    </p:spTree>
    <p:extLst>
      <p:ext uri="{BB962C8B-B14F-4D97-AF65-F5344CB8AC3E}">
        <p14:creationId xmlns:p14="http://schemas.microsoft.com/office/powerpoint/2010/main" val="11751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527839" y="376238"/>
            <a:ext cx="3920461" cy="1053600"/>
          </a:xfrm>
          <a:prstGeom prst="wedgeRoundRectCallout">
            <a:avLst>
              <a:gd name="adj1" fmla="val -45850"/>
              <a:gd name="adj2" fmla="val 5923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Этот </a:t>
            </a:r>
            <a:r>
              <a:rPr lang="ru-RU" dirty="0">
                <a:solidFill>
                  <a:schemeClr val="tx1"/>
                </a:solidFill>
              </a:rPr>
              <a:t>знак показывает, что на данном участке дороге можно ехать только транспортным средствам, высота которых не превышает </a:t>
            </a:r>
            <a:r>
              <a:rPr lang="ru-RU" dirty="0" smtClean="0">
                <a:solidFill>
                  <a:schemeClr val="tx1"/>
                </a:solidFill>
              </a:rPr>
              <a:t>четырёх </a:t>
            </a:r>
            <a:r>
              <a:rPr lang="ru-RU" dirty="0">
                <a:solidFill>
                  <a:schemeClr val="tx1"/>
                </a:solidFill>
              </a:rPr>
              <a:t>с половиной метра.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9" y="1738226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3606800" y="376238"/>
                <a:ext cx="4185905" cy="1053600"/>
              </a:xfrm>
              <a:prstGeom prst="wedgeRoundRectCallout">
                <a:avLst>
                  <a:gd name="adj1" fmla="val 54248"/>
                  <a:gd name="adj2" fmla="val 411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Подожди, Паша. Но четыре с половиной метра записывается смешанным числом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Причём </a:t>
                </a:r>
                <a:r>
                  <a:rPr lang="ru-RU" dirty="0">
                    <a:solidFill>
                      <a:schemeClr val="tx1"/>
                    </a:solidFill>
                  </a:rPr>
                  <a:t>здесь какие-то запятые и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пятёрки</a:t>
                </a:r>
                <a:r>
                  <a:rPr lang="ru-RU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Скругленная прямоугольная вынос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800" y="376238"/>
                <a:ext cx="4185905" cy="1053600"/>
              </a:xfrm>
              <a:prstGeom prst="wedgeRoundRectCallout">
                <a:avLst>
                  <a:gd name="adj1" fmla="val 54248"/>
                  <a:gd name="adj2" fmla="val 41152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9" y="1738226"/>
            <a:ext cx="2768600" cy="276860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8775" y="376238"/>
            <a:ext cx="2917825" cy="665162"/>
          </a:xfrm>
          <a:prstGeom prst="wedgeRoundRectCallout">
            <a:avLst>
              <a:gd name="adj1" fmla="val -32368"/>
              <a:gd name="adj2" fmla="val 7933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знаю, что нам точно может помочь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Пойдём </a:t>
            </a:r>
            <a:r>
              <a:rPr lang="ru-RU" dirty="0">
                <a:solidFill>
                  <a:schemeClr val="tx1"/>
                </a:solidFill>
              </a:rPr>
              <a:t>к нему и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разузнаем.</a:t>
            </a:r>
          </a:p>
        </p:txBody>
      </p:sp>
    </p:spTree>
    <p:extLst>
      <p:ext uri="{BB962C8B-B14F-4D97-AF65-F5344CB8AC3E}">
        <p14:creationId xmlns:p14="http://schemas.microsoft.com/office/powerpoint/2010/main" val="2023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93"/>
              <a:gd name="adj2" fmla="val 7768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нас для тебя новая задачка.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на этот раз?</a:t>
            </a:r>
          </a:p>
        </p:txBody>
      </p:sp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-17247"/>
              <a:gd name="adj2" fmla="val 7057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Ограничение </a:t>
            </a:r>
            <a:r>
              <a:rPr lang="ru-RU" dirty="0">
                <a:solidFill>
                  <a:schemeClr val="tx1"/>
                </a:solidFill>
              </a:rPr>
              <a:t>высоты, то есть транспортное средство должно быть в высоту не больше </a:t>
            </a:r>
            <a:r>
              <a:rPr lang="ru-RU" dirty="0" smtClean="0">
                <a:solidFill>
                  <a:schemeClr val="tx1"/>
                </a:solidFill>
              </a:rPr>
              <a:t>четырёх </a:t>
            </a:r>
            <a:r>
              <a:rPr lang="ru-RU" dirty="0">
                <a:solidFill>
                  <a:schemeClr val="tx1"/>
                </a:solidFill>
              </a:rPr>
              <a:t>с половиной </a:t>
            </a:r>
            <a:r>
              <a:rPr lang="ru-RU" dirty="0" smtClean="0">
                <a:solidFill>
                  <a:schemeClr val="tx1"/>
                </a:solidFill>
              </a:rPr>
              <a:t>метра.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62" y="1696674"/>
            <a:ext cx="2086251" cy="20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10902</TotalTime>
  <Words>1447</Words>
  <Application>Microsoft Office PowerPoint</Application>
  <PresentationFormat>Экран (16:9)</PresentationFormat>
  <Paragraphs>345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Merriweather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297</cp:revision>
  <dcterms:created xsi:type="dcterms:W3CDTF">2017-06-06T14:34:21Z</dcterms:created>
  <dcterms:modified xsi:type="dcterms:W3CDTF">2025-01-17T12:57:15Z</dcterms:modified>
</cp:coreProperties>
</file>