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sldIdLst>
    <p:sldId id="273" r:id="rId2"/>
    <p:sldId id="428" r:id="rId3"/>
    <p:sldId id="465" r:id="rId4"/>
    <p:sldId id="466" r:id="rId5"/>
    <p:sldId id="467" r:id="rId6"/>
    <p:sldId id="375" r:id="rId7"/>
    <p:sldId id="468" r:id="rId8"/>
    <p:sldId id="274" r:id="rId9"/>
    <p:sldId id="469" r:id="rId10"/>
    <p:sldId id="262" r:id="rId11"/>
    <p:sldId id="470" r:id="rId12"/>
    <p:sldId id="326" r:id="rId13"/>
    <p:sldId id="471" r:id="rId14"/>
    <p:sldId id="410" r:id="rId15"/>
    <p:sldId id="443" r:id="rId16"/>
    <p:sldId id="472" r:id="rId17"/>
    <p:sldId id="444" r:id="rId18"/>
    <p:sldId id="473" r:id="rId19"/>
    <p:sldId id="474" r:id="rId20"/>
    <p:sldId id="475" r:id="rId21"/>
    <p:sldId id="476" r:id="rId22"/>
    <p:sldId id="477" r:id="rId23"/>
    <p:sldId id="479" r:id="rId24"/>
    <p:sldId id="481" r:id="rId25"/>
    <p:sldId id="482" r:id="rId26"/>
    <p:sldId id="483" r:id="rId27"/>
    <p:sldId id="374" r:id="rId28"/>
  </p:sldIdLst>
  <p:sldSz cx="9144000" cy="5143500" type="screen16x9"/>
  <p:notesSz cx="6858000" cy="9144000"/>
  <p:embeddedFontLs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Merriweather" panose="020B0604020202020204" charset="-5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pos="2903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064" userDrawn="1">
          <p15:clr>
            <a:srgbClr val="A4A3A4"/>
          </p15:clr>
        </p15:guide>
        <p15:guide id="8" pos="3674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960" y="67"/>
      </p:cViewPr>
      <p:guideLst>
        <p:guide orient="horz" pos="2981"/>
        <p:guide pos="226"/>
        <p:guide pos="5534"/>
        <p:guide orient="horz" pos="237"/>
        <p:guide pos="2903"/>
        <p:guide pos="2744"/>
        <p:guide pos="2064"/>
        <p:guide pos="3674"/>
        <p:guide pos="183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24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01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4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9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3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4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3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7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73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0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4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35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73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49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6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2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0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3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5.png"/><Relationship Id="rId9" Type="http://schemas.openxmlformats.org/officeDocument/2006/relationships/image" Target="../media/image260.png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2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10" Type="http://schemas.openxmlformats.org/officeDocument/2006/relationships/image" Target="../media/image72.png"/><Relationship Id="rId4" Type="http://schemas.openxmlformats.org/officeDocument/2006/relationships/image" Target="../media/image14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10" Type="http://schemas.openxmlformats.org/officeDocument/2006/relationships/image" Target="../media/image71.png"/><Relationship Id="rId4" Type="http://schemas.openxmlformats.org/officeDocument/2006/relationships/image" Target="../media/image14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42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45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7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95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98478"/>
            <a:ext cx="4392613" cy="1569660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Сравнение десятичных дробей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922103" y="1233176"/>
                <a:ext cx="936391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9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103" y="1233176"/>
                <a:ext cx="936391" cy="10481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3340078" y="1230282"/>
            <a:ext cx="923532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61204" y="1573733"/>
                <a:ext cx="681277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9,2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04" y="1573733"/>
                <a:ext cx="68127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340077" y="2985904"/>
            <a:ext cx="923533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7401" y="3011304"/>
                <a:ext cx="906210" cy="9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01" y="3011304"/>
                <a:ext cx="906210" cy="9935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922104" y="2992560"/>
                <a:ext cx="91257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104" y="2992560"/>
                <a:ext cx="912576" cy="10481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888022" y="3300106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22" y="3300106"/>
                <a:ext cx="396240" cy="54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023391" y="1215441"/>
                <a:ext cx="840618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91" y="1215441"/>
                <a:ext cx="840618" cy="10481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7401425" y="1223626"/>
            <a:ext cx="1204364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62488" y="1546218"/>
                <a:ext cx="923330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0,02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88" y="1546218"/>
                <a:ext cx="92333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949370" y="1537828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70" y="1537828"/>
                <a:ext cx="396240" cy="5400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7418749" y="2976854"/>
            <a:ext cx="118704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401938" y="2985904"/>
                <a:ext cx="1148263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3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ru-RU" sz="3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938" y="2985904"/>
                <a:ext cx="1148263" cy="9828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023392" y="2956702"/>
                <a:ext cx="822616" cy="1048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5,36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92" y="2956702"/>
                <a:ext cx="822616" cy="104814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966693" y="3291056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93" y="3291056"/>
                <a:ext cx="396240" cy="540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901166" y="1532650"/>
                <a:ext cx="396240" cy="5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588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66" y="1532650"/>
                <a:ext cx="396240" cy="540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11" grpId="0"/>
      <p:bldP spid="25" grpId="0" animBg="1"/>
      <p:bldP spid="26" grpId="0"/>
      <p:bldP spid="27" grpId="0" animBg="1"/>
      <p:bldP spid="28" grpId="0" animBg="1"/>
      <p:bldP spid="29" grpId="0" animBg="1"/>
      <p:bldP spid="31" grpId="0" animBg="1"/>
      <p:bldP spid="32" grpId="0"/>
      <p:bldP spid="37" grpId="0" animBg="1"/>
      <p:bldP spid="40" grpId="0" animBg="1"/>
      <p:bldP spid="41" grpId="0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Вес самцов вы сравнили абсолютно правильно.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625" y="1475403"/>
            <a:ext cx="2950526" cy="15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Из </a:t>
            </a:r>
            <a:r>
              <a:rPr lang="ru-RU" sz="1800" dirty="0"/>
              <a:t>двух десятичных дробей больше та, у которой целая часть больше.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3559435" cy="762000"/>
          </a:xfrm>
          <a:prstGeom prst="wedgeRoundRectCallout">
            <a:avLst>
              <a:gd name="adj1" fmla="val -30700"/>
              <a:gd name="adj2" fmla="val 15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амка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африканского слона весит </a:t>
            </a:r>
            <a:r>
              <a:rPr lang="ru-RU" dirty="0" smtClean="0">
                <a:solidFill>
                  <a:schemeClr val="tx1"/>
                </a:solidFill>
              </a:rPr>
              <a:t>больше, </a:t>
            </a:r>
            <a:r>
              <a:rPr lang="ru-RU" dirty="0">
                <a:solidFill>
                  <a:schemeClr val="tx1"/>
                </a:solidFill>
              </a:rPr>
              <a:t>чем самка азиатского слона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Вам понятно?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4175" y="1883105"/>
                <a:ext cx="83997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2,8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175" y="1883105"/>
                <a:ext cx="839974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23451" y="1883104"/>
                <a:ext cx="83997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2,7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451" y="1883104"/>
                <a:ext cx="839974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8585" y="1883103"/>
                <a:ext cx="537006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85" y="1883103"/>
                <a:ext cx="537006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ая прямоугольная выноска 10"/>
          <p:cNvSpPr/>
          <p:nvPr/>
        </p:nvSpPr>
        <p:spPr>
          <a:xfrm>
            <a:off x="5121276" y="400941"/>
            <a:ext cx="3559435" cy="762000"/>
          </a:xfrm>
          <a:prstGeom prst="wedgeRoundRectCallout">
            <a:avLst>
              <a:gd name="adj1" fmla="val 6407"/>
              <a:gd name="adj2" fmla="val 10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мы поняли.</a:t>
            </a:r>
          </a:p>
        </p:txBody>
      </p:sp>
    </p:spTree>
    <p:extLst>
      <p:ext uri="{BB962C8B-B14F-4D97-AF65-F5344CB8AC3E}">
        <p14:creationId xmlns:p14="http://schemas.microsoft.com/office/powerpoint/2010/main" val="23480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Сравните числа:</a:t>
                </a:r>
              </a:p>
              <a:p>
                <a:endParaRPr lang="ru-RU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7,5 и 17,9;б) 12,7 и 12,9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3,469 и 3,465.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759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621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7,5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62196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902" r="-9804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02169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1194" y="2187667"/>
                <a:ext cx="551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17,9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94" y="2187667"/>
                <a:ext cx="5514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791" r="-7692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5339" y="217415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39" y="2174154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3374" y="2731860"/>
                <a:ext cx="763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) 12,7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731860"/>
                <a:ext cx="76302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7200" r="-7200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27235" y="2718695"/>
                <a:ext cx="551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12,9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35" y="2718695"/>
                <a:ext cx="55143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0000" r="-7778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96403" y="2718347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03" y="2718347"/>
                <a:ext cx="23083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374" y="3289218"/>
                <a:ext cx="886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3,469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3289218"/>
                <a:ext cx="88646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448" t="-2222" r="-620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5243" y="3289217"/>
                <a:ext cx="666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3,465.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243" y="3289217"/>
                <a:ext cx="6668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273" r="-90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67123" y="328921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23" y="3289216"/>
                <a:ext cx="23083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84" y="2030074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9697" y="879477"/>
                <a:ext cx="9730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17,5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97" y="879477"/>
                <a:ext cx="973023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8735" y="879476"/>
                <a:ext cx="1227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17,50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35" y="879476"/>
                <a:ext cx="1227900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262" y="879476"/>
                <a:ext cx="3093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262" y="879476"/>
                <a:ext cx="30938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39697" y="1833510"/>
                <a:ext cx="1384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17,5 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97" y="1833510"/>
                <a:ext cx="1384995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6100" y="1833510"/>
                <a:ext cx="16398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17,50</m:t>
                      </m:r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1833510"/>
                <a:ext cx="1639873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8735" y="1833510"/>
                <a:ext cx="3093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35" y="1833510"/>
                <a:ext cx="309380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34517" y="2622443"/>
                <a:ext cx="13849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17,5 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17" y="2622443"/>
                <a:ext cx="1384995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58367" y="2622443"/>
                <a:ext cx="25343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 м 5 дм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67" y="2622443"/>
                <a:ext cx="2534348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92715" y="2622443"/>
                <a:ext cx="22217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=1750 см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15" y="2622443"/>
                <a:ext cx="2221762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34517" y="3411376"/>
                <a:ext cx="16398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17,50 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17" y="3411376"/>
                <a:ext cx="1639873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8990" y="3411376"/>
                <a:ext cx="27347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 м 50 см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90" y="3411376"/>
                <a:ext cx="2734723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0991" y="3411376"/>
                <a:ext cx="22217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=1750 см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991" y="3411376"/>
                <a:ext cx="2221762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4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3" grpId="0"/>
      <p:bldP spid="14" grpId="0"/>
      <p:bldP spid="9" grpId="0"/>
      <p:bldP spid="10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3559435" cy="762000"/>
          </a:xfrm>
          <a:prstGeom prst="wedgeRoundRectCallout">
            <a:avLst>
              <a:gd name="adj1" fmla="val -30700"/>
              <a:gd name="adj2" fmla="val 15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мальчики. Вы правы.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48027" y="2026706"/>
                <a:ext cx="12343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17,5 м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27" y="2026706"/>
                <a:ext cx="123431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1042" y="2026706"/>
                <a:ext cx="14619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17,50 м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42" y="2026706"/>
                <a:ext cx="146193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3109" y="2021412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109" y="2021412"/>
                <a:ext cx="40716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ая прямоугольная выноска 10"/>
          <p:cNvSpPr/>
          <p:nvPr/>
        </p:nvSpPr>
        <p:spPr>
          <a:xfrm>
            <a:off x="5121276" y="400941"/>
            <a:ext cx="3559435" cy="762000"/>
          </a:xfrm>
          <a:prstGeom prst="wedgeRoundRectCallout">
            <a:avLst>
              <a:gd name="adj1" fmla="val 6407"/>
              <a:gd name="adj2" fmla="val 10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получается, отрезки </a:t>
            </a:r>
            <a:r>
              <a:rPr lang="ru-RU" dirty="0">
                <a:solidFill>
                  <a:schemeClr val="tx1"/>
                </a:solidFill>
              </a:rPr>
              <a:t>равны? </a:t>
            </a:r>
          </a:p>
        </p:txBody>
      </p:sp>
    </p:spTree>
    <p:extLst>
      <p:ext uri="{BB962C8B-B14F-4D97-AF65-F5344CB8AC3E}">
        <p14:creationId xmlns:p14="http://schemas.microsoft.com/office/powerpoint/2010/main" val="14026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/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Если к десятичной дроби справа приписать любое количество нулей, то </a:t>
            </a:r>
            <a:r>
              <a:rPr lang="ru-RU" sz="1800" dirty="0" smtClean="0"/>
              <a:t>получится </a:t>
            </a:r>
            <a:r>
              <a:rPr lang="ru-RU" sz="1800" dirty="0"/>
              <a:t>дробь, равная данной.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Значение </a:t>
            </a:r>
            <a:r>
              <a:rPr lang="ru-RU" sz="1800" dirty="0"/>
              <a:t>дроби, которая оканчивается нулями, не изменится, если последние нули в её записи отбросить.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7"/>
            <a:ext cx="3846773" cy="981965"/>
          </a:xfrm>
          <a:prstGeom prst="wedgeRoundRectCallout">
            <a:avLst>
              <a:gd name="adj1" fmla="val -28202"/>
              <a:gd name="adj2" fmla="val 11223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Чтобы сравнивать эти числа, допишем в первой дроби после шести десятых нули.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вы думаете, сколько нулей нам надо дописать?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3544" y="1989303"/>
                <a:ext cx="6412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8,6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44" y="1989303"/>
                <a:ext cx="64120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4307" y="1989303"/>
                <a:ext cx="2741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07" y="1989303"/>
                <a:ext cx="274114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ая прямоугольная выноска 10"/>
          <p:cNvSpPr/>
          <p:nvPr/>
        </p:nvSpPr>
        <p:spPr>
          <a:xfrm>
            <a:off x="5121276" y="400941"/>
            <a:ext cx="3559435" cy="762000"/>
          </a:xfrm>
          <a:prstGeom prst="wedgeRoundRectCallout">
            <a:avLst>
              <a:gd name="adj1" fmla="val 6407"/>
              <a:gd name="adj2" fmla="val 10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думаю, что надо дописать два нуля, чтобы количество цифр в дробных частях было одинаковым.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3704" y="1989303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04" y="1989303"/>
                <a:ext cx="55624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080" y="1989303"/>
                <a:ext cx="1096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8,589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80" y="1989303"/>
                <a:ext cx="1096454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5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11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7"/>
            <a:ext cx="3846773" cy="981965"/>
          </a:xfrm>
          <a:prstGeom prst="wedgeRoundRectCallout">
            <a:avLst>
              <a:gd name="adj1" fmla="val -28202"/>
              <a:gd name="adj2" fmla="val 11223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Чтобы сравнивать эти числа, допишем в первой дроби после шести десятых нули.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вы думаете, сколько нулей нам надо дописать?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3544" y="1989303"/>
                <a:ext cx="6412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8,6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44" y="1989303"/>
                <a:ext cx="64120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6080" y="1989303"/>
                <a:ext cx="1096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8,589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80" y="1989303"/>
                <a:ext cx="1096454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107" y="1989303"/>
                <a:ext cx="4087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107" y="1989303"/>
                <a:ext cx="40876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ая прямоугольная выноска 10"/>
          <p:cNvSpPr/>
          <p:nvPr/>
        </p:nvSpPr>
        <p:spPr>
          <a:xfrm>
            <a:off x="5121276" y="400941"/>
            <a:ext cx="3559435" cy="762000"/>
          </a:xfrm>
          <a:prstGeom prst="wedgeRoundRectCallout">
            <a:avLst>
              <a:gd name="adj1" fmla="val 6407"/>
              <a:gd name="adj2" fmla="val 10621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думаю, что надо дописать два нуля, чтобы количество цифр в дробных частях было одинаковым.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3704" y="1989303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04" y="1989303"/>
                <a:ext cx="556243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2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2079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203953" y="1083588"/>
            <a:ext cx="2364047" cy="615315"/>
          </a:xfrm>
          <a:prstGeom prst="wedgeRoundRectCallout">
            <a:avLst>
              <a:gd name="adj1" fmla="val -44039"/>
              <a:gd name="adj2" fmla="val 9002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думаю, что слон.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073814" y="942803"/>
            <a:ext cx="3282286" cy="756100"/>
          </a:xfrm>
          <a:prstGeom prst="wedgeRoundRectCallout">
            <a:avLst>
              <a:gd name="adj1" fmla="val 45785"/>
              <a:gd name="adj2" fmla="val 9555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Саш, вот ты как думаешь, какое наземное животное самое большое на Земле?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182" y="2015491"/>
            <a:ext cx="1195312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63" y="2015491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Чтобы сравнить две десятичные дроби с равными целыми частями и различным количеством цифр после запятой, надо с помощью приписывания нулей справа уравнять количество цифр в дробных частях, после чего сравнить полученные дроби поразрядно.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42127" y="525559"/>
            <a:ext cx="2391035" cy="512763"/>
          </a:xfrm>
          <a:prstGeom prst="wedgeRoundRectCallout">
            <a:avLst>
              <a:gd name="adj1" fmla="val -17579"/>
              <a:gd name="adj2" fmla="val 23855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Ребята, </a:t>
            </a:r>
            <a:r>
              <a:rPr lang="ru-RU" dirty="0">
                <a:solidFill>
                  <a:schemeClr val="tx1"/>
                </a:solidFill>
              </a:rPr>
              <a:t>вам </a:t>
            </a:r>
            <a:r>
              <a:rPr lang="ru-RU" dirty="0" smtClean="0">
                <a:solidFill>
                  <a:schemeClr val="tx1"/>
                </a:solidFill>
              </a:rPr>
              <a:t>вс</a:t>
            </a:r>
            <a:r>
              <a:rPr lang="ru-RU" dirty="0">
                <a:solidFill>
                  <a:schemeClr val="tx1"/>
                </a:solidFill>
              </a:rPr>
              <a:t>ё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ясно?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50000" y="525559"/>
            <a:ext cx="1352811" cy="512763"/>
          </a:xfrm>
          <a:prstGeom prst="wedgeRoundRectCallout">
            <a:avLst>
              <a:gd name="adj1" fmla="val 8285"/>
              <a:gd name="adj2" fmla="val 10868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Да.</a:t>
            </a:r>
          </a:p>
        </p:txBody>
      </p:sp>
    </p:spTree>
    <p:extLst>
      <p:ext uri="{BB962C8B-B14F-4D97-AF65-F5344CB8AC3E}">
        <p14:creationId xmlns:p14="http://schemas.microsoft.com/office/powerpoint/2010/main" val="855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Уравняйте количество цифр в дробях:</a:t>
                </a:r>
              </a:p>
              <a:p>
                <a:endParaRPr lang="ru-RU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3,45;5,652;3,2575;8,365. </m:t>
                      </m:r>
                    </m:oMath>
                  </m:oMathPara>
                </a14:m>
                <a:endParaRPr lang="ru-RU" sz="1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759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38411" y="2188192"/>
                <a:ext cx="675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3,45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11" y="2188192"/>
                <a:ext cx="67518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37607" y="2678832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652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7" y="2678832"/>
                <a:ext cx="80342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37607" y="3182374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7" y="3182374"/>
                <a:ext cx="80342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7400" y="2231142"/>
                <a:ext cx="1045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=3,4500;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2231142"/>
                <a:ext cx="104515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44" r="-407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8996" y="2700791"/>
                <a:ext cx="1045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=5,6520;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96" y="2700791"/>
                <a:ext cx="104515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754" r="-4678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8996" y="3228114"/>
                <a:ext cx="1032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=8,3650.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96" y="3228114"/>
                <a:ext cx="103233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775" r="-118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6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5" grpId="0"/>
      <p:bldP spid="21" grpId="0"/>
      <p:bldP spid="23" grpId="0"/>
      <p:bldP spid="7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Сравните числа:</a:t>
                </a:r>
              </a:p>
              <a:p>
                <a:endParaRPr lang="ru-RU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6,25 и 4,25;б) 150,736 и 150,746;в) 14,6 и 14,85.</m:t>
                      </m:r>
                    </m:oMath>
                  </m:oMathPara>
                </a14:m>
                <a:endParaRPr lang="ru-RU" sz="1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759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1957080"/>
            <a:ext cx="114973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074" y="2263470"/>
                <a:ext cx="750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6,25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4" y="2263470"/>
                <a:ext cx="75020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065" r="-8130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7111" y="2263469"/>
                <a:ext cx="551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4,25;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11" y="2263469"/>
                <a:ext cx="5514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000" r="-777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6279" y="226346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79" y="2263469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6074" y="2788735"/>
                <a:ext cx="1147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) 150,736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4" y="2788735"/>
                <a:ext cx="114775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787" r="-4787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24656" y="2788735"/>
                <a:ext cx="936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150,746;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56" y="2788735"/>
                <a:ext cx="93615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882" r="-4575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3824" y="278873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24" y="2788735"/>
                <a:ext cx="23083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074" y="3322073"/>
                <a:ext cx="796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14, 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4" y="3322073"/>
                <a:ext cx="79669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6154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06524" y="3322072"/>
                <a:ext cx="666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14,85.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3322072"/>
                <a:ext cx="6668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273" r="-90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75692" y="3322072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92" y="3322072"/>
                <a:ext cx="23083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6279" y="332207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79" y="3322072"/>
                <a:ext cx="185948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3" grpId="0"/>
      <p:bldP spid="4" grpId="0"/>
      <p:bldP spid="8" grpId="0"/>
      <p:bldP spid="17" grpId="0"/>
      <p:bldP spid="18" grpId="0"/>
      <p:bldP spid="19" grpId="0"/>
      <p:bldP spid="20" grpId="0"/>
      <p:bldP spid="22" grpId="0"/>
      <p:bldP spid="2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Какие цифры можно вставить вместо звёздочек, чтобы получились верные неравенства?</a:t>
                </a:r>
              </a:p>
              <a:p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4,∗6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&lt;4,56;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14,57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&lt;14,5∗.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759" b="-13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302" y="2009897"/>
            <a:ext cx="1149732" cy="266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074" y="2263470"/>
                <a:ext cx="785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∗6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4" y="2263470"/>
                <a:ext cx="78547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876" r="-6202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7111" y="2263469"/>
                <a:ext cx="551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11" y="2263469"/>
                <a:ext cx="5514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000" r="-777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96279" y="226346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79" y="2263469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936" y="2650234"/>
                <a:ext cx="128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4,06&lt;4,56;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36" y="2650234"/>
                <a:ext cx="128560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791" r="-2844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8936" y="3123818"/>
                <a:ext cx="128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4,16&lt;4,56;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36" y="3123818"/>
                <a:ext cx="128560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791" r="-2844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2936" y="3597402"/>
                <a:ext cx="128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4,26&lt;4,56;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6" y="3597402"/>
                <a:ext cx="128560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18" r="-331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936" y="4070986"/>
                <a:ext cx="128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4,36&lt;4,56;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6" y="4070986"/>
                <a:ext cx="128560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318" r="-3318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2936" y="4550355"/>
                <a:ext cx="1285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4,46&lt;4,56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6" y="4550355"/>
                <a:ext cx="128560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84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5544" y="2263470"/>
                <a:ext cx="891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) 14,57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44" y="2263470"/>
                <a:ext cx="89127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6122" r="-6122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74979" y="2248268"/>
                <a:ext cx="714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14,5∗;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79" y="2248268"/>
                <a:ext cx="71493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7692" r="-5128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44147" y="2248268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147" y="2248268"/>
                <a:ext cx="23083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4010" y="2650234"/>
                <a:ext cx="1542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14,57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14,58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010" y="2650234"/>
                <a:ext cx="154208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767" r="-2767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24010" y="3123818"/>
                <a:ext cx="15292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14,57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4,5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9.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010" y="3123818"/>
                <a:ext cx="152926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789" r="-39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3" grpId="0"/>
      <p:bldP spid="4" grpId="0"/>
      <p:bldP spid="8" grpId="0"/>
      <p:bldP spid="5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дроби в порядке возрастания:</a:t>
                </a:r>
                <a:endParaRPr lang="ru-RU" sz="1800" b="0" i="1" dirty="0" smtClean="0">
                  <a:latin typeface="Cambria Math" panose="02040503050406030204" pitchFamily="18" charset="0"/>
                </a:endParaRPr>
              </a:p>
              <a:p>
                <a:endParaRPr lang="ru-RU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15,5;15,86;15,8;15,84.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143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167" y="2317833"/>
                <a:ext cx="2600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15,50;15,86;15,80;15,84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67" y="2317833"/>
                <a:ext cx="260007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643" r="-187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223" y="2009897"/>
            <a:ext cx="1105889" cy="266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8173" y="2263469"/>
                <a:ext cx="864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15,50;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73" y="2263469"/>
                <a:ext cx="86433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48447" y="2273270"/>
                <a:ext cx="864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15,80;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47" y="2273270"/>
                <a:ext cx="86433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97893" y="2271667"/>
                <a:ext cx="864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15,84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3" y="2271667"/>
                <a:ext cx="86433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94722" y="2274873"/>
                <a:ext cx="851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15,86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2" y="2274873"/>
                <a:ext cx="85151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0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493 L -0.00139 0.172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247 L -0.07534 0.171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8.64198E-7 L -0.075 0.172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55 L 0.14115 0.172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3" grpId="0"/>
      <p:bldP spid="9" grpId="0"/>
      <p:bldP spid="9" grpId="1"/>
      <p:bldP spid="10" grpId="0"/>
      <p:bldP spid="10" grpId="1"/>
      <p:bldP spid="11" grpId="0"/>
      <p:bldP spid="11" grpId="1"/>
      <p:bldP spid="22" grpId="0"/>
      <p:bldP spid="2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дроби в порядке убывания:</a:t>
                </a:r>
                <a:endParaRPr lang="ru-RU" sz="1800" b="0" i="1" dirty="0" smtClean="0">
                  <a:latin typeface="Cambria Math" panose="02040503050406030204" pitchFamily="18" charset="0"/>
                </a:endParaRPr>
              </a:p>
              <a:p>
                <a:endParaRPr lang="ru-RU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7,97;3,47;3,53;3,43.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302" t="-7143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223" y="2060700"/>
            <a:ext cx="1105889" cy="2562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3374" y="1338876"/>
                <a:ext cx="551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7,97;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1338876"/>
                <a:ext cx="55143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000" r="-7778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88506" y="1292709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3,53;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06" y="1292709"/>
                <a:ext cx="73609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6707" y="1288076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3,47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7" y="1288076"/>
                <a:ext cx="73609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820429" y="1288161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3,43.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29" y="1288161"/>
                <a:ext cx="72327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96296E-6 L 0.00157 0.199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5608 0.199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741 L 0.06041 0.200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494 L 0.00035 0.2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3" grpId="0"/>
      <p:bldP spid="3" grpId="1"/>
      <p:bldP spid="4" grpId="0"/>
      <p:bldP spid="4" grpId="1"/>
      <p:bldP spid="5" grpId="0"/>
      <p:bldP spid="5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5" y="878357"/>
            <a:ext cx="8158924" cy="4033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з </a:t>
            </a:r>
            <a:r>
              <a:rPr lang="ru-RU" sz="1600" dirty="0">
                <a:solidFill>
                  <a:schemeClr val="bg1"/>
                </a:solidFill>
              </a:rPr>
              <a:t>двух десятичных дробей больше та, у которой целая часть больше.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Если к десятичной дроби справа приписать любое количество нулей, то получится дробь, равная данной.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Значение </a:t>
            </a:r>
            <a:r>
              <a:rPr lang="ru-RU" sz="1600" dirty="0" smtClean="0">
                <a:solidFill>
                  <a:schemeClr val="bg1"/>
                </a:solidFill>
              </a:rPr>
              <a:t>десятичной дроби</a:t>
            </a:r>
            <a:r>
              <a:rPr lang="ru-RU" sz="1600" dirty="0">
                <a:solidFill>
                  <a:schemeClr val="bg1"/>
                </a:solidFill>
              </a:rPr>
              <a:t>, которая оканчивается нулями, не изменится, если последние нули в её записи отбросить.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Чтобы сравнить две десятичные дроби с равными целыми частями и различным количеством цифр после запятой, надо с помощью приписывания нулей справа </a:t>
            </a:r>
            <a:r>
              <a:rPr lang="ru-RU" sz="1600" dirty="0" smtClean="0">
                <a:solidFill>
                  <a:schemeClr val="bg1"/>
                </a:solidFill>
              </a:rPr>
              <a:t>уравнять </a:t>
            </a:r>
            <a:r>
              <a:rPr lang="ru-RU" sz="1600" dirty="0">
                <a:solidFill>
                  <a:schemeClr val="bg1"/>
                </a:solidFill>
              </a:rPr>
              <a:t>количество цифр в дробных частях, после чего сравнить полученные дроби поразрядно.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2079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203953" y="1083588"/>
            <a:ext cx="2364047" cy="615315"/>
          </a:xfrm>
          <a:prstGeom prst="wedgeRoundRectCallout">
            <a:avLst>
              <a:gd name="adj1" fmla="val -44039"/>
              <a:gd name="adj2" fmla="val 9002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думал, что только один вид слонов бывает.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073814" y="942803"/>
            <a:ext cx="3282286" cy="756100"/>
          </a:xfrm>
          <a:prstGeom prst="wedgeRoundRectCallout">
            <a:avLst>
              <a:gd name="adj1" fmla="val 45785"/>
              <a:gd name="adj2" fmla="val 9555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какой слон? Они же бывают африканскими и азиатскими.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182" y="2015492"/>
            <a:ext cx="1195312" cy="2879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63" y="2015491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207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203953" y="1083588"/>
            <a:ext cx="2364047" cy="615315"/>
          </a:xfrm>
          <a:prstGeom prst="wedgeRoundRectCallout">
            <a:avLst>
              <a:gd name="adj1" fmla="val -44039"/>
              <a:gd name="adj2" fmla="val 9002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Пойдём.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073814" y="736600"/>
            <a:ext cx="3282286" cy="962303"/>
          </a:xfrm>
          <a:prstGeom prst="wedgeRoundRectCallout">
            <a:avLst>
              <a:gd name="adj1" fmla="val 45011"/>
              <a:gd name="adj2" fmla="val 8235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Пошли ко мне, у меня есть энциклопедия, в которой можно прочитать о том, сколько весят слоны.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182" y="2015491"/>
            <a:ext cx="1195312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63" y="2015491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949" y="1756208"/>
            <a:ext cx="1242699" cy="1744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ая прямоугольная выноска 10"/>
              <p:cNvSpPr/>
              <p:nvPr/>
            </p:nvSpPr>
            <p:spPr>
              <a:xfrm>
                <a:off x="2413000" y="376238"/>
                <a:ext cx="6372225" cy="1237921"/>
              </a:xfrm>
              <a:prstGeom prst="wedgeRoundRectCallout">
                <a:avLst>
                  <a:gd name="adj1" fmla="val 18791"/>
                  <a:gd name="adj2" fmla="val 6423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Так, давай посмотрим.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Здесь написано, что самец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африканского </a:t>
                </a:r>
                <a:r>
                  <a:rPr lang="ru-RU" dirty="0">
                    <a:solidFill>
                      <a:schemeClr val="tx1"/>
                    </a:solidFill>
                  </a:rPr>
                  <a:t>слона весит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8,5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тонн, вес самки может доходить до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2,8 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тонн.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А вот вес самца азиатского слона может быть равен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5,2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тонны. 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Самка </a:t>
                </a:r>
                <a:r>
                  <a:rPr lang="ru-RU" dirty="0">
                    <a:solidFill>
                      <a:schemeClr val="tx1"/>
                    </a:solidFill>
                  </a:rPr>
                  <a:t>азиатского слона может весить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2,7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тонны.</a:t>
                </a:r>
              </a:p>
            </p:txBody>
          </p:sp>
        </mc:Choice>
        <mc:Fallback xmlns="">
          <p:sp>
            <p:nvSpPr>
              <p:cNvPr id="11" name="Скругленная прямоугольная выноска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0" y="376238"/>
                <a:ext cx="6372225" cy="1237921"/>
              </a:xfrm>
              <a:prstGeom prst="wedgeRoundRectCallout">
                <a:avLst>
                  <a:gd name="adj1" fmla="val 18791"/>
                  <a:gd name="adj2" fmla="val 64234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698" y="1768908"/>
            <a:ext cx="1191785" cy="1724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91" y="2374647"/>
            <a:ext cx="1781114" cy="13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527839" y="376237"/>
            <a:ext cx="3920461" cy="653205"/>
          </a:xfrm>
          <a:prstGeom prst="wedgeRoundRectCallout">
            <a:avLst>
              <a:gd name="adj1" fmla="val -50385"/>
              <a:gd name="adj2" fmla="val 8685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Так. Давай теперь выпишем вес самцов и самок и посмотрим, кто же весит больше.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1700" y="233680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Самцы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71700" y="339090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Самки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680411" y="1578917"/>
            <a:ext cx="128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Африк.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550625" y="1578916"/>
            <a:ext cx="11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Азиат.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57837" y="2306020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8,5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837" y="2306020"/>
                <a:ext cx="94096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42331" y="2306018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5,2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31" y="2306018"/>
                <a:ext cx="94096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57837" y="3360122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2,8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837" y="3360122"/>
                <a:ext cx="94096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22356" y="3360121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2,7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56" y="3360121"/>
                <a:ext cx="94096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39659" y="2306019"/>
                <a:ext cx="4087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59" y="2306019"/>
                <a:ext cx="408766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89023" y="3360121"/>
                <a:ext cx="2741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23" y="3360121"/>
                <a:ext cx="274114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1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58775" y="386172"/>
            <a:ext cx="5089650" cy="643271"/>
          </a:xfrm>
          <a:prstGeom prst="wedgeRoundRectCallout">
            <a:avLst>
              <a:gd name="adj1" fmla="val -25345"/>
              <a:gd name="adj2" fmla="val 10222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Даже не знаю, Саша.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таким </a:t>
            </a:r>
            <a:r>
              <a:rPr lang="ru-RU" dirty="0" smtClean="0">
                <a:solidFill>
                  <a:schemeClr val="tx1"/>
                </a:solidFill>
              </a:rPr>
              <a:t>я ещё </a:t>
            </a:r>
            <a:r>
              <a:rPr lang="ru-RU" dirty="0">
                <a:solidFill>
                  <a:schemeClr val="tx1"/>
                </a:solidFill>
              </a:rPr>
              <a:t>не сталкивался.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точно </a:t>
            </a:r>
            <a:r>
              <a:rPr lang="ru-RU" dirty="0" smtClean="0">
                <a:solidFill>
                  <a:schemeClr val="tx1"/>
                </a:solidFill>
              </a:rPr>
              <a:t>знает, </a:t>
            </a:r>
            <a:r>
              <a:rPr lang="ru-RU" dirty="0">
                <a:solidFill>
                  <a:schemeClr val="tx1"/>
                </a:solidFill>
              </a:rPr>
              <a:t>как </a:t>
            </a:r>
            <a:r>
              <a:rPr lang="ru-RU" dirty="0" smtClean="0">
                <a:solidFill>
                  <a:schemeClr val="tx1"/>
                </a:solidFill>
              </a:rPr>
              <a:t>можно сравнить такие числа.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700" y="233680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Самцы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71700" y="339090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80411" y="1578917"/>
            <a:ext cx="128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Африк.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50625" y="1578916"/>
            <a:ext cx="112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Азиат.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57837" y="2306020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8,5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837" y="2306020"/>
                <a:ext cx="94096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2331" y="2306018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5,2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31" y="2306018"/>
                <a:ext cx="94096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7837" y="3360122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2,8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837" y="3360122"/>
                <a:ext cx="94096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2356" y="3360121"/>
                <a:ext cx="9409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2,7 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56" y="3360121"/>
                <a:ext cx="94096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39659" y="2306019"/>
                <a:ext cx="4087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59" y="2306019"/>
                <a:ext cx="408766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9023" y="3360121"/>
                <a:ext cx="2741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23" y="3360121"/>
                <a:ext cx="274114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ая прямоугольная выноска 17"/>
          <p:cNvSpPr/>
          <p:nvPr/>
        </p:nvSpPr>
        <p:spPr>
          <a:xfrm>
            <a:off x="5550625" y="368937"/>
            <a:ext cx="3234600" cy="660506"/>
          </a:xfrm>
          <a:prstGeom prst="wedgeRoundRectCallout">
            <a:avLst>
              <a:gd name="adj1" fmla="val 23956"/>
              <a:gd name="adj2" fmla="val 9210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вот с самками непонятно.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Обе весят по две целых. Как же их сравнивать? </a:t>
            </a:r>
            <a:r>
              <a:rPr lang="ru-RU" dirty="0" err="1">
                <a:solidFill>
                  <a:schemeClr val="tx1"/>
                </a:solidFill>
              </a:rPr>
              <a:t>Паш</a:t>
            </a:r>
            <a:r>
              <a:rPr lang="ru-RU" dirty="0">
                <a:solidFill>
                  <a:schemeClr val="tx1"/>
                </a:solidFill>
              </a:rPr>
              <a:t>, ты как думаешь?</a:t>
            </a:r>
          </a:p>
        </p:txBody>
      </p:sp>
    </p:spTree>
    <p:extLst>
      <p:ext uri="{BB962C8B-B14F-4D97-AF65-F5344CB8AC3E}">
        <p14:creationId xmlns:p14="http://schemas.microsoft.com/office/powerpoint/2010/main" val="26127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-661"/>
              <a:gd name="adj2" fmla="val 7626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привет. </a:t>
            </a:r>
            <a:r>
              <a:rPr lang="ru-RU" dirty="0" smtClean="0">
                <a:solidFill>
                  <a:schemeClr val="tx1"/>
                </a:solidFill>
              </a:rPr>
              <a:t>Мы </a:t>
            </a:r>
            <a:r>
              <a:rPr lang="ru-RU" dirty="0">
                <a:solidFill>
                  <a:schemeClr val="tx1"/>
                </a:solidFill>
              </a:rPr>
              <a:t>опять к </a:t>
            </a:r>
            <a:r>
              <a:rPr lang="ru-RU" dirty="0" smtClean="0">
                <a:solidFill>
                  <a:schemeClr val="tx1"/>
                </a:solidFill>
              </a:rPr>
              <a:t>тебе, </a:t>
            </a:r>
            <a:r>
              <a:rPr lang="ru-RU" dirty="0">
                <a:solidFill>
                  <a:schemeClr val="tx1"/>
                </a:solidFill>
              </a:rPr>
              <a:t>и у нас новая задача.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 Что случилось на этот раз?</a:t>
            </a:r>
          </a:p>
        </p:txBody>
      </p:sp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416151" y="376238"/>
            <a:ext cx="3369074" cy="893066"/>
          </a:xfrm>
          <a:prstGeom prst="wedgeRoundRectCallout">
            <a:avLst>
              <a:gd name="adj1" fmla="val -661"/>
              <a:gd name="adj2" fmla="val 7626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хотим </a:t>
            </a:r>
            <a:r>
              <a:rPr lang="ru-RU" dirty="0" smtClean="0">
                <a:solidFill>
                  <a:schemeClr val="tx1"/>
                </a:solidFill>
              </a:rPr>
              <a:t>узнать, </a:t>
            </a:r>
            <a:r>
              <a:rPr lang="ru-RU" dirty="0">
                <a:solidFill>
                  <a:schemeClr val="tx1"/>
                </a:solidFill>
              </a:rPr>
              <a:t>какой </a:t>
            </a:r>
            <a:r>
              <a:rPr lang="ru-RU" dirty="0" smtClean="0">
                <a:solidFill>
                  <a:schemeClr val="tx1"/>
                </a:solidFill>
              </a:rPr>
              <a:t>слон – </a:t>
            </a:r>
            <a:r>
              <a:rPr lang="ru-RU" dirty="0">
                <a:solidFill>
                  <a:schemeClr val="tx1"/>
                </a:solidFill>
              </a:rPr>
              <a:t>африканский или азиатский </a:t>
            </a:r>
            <a:r>
              <a:rPr lang="ru-RU" dirty="0" smtClean="0">
                <a:solidFill>
                  <a:schemeClr val="tx1"/>
                </a:solidFill>
              </a:rPr>
              <a:t>– весит </a:t>
            </a:r>
            <a:r>
              <a:rPr lang="ru-RU" dirty="0">
                <a:solidFill>
                  <a:schemeClr val="tx1"/>
                </a:solidFill>
              </a:rPr>
              <a:t>больше.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 Что случилось на этот раз?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625" y="1475403"/>
            <a:ext cx="2950526" cy="155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9999" y="3233802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28 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99" y="3233802"/>
                <a:ext cx="64120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476" r="-5714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5300" y="3233802"/>
                <a:ext cx="641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27 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233802"/>
                <a:ext cx="64120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524" r="-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3025" y="3221071"/>
                <a:ext cx="307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25" y="3221071"/>
                <a:ext cx="30777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18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11214</TotalTime>
  <Words>877</Words>
  <Application>Microsoft Office PowerPoint</Application>
  <PresentationFormat>Экран (16:9)</PresentationFormat>
  <Paragraphs>214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Roboto</vt:lpstr>
      <vt:lpstr>Arial</vt:lpstr>
      <vt:lpstr>Cambria Math</vt:lpstr>
      <vt:lpstr>Merriweather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326</cp:revision>
  <dcterms:created xsi:type="dcterms:W3CDTF">2017-06-06T14:34:21Z</dcterms:created>
  <dcterms:modified xsi:type="dcterms:W3CDTF">2025-01-17T12:58:01Z</dcterms:modified>
</cp:coreProperties>
</file>