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48"/>
  </p:notesMasterIdLst>
  <p:sldIdLst>
    <p:sldId id="273" r:id="rId2"/>
    <p:sldId id="428" r:id="rId3"/>
    <p:sldId id="465" r:id="rId4"/>
    <p:sldId id="466" r:id="rId5"/>
    <p:sldId id="274" r:id="rId6"/>
    <p:sldId id="469" r:id="rId7"/>
    <p:sldId id="262" r:id="rId8"/>
    <p:sldId id="470" r:id="rId9"/>
    <p:sldId id="484" r:id="rId10"/>
    <p:sldId id="485" r:id="rId11"/>
    <p:sldId id="486" r:id="rId12"/>
    <p:sldId id="487" r:id="rId13"/>
    <p:sldId id="488" r:id="rId14"/>
    <p:sldId id="471" r:id="rId15"/>
    <p:sldId id="410" r:id="rId16"/>
    <p:sldId id="489" r:id="rId17"/>
    <p:sldId id="490" r:id="rId18"/>
    <p:sldId id="491" r:id="rId19"/>
    <p:sldId id="492" r:id="rId20"/>
    <p:sldId id="493" r:id="rId21"/>
    <p:sldId id="494" r:id="rId22"/>
    <p:sldId id="472" r:id="rId23"/>
    <p:sldId id="326" r:id="rId24"/>
    <p:sldId id="495" r:id="rId25"/>
    <p:sldId id="443" r:id="rId26"/>
    <p:sldId id="496" r:id="rId27"/>
    <p:sldId id="497" r:id="rId28"/>
    <p:sldId id="498" r:id="rId29"/>
    <p:sldId id="500" r:id="rId30"/>
    <p:sldId id="499" r:id="rId31"/>
    <p:sldId id="501" r:id="rId32"/>
    <p:sldId id="502" r:id="rId33"/>
    <p:sldId id="503" r:id="rId34"/>
    <p:sldId id="504" r:id="rId35"/>
    <p:sldId id="505" r:id="rId36"/>
    <p:sldId id="506" r:id="rId37"/>
    <p:sldId id="507" r:id="rId38"/>
    <p:sldId id="508" r:id="rId39"/>
    <p:sldId id="509" r:id="rId40"/>
    <p:sldId id="510" r:id="rId41"/>
    <p:sldId id="511" r:id="rId42"/>
    <p:sldId id="513" r:id="rId43"/>
    <p:sldId id="512" r:id="rId44"/>
    <p:sldId id="514" r:id="rId45"/>
    <p:sldId id="515" r:id="rId46"/>
    <p:sldId id="374" r:id="rId47"/>
  </p:sldIdLst>
  <p:sldSz cx="9144000" cy="5143500" type="screen16x9"/>
  <p:notesSz cx="6858000" cy="9144000"/>
  <p:embeddedFontLst>
    <p:embeddedFont>
      <p:font typeface="Merriweather" panose="020B0604020202020204" charset="-52"/>
      <p:regular r:id="rId49"/>
      <p:bold r:id="rId50"/>
    </p:embeddedFont>
    <p:embeddedFont>
      <p:font typeface="Cambria Math" panose="02040503050406030204" pitchFamily="18" charset="0"/>
      <p:regular r:id="rId51"/>
    </p:embeddedFont>
    <p:embeddedFont>
      <p:font typeface="Calibri" panose="020F0502020204030204" pitchFamily="34" charset="0"/>
      <p:regular r:id="rId52"/>
      <p:bold r:id="rId53"/>
      <p:italic r:id="rId54"/>
      <p:boldItalic r:id="rId55"/>
    </p:embeddedFont>
    <p:embeddedFont>
      <p:font typeface="Roboto" panose="020B0604020202020204" charset="0"/>
      <p:regular r:id="rId56"/>
      <p:bold r:id="rId57"/>
      <p:italic r:id="rId58"/>
      <p:boldItalic r:id="rId59"/>
    </p:embeddedFont>
  </p:embeddedFontLst>
  <p:defaultTextStyle>
    <a:defPPr>
      <a:defRPr lang="ru-RU"/>
    </a:defPPr>
    <a:lvl1pPr marL="0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892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783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675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566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457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348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240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132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81" userDrawn="1">
          <p15:clr>
            <a:srgbClr val="A4A3A4"/>
          </p15:clr>
        </p15:guide>
        <p15:guide id="2" pos="226" userDrawn="1">
          <p15:clr>
            <a:srgbClr val="A4A3A4"/>
          </p15:clr>
        </p15:guide>
        <p15:guide id="3" pos="5534" userDrawn="1">
          <p15:clr>
            <a:srgbClr val="A4A3A4"/>
          </p15:clr>
        </p15:guide>
        <p15:guide id="4" orient="horz" pos="237" userDrawn="1">
          <p15:clr>
            <a:srgbClr val="A4A3A4"/>
          </p15:clr>
        </p15:guide>
        <p15:guide id="5" pos="2903" userDrawn="1">
          <p15:clr>
            <a:srgbClr val="A4A3A4"/>
          </p15:clr>
        </p15:guide>
        <p15:guide id="6" pos="2744" userDrawn="1">
          <p15:clr>
            <a:srgbClr val="A4A3A4"/>
          </p15:clr>
        </p15:guide>
        <p15:guide id="7" pos="2041" userDrawn="1">
          <p15:clr>
            <a:srgbClr val="A4A3A4"/>
          </p15:clr>
        </p15:guide>
        <p15:guide id="8" pos="3651" userDrawn="1">
          <p15:clr>
            <a:srgbClr val="A4A3A4"/>
          </p15:clr>
        </p15:guide>
        <p15:guide id="9" pos="1837" userDrawn="1">
          <p15:clr>
            <a:srgbClr val="A4A3A4"/>
          </p15:clr>
        </p15:guide>
        <p15:guide id="10" pos="390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2A7F4A"/>
    <a:srgbClr val="15490B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66" autoAdjust="0"/>
    <p:restoredTop sz="90413" autoAdjust="0"/>
  </p:normalViewPr>
  <p:slideViewPr>
    <p:cSldViewPr snapToGrid="0" showGuides="1">
      <p:cViewPr varScale="1">
        <p:scale>
          <a:sx n="105" d="100"/>
          <a:sy n="105" d="100"/>
        </p:scale>
        <p:origin x="960" y="67"/>
      </p:cViewPr>
      <p:guideLst>
        <p:guide orient="horz" pos="2981"/>
        <p:guide pos="226"/>
        <p:guide pos="5534"/>
        <p:guide orient="horz" pos="237"/>
        <p:guide pos="2903"/>
        <p:guide pos="2744"/>
        <p:guide pos="2041"/>
        <p:guide pos="3651"/>
        <p:guide pos="1837"/>
        <p:guide pos="390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6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5.fntdata"/><Relationship Id="rId58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.fntdata"/><Relationship Id="rId57" Type="http://schemas.openxmlformats.org/officeDocument/2006/relationships/font" Target="fonts/font9.fntdata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4.fntdata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8.fntdata"/><Relationship Id="rId8" Type="http://schemas.openxmlformats.org/officeDocument/2006/relationships/slide" Target="slides/slide7.xml"/><Relationship Id="rId51" Type="http://schemas.openxmlformats.org/officeDocument/2006/relationships/font" Target="fonts/font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F6CDED-7666-4D7E-A294-5461EC81F347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3F394D-A24F-4D3B-936C-7A19980982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627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3626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59177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6692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54714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20136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93247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10101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25373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22785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53586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04084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83357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12494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31931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07436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87609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13435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24016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17047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55305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248102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16993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756565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126216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925981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584804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785280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959240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799050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939276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35680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456297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09400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262781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529983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644232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681441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467585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71875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10738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17984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3553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92053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23214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5851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77479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70236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0811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0486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112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525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493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1325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1477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3142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8434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56006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1739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9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9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9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10" Type="http://schemas.openxmlformats.org/officeDocument/2006/relationships/image" Target="../media/image41.png"/><Relationship Id="rId4" Type="http://schemas.openxmlformats.org/officeDocument/2006/relationships/image" Target="../media/image10.png"/><Relationship Id="rId9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1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9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18" Type="http://schemas.openxmlformats.org/officeDocument/2006/relationships/image" Target="../media/image62.png"/><Relationship Id="rId21" Type="http://schemas.openxmlformats.org/officeDocument/2006/relationships/image" Target="../media/image65.png"/><Relationship Id="rId7" Type="http://schemas.openxmlformats.org/officeDocument/2006/relationships/image" Target="../media/image47.png"/><Relationship Id="rId12" Type="http://schemas.openxmlformats.org/officeDocument/2006/relationships/image" Target="../media/image56.png"/><Relationship Id="rId17" Type="http://schemas.openxmlformats.org/officeDocument/2006/relationships/image" Target="../media/image61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60.png"/><Relationship Id="rId20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15.png"/><Relationship Id="rId15" Type="http://schemas.openxmlformats.org/officeDocument/2006/relationships/image" Target="../media/image59.png"/><Relationship Id="rId23" Type="http://schemas.openxmlformats.org/officeDocument/2006/relationships/image" Target="../media/image67.png"/><Relationship Id="rId10" Type="http://schemas.openxmlformats.org/officeDocument/2006/relationships/image" Target="../media/image54.png"/><Relationship Id="rId19" Type="http://schemas.openxmlformats.org/officeDocument/2006/relationships/image" Target="../media/image63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Relationship Id="rId22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18" Type="http://schemas.openxmlformats.org/officeDocument/2006/relationships/image" Target="../media/image63.png"/><Relationship Id="rId21" Type="http://schemas.openxmlformats.org/officeDocument/2006/relationships/image" Target="../media/image66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17" Type="http://schemas.openxmlformats.org/officeDocument/2006/relationships/image" Target="../media/image62.png"/><Relationship Id="rId25" Type="http://schemas.openxmlformats.org/officeDocument/2006/relationships/image" Target="../media/image70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61.png"/><Relationship Id="rId20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11" Type="http://schemas.openxmlformats.org/officeDocument/2006/relationships/image" Target="../media/image56.png"/><Relationship Id="rId24" Type="http://schemas.openxmlformats.org/officeDocument/2006/relationships/image" Target="../media/image49.png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23" Type="http://schemas.openxmlformats.org/officeDocument/2006/relationships/image" Target="../media/image68.png"/><Relationship Id="rId10" Type="http://schemas.openxmlformats.org/officeDocument/2006/relationships/image" Target="../media/image55.png"/><Relationship Id="rId19" Type="http://schemas.openxmlformats.org/officeDocument/2006/relationships/image" Target="../media/image64.png"/><Relationship Id="rId4" Type="http://schemas.openxmlformats.org/officeDocument/2006/relationships/image" Target="../media/image48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Relationship Id="rId22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18" Type="http://schemas.openxmlformats.org/officeDocument/2006/relationships/image" Target="../media/image63.png"/><Relationship Id="rId26" Type="http://schemas.openxmlformats.org/officeDocument/2006/relationships/image" Target="../media/image10.png"/><Relationship Id="rId21" Type="http://schemas.openxmlformats.org/officeDocument/2006/relationships/image" Target="../media/image66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17" Type="http://schemas.openxmlformats.org/officeDocument/2006/relationships/image" Target="../media/image62.png"/><Relationship Id="rId25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61.png"/><Relationship Id="rId20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11" Type="http://schemas.openxmlformats.org/officeDocument/2006/relationships/image" Target="../media/image56.png"/><Relationship Id="rId24" Type="http://schemas.openxmlformats.org/officeDocument/2006/relationships/image" Target="../media/image71.png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23" Type="http://schemas.openxmlformats.org/officeDocument/2006/relationships/image" Target="../media/image68.png"/><Relationship Id="rId10" Type="http://schemas.openxmlformats.org/officeDocument/2006/relationships/image" Target="../media/image55.png"/><Relationship Id="rId19" Type="http://schemas.openxmlformats.org/officeDocument/2006/relationships/image" Target="../media/image64.png"/><Relationship Id="rId4" Type="http://schemas.openxmlformats.org/officeDocument/2006/relationships/image" Target="../media/image48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Relationship Id="rId22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18" Type="http://schemas.openxmlformats.org/officeDocument/2006/relationships/image" Target="../media/image63.png"/><Relationship Id="rId26" Type="http://schemas.openxmlformats.org/officeDocument/2006/relationships/image" Target="../media/image74.png"/><Relationship Id="rId21" Type="http://schemas.openxmlformats.org/officeDocument/2006/relationships/image" Target="../media/image66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17" Type="http://schemas.openxmlformats.org/officeDocument/2006/relationships/image" Target="../media/image62.png"/><Relationship Id="rId25" Type="http://schemas.openxmlformats.org/officeDocument/2006/relationships/image" Target="../media/image73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61.png"/><Relationship Id="rId20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11" Type="http://schemas.openxmlformats.org/officeDocument/2006/relationships/image" Target="../media/image56.png"/><Relationship Id="rId24" Type="http://schemas.openxmlformats.org/officeDocument/2006/relationships/image" Target="../media/image49.png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23" Type="http://schemas.openxmlformats.org/officeDocument/2006/relationships/image" Target="../media/image68.png"/><Relationship Id="rId10" Type="http://schemas.openxmlformats.org/officeDocument/2006/relationships/image" Target="../media/image55.png"/><Relationship Id="rId19" Type="http://schemas.openxmlformats.org/officeDocument/2006/relationships/image" Target="../media/image64.png"/><Relationship Id="rId4" Type="http://schemas.openxmlformats.org/officeDocument/2006/relationships/image" Target="../media/image48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Relationship Id="rId22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11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78.png"/><Relationship Id="rId10" Type="http://schemas.openxmlformats.org/officeDocument/2006/relationships/image" Target="../media/image77.png"/><Relationship Id="rId9" Type="http://schemas.openxmlformats.org/officeDocument/2006/relationships/image" Target="../media/image7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12" Type="http://schemas.openxmlformats.org/officeDocument/2006/relationships/image" Target="../media/image7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77.png"/><Relationship Id="rId5" Type="http://schemas.openxmlformats.org/officeDocument/2006/relationships/image" Target="../media/image75.png"/><Relationship Id="rId10" Type="http://schemas.openxmlformats.org/officeDocument/2006/relationships/image" Target="../media/image76.png"/><Relationship Id="rId9" Type="http://schemas.openxmlformats.org/officeDocument/2006/relationships/image" Target="../media/image7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9.png"/><Relationship Id="rId4" Type="http://schemas.openxmlformats.org/officeDocument/2006/relationships/image" Target="../media/image8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9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openxmlformats.org/officeDocument/2006/relationships/image" Target="../media/image87.png"/><Relationship Id="rId10" Type="http://schemas.openxmlformats.org/officeDocument/2006/relationships/image" Target="../media/image92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6.png"/><Relationship Id="rId7" Type="http://schemas.openxmlformats.org/officeDocument/2006/relationships/image" Target="../media/image89.png"/><Relationship Id="rId12" Type="http://schemas.openxmlformats.org/officeDocument/2006/relationships/image" Target="../media/image9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11" Type="http://schemas.openxmlformats.org/officeDocument/2006/relationships/image" Target="../media/image94.png"/><Relationship Id="rId5" Type="http://schemas.openxmlformats.org/officeDocument/2006/relationships/image" Target="../media/image87.png"/><Relationship Id="rId10" Type="http://schemas.openxmlformats.org/officeDocument/2006/relationships/image" Target="../media/image92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7" Type="http://schemas.openxmlformats.org/officeDocument/2006/relationships/image" Target="../media/image90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png"/><Relationship Id="rId11" Type="http://schemas.openxmlformats.org/officeDocument/2006/relationships/image" Target="../media/image95.png"/><Relationship Id="rId5" Type="http://schemas.openxmlformats.org/officeDocument/2006/relationships/image" Target="../media/image87.png"/><Relationship Id="rId10" Type="http://schemas.openxmlformats.org/officeDocument/2006/relationships/image" Target="../media/image94.png"/><Relationship Id="rId4" Type="http://schemas.openxmlformats.org/officeDocument/2006/relationships/image" Target="../media/image86.png"/><Relationship Id="rId9" Type="http://schemas.openxmlformats.org/officeDocument/2006/relationships/image" Target="../media/image9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7.png"/><Relationship Id="rId7" Type="http://schemas.openxmlformats.org/officeDocument/2006/relationships/image" Target="../media/image89.png"/><Relationship Id="rId12" Type="http://schemas.openxmlformats.org/officeDocument/2006/relationships/image" Target="../media/image9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11" Type="http://schemas.openxmlformats.org/officeDocument/2006/relationships/image" Target="../media/image94.png"/><Relationship Id="rId5" Type="http://schemas.openxmlformats.org/officeDocument/2006/relationships/image" Target="../media/image87.png"/><Relationship Id="rId15" Type="http://schemas.openxmlformats.org/officeDocument/2006/relationships/image" Target="../media/image99.png"/><Relationship Id="rId10" Type="http://schemas.openxmlformats.org/officeDocument/2006/relationships/image" Target="../media/image92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Relationship Id="rId14" Type="http://schemas.openxmlformats.org/officeDocument/2006/relationships/image" Target="../media/image9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0.png"/><Relationship Id="rId4" Type="http://schemas.openxmlformats.org/officeDocument/2006/relationships/image" Target="../media/image1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1.png"/><Relationship Id="rId4" Type="http://schemas.openxmlformats.org/officeDocument/2006/relationships/image" Target="../media/image9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9.png"/><Relationship Id="rId4" Type="http://schemas.openxmlformats.org/officeDocument/2006/relationships/image" Target="../media/image10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4.png"/><Relationship Id="rId5" Type="http://schemas.openxmlformats.org/officeDocument/2006/relationships/image" Target="../media/image10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9.png"/><Relationship Id="rId11" Type="http://schemas.openxmlformats.org/officeDocument/2006/relationships/image" Target="../media/image114.png"/><Relationship Id="rId5" Type="http://schemas.openxmlformats.org/officeDocument/2006/relationships/image" Target="../media/image102.png"/><Relationship Id="rId10" Type="http://schemas.openxmlformats.org/officeDocument/2006/relationships/image" Target="../media/image113.png"/><Relationship Id="rId4" Type="http://schemas.openxmlformats.org/officeDocument/2006/relationships/image" Target="../media/image107.png"/><Relationship Id="rId9" Type="http://schemas.openxmlformats.org/officeDocument/2006/relationships/image" Target="../media/image11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8.png"/><Relationship Id="rId5" Type="http://schemas.openxmlformats.org/officeDocument/2006/relationships/image" Target="../media/image103.png"/><Relationship Id="rId4" Type="http://schemas.openxmlformats.org/officeDocument/2006/relationships/image" Target="../media/image1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7" Type="http://schemas.openxmlformats.org/officeDocument/2006/relationships/image" Target="../media/image11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108.png"/><Relationship Id="rId5" Type="http://schemas.openxmlformats.org/officeDocument/2006/relationships/image" Target="../media/image103.png"/><Relationship Id="rId10" Type="http://schemas.openxmlformats.org/officeDocument/2006/relationships/image" Target="../media/image122.png"/><Relationship Id="rId4" Type="http://schemas.openxmlformats.org/officeDocument/2006/relationships/image" Target="../media/image115.png"/><Relationship Id="rId9" Type="http://schemas.openxmlformats.org/officeDocument/2006/relationships/image" Target="../media/image12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7" Type="http://schemas.openxmlformats.org/officeDocument/2006/relationships/image" Target="../media/image12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7.png"/><Relationship Id="rId5" Type="http://schemas.openxmlformats.org/officeDocument/2006/relationships/image" Target="../media/image116.png"/><Relationship Id="rId4" Type="http://schemas.openxmlformats.org/officeDocument/2006/relationships/image" Target="../media/image12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3" Type="http://schemas.openxmlformats.org/officeDocument/2006/relationships/image" Target="../media/image12.png"/><Relationship Id="rId21" Type="http://schemas.openxmlformats.org/officeDocument/2006/relationships/image" Target="../media/image32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19" Type="http://schemas.openxmlformats.org/officeDocument/2006/relationships/image" Target="../media/image30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9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0" y="1598478"/>
            <a:ext cx="4392613" cy="1569660"/>
          </a:xfrm>
          <a:prstGeom prst="rect">
            <a:avLst/>
          </a:prstGeom>
        </p:spPr>
        <p:txBody>
          <a:bodyPr wrap="square" lIns="720000" tIns="0" rIns="0" bIns="0">
            <a:spAutoFit/>
          </a:bodyPr>
          <a:lstStyle/>
          <a:p>
            <a:r>
              <a:rPr lang="ru-RU" sz="3400" dirty="0" smtClean="0">
                <a:solidFill>
                  <a:schemeClr val="bg1"/>
                </a:solidFill>
                <a:latin typeface="+mj-lt"/>
              </a:rPr>
              <a:t>Округление чисел.</a:t>
            </a:r>
          </a:p>
          <a:p>
            <a:r>
              <a:rPr lang="ru-RU" sz="3400" dirty="0" smtClean="0">
                <a:solidFill>
                  <a:schemeClr val="bg1"/>
                </a:solidFill>
                <a:latin typeface="+mj-lt"/>
              </a:rPr>
              <a:t>Прикидки </a:t>
            </a:r>
            <a:endParaRPr lang="en-US" sz="3400" dirty="0" smtClean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1361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77862" y="1358203"/>
            <a:ext cx="2637071" cy="360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16151" y="1475403"/>
            <a:ext cx="1464443" cy="33939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2" y="1989303"/>
            <a:ext cx="2880000" cy="2880000"/>
          </a:xfrm>
          <a:prstGeom prst="rect">
            <a:avLst/>
          </a:prstGeom>
        </p:spPr>
      </p:pic>
      <p:sp>
        <p:nvSpPr>
          <p:cNvPr id="14" name="Скругленная прямоугольная выноска 13"/>
          <p:cNvSpPr/>
          <p:nvPr/>
        </p:nvSpPr>
        <p:spPr>
          <a:xfrm>
            <a:off x="358775" y="376238"/>
            <a:ext cx="2810135" cy="762000"/>
          </a:xfrm>
          <a:prstGeom prst="wedgeRoundRectCallout">
            <a:avLst>
              <a:gd name="adj1" fmla="val -6201"/>
              <a:gd name="adj2" fmla="val 159544"/>
              <a:gd name="adj3" fmla="val 16667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Это </a:t>
            </a:r>
            <a:r>
              <a:rPr lang="ru-RU" dirty="0">
                <a:solidFill>
                  <a:schemeClr val="tx1"/>
                </a:solidFill>
              </a:rPr>
              <a:t>специальный знак, который используется при округлении </a:t>
            </a:r>
            <a:r>
              <a:rPr lang="ru-RU" dirty="0" smtClean="0">
                <a:solidFill>
                  <a:schemeClr val="tx1"/>
                </a:solidFill>
              </a:rPr>
              <a:t>числ</a:t>
            </a:r>
            <a:r>
              <a:rPr lang="ru-RU" dirty="0">
                <a:solidFill>
                  <a:schemeClr val="tx1"/>
                </a:solidFill>
              </a:rPr>
              <a:t>а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  <a:endParaRPr lang="ru-RU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264016" y="1712304"/>
                <a:ext cx="182421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6,1</m:t>
                      </m:r>
                      <m:r>
                        <a:rPr lang="ru-RU" sz="3600" b="0" i="1" smtClean="0"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≈6</m:t>
                      </m:r>
                    </m:oMath>
                  </m:oMathPara>
                </a14:m>
                <a:endParaRPr lang="ru-RU" sz="36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4016" y="1712304"/>
                <a:ext cx="1824217" cy="553998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Скругленная прямоугольная выноска 7"/>
          <p:cNvSpPr/>
          <p:nvPr/>
        </p:nvSpPr>
        <p:spPr>
          <a:xfrm>
            <a:off x="3338237" y="376238"/>
            <a:ext cx="2810135" cy="762000"/>
          </a:xfrm>
          <a:prstGeom prst="wedgeRoundRectCallout">
            <a:avLst>
              <a:gd name="adj1" fmla="val 34474"/>
              <a:gd name="adj2" fmla="val 86211"/>
              <a:gd name="adj3" fmla="val 16667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Подожди, </a:t>
            </a:r>
            <a:r>
              <a:rPr lang="ru-RU" dirty="0" err="1">
                <a:solidFill>
                  <a:schemeClr val="tx1"/>
                </a:solidFill>
              </a:rPr>
              <a:t>Электроша</a:t>
            </a:r>
            <a:r>
              <a:rPr lang="ru-RU" dirty="0">
                <a:solidFill>
                  <a:schemeClr val="tx1"/>
                </a:solidFill>
              </a:rPr>
              <a:t>, а что это за знак? Какое-то </a:t>
            </a:r>
            <a:r>
              <a:rPr lang="ru-RU" dirty="0" smtClean="0">
                <a:solidFill>
                  <a:schemeClr val="tx1"/>
                </a:solidFill>
              </a:rPr>
              <a:t>неправильное </a:t>
            </a:r>
            <a:r>
              <a:rPr lang="ru-RU" dirty="0">
                <a:solidFill>
                  <a:schemeClr val="tx1"/>
                </a:solidFill>
              </a:rPr>
              <a:t>равно?</a:t>
            </a:r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>
            <a:off x="6317699" y="376238"/>
            <a:ext cx="2467527" cy="762000"/>
          </a:xfrm>
          <a:prstGeom prst="wedgeRoundRectCallout">
            <a:avLst>
              <a:gd name="adj1" fmla="val 34474"/>
              <a:gd name="adj2" fmla="val 86211"/>
              <a:gd name="adj3" fmla="val 16667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>
                <a:solidFill>
                  <a:schemeClr val="tx1"/>
                </a:solidFill>
              </a:rPr>
              <a:t>Электроша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решил просто </a:t>
            </a:r>
            <a:r>
              <a:rPr lang="ru-RU" dirty="0" smtClean="0">
                <a:solidFill>
                  <a:schemeClr val="tx1"/>
                </a:solidFill>
              </a:rPr>
              <a:t>красивое </a:t>
            </a:r>
            <a:r>
              <a:rPr lang="ru-RU" dirty="0">
                <a:solidFill>
                  <a:schemeClr val="tx1"/>
                </a:solidFill>
              </a:rPr>
              <a:t>волнистое равно поставить.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50748" y="2418801"/>
            <a:ext cx="2850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/>
              <a:t>(приблизительно равно)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380148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77862" y="1358203"/>
            <a:ext cx="2637071" cy="360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16151" y="1475403"/>
            <a:ext cx="1464443" cy="33939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2" y="1989303"/>
            <a:ext cx="2880000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Скругленная прямоугольная выноска 13"/>
              <p:cNvSpPr/>
              <p:nvPr/>
            </p:nvSpPr>
            <p:spPr>
              <a:xfrm>
                <a:off x="358775" y="376238"/>
                <a:ext cx="4873625" cy="762000"/>
              </a:xfrm>
              <a:prstGeom prst="wedgeRoundRectCallout">
                <a:avLst>
                  <a:gd name="adj1" fmla="val -27048"/>
                  <a:gd name="adj2" fmla="val 149544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dirty="0" smtClean="0">
                    <a:solidFill>
                      <a:schemeClr val="tx1"/>
                    </a:solidFill>
                  </a:rPr>
                  <a:t>А всю запись читают так: «</a:t>
                </a:r>
                <a14:m>
                  <m:oMath xmlns:m="http://schemas.openxmlformats.org/officeDocument/2006/math">
                    <m:r>
                      <a:rPr lang="ru-RU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6,17 </m:t>
                    </m:r>
                  </m:oMath>
                </a14:m>
                <a:r>
                  <a:rPr lang="ru-RU" dirty="0" smtClean="0">
                    <a:solidFill>
                      <a:schemeClr val="tx1"/>
                    </a:solidFill>
                  </a:rPr>
                  <a:t>приближённо </a:t>
                </a:r>
                <a:r>
                  <a:rPr lang="ru-RU" dirty="0">
                    <a:solidFill>
                      <a:schemeClr val="tx1"/>
                    </a:solidFill>
                  </a:rPr>
                  <a:t>равно </a:t>
                </a:r>
                <a14:m>
                  <m:oMath xmlns:m="http://schemas.openxmlformats.org/officeDocument/2006/math">
                    <m:r>
                      <a:rPr lang="ru-RU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ru-RU" dirty="0" smtClean="0">
                    <a:solidFill>
                      <a:schemeClr val="tx1"/>
                    </a:solidFill>
                  </a:rPr>
                  <a:t>»</a:t>
                </a:r>
                <a:r>
                  <a:rPr lang="ru-RU" dirty="0">
                    <a:solidFill>
                      <a:schemeClr val="tx1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14" name="Скругленная прямоугольная выноска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376238"/>
                <a:ext cx="4873625" cy="762000"/>
              </a:xfrm>
              <a:prstGeom prst="wedgeRoundRectCallout">
                <a:avLst>
                  <a:gd name="adj1" fmla="val -27048"/>
                  <a:gd name="adj2" fmla="val 149544"/>
                  <a:gd name="adj3" fmla="val 16667"/>
                </a:avLst>
              </a:prstGeom>
              <a:blipFill rotWithShape="0">
                <a:blip r:embed="rId7"/>
                <a:stretch>
                  <a:fillRect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264016" y="1712304"/>
                <a:ext cx="182421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6,1</m:t>
                      </m:r>
                      <m:r>
                        <a:rPr lang="ru-RU" sz="3600" b="0" i="1" smtClean="0"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≈6</m:t>
                      </m:r>
                    </m:oMath>
                  </m:oMathPara>
                </a14:m>
                <a:endParaRPr lang="ru-RU" sz="36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4016" y="1712304"/>
                <a:ext cx="1824217" cy="553998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2750748" y="2418801"/>
            <a:ext cx="2850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/>
              <a:t>(приблизительно равно)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365828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77862" y="1358203"/>
            <a:ext cx="2637071" cy="360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16151" y="1475403"/>
            <a:ext cx="1464443" cy="33939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2" y="1989303"/>
            <a:ext cx="2880000" cy="2880000"/>
          </a:xfrm>
          <a:prstGeom prst="rect">
            <a:avLst/>
          </a:prstGeom>
        </p:spPr>
      </p:pic>
      <p:sp>
        <p:nvSpPr>
          <p:cNvPr id="14" name="Скругленная прямоугольная выноска 13"/>
          <p:cNvSpPr/>
          <p:nvPr/>
        </p:nvSpPr>
        <p:spPr>
          <a:xfrm>
            <a:off x="358775" y="376238"/>
            <a:ext cx="3121025" cy="762000"/>
          </a:xfrm>
          <a:prstGeom prst="wedgeRoundRectCallout">
            <a:avLst>
              <a:gd name="adj1" fmla="val -10771"/>
              <a:gd name="adj2" fmla="val 162877"/>
              <a:gd name="adj3" fmla="val 16667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Нет, Паша. Не совсем так.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264016" y="1712304"/>
                <a:ext cx="182421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6,1</m:t>
                      </m:r>
                      <m:r>
                        <a:rPr lang="ru-RU" sz="3600" b="0" i="1" smtClean="0"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≈6</m:t>
                      </m:r>
                    </m:oMath>
                  </m:oMathPara>
                </a14:m>
                <a:endParaRPr lang="ru-RU" sz="36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4016" y="1712304"/>
                <a:ext cx="1824217" cy="553998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Скругленная прямоугольная выноска 8"/>
          <p:cNvSpPr/>
          <p:nvPr/>
        </p:nvSpPr>
        <p:spPr>
          <a:xfrm>
            <a:off x="4176124" y="376238"/>
            <a:ext cx="3696992" cy="762000"/>
          </a:xfrm>
          <a:prstGeom prst="wedgeRoundRectCallout">
            <a:avLst>
              <a:gd name="adj1" fmla="val -6978"/>
              <a:gd name="adj2" fmla="val 82877"/>
              <a:gd name="adj3" fmla="val 16667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Ага, понятно.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То есть мы просто взяли и отбросили дробную часть?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994008" y="2563369"/>
                <a:ext cx="1227900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600" b="0" i="1" smtClean="0">
                          <a:latin typeface="Cambria Math" panose="02040503050406030204" pitchFamily="18" charset="0"/>
                        </a:rPr>
                        <m:t>17,95</m:t>
                      </m:r>
                    </m:oMath>
                  </m:oMathPara>
                </a14:m>
                <a:endParaRPr lang="ru-RU" sz="36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4008" y="2563369"/>
                <a:ext cx="1227900" cy="553998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160546" y="2550669"/>
                <a:ext cx="1091646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≈17</m:t>
                      </m:r>
                    </m:oMath>
                  </m:oMathPara>
                </a14:m>
                <a:endParaRPr lang="ru-RU" sz="36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0546" y="2550669"/>
                <a:ext cx="1091646" cy="553998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9711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9" grpId="0" animBg="1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77862" y="1358203"/>
            <a:ext cx="2637071" cy="360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16151" y="1475403"/>
            <a:ext cx="1464443" cy="33939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2" y="1989303"/>
            <a:ext cx="2880000" cy="2880000"/>
          </a:xfrm>
          <a:prstGeom prst="rect">
            <a:avLst/>
          </a:prstGeom>
        </p:spPr>
      </p:pic>
      <p:sp>
        <p:nvSpPr>
          <p:cNvPr id="14" name="Скругленная прямоугольная выноска 13"/>
          <p:cNvSpPr/>
          <p:nvPr/>
        </p:nvSpPr>
        <p:spPr>
          <a:xfrm>
            <a:off x="358775" y="376238"/>
            <a:ext cx="3121025" cy="762000"/>
          </a:xfrm>
          <a:prstGeom prst="wedgeRoundRectCallout">
            <a:avLst>
              <a:gd name="adj1" fmla="val -10771"/>
              <a:gd name="adj2" fmla="val 162877"/>
              <a:gd name="adj3" fmla="val 16667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Нет, Паша. Не совсем так.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264016" y="1712304"/>
                <a:ext cx="182421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6,1</m:t>
                      </m:r>
                      <m:r>
                        <a:rPr lang="ru-RU" sz="3600" b="0" i="1" smtClean="0"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≈6</m:t>
                      </m:r>
                    </m:oMath>
                  </m:oMathPara>
                </a14:m>
                <a:endParaRPr lang="ru-RU" sz="36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4016" y="1712304"/>
                <a:ext cx="1824217" cy="553998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Скругленная прямоугольная выноска 8"/>
              <p:cNvSpPr/>
              <p:nvPr/>
            </p:nvSpPr>
            <p:spPr>
              <a:xfrm>
                <a:off x="4176124" y="376238"/>
                <a:ext cx="3696992" cy="762000"/>
              </a:xfrm>
              <a:prstGeom prst="wedgeRoundRectCallout">
                <a:avLst>
                  <a:gd name="adj1" fmla="val -6978"/>
                  <a:gd name="adj2" fmla="val 82877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dirty="0" smtClean="0">
                    <a:solidFill>
                      <a:schemeClr val="tx1"/>
                    </a:solidFill>
                  </a:rPr>
                  <a:t>Подожди, а </a:t>
                </a:r>
                <a14:m>
                  <m:oMath xmlns:m="http://schemas.openxmlformats.org/officeDocument/2006/math">
                    <m:r>
                      <a:rPr lang="ru-RU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18</m:t>
                    </m:r>
                  </m:oMath>
                </a14:m>
                <a:r>
                  <a:rPr lang="ru-RU" dirty="0">
                    <a:solidFill>
                      <a:schemeClr val="tx1"/>
                    </a:solidFill>
                  </a:rPr>
                  <a:t> здесь </a:t>
                </a:r>
                <a:r>
                  <a:rPr lang="ru-RU" dirty="0" smtClean="0">
                    <a:solidFill>
                      <a:schemeClr val="tx1"/>
                    </a:solidFill>
                  </a:rPr>
                  <a:t>причём</a:t>
                </a:r>
                <a:r>
                  <a:rPr lang="ru-RU" dirty="0">
                    <a:solidFill>
                      <a:schemeClr val="tx1"/>
                    </a:solidFill>
                  </a:rPr>
                  <a:t>? Мы же округляем </a:t>
                </a:r>
                <a14:m>
                  <m:oMath xmlns:m="http://schemas.openxmlformats.org/officeDocument/2006/math">
                    <m:r>
                      <a:rPr lang="ru-RU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17,95</m:t>
                    </m:r>
                  </m:oMath>
                </a14:m>
                <a:r>
                  <a:rPr lang="ru-RU" dirty="0">
                    <a:solidFill>
                      <a:schemeClr val="tx1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9" name="Скругленная прямоугольная выноска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6124" y="376238"/>
                <a:ext cx="3696992" cy="762000"/>
              </a:xfrm>
              <a:prstGeom prst="wedgeRoundRectCallout">
                <a:avLst>
                  <a:gd name="adj1" fmla="val -6978"/>
                  <a:gd name="adj2" fmla="val 82877"/>
                  <a:gd name="adj3" fmla="val 16667"/>
                </a:avLst>
              </a:prstGeom>
              <a:blipFill rotWithShape="0">
                <a:blip r:embed="rId8"/>
                <a:stretch>
                  <a:fillRect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994008" y="2563369"/>
                <a:ext cx="1227900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600" b="0" i="1" smtClean="0">
                          <a:latin typeface="Cambria Math" panose="02040503050406030204" pitchFamily="18" charset="0"/>
                        </a:rPr>
                        <m:t>17,95</m:t>
                      </m:r>
                    </m:oMath>
                  </m:oMathPara>
                </a14:m>
                <a:endParaRPr lang="ru-RU" sz="36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4008" y="2563369"/>
                <a:ext cx="1227900" cy="553998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160546" y="2550669"/>
                <a:ext cx="1091646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≈18</m:t>
                      </m:r>
                    </m:oMath>
                  </m:oMathPara>
                </a14:m>
                <a:endParaRPr lang="ru-RU" sz="36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0546" y="2550669"/>
                <a:ext cx="1091646" cy="553998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9231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2" y="1989303"/>
            <a:ext cx="2880000" cy="2880000"/>
          </a:xfrm>
          <a:prstGeom prst="rect">
            <a:avLst/>
          </a:prstGeom>
        </p:spPr>
      </p:pic>
      <p:sp>
        <p:nvSpPr>
          <p:cNvPr id="14" name="Скругленная прямоугольная выноска 13"/>
          <p:cNvSpPr/>
          <p:nvPr/>
        </p:nvSpPr>
        <p:spPr>
          <a:xfrm>
            <a:off x="796665" y="376238"/>
            <a:ext cx="3559435" cy="762000"/>
          </a:xfrm>
          <a:prstGeom prst="wedgeRoundRectCallout">
            <a:avLst>
              <a:gd name="adj1" fmla="val -30700"/>
              <a:gd name="adj2" fmla="val 156211"/>
              <a:gd name="adj3" fmla="val 16667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Договорились округлять к числу, которое находится ближе.</a:t>
            </a: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714778"/>
              </p:ext>
            </p:extLst>
          </p:nvPr>
        </p:nvGraphicFramePr>
        <p:xfrm>
          <a:off x="4572001" y="278550"/>
          <a:ext cx="4213224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cxnSp>
        <p:nvCxnSpPr>
          <p:cNvPr id="10" name="Прямая соединительная линия 9"/>
          <p:cNvCxnSpPr/>
          <p:nvPr/>
        </p:nvCxnSpPr>
        <p:spPr>
          <a:xfrm>
            <a:off x="4925085" y="2390115"/>
            <a:ext cx="348558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Овал 12"/>
          <p:cNvSpPr/>
          <p:nvPr/>
        </p:nvSpPr>
        <p:spPr>
          <a:xfrm>
            <a:off x="4893061" y="2358200"/>
            <a:ext cx="54000" cy="54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4821691" y="2431970"/>
                <a:ext cx="206787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0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1691" y="2431970"/>
                <a:ext cx="206787" cy="307777"/>
              </a:xfrm>
              <a:prstGeom prst="rect">
                <a:avLst/>
              </a:prstGeom>
              <a:blipFill rotWithShape="0">
                <a:blip r:embed="rId5"/>
                <a:stretch>
                  <a:fillRect l="-29412" r="-23529" b="-8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Овал 15"/>
          <p:cNvSpPr/>
          <p:nvPr/>
        </p:nvSpPr>
        <p:spPr>
          <a:xfrm>
            <a:off x="6363514" y="2363846"/>
            <a:ext cx="54000" cy="54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6215786" y="2444115"/>
                <a:ext cx="34945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000" b="0" i="1" smtClean="0">
                          <a:latin typeface="Cambria Math" panose="02040503050406030204" pitchFamily="18" charset="0"/>
                        </a:rPr>
                        <m:t>17</m:t>
                      </m:r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5786" y="2444115"/>
                <a:ext cx="349455" cy="307777"/>
              </a:xfrm>
              <a:prstGeom prst="rect">
                <a:avLst/>
              </a:prstGeom>
              <a:blipFill rotWithShape="0">
                <a:blip r:embed="rId6"/>
                <a:stretch>
                  <a:fillRect l="-17544" r="-14035" b="-8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Овал 17"/>
          <p:cNvSpPr/>
          <p:nvPr/>
        </p:nvSpPr>
        <p:spPr>
          <a:xfrm>
            <a:off x="7746273" y="2356930"/>
            <a:ext cx="54000" cy="54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7598545" y="2444115"/>
                <a:ext cx="34945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000" b="0" i="1" smtClean="0">
                          <a:latin typeface="Cambria Math" panose="02040503050406030204" pitchFamily="18" charset="0"/>
                        </a:rPr>
                        <m:t>18</m:t>
                      </m:r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8545" y="2444115"/>
                <a:ext cx="349455" cy="307777"/>
              </a:xfrm>
              <a:prstGeom prst="rect">
                <a:avLst/>
              </a:prstGeom>
              <a:blipFill rotWithShape="0">
                <a:blip r:embed="rId7"/>
                <a:stretch>
                  <a:fillRect l="-15517" r="-13793" b="-8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Овал 19"/>
          <p:cNvSpPr/>
          <p:nvPr/>
        </p:nvSpPr>
        <p:spPr>
          <a:xfrm>
            <a:off x="7500171" y="2357322"/>
            <a:ext cx="54000" cy="54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7145236" y="2076545"/>
                <a:ext cx="68768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000" b="0" i="1" smtClean="0">
                          <a:latin typeface="Cambria Math" panose="02040503050406030204" pitchFamily="18" charset="0"/>
                        </a:rPr>
                        <m:t>17,95</m:t>
                      </m:r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5236" y="2076545"/>
                <a:ext cx="687688" cy="307777"/>
              </a:xfrm>
              <a:prstGeom prst="rect">
                <a:avLst/>
              </a:prstGeom>
              <a:blipFill rotWithShape="0">
                <a:blip r:embed="rId8"/>
                <a:stretch>
                  <a:fillRect l="-7080" r="-7965" b="-10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2856229" y="1987598"/>
                <a:ext cx="155593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400" b="0" i="1" smtClean="0">
                          <a:latin typeface="Cambria Math" panose="02040503050406030204" pitchFamily="18" charset="0"/>
                        </a:rPr>
                        <m:t>17,95</m:t>
                      </m:r>
                      <m:r>
                        <a:rPr lang="ru-RU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≈18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6229" y="1987598"/>
                <a:ext cx="1555939" cy="369332"/>
              </a:xfrm>
              <a:prstGeom prst="rect">
                <a:avLst/>
              </a:prstGeom>
              <a:blipFill rotWithShape="0">
                <a:blip r:embed="rId9"/>
                <a:stretch>
                  <a:fillRect l="-4314" r="-4314" b="-983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4809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  <p:bldP spid="15" grpId="0"/>
      <p:bldP spid="16" grpId="0" animBg="1"/>
      <p:bldP spid="17" grpId="0"/>
      <p:bldP spid="18" grpId="0" animBg="1"/>
      <p:bldP spid="19" grpId="0"/>
      <p:bldP spid="20" grpId="0" animBg="1"/>
      <p:bldP spid="21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58774" y="361950"/>
            <a:ext cx="403383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Задание № 1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58775" y="833734"/>
            <a:ext cx="842645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dirty="0" smtClean="0"/>
              <a:t>Округлите координаты точек:</a:t>
            </a:r>
          </a:p>
        </p:txBody>
      </p:sp>
      <p:cxnSp>
        <p:nvCxnSpPr>
          <p:cNvPr id="39" name="Прямая соединительная линия 38"/>
          <p:cNvCxnSpPr/>
          <p:nvPr/>
        </p:nvCxnSpPr>
        <p:spPr>
          <a:xfrm>
            <a:off x="358774" y="1730131"/>
            <a:ext cx="842645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58775" y="1851440"/>
            <a:ext cx="25701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/>
              <a:t>Решение: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333374" y="2187667"/>
                <a:ext cx="62196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а)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374" y="2187667"/>
                <a:ext cx="621965" cy="276999"/>
              </a:xfrm>
              <a:prstGeom prst="rect">
                <a:avLst/>
              </a:prstGeom>
              <a:blipFill rotWithShape="0">
                <a:blip r:embed="rId4"/>
                <a:stretch>
                  <a:fillRect l="-4902" r="-8824" b="-3777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47512" y="1902169"/>
            <a:ext cx="1195312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955339" y="2187666"/>
                <a:ext cx="48090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339" y="2187666"/>
                <a:ext cx="480901" cy="276999"/>
              </a:xfrm>
              <a:prstGeom prst="rect">
                <a:avLst/>
              </a:prstGeom>
              <a:blipFill rotWithShape="0">
                <a:blip r:embed="rId6"/>
                <a:stretch>
                  <a:fillRect l="-5063" r="-7595" b="-1555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/>
          <a:srcRect t="5233" b="75813"/>
          <a:stretch/>
        </p:blipFill>
        <p:spPr>
          <a:xfrm>
            <a:off x="3228714" y="778885"/>
            <a:ext cx="4218798" cy="903642"/>
          </a:xfrm>
          <a:prstGeom prst="rect">
            <a:avLst/>
          </a:prstGeom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3381555" y="1268763"/>
            <a:ext cx="392789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Овал 21"/>
          <p:cNvSpPr/>
          <p:nvPr/>
        </p:nvSpPr>
        <p:spPr>
          <a:xfrm>
            <a:off x="3544336" y="1241763"/>
            <a:ext cx="54000" cy="54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Овал 22"/>
          <p:cNvSpPr/>
          <p:nvPr/>
        </p:nvSpPr>
        <p:spPr>
          <a:xfrm>
            <a:off x="3901799" y="1248750"/>
            <a:ext cx="54000" cy="54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Овал 23"/>
          <p:cNvSpPr/>
          <p:nvPr/>
        </p:nvSpPr>
        <p:spPr>
          <a:xfrm>
            <a:off x="7064561" y="1239845"/>
            <a:ext cx="54000" cy="54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501605" y="1283418"/>
                <a:ext cx="139461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8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1605" y="1283418"/>
                <a:ext cx="139461" cy="207749"/>
              </a:xfrm>
              <a:prstGeom prst="rect">
                <a:avLst/>
              </a:prstGeom>
              <a:blipFill rotWithShape="0">
                <a:blip r:embed="rId8"/>
                <a:stretch>
                  <a:fillRect l="-26087" r="-30435" b="-882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7021830" y="1276763"/>
                <a:ext cx="139461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9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1830" y="1276763"/>
                <a:ext cx="139461" cy="207749"/>
              </a:xfrm>
              <a:prstGeom prst="rect">
                <a:avLst/>
              </a:prstGeom>
              <a:blipFill rotWithShape="0">
                <a:blip r:embed="rId9"/>
                <a:stretch>
                  <a:fillRect l="-26087" r="-30435" b="-571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Овал 26"/>
          <p:cNvSpPr/>
          <p:nvPr/>
        </p:nvSpPr>
        <p:spPr>
          <a:xfrm>
            <a:off x="4621316" y="1244466"/>
            <a:ext cx="54000" cy="54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3809270" y="1283419"/>
                <a:ext cx="270908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8,1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9270" y="1283419"/>
                <a:ext cx="270908" cy="207749"/>
              </a:xfrm>
              <a:prstGeom prst="rect">
                <a:avLst/>
              </a:prstGeom>
              <a:blipFill rotWithShape="0">
                <a:blip r:embed="rId10"/>
                <a:stretch>
                  <a:fillRect l="-13636" r="-18182" b="-882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3785830" y="947877"/>
            <a:ext cx="17837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4536110" y="1284947"/>
                <a:ext cx="270908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8,3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6110" y="1284947"/>
                <a:ext cx="270908" cy="207749"/>
              </a:xfrm>
              <a:prstGeom prst="rect">
                <a:avLst/>
              </a:prstGeom>
              <a:blipFill rotWithShape="0">
                <a:blip r:embed="rId11"/>
                <a:stretch>
                  <a:fillRect l="-13333" r="-15556" b="-882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/>
          <p:cNvSpPr txBox="1"/>
          <p:nvPr/>
        </p:nvSpPr>
        <p:spPr>
          <a:xfrm>
            <a:off x="4512670" y="949405"/>
            <a:ext cx="17837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5921830" y="1289528"/>
                <a:ext cx="270908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8,7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1830" y="1289528"/>
                <a:ext cx="270908" cy="207749"/>
              </a:xfrm>
              <a:prstGeom prst="rect">
                <a:avLst/>
              </a:prstGeom>
              <a:blipFill rotWithShape="0">
                <a:blip r:embed="rId12"/>
                <a:stretch>
                  <a:fillRect l="-13333" r="-15556" b="-882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/>
          <p:cNvSpPr txBox="1"/>
          <p:nvPr/>
        </p:nvSpPr>
        <p:spPr>
          <a:xfrm>
            <a:off x="5898390" y="953986"/>
            <a:ext cx="17837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</a:t>
            </a:r>
            <a:endParaRPr lang="ru-RU" dirty="0"/>
          </a:p>
        </p:txBody>
      </p:sp>
      <p:sp>
        <p:nvSpPr>
          <p:cNvPr id="35" name="Овал 34"/>
          <p:cNvSpPr/>
          <p:nvPr/>
        </p:nvSpPr>
        <p:spPr>
          <a:xfrm>
            <a:off x="5999881" y="1247959"/>
            <a:ext cx="54000" cy="54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6629122" y="1282343"/>
                <a:ext cx="270908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8,9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9122" y="1282343"/>
                <a:ext cx="270908" cy="207749"/>
              </a:xfrm>
              <a:prstGeom prst="rect">
                <a:avLst/>
              </a:prstGeom>
              <a:blipFill rotWithShape="0">
                <a:blip r:embed="rId13"/>
                <a:stretch>
                  <a:fillRect l="-13333" r="-15556" b="-882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/>
          <p:cNvSpPr txBox="1"/>
          <p:nvPr/>
        </p:nvSpPr>
        <p:spPr>
          <a:xfrm>
            <a:off x="6605682" y="946801"/>
            <a:ext cx="17837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</a:t>
            </a:r>
            <a:endParaRPr lang="ru-RU" dirty="0"/>
          </a:p>
        </p:txBody>
      </p:sp>
      <p:sp>
        <p:nvSpPr>
          <p:cNvPr id="42" name="Овал 41"/>
          <p:cNvSpPr/>
          <p:nvPr/>
        </p:nvSpPr>
        <p:spPr>
          <a:xfrm>
            <a:off x="6707173" y="1240774"/>
            <a:ext cx="54000" cy="54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331975" y="2585448"/>
                <a:ext cx="63478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б)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,3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975" y="2585448"/>
                <a:ext cx="634789" cy="276999"/>
              </a:xfrm>
              <a:prstGeom prst="rect">
                <a:avLst/>
              </a:prstGeom>
              <a:blipFill rotWithShape="0">
                <a:blip r:embed="rId14"/>
                <a:stretch>
                  <a:fillRect l="-8571" r="-8571" b="-3478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953940" y="2585447"/>
                <a:ext cx="48090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940" y="2585447"/>
                <a:ext cx="480901" cy="276999"/>
              </a:xfrm>
              <a:prstGeom prst="rect">
                <a:avLst/>
              </a:prstGeom>
              <a:blipFill rotWithShape="0">
                <a:blip r:embed="rId15"/>
                <a:stretch>
                  <a:fillRect l="-5063" r="-8861" b="-152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331975" y="2983229"/>
                <a:ext cx="62998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в)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,7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975" y="2983229"/>
                <a:ext cx="629980" cy="276999"/>
              </a:xfrm>
              <a:prstGeom prst="rect">
                <a:avLst/>
              </a:prstGeom>
              <a:blipFill rotWithShape="0">
                <a:blip r:embed="rId16"/>
                <a:stretch>
                  <a:fillRect l="-4808" r="-8654" b="-3478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953940" y="2983228"/>
                <a:ext cx="48090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≈9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940" y="2983228"/>
                <a:ext cx="480901" cy="276999"/>
              </a:xfrm>
              <a:prstGeom prst="rect">
                <a:avLst/>
              </a:prstGeom>
              <a:blipFill rotWithShape="0">
                <a:blip r:embed="rId17"/>
                <a:stretch>
                  <a:fillRect l="-5063" r="-8861" b="-152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331975" y="3384770"/>
                <a:ext cx="62998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г)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,9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975" y="3384770"/>
                <a:ext cx="629980" cy="276999"/>
              </a:xfrm>
              <a:prstGeom prst="rect">
                <a:avLst/>
              </a:prstGeom>
              <a:blipFill rotWithShape="0">
                <a:blip r:embed="rId18"/>
                <a:stretch>
                  <a:fillRect l="-2885" r="-7692" b="-3478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/>
              <p:cNvSpPr txBox="1"/>
              <p:nvPr/>
            </p:nvSpPr>
            <p:spPr>
              <a:xfrm>
                <a:off x="953940" y="3384769"/>
                <a:ext cx="48090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≈9</m:t>
                      </m:r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48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940" y="3384769"/>
                <a:ext cx="480901" cy="276999"/>
              </a:xfrm>
              <a:prstGeom prst="rect">
                <a:avLst/>
              </a:prstGeom>
              <a:blipFill rotWithShape="0">
                <a:blip r:embed="rId19"/>
                <a:stretch>
                  <a:fillRect l="-3797" b="-86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TextBox 48"/>
          <p:cNvSpPr txBox="1"/>
          <p:nvPr/>
        </p:nvSpPr>
        <p:spPr>
          <a:xfrm>
            <a:off x="346075" y="4120022"/>
            <a:ext cx="25701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/>
              <a:t>Ответ: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953940" y="4120021"/>
                <a:ext cx="379912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b="0" i="1" smtClean="0">
                          <a:latin typeface="Cambria Math" panose="02040503050406030204" pitchFamily="18" charset="0"/>
                        </a:rPr>
                        <m:t>а) 8;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940" y="4120021"/>
                <a:ext cx="379912" cy="207749"/>
              </a:xfrm>
              <a:prstGeom prst="rect">
                <a:avLst/>
              </a:prstGeom>
              <a:blipFill rotWithShape="0">
                <a:blip r:embed="rId20"/>
                <a:stretch>
                  <a:fillRect l="-4762" r="-7937" b="-3529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1333852" y="4112325"/>
                <a:ext cx="387927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b="0" i="1" smtClean="0">
                          <a:latin typeface="Cambria Math" panose="02040503050406030204" pitchFamily="18" charset="0"/>
                        </a:rPr>
                        <m:t>б) 8;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3852" y="4112325"/>
                <a:ext cx="387927" cy="207749"/>
              </a:xfrm>
              <a:prstGeom prst="rect">
                <a:avLst/>
              </a:prstGeom>
              <a:blipFill rotWithShape="0">
                <a:blip r:embed="rId21"/>
                <a:stretch>
                  <a:fillRect l="-11111" r="-7937" b="-3529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/>
              <p:cNvSpPr txBox="1"/>
              <p:nvPr/>
            </p:nvSpPr>
            <p:spPr>
              <a:xfrm>
                <a:off x="1721779" y="4120021"/>
                <a:ext cx="387927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b="0" i="1" smtClean="0">
                          <a:latin typeface="Cambria Math" panose="02040503050406030204" pitchFamily="18" charset="0"/>
                        </a:rPr>
                        <m:t>в) 9;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1779" y="4120021"/>
                <a:ext cx="387927" cy="207749"/>
              </a:xfrm>
              <a:prstGeom prst="rect">
                <a:avLst/>
              </a:prstGeom>
              <a:blipFill rotWithShape="0">
                <a:blip r:embed="rId22"/>
                <a:stretch>
                  <a:fillRect l="-4688" r="-7813" b="-3529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/>
              <p:cNvSpPr txBox="1"/>
              <p:nvPr/>
            </p:nvSpPr>
            <p:spPr>
              <a:xfrm>
                <a:off x="2101449" y="4120021"/>
                <a:ext cx="362279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b="0" i="1" smtClean="0">
                          <a:latin typeface="Cambria Math" panose="02040503050406030204" pitchFamily="18" charset="0"/>
                        </a:rPr>
                        <m:t>г) 9.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52" name="TextBox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1449" y="4120021"/>
                <a:ext cx="362279" cy="207749"/>
              </a:xfrm>
              <a:prstGeom prst="rect">
                <a:avLst/>
              </a:prstGeom>
              <a:blipFill rotWithShape="0">
                <a:blip r:embed="rId23"/>
                <a:stretch>
                  <a:fillRect l="-5085" r="-3390" b="-3529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8731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"/>
                            </p:stCondLst>
                            <p:childTnLst>
                              <p:par>
                                <p:cTn id="1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8" grpId="0"/>
      <p:bldP spid="40" grpId="0"/>
      <p:bldP spid="41" grpId="0"/>
      <p:bldP spid="3" grpId="0"/>
      <p:bldP spid="22" grpId="0" animBg="1"/>
      <p:bldP spid="23" grpId="0" animBg="1"/>
      <p:bldP spid="24" grpId="0" animBg="1"/>
      <p:bldP spid="10" grpId="0"/>
      <p:bldP spid="26" grpId="0"/>
      <p:bldP spid="27" grpId="0" animBg="1"/>
      <p:bldP spid="28" grpId="0"/>
      <p:bldP spid="12" grpId="0"/>
      <p:bldP spid="31" grpId="0"/>
      <p:bldP spid="32" grpId="0"/>
      <p:bldP spid="33" grpId="0"/>
      <p:bldP spid="34" grpId="0"/>
      <p:bldP spid="35" grpId="0" animBg="1"/>
      <p:bldP spid="36" grpId="0"/>
      <p:bldP spid="37" grpId="0"/>
      <p:bldP spid="42" grpId="0" animBg="1"/>
      <p:bldP spid="43" grpId="0"/>
      <p:bldP spid="44" grpId="0"/>
      <p:bldP spid="45" grpId="0"/>
      <p:bldP spid="46" grpId="0"/>
      <p:bldP spid="47" grpId="0"/>
      <p:bldP spid="48" grpId="0"/>
      <p:bldP spid="49" grpId="0"/>
      <p:bldP spid="13" grpId="0"/>
      <p:bldP spid="50" grpId="0"/>
      <p:bldP spid="51" grpId="0"/>
      <p:bldP spid="5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58774" y="361950"/>
            <a:ext cx="403383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Задание № 1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58775" y="833734"/>
            <a:ext cx="842645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dirty="0" smtClean="0"/>
              <a:t>Округлите координаты точек:</a:t>
            </a:r>
          </a:p>
        </p:txBody>
      </p:sp>
      <p:cxnSp>
        <p:nvCxnSpPr>
          <p:cNvPr id="39" name="Прямая соединительная линия 38"/>
          <p:cNvCxnSpPr/>
          <p:nvPr/>
        </p:nvCxnSpPr>
        <p:spPr>
          <a:xfrm>
            <a:off x="358774" y="1730131"/>
            <a:ext cx="842645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58775" y="1851440"/>
            <a:ext cx="25701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/>
              <a:t>Решение: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333374" y="2187667"/>
                <a:ext cx="62196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а)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374" y="2187667"/>
                <a:ext cx="621965" cy="276999"/>
              </a:xfrm>
              <a:prstGeom prst="rect">
                <a:avLst/>
              </a:prstGeom>
              <a:blipFill rotWithShape="0">
                <a:blip r:embed="rId4"/>
                <a:stretch>
                  <a:fillRect l="-4902" r="-8824" b="-3777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955339" y="2187666"/>
                <a:ext cx="48090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339" y="2187666"/>
                <a:ext cx="480901" cy="276999"/>
              </a:xfrm>
              <a:prstGeom prst="rect">
                <a:avLst/>
              </a:prstGeom>
              <a:blipFill rotWithShape="0">
                <a:blip r:embed="rId5"/>
                <a:stretch>
                  <a:fillRect l="-5063" r="-7595" b="-1555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/>
          <a:srcRect t="5233" b="75813"/>
          <a:stretch/>
        </p:blipFill>
        <p:spPr>
          <a:xfrm>
            <a:off x="3228714" y="778885"/>
            <a:ext cx="4218798" cy="903642"/>
          </a:xfrm>
          <a:prstGeom prst="rect">
            <a:avLst/>
          </a:prstGeom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3381555" y="1268763"/>
            <a:ext cx="392789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Овал 21"/>
          <p:cNvSpPr/>
          <p:nvPr/>
        </p:nvSpPr>
        <p:spPr>
          <a:xfrm>
            <a:off x="3544336" y="1241763"/>
            <a:ext cx="54000" cy="54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Овал 22"/>
          <p:cNvSpPr/>
          <p:nvPr/>
        </p:nvSpPr>
        <p:spPr>
          <a:xfrm>
            <a:off x="3901799" y="1248750"/>
            <a:ext cx="54000" cy="54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Овал 23"/>
          <p:cNvSpPr/>
          <p:nvPr/>
        </p:nvSpPr>
        <p:spPr>
          <a:xfrm>
            <a:off x="7064561" y="1239845"/>
            <a:ext cx="54000" cy="54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501605" y="1283418"/>
                <a:ext cx="139461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8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1605" y="1283418"/>
                <a:ext cx="139461" cy="207749"/>
              </a:xfrm>
              <a:prstGeom prst="rect">
                <a:avLst/>
              </a:prstGeom>
              <a:blipFill rotWithShape="0">
                <a:blip r:embed="rId7"/>
                <a:stretch>
                  <a:fillRect l="-26087" r="-30435" b="-882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7021830" y="1276763"/>
                <a:ext cx="139461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9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1830" y="1276763"/>
                <a:ext cx="139461" cy="207749"/>
              </a:xfrm>
              <a:prstGeom prst="rect">
                <a:avLst/>
              </a:prstGeom>
              <a:blipFill rotWithShape="0">
                <a:blip r:embed="rId8"/>
                <a:stretch>
                  <a:fillRect l="-26087" r="-30435" b="-571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Овал 26"/>
          <p:cNvSpPr/>
          <p:nvPr/>
        </p:nvSpPr>
        <p:spPr>
          <a:xfrm>
            <a:off x="4621316" y="1244466"/>
            <a:ext cx="54000" cy="54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3809270" y="1283419"/>
                <a:ext cx="270908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8,1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9270" y="1283419"/>
                <a:ext cx="270908" cy="207749"/>
              </a:xfrm>
              <a:prstGeom prst="rect">
                <a:avLst/>
              </a:prstGeom>
              <a:blipFill rotWithShape="0">
                <a:blip r:embed="rId9"/>
                <a:stretch>
                  <a:fillRect l="-13636" r="-18182" b="-882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3785830" y="947877"/>
            <a:ext cx="17837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4536110" y="1284947"/>
                <a:ext cx="270908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8,3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6110" y="1284947"/>
                <a:ext cx="270908" cy="207749"/>
              </a:xfrm>
              <a:prstGeom prst="rect">
                <a:avLst/>
              </a:prstGeom>
              <a:blipFill rotWithShape="0">
                <a:blip r:embed="rId10"/>
                <a:stretch>
                  <a:fillRect l="-13333" r="-15556" b="-882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/>
          <p:cNvSpPr txBox="1"/>
          <p:nvPr/>
        </p:nvSpPr>
        <p:spPr>
          <a:xfrm>
            <a:off x="4512670" y="949405"/>
            <a:ext cx="17837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5921830" y="1289528"/>
                <a:ext cx="270908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8,7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1830" y="1289528"/>
                <a:ext cx="270908" cy="207749"/>
              </a:xfrm>
              <a:prstGeom prst="rect">
                <a:avLst/>
              </a:prstGeom>
              <a:blipFill rotWithShape="0">
                <a:blip r:embed="rId11"/>
                <a:stretch>
                  <a:fillRect l="-13333" r="-15556" b="-882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/>
          <p:cNvSpPr txBox="1"/>
          <p:nvPr/>
        </p:nvSpPr>
        <p:spPr>
          <a:xfrm>
            <a:off x="5898390" y="953986"/>
            <a:ext cx="17837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</a:t>
            </a:r>
            <a:endParaRPr lang="ru-RU" dirty="0"/>
          </a:p>
        </p:txBody>
      </p:sp>
      <p:sp>
        <p:nvSpPr>
          <p:cNvPr id="35" name="Овал 34"/>
          <p:cNvSpPr/>
          <p:nvPr/>
        </p:nvSpPr>
        <p:spPr>
          <a:xfrm>
            <a:off x="5999881" y="1247959"/>
            <a:ext cx="54000" cy="54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6629122" y="1282343"/>
                <a:ext cx="270908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8,9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9122" y="1282343"/>
                <a:ext cx="270908" cy="207749"/>
              </a:xfrm>
              <a:prstGeom prst="rect">
                <a:avLst/>
              </a:prstGeom>
              <a:blipFill rotWithShape="0">
                <a:blip r:embed="rId12"/>
                <a:stretch>
                  <a:fillRect l="-13333" r="-15556" b="-882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/>
          <p:cNvSpPr txBox="1"/>
          <p:nvPr/>
        </p:nvSpPr>
        <p:spPr>
          <a:xfrm>
            <a:off x="6605682" y="946801"/>
            <a:ext cx="17837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</a:t>
            </a:r>
            <a:endParaRPr lang="ru-RU" dirty="0"/>
          </a:p>
        </p:txBody>
      </p:sp>
      <p:sp>
        <p:nvSpPr>
          <p:cNvPr id="42" name="Овал 41"/>
          <p:cNvSpPr/>
          <p:nvPr/>
        </p:nvSpPr>
        <p:spPr>
          <a:xfrm>
            <a:off x="6707173" y="1240774"/>
            <a:ext cx="54000" cy="54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331975" y="2585448"/>
                <a:ext cx="63478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б)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,3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975" y="2585448"/>
                <a:ext cx="634789" cy="276999"/>
              </a:xfrm>
              <a:prstGeom prst="rect">
                <a:avLst/>
              </a:prstGeom>
              <a:blipFill rotWithShape="0">
                <a:blip r:embed="rId13"/>
                <a:stretch>
                  <a:fillRect l="-8571" r="-8571" b="-3478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953940" y="2585447"/>
                <a:ext cx="48090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940" y="2585447"/>
                <a:ext cx="480901" cy="276999"/>
              </a:xfrm>
              <a:prstGeom prst="rect">
                <a:avLst/>
              </a:prstGeom>
              <a:blipFill rotWithShape="0">
                <a:blip r:embed="rId14"/>
                <a:stretch>
                  <a:fillRect l="-5063" r="-8861" b="-152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331975" y="2983229"/>
                <a:ext cx="62998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в)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,7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975" y="2983229"/>
                <a:ext cx="629980" cy="276999"/>
              </a:xfrm>
              <a:prstGeom prst="rect">
                <a:avLst/>
              </a:prstGeom>
              <a:blipFill rotWithShape="0">
                <a:blip r:embed="rId15"/>
                <a:stretch>
                  <a:fillRect l="-4808" r="-8654" b="-3478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953940" y="2983228"/>
                <a:ext cx="48090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≈9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940" y="2983228"/>
                <a:ext cx="480901" cy="276999"/>
              </a:xfrm>
              <a:prstGeom prst="rect">
                <a:avLst/>
              </a:prstGeom>
              <a:blipFill rotWithShape="0">
                <a:blip r:embed="rId16"/>
                <a:stretch>
                  <a:fillRect l="-5063" r="-8861" b="-152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331975" y="3384770"/>
                <a:ext cx="62998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г)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,9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975" y="3384770"/>
                <a:ext cx="629980" cy="276999"/>
              </a:xfrm>
              <a:prstGeom prst="rect">
                <a:avLst/>
              </a:prstGeom>
              <a:blipFill rotWithShape="0">
                <a:blip r:embed="rId17"/>
                <a:stretch>
                  <a:fillRect l="-2885" r="-7692" b="-3478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/>
              <p:cNvSpPr txBox="1"/>
              <p:nvPr/>
            </p:nvSpPr>
            <p:spPr>
              <a:xfrm>
                <a:off x="953940" y="3384769"/>
                <a:ext cx="48090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≈9</m:t>
                      </m:r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48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940" y="3384769"/>
                <a:ext cx="480901" cy="276999"/>
              </a:xfrm>
              <a:prstGeom prst="rect">
                <a:avLst/>
              </a:prstGeom>
              <a:blipFill rotWithShape="0">
                <a:blip r:embed="rId18"/>
                <a:stretch>
                  <a:fillRect l="-3797" b="-86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TextBox 48"/>
          <p:cNvSpPr txBox="1"/>
          <p:nvPr/>
        </p:nvSpPr>
        <p:spPr>
          <a:xfrm>
            <a:off x="346075" y="4120022"/>
            <a:ext cx="25701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/>
              <a:t>Ответ: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953940" y="4120021"/>
                <a:ext cx="379912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b="0" i="1" smtClean="0">
                          <a:latin typeface="Cambria Math" panose="02040503050406030204" pitchFamily="18" charset="0"/>
                        </a:rPr>
                        <m:t>а) 8;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940" y="4120021"/>
                <a:ext cx="379912" cy="207749"/>
              </a:xfrm>
              <a:prstGeom prst="rect">
                <a:avLst/>
              </a:prstGeom>
              <a:blipFill rotWithShape="0">
                <a:blip r:embed="rId19"/>
                <a:stretch>
                  <a:fillRect l="-4762" r="-7937" b="-3529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1333852" y="4112325"/>
                <a:ext cx="387927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b="0" i="1" smtClean="0">
                          <a:latin typeface="Cambria Math" panose="02040503050406030204" pitchFamily="18" charset="0"/>
                        </a:rPr>
                        <m:t>б) 8;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3852" y="4112325"/>
                <a:ext cx="387927" cy="207749"/>
              </a:xfrm>
              <a:prstGeom prst="rect">
                <a:avLst/>
              </a:prstGeom>
              <a:blipFill rotWithShape="0">
                <a:blip r:embed="rId20"/>
                <a:stretch>
                  <a:fillRect l="-11111" r="-7937" b="-3529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/>
              <p:cNvSpPr txBox="1"/>
              <p:nvPr/>
            </p:nvSpPr>
            <p:spPr>
              <a:xfrm>
                <a:off x="1721779" y="4120021"/>
                <a:ext cx="387927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b="0" i="1" smtClean="0">
                          <a:latin typeface="Cambria Math" panose="02040503050406030204" pitchFamily="18" charset="0"/>
                        </a:rPr>
                        <m:t>в) 9;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1779" y="4120021"/>
                <a:ext cx="387927" cy="207749"/>
              </a:xfrm>
              <a:prstGeom prst="rect">
                <a:avLst/>
              </a:prstGeom>
              <a:blipFill rotWithShape="0">
                <a:blip r:embed="rId21"/>
                <a:stretch>
                  <a:fillRect l="-4688" r="-7813" b="-3529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/>
              <p:cNvSpPr txBox="1"/>
              <p:nvPr/>
            </p:nvSpPr>
            <p:spPr>
              <a:xfrm>
                <a:off x="2101449" y="4120021"/>
                <a:ext cx="362279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b="0" i="1" smtClean="0">
                          <a:latin typeface="Cambria Math" panose="02040503050406030204" pitchFamily="18" charset="0"/>
                        </a:rPr>
                        <m:t>г) 9.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52" name="TextBox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1449" y="4120021"/>
                <a:ext cx="362279" cy="207749"/>
              </a:xfrm>
              <a:prstGeom prst="rect">
                <a:avLst/>
              </a:prstGeom>
              <a:blipFill rotWithShape="0">
                <a:blip r:embed="rId22"/>
                <a:stretch>
                  <a:fillRect l="-5085" r="-3390" b="-3529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Овал 52"/>
          <p:cNvSpPr/>
          <p:nvPr/>
        </p:nvSpPr>
        <p:spPr>
          <a:xfrm>
            <a:off x="5306687" y="1241862"/>
            <a:ext cx="54000" cy="54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/>
              <p:cNvSpPr txBox="1"/>
              <p:nvPr/>
            </p:nvSpPr>
            <p:spPr>
              <a:xfrm>
                <a:off x="5221481" y="1282343"/>
                <a:ext cx="270908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8,5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54" name="TextBox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1481" y="1282343"/>
                <a:ext cx="270908" cy="207749"/>
              </a:xfrm>
              <a:prstGeom prst="rect">
                <a:avLst/>
              </a:prstGeom>
              <a:blipFill rotWithShape="0">
                <a:blip r:embed="rId23"/>
                <a:stretch>
                  <a:fillRect l="-13636" r="-18182" b="-1176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TextBox 54"/>
          <p:cNvSpPr txBox="1"/>
          <p:nvPr/>
        </p:nvSpPr>
        <p:spPr>
          <a:xfrm>
            <a:off x="5198041" y="946801"/>
            <a:ext cx="17837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</a:t>
            </a:r>
            <a:endParaRPr lang="ru-RU" dirty="0"/>
          </a:p>
        </p:txBody>
      </p:sp>
      <p:pic>
        <p:nvPicPr>
          <p:cNvPr id="56" name="Рисунок 55"/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3556" y="2046970"/>
            <a:ext cx="2486160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7" name="Скругленная прямоугольная выноска 56"/>
              <p:cNvSpPr/>
              <p:nvPr/>
            </p:nvSpPr>
            <p:spPr>
              <a:xfrm>
                <a:off x="2861530" y="2019762"/>
                <a:ext cx="3559435" cy="762000"/>
              </a:xfrm>
              <a:prstGeom prst="wedgeRoundRectCallout">
                <a:avLst>
                  <a:gd name="adj1" fmla="val 61946"/>
                  <a:gd name="adj2" fmla="val 48977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dirty="0" smtClean="0">
                    <a:solidFill>
                      <a:schemeClr val="tx1"/>
                    </a:solidFill>
                  </a:rPr>
                  <a:t>Молодцы, ребята, а как вы думаете, число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8,5</m:t>
                    </m:r>
                  </m:oMath>
                </a14:m>
                <a:r>
                  <a:rPr lang="ru-RU" dirty="0">
                    <a:solidFill>
                      <a:schemeClr val="tx1"/>
                    </a:solidFill>
                  </a:rPr>
                  <a:t> до какого числа надо округлять?</a:t>
                </a:r>
              </a:p>
            </p:txBody>
          </p:sp>
        </mc:Choice>
        <mc:Fallback xmlns="">
          <p:sp>
            <p:nvSpPr>
              <p:cNvPr id="57" name="Скругленная прямоугольная выноска 5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1530" y="2019762"/>
                <a:ext cx="3559435" cy="762000"/>
              </a:xfrm>
              <a:prstGeom prst="wedgeRoundRectCallout">
                <a:avLst>
                  <a:gd name="adj1" fmla="val 61946"/>
                  <a:gd name="adj2" fmla="val 48977"/>
                  <a:gd name="adj3" fmla="val 16667"/>
                </a:avLst>
              </a:prstGeom>
              <a:blipFill rotWithShape="0">
                <a:blip r:embed="rId25"/>
                <a:stretch>
                  <a:fillRect b="-3125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02913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4" grpId="0"/>
      <p:bldP spid="5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58774" y="361950"/>
            <a:ext cx="403383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Задание № 1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58775" y="833734"/>
            <a:ext cx="842645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dirty="0" smtClean="0"/>
              <a:t>Округлите координаты точек:</a:t>
            </a:r>
          </a:p>
        </p:txBody>
      </p:sp>
      <p:cxnSp>
        <p:nvCxnSpPr>
          <p:cNvPr id="39" name="Прямая соединительная линия 38"/>
          <p:cNvCxnSpPr/>
          <p:nvPr/>
        </p:nvCxnSpPr>
        <p:spPr>
          <a:xfrm>
            <a:off x="358774" y="1730131"/>
            <a:ext cx="842645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58775" y="1851440"/>
            <a:ext cx="25701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/>
              <a:t>Решение: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333374" y="2187667"/>
                <a:ext cx="62196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а)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374" y="2187667"/>
                <a:ext cx="621965" cy="276999"/>
              </a:xfrm>
              <a:prstGeom prst="rect">
                <a:avLst/>
              </a:prstGeom>
              <a:blipFill rotWithShape="0">
                <a:blip r:embed="rId4"/>
                <a:stretch>
                  <a:fillRect l="-4902" r="-8824" b="-3777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955339" y="2187666"/>
                <a:ext cx="48090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339" y="2187666"/>
                <a:ext cx="480901" cy="276999"/>
              </a:xfrm>
              <a:prstGeom prst="rect">
                <a:avLst/>
              </a:prstGeom>
              <a:blipFill rotWithShape="0">
                <a:blip r:embed="rId5"/>
                <a:stretch>
                  <a:fillRect l="-5063" r="-7595" b="-1555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/>
          <a:srcRect t="5233" b="75813"/>
          <a:stretch/>
        </p:blipFill>
        <p:spPr>
          <a:xfrm>
            <a:off x="3228714" y="778885"/>
            <a:ext cx="4218798" cy="903642"/>
          </a:xfrm>
          <a:prstGeom prst="rect">
            <a:avLst/>
          </a:prstGeom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3381555" y="1268763"/>
            <a:ext cx="392789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Овал 21"/>
          <p:cNvSpPr/>
          <p:nvPr/>
        </p:nvSpPr>
        <p:spPr>
          <a:xfrm>
            <a:off x="3544336" y="1241763"/>
            <a:ext cx="54000" cy="54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Овал 22"/>
          <p:cNvSpPr/>
          <p:nvPr/>
        </p:nvSpPr>
        <p:spPr>
          <a:xfrm>
            <a:off x="3901799" y="1248750"/>
            <a:ext cx="54000" cy="54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Овал 23"/>
          <p:cNvSpPr/>
          <p:nvPr/>
        </p:nvSpPr>
        <p:spPr>
          <a:xfrm>
            <a:off x="7064561" y="1239845"/>
            <a:ext cx="54000" cy="54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501605" y="1283418"/>
                <a:ext cx="139461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8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1605" y="1283418"/>
                <a:ext cx="139461" cy="207749"/>
              </a:xfrm>
              <a:prstGeom prst="rect">
                <a:avLst/>
              </a:prstGeom>
              <a:blipFill rotWithShape="0">
                <a:blip r:embed="rId7"/>
                <a:stretch>
                  <a:fillRect l="-26087" r="-30435" b="-882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7021830" y="1276763"/>
                <a:ext cx="139461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9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1830" y="1276763"/>
                <a:ext cx="139461" cy="207749"/>
              </a:xfrm>
              <a:prstGeom prst="rect">
                <a:avLst/>
              </a:prstGeom>
              <a:blipFill rotWithShape="0">
                <a:blip r:embed="rId8"/>
                <a:stretch>
                  <a:fillRect l="-26087" r="-30435" b="-571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Овал 26"/>
          <p:cNvSpPr/>
          <p:nvPr/>
        </p:nvSpPr>
        <p:spPr>
          <a:xfrm>
            <a:off x="4621316" y="1244466"/>
            <a:ext cx="54000" cy="54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3809270" y="1283419"/>
                <a:ext cx="270908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8,1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9270" y="1283419"/>
                <a:ext cx="270908" cy="207749"/>
              </a:xfrm>
              <a:prstGeom prst="rect">
                <a:avLst/>
              </a:prstGeom>
              <a:blipFill rotWithShape="0">
                <a:blip r:embed="rId9"/>
                <a:stretch>
                  <a:fillRect l="-13636" r="-18182" b="-882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3785830" y="947877"/>
            <a:ext cx="17837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4536110" y="1284947"/>
                <a:ext cx="270908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8,3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6110" y="1284947"/>
                <a:ext cx="270908" cy="207749"/>
              </a:xfrm>
              <a:prstGeom prst="rect">
                <a:avLst/>
              </a:prstGeom>
              <a:blipFill rotWithShape="0">
                <a:blip r:embed="rId10"/>
                <a:stretch>
                  <a:fillRect l="-13333" r="-15556" b="-882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/>
          <p:cNvSpPr txBox="1"/>
          <p:nvPr/>
        </p:nvSpPr>
        <p:spPr>
          <a:xfrm>
            <a:off x="4512670" y="949405"/>
            <a:ext cx="17837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5921830" y="1289528"/>
                <a:ext cx="270908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8,7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1830" y="1289528"/>
                <a:ext cx="270908" cy="207749"/>
              </a:xfrm>
              <a:prstGeom prst="rect">
                <a:avLst/>
              </a:prstGeom>
              <a:blipFill rotWithShape="0">
                <a:blip r:embed="rId11"/>
                <a:stretch>
                  <a:fillRect l="-13333" r="-15556" b="-882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/>
          <p:cNvSpPr txBox="1"/>
          <p:nvPr/>
        </p:nvSpPr>
        <p:spPr>
          <a:xfrm>
            <a:off x="5898390" y="953986"/>
            <a:ext cx="17837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</a:t>
            </a:r>
            <a:endParaRPr lang="ru-RU" dirty="0"/>
          </a:p>
        </p:txBody>
      </p:sp>
      <p:sp>
        <p:nvSpPr>
          <p:cNvPr id="35" name="Овал 34"/>
          <p:cNvSpPr/>
          <p:nvPr/>
        </p:nvSpPr>
        <p:spPr>
          <a:xfrm>
            <a:off x="5999881" y="1247959"/>
            <a:ext cx="54000" cy="54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6629122" y="1282343"/>
                <a:ext cx="270908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8,9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9122" y="1282343"/>
                <a:ext cx="270908" cy="207749"/>
              </a:xfrm>
              <a:prstGeom prst="rect">
                <a:avLst/>
              </a:prstGeom>
              <a:blipFill rotWithShape="0">
                <a:blip r:embed="rId12"/>
                <a:stretch>
                  <a:fillRect l="-13333" r="-15556" b="-882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/>
          <p:cNvSpPr txBox="1"/>
          <p:nvPr/>
        </p:nvSpPr>
        <p:spPr>
          <a:xfrm>
            <a:off x="6605682" y="946801"/>
            <a:ext cx="17837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</a:t>
            </a:r>
            <a:endParaRPr lang="ru-RU" dirty="0"/>
          </a:p>
        </p:txBody>
      </p:sp>
      <p:sp>
        <p:nvSpPr>
          <p:cNvPr id="42" name="Овал 41"/>
          <p:cNvSpPr/>
          <p:nvPr/>
        </p:nvSpPr>
        <p:spPr>
          <a:xfrm>
            <a:off x="6707173" y="1240774"/>
            <a:ext cx="54000" cy="54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331975" y="2585448"/>
                <a:ext cx="63478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б)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,3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975" y="2585448"/>
                <a:ext cx="634789" cy="276999"/>
              </a:xfrm>
              <a:prstGeom prst="rect">
                <a:avLst/>
              </a:prstGeom>
              <a:blipFill rotWithShape="0">
                <a:blip r:embed="rId13"/>
                <a:stretch>
                  <a:fillRect l="-8571" r="-8571" b="-3478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953940" y="2585447"/>
                <a:ext cx="48090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940" y="2585447"/>
                <a:ext cx="480901" cy="276999"/>
              </a:xfrm>
              <a:prstGeom prst="rect">
                <a:avLst/>
              </a:prstGeom>
              <a:blipFill rotWithShape="0">
                <a:blip r:embed="rId14"/>
                <a:stretch>
                  <a:fillRect l="-5063" r="-8861" b="-152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331975" y="2983229"/>
                <a:ext cx="62998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в)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,7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975" y="2983229"/>
                <a:ext cx="629980" cy="276999"/>
              </a:xfrm>
              <a:prstGeom prst="rect">
                <a:avLst/>
              </a:prstGeom>
              <a:blipFill rotWithShape="0">
                <a:blip r:embed="rId15"/>
                <a:stretch>
                  <a:fillRect l="-4808" r="-8654" b="-3478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953940" y="2983228"/>
                <a:ext cx="48090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≈9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940" y="2983228"/>
                <a:ext cx="480901" cy="276999"/>
              </a:xfrm>
              <a:prstGeom prst="rect">
                <a:avLst/>
              </a:prstGeom>
              <a:blipFill rotWithShape="0">
                <a:blip r:embed="rId16"/>
                <a:stretch>
                  <a:fillRect l="-5063" r="-8861" b="-152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331975" y="3384770"/>
                <a:ext cx="62998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г)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,9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975" y="3384770"/>
                <a:ext cx="629980" cy="276999"/>
              </a:xfrm>
              <a:prstGeom prst="rect">
                <a:avLst/>
              </a:prstGeom>
              <a:blipFill rotWithShape="0">
                <a:blip r:embed="rId17"/>
                <a:stretch>
                  <a:fillRect l="-2885" r="-7692" b="-3478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/>
              <p:cNvSpPr txBox="1"/>
              <p:nvPr/>
            </p:nvSpPr>
            <p:spPr>
              <a:xfrm>
                <a:off x="953940" y="3384769"/>
                <a:ext cx="48090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≈9</m:t>
                      </m:r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48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940" y="3384769"/>
                <a:ext cx="480901" cy="276999"/>
              </a:xfrm>
              <a:prstGeom prst="rect">
                <a:avLst/>
              </a:prstGeom>
              <a:blipFill rotWithShape="0">
                <a:blip r:embed="rId18"/>
                <a:stretch>
                  <a:fillRect l="-3797" b="-86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TextBox 48"/>
          <p:cNvSpPr txBox="1"/>
          <p:nvPr/>
        </p:nvSpPr>
        <p:spPr>
          <a:xfrm>
            <a:off x="346075" y="4120022"/>
            <a:ext cx="25701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/>
              <a:t>Ответ: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953940" y="4120021"/>
                <a:ext cx="379912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b="0" i="1" smtClean="0">
                          <a:latin typeface="Cambria Math" panose="02040503050406030204" pitchFamily="18" charset="0"/>
                        </a:rPr>
                        <m:t>а) 8;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940" y="4120021"/>
                <a:ext cx="379912" cy="207749"/>
              </a:xfrm>
              <a:prstGeom prst="rect">
                <a:avLst/>
              </a:prstGeom>
              <a:blipFill rotWithShape="0">
                <a:blip r:embed="rId19"/>
                <a:stretch>
                  <a:fillRect l="-4762" r="-7937" b="-3529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1333852" y="4112325"/>
                <a:ext cx="387927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b="0" i="1" smtClean="0">
                          <a:latin typeface="Cambria Math" panose="02040503050406030204" pitchFamily="18" charset="0"/>
                        </a:rPr>
                        <m:t>б) 8;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3852" y="4112325"/>
                <a:ext cx="387927" cy="207749"/>
              </a:xfrm>
              <a:prstGeom prst="rect">
                <a:avLst/>
              </a:prstGeom>
              <a:blipFill rotWithShape="0">
                <a:blip r:embed="rId20"/>
                <a:stretch>
                  <a:fillRect l="-11111" r="-7937" b="-3529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/>
              <p:cNvSpPr txBox="1"/>
              <p:nvPr/>
            </p:nvSpPr>
            <p:spPr>
              <a:xfrm>
                <a:off x="1721779" y="4120021"/>
                <a:ext cx="387927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b="0" i="1" smtClean="0">
                          <a:latin typeface="Cambria Math" panose="02040503050406030204" pitchFamily="18" charset="0"/>
                        </a:rPr>
                        <m:t>в) 9;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1779" y="4120021"/>
                <a:ext cx="387927" cy="207749"/>
              </a:xfrm>
              <a:prstGeom prst="rect">
                <a:avLst/>
              </a:prstGeom>
              <a:blipFill rotWithShape="0">
                <a:blip r:embed="rId21"/>
                <a:stretch>
                  <a:fillRect l="-4688" r="-7813" b="-3529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/>
              <p:cNvSpPr txBox="1"/>
              <p:nvPr/>
            </p:nvSpPr>
            <p:spPr>
              <a:xfrm>
                <a:off x="2101449" y="4120021"/>
                <a:ext cx="362279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b="0" i="1" smtClean="0">
                          <a:latin typeface="Cambria Math" panose="02040503050406030204" pitchFamily="18" charset="0"/>
                        </a:rPr>
                        <m:t>г) 9.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52" name="TextBox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1449" y="4120021"/>
                <a:ext cx="362279" cy="207749"/>
              </a:xfrm>
              <a:prstGeom prst="rect">
                <a:avLst/>
              </a:prstGeom>
              <a:blipFill rotWithShape="0">
                <a:blip r:embed="rId22"/>
                <a:stretch>
                  <a:fillRect l="-5085" r="-3390" b="-3529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Овал 52"/>
          <p:cNvSpPr/>
          <p:nvPr/>
        </p:nvSpPr>
        <p:spPr>
          <a:xfrm>
            <a:off x="5306687" y="1241862"/>
            <a:ext cx="54000" cy="54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/>
              <p:cNvSpPr txBox="1"/>
              <p:nvPr/>
            </p:nvSpPr>
            <p:spPr>
              <a:xfrm>
                <a:off x="5221481" y="1282343"/>
                <a:ext cx="270908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8,5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54" name="TextBox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1481" y="1282343"/>
                <a:ext cx="270908" cy="207749"/>
              </a:xfrm>
              <a:prstGeom prst="rect">
                <a:avLst/>
              </a:prstGeom>
              <a:blipFill rotWithShape="0">
                <a:blip r:embed="rId23"/>
                <a:stretch>
                  <a:fillRect l="-13636" r="-18182" b="-1176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TextBox 54"/>
          <p:cNvSpPr txBox="1"/>
          <p:nvPr/>
        </p:nvSpPr>
        <p:spPr>
          <a:xfrm>
            <a:off x="5198041" y="946801"/>
            <a:ext cx="17837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Скругленная прямоугольная выноска 56"/>
              <p:cNvSpPr/>
              <p:nvPr/>
            </p:nvSpPr>
            <p:spPr>
              <a:xfrm>
                <a:off x="2792281" y="1935021"/>
                <a:ext cx="3559435" cy="762000"/>
              </a:xfrm>
              <a:prstGeom prst="wedgeRoundRectCallout">
                <a:avLst>
                  <a:gd name="adj1" fmla="val 57027"/>
                  <a:gd name="adj2" fmla="val -11022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dirty="0" smtClean="0">
                    <a:solidFill>
                      <a:schemeClr val="tx1"/>
                    </a:solidFill>
                  </a:rPr>
                  <a:t>Не знаем, оно же находится на одинаковом расстоянии и от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8</m:t>
                    </m:r>
                    <m:r>
                      <a:rPr lang="ru-RU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ru-RU" dirty="0">
                    <a:solidFill>
                      <a:schemeClr val="tx1"/>
                    </a:solidFill>
                  </a:rPr>
                  <a:t> </a:t>
                </a:r>
                <a:r>
                  <a:rPr lang="ru-RU" dirty="0" smtClean="0">
                    <a:solidFill>
                      <a:schemeClr val="tx1"/>
                    </a:solidFill>
                  </a:rPr>
                  <a:t>и </a:t>
                </a:r>
                <a:r>
                  <a:rPr lang="ru-RU" dirty="0">
                    <a:solidFill>
                      <a:schemeClr val="tx1"/>
                    </a:solidFill>
                  </a:rPr>
                  <a:t>от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9</m:t>
                    </m:r>
                  </m:oMath>
                </a14:m>
                <a:r>
                  <a:rPr lang="ru-RU" dirty="0">
                    <a:solidFill>
                      <a:schemeClr val="tx1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57" name="Скругленная прямоугольная выноска 5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2281" y="1935021"/>
                <a:ext cx="3559435" cy="762000"/>
              </a:xfrm>
              <a:prstGeom prst="wedgeRoundRectCallout">
                <a:avLst>
                  <a:gd name="adj1" fmla="val 57027"/>
                  <a:gd name="adj2" fmla="val -11022"/>
                  <a:gd name="adj3" fmla="val 16667"/>
                </a:avLst>
              </a:prstGeom>
              <a:blipFill rotWithShape="0">
                <a:blip r:embed="rId24"/>
                <a:stretch>
                  <a:fillRect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8" name="Рисунок 57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67983" y="2019762"/>
            <a:ext cx="2109657" cy="2880000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64385" y="2047080"/>
            <a:ext cx="1242699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1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58774" y="361950"/>
            <a:ext cx="403383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Задание № 1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58775" y="833734"/>
            <a:ext cx="842645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dirty="0" smtClean="0"/>
              <a:t>Округлите координаты точек:</a:t>
            </a:r>
          </a:p>
        </p:txBody>
      </p:sp>
      <p:cxnSp>
        <p:nvCxnSpPr>
          <p:cNvPr id="39" name="Прямая соединительная линия 38"/>
          <p:cNvCxnSpPr/>
          <p:nvPr/>
        </p:nvCxnSpPr>
        <p:spPr>
          <a:xfrm>
            <a:off x="358774" y="1730131"/>
            <a:ext cx="842645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58775" y="1851440"/>
            <a:ext cx="25701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/>
              <a:t>Решение: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333374" y="2187667"/>
                <a:ext cx="62196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а)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374" y="2187667"/>
                <a:ext cx="621965" cy="276999"/>
              </a:xfrm>
              <a:prstGeom prst="rect">
                <a:avLst/>
              </a:prstGeom>
              <a:blipFill rotWithShape="0">
                <a:blip r:embed="rId4"/>
                <a:stretch>
                  <a:fillRect l="-4902" r="-8824" b="-3777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955339" y="2187666"/>
                <a:ext cx="48090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339" y="2187666"/>
                <a:ext cx="480901" cy="276999"/>
              </a:xfrm>
              <a:prstGeom prst="rect">
                <a:avLst/>
              </a:prstGeom>
              <a:blipFill rotWithShape="0">
                <a:blip r:embed="rId5"/>
                <a:stretch>
                  <a:fillRect l="-5063" r="-7595" b="-1555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/>
          <a:srcRect t="5233" b="75813"/>
          <a:stretch/>
        </p:blipFill>
        <p:spPr>
          <a:xfrm>
            <a:off x="3228714" y="778885"/>
            <a:ext cx="4218798" cy="903642"/>
          </a:xfrm>
          <a:prstGeom prst="rect">
            <a:avLst/>
          </a:prstGeom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3381555" y="1268763"/>
            <a:ext cx="392789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Овал 21"/>
          <p:cNvSpPr/>
          <p:nvPr/>
        </p:nvSpPr>
        <p:spPr>
          <a:xfrm>
            <a:off x="3544336" y="1241763"/>
            <a:ext cx="54000" cy="54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Овал 22"/>
          <p:cNvSpPr/>
          <p:nvPr/>
        </p:nvSpPr>
        <p:spPr>
          <a:xfrm>
            <a:off x="3901799" y="1248750"/>
            <a:ext cx="54000" cy="54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Овал 23"/>
          <p:cNvSpPr/>
          <p:nvPr/>
        </p:nvSpPr>
        <p:spPr>
          <a:xfrm>
            <a:off x="7064561" y="1239845"/>
            <a:ext cx="54000" cy="54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501605" y="1283418"/>
                <a:ext cx="139461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8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1605" y="1283418"/>
                <a:ext cx="139461" cy="207749"/>
              </a:xfrm>
              <a:prstGeom prst="rect">
                <a:avLst/>
              </a:prstGeom>
              <a:blipFill rotWithShape="0">
                <a:blip r:embed="rId7"/>
                <a:stretch>
                  <a:fillRect l="-26087" r="-30435" b="-882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7021830" y="1276763"/>
                <a:ext cx="139461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9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1830" y="1276763"/>
                <a:ext cx="139461" cy="207749"/>
              </a:xfrm>
              <a:prstGeom prst="rect">
                <a:avLst/>
              </a:prstGeom>
              <a:blipFill rotWithShape="0">
                <a:blip r:embed="rId8"/>
                <a:stretch>
                  <a:fillRect l="-26087" r="-30435" b="-571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Овал 26"/>
          <p:cNvSpPr/>
          <p:nvPr/>
        </p:nvSpPr>
        <p:spPr>
          <a:xfrm>
            <a:off x="4621316" y="1244466"/>
            <a:ext cx="54000" cy="54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3809270" y="1283419"/>
                <a:ext cx="270908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8,1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9270" y="1283419"/>
                <a:ext cx="270908" cy="207749"/>
              </a:xfrm>
              <a:prstGeom prst="rect">
                <a:avLst/>
              </a:prstGeom>
              <a:blipFill rotWithShape="0">
                <a:blip r:embed="rId9"/>
                <a:stretch>
                  <a:fillRect l="-13636" r="-18182" b="-882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3785830" y="947877"/>
            <a:ext cx="17837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4536110" y="1284947"/>
                <a:ext cx="270908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8,3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6110" y="1284947"/>
                <a:ext cx="270908" cy="207749"/>
              </a:xfrm>
              <a:prstGeom prst="rect">
                <a:avLst/>
              </a:prstGeom>
              <a:blipFill rotWithShape="0">
                <a:blip r:embed="rId10"/>
                <a:stretch>
                  <a:fillRect l="-13333" r="-15556" b="-882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/>
          <p:cNvSpPr txBox="1"/>
          <p:nvPr/>
        </p:nvSpPr>
        <p:spPr>
          <a:xfrm>
            <a:off x="4512670" y="949405"/>
            <a:ext cx="17837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5921830" y="1289528"/>
                <a:ext cx="270908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8,7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1830" y="1289528"/>
                <a:ext cx="270908" cy="207749"/>
              </a:xfrm>
              <a:prstGeom prst="rect">
                <a:avLst/>
              </a:prstGeom>
              <a:blipFill rotWithShape="0">
                <a:blip r:embed="rId11"/>
                <a:stretch>
                  <a:fillRect l="-13333" r="-15556" b="-882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/>
          <p:cNvSpPr txBox="1"/>
          <p:nvPr/>
        </p:nvSpPr>
        <p:spPr>
          <a:xfrm>
            <a:off x="5898390" y="953986"/>
            <a:ext cx="17837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</a:t>
            </a:r>
            <a:endParaRPr lang="ru-RU" dirty="0"/>
          </a:p>
        </p:txBody>
      </p:sp>
      <p:sp>
        <p:nvSpPr>
          <p:cNvPr id="35" name="Овал 34"/>
          <p:cNvSpPr/>
          <p:nvPr/>
        </p:nvSpPr>
        <p:spPr>
          <a:xfrm>
            <a:off x="5999881" y="1247959"/>
            <a:ext cx="54000" cy="54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6629122" y="1282343"/>
                <a:ext cx="270908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8,9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9122" y="1282343"/>
                <a:ext cx="270908" cy="207749"/>
              </a:xfrm>
              <a:prstGeom prst="rect">
                <a:avLst/>
              </a:prstGeom>
              <a:blipFill rotWithShape="0">
                <a:blip r:embed="rId12"/>
                <a:stretch>
                  <a:fillRect l="-13333" r="-15556" b="-882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/>
          <p:cNvSpPr txBox="1"/>
          <p:nvPr/>
        </p:nvSpPr>
        <p:spPr>
          <a:xfrm>
            <a:off x="6605682" y="946801"/>
            <a:ext cx="17837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</a:t>
            </a:r>
            <a:endParaRPr lang="ru-RU" dirty="0"/>
          </a:p>
        </p:txBody>
      </p:sp>
      <p:sp>
        <p:nvSpPr>
          <p:cNvPr id="42" name="Овал 41"/>
          <p:cNvSpPr/>
          <p:nvPr/>
        </p:nvSpPr>
        <p:spPr>
          <a:xfrm>
            <a:off x="6707173" y="1240774"/>
            <a:ext cx="54000" cy="54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331975" y="2585448"/>
                <a:ext cx="63478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б)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,3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975" y="2585448"/>
                <a:ext cx="634789" cy="276999"/>
              </a:xfrm>
              <a:prstGeom prst="rect">
                <a:avLst/>
              </a:prstGeom>
              <a:blipFill rotWithShape="0">
                <a:blip r:embed="rId13"/>
                <a:stretch>
                  <a:fillRect l="-8571" r="-8571" b="-3478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953940" y="2585447"/>
                <a:ext cx="48090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940" y="2585447"/>
                <a:ext cx="480901" cy="276999"/>
              </a:xfrm>
              <a:prstGeom prst="rect">
                <a:avLst/>
              </a:prstGeom>
              <a:blipFill rotWithShape="0">
                <a:blip r:embed="rId14"/>
                <a:stretch>
                  <a:fillRect l="-5063" r="-8861" b="-152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331975" y="2983229"/>
                <a:ext cx="62998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в)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,7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975" y="2983229"/>
                <a:ext cx="629980" cy="276999"/>
              </a:xfrm>
              <a:prstGeom prst="rect">
                <a:avLst/>
              </a:prstGeom>
              <a:blipFill rotWithShape="0">
                <a:blip r:embed="rId15"/>
                <a:stretch>
                  <a:fillRect l="-4808" r="-8654" b="-3478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953940" y="2983228"/>
                <a:ext cx="48090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≈9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940" y="2983228"/>
                <a:ext cx="480901" cy="276999"/>
              </a:xfrm>
              <a:prstGeom prst="rect">
                <a:avLst/>
              </a:prstGeom>
              <a:blipFill rotWithShape="0">
                <a:blip r:embed="rId16"/>
                <a:stretch>
                  <a:fillRect l="-5063" r="-8861" b="-152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331975" y="3384770"/>
                <a:ext cx="62998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г)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,9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975" y="3384770"/>
                <a:ext cx="629980" cy="276999"/>
              </a:xfrm>
              <a:prstGeom prst="rect">
                <a:avLst/>
              </a:prstGeom>
              <a:blipFill rotWithShape="0">
                <a:blip r:embed="rId17"/>
                <a:stretch>
                  <a:fillRect l="-2885" r="-7692" b="-3478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/>
              <p:cNvSpPr txBox="1"/>
              <p:nvPr/>
            </p:nvSpPr>
            <p:spPr>
              <a:xfrm>
                <a:off x="953940" y="3384769"/>
                <a:ext cx="48090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≈9</m:t>
                      </m:r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48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940" y="3384769"/>
                <a:ext cx="480901" cy="276999"/>
              </a:xfrm>
              <a:prstGeom prst="rect">
                <a:avLst/>
              </a:prstGeom>
              <a:blipFill rotWithShape="0">
                <a:blip r:embed="rId18"/>
                <a:stretch>
                  <a:fillRect l="-3797" b="-86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TextBox 48"/>
          <p:cNvSpPr txBox="1"/>
          <p:nvPr/>
        </p:nvSpPr>
        <p:spPr>
          <a:xfrm>
            <a:off x="346075" y="4120022"/>
            <a:ext cx="25701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/>
              <a:t>Ответ: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953940" y="4120021"/>
                <a:ext cx="379912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b="0" i="1" smtClean="0">
                          <a:latin typeface="Cambria Math" panose="02040503050406030204" pitchFamily="18" charset="0"/>
                        </a:rPr>
                        <m:t>а) 8;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940" y="4120021"/>
                <a:ext cx="379912" cy="207749"/>
              </a:xfrm>
              <a:prstGeom prst="rect">
                <a:avLst/>
              </a:prstGeom>
              <a:blipFill rotWithShape="0">
                <a:blip r:embed="rId19"/>
                <a:stretch>
                  <a:fillRect l="-4762" r="-7937" b="-3529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1333852" y="4112325"/>
                <a:ext cx="387927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b="0" i="1" smtClean="0">
                          <a:latin typeface="Cambria Math" panose="02040503050406030204" pitchFamily="18" charset="0"/>
                        </a:rPr>
                        <m:t>б) 8;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3852" y="4112325"/>
                <a:ext cx="387927" cy="207749"/>
              </a:xfrm>
              <a:prstGeom prst="rect">
                <a:avLst/>
              </a:prstGeom>
              <a:blipFill rotWithShape="0">
                <a:blip r:embed="rId20"/>
                <a:stretch>
                  <a:fillRect l="-11111" r="-7937" b="-3529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/>
              <p:cNvSpPr txBox="1"/>
              <p:nvPr/>
            </p:nvSpPr>
            <p:spPr>
              <a:xfrm>
                <a:off x="1721779" y="4120021"/>
                <a:ext cx="387927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b="0" i="1" smtClean="0">
                          <a:latin typeface="Cambria Math" panose="02040503050406030204" pitchFamily="18" charset="0"/>
                        </a:rPr>
                        <m:t>в) 9;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1779" y="4120021"/>
                <a:ext cx="387927" cy="207749"/>
              </a:xfrm>
              <a:prstGeom prst="rect">
                <a:avLst/>
              </a:prstGeom>
              <a:blipFill rotWithShape="0">
                <a:blip r:embed="rId21"/>
                <a:stretch>
                  <a:fillRect l="-4688" r="-7813" b="-3529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/>
              <p:cNvSpPr txBox="1"/>
              <p:nvPr/>
            </p:nvSpPr>
            <p:spPr>
              <a:xfrm>
                <a:off x="2101449" y="4120021"/>
                <a:ext cx="362279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b="0" i="1" smtClean="0">
                          <a:latin typeface="Cambria Math" panose="02040503050406030204" pitchFamily="18" charset="0"/>
                        </a:rPr>
                        <m:t>г) 9.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52" name="TextBox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1449" y="4120021"/>
                <a:ext cx="362279" cy="207749"/>
              </a:xfrm>
              <a:prstGeom prst="rect">
                <a:avLst/>
              </a:prstGeom>
              <a:blipFill rotWithShape="0">
                <a:blip r:embed="rId22"/>
                <a:stretch>
                  <a:fillRect l="-5085" r="-3390" b="-3529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Овал 52"/>
          <p:cNvSpPr/>
          <p:nvPr/>
        </p:nvSpPr>
        <p:spPr>
          <a:xfrm>
            <a:off x="5306687" y="1241862"/>
            <a:ext cx="54000" cy="54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/>
              <p:cNvSpPr txBox="1"/>
              <p:nvPr/>
            </p:nvSpPr>
            <p:spPr>
              <a:xfrm>
                <a:off x="5221481" y="1282343"/>
                <a:ext cx="270908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8,5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54" name="TextBox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1481" y="1282343"/>
                <a:ext cx="270908" cy="207749"/>
              </a:xfrm>
              <a:prstGeom prst="rect">
                <a:avLst/>
              </a:prstGeom>
              <a:blipFill rotWithShape="0">
                <a:blip r:embed="rId23"/>
                <a:stretch>
                  <a:fillRect l="-13636" r="-18182" b="-1176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TextBox 54"/>
          <p:cNvSpPr txBox="1"/>
          <p:nvPr/>
        </p:nvSpPr>
        <p:spPr>
          <a:xfrm>
            <a:off x="5198041" y="946801"/>
            <a:ext cx="17837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</a:t>
            </a:r>
            <a:endParaRPr lang="ru-RU" dirty="0"/>
          </a:p>
        </p:txBody>
      </p:sp>
      <p:pic>
        <p:nvPicPr>
          <p:cNvPr id="56" name="Рисунок 55"/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3556" y="2046970"/>
            <a:ext cx="2486160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7" name="Скругленная прямоугольная выноска 56"/>
              <p:cNvSpPr/>
              <p:nvPr/>
            </p:nvSpPr>
            <p:spPr>
              <a:xfrm>
                <a:off x="2861530" y="2019762"/>
                <a:ext cx="3559435" cy="762000"/>
              </a:xfrm>
              <a:prstGeom prst="wedgeRoundRectCallout">
                <a:avLst>
                  <a:gd name="adj1" fmla="val 61946"/>
                  <a:gd name="adj2" fmla="val 48977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dirty="0" smtClean="0">
                    <a:solidFill>
                      <a:schemeClr val="tx1"/>
                    </a:solidFill>
                  </a:rPr>
                  <a:t>В таком случае всегда число округляют в большую сторону, то есть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8,5</m:t>
                    </m:r>
                  </m:oMath>
                </a14:m>
                <a:r>
                  <a:rPr lang="ru-RU" dirty="0">
                    <a:solidFill>
                      <a:schemeClr val="tx1"/>
                    </a:solidFill>
                  </a:rPr>
                  <a:t> мы должны округлить до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9</m:t>
                    </m:r>
                  </m:oMath>
                </a14:m>
                <a:r>
                  <a:rPr lang="ru-RU" dirty="0">
                    <a:solidFill>
                      <a:schemeClr val="tx1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57" name="Скругленная прямоугольная выноска 5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1530" y="2019762"/>
                <a:ext cx="3559435" cy="762000"/>
              </a:xfrm>
              <a:prstGeom prst="wedgeRoundRectCallout">
                <a:avLst>
                  <a:gd name="adj1" fmla="val 61946"/>
                  <a:gd name="adj2" fmla="val 48977"/>
                  <a:gd name="adj3" fmla="val 16667"/>
                </a:avLst>
              </a:prstGeom>
              <a:blipFill rotWithShape="0">
                <a:blip r:embed="rId25"/>
                <a:stretch>
                  <a:fillRect b="-3125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991947" y="3121727"/>
                <a:ext cx="139820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8,5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≈9</m:t>
                      </m:r>
                    </m:oMath>
                  </m:oMathPara>
                </a14:m>
                <a:endParaRPr lang="ru-RU" sz="32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1947" y="3121727"/>
                <a:ext cx="1398203" cy="492443"/>
              </a:xfrm>
              <a:prstGeom prst="rect">
                <a:avLst/>
              </a:prstGeom>
              <a:blipFill rotWithShape="0"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7028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2" y="1989303"/>
            <a:ext cx="2880000" cy="2880000"/>
          </a:xfrm>
          <a:prstGeom prst="rect">
            <a:avLst/>
          </a:prstGeom>
        </p:spPr>
      </p:pic>
      <p:sp>
        <p:nvSpPr>
          <p:cNvPr id="14" name="Скругленная прямоугольная выноска 13"/>
          <p:cNvSpPr/>
          <p:nvPr/>
        </p:nvSpPr>
        <p:spPr>
          <a:xfrm>
            <a:off x="358775" y="376238"/>
            <a:ext cx="3489431" cy="1336066"/>
          </a:xfrm>
          <a:prstGeom prst="wedgeRoundRectCallout">
            <a:avLst>
              <a:gd name="adj1" fmla="val -15603"/>
              <a:gd name="adj2" fmla="val 72241"/>
              <a:gd name="adj3" fmla="val 16667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До этого момента мы с вами округляли все дроби до целых частей. </a:t>
            </a:r>
            <a:endParaRPr lang="en-US" dirty="0" smtClean="0">
              <a:solidFill>
                <a:schemeClr val="tx1"/>
              </a:solidFill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Но </a:t>
            </a:r>
            <a:r>
              <a:rPr lang="ru-RU" dirty="0">
                <a:solidFill>
                  <a:schemeClr val="tx1"/>
                </a:solidFill>
              </a:rPr>
              <a:t>на самом деле округлять можно до любого разряда.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033162" y="2732253"/>
                <a:ext cx="973023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0,12</m:t>
                      </m:r>
                    </m:oMath>
                  </m:oMathPara>
                </a14:m>
                <a:endParaRPr lang="ru-RU" sz="36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3162" y="2732253"/>
                <a:ext cx="973023" cy="553998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9596869"/>
              </p:ext>
            </p:extLst>
          </p:nvPr>
        </p:nvGraphicFramePr>
        <p:xfrm>
          <a:off x="4594532" y="429921"/>
          <a:ext cx="4213224" cy="2116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13" name="Прямая соединительная линия 12"/>
          <p:cNvCxnSpPr/>
          <p:nvPr/>
        </p:nvCxnSpPr>
        <p:spPr>
          <a:xfrm>
            <a:off x="4925085" y="1487145"/>
            <a:ext cx="348558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Овал 16"/>
          <p:cNvSpPr/>
          <p:nvPr/>
        </p:nvSpPr>
        <p:spPr>
          <a:xfrm>
            <a:off x="5593607" y="1460876"/>
            <a:ext cx="54000" cy="54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5446430" y="1137842"/>
                <a:ext cx="40235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0,1</m:t>
                      </m:r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6430" y="1137842"/>
                <a:ext cx="402354" cy="307777"/>
              </a:xfrm>
              <a:prstGeom prst="rect">
                <a:avLst/>
              </a:prstGeom>
              <a:blipFill rotWithShape="0">
                <a:blip r:embed="rId6"/>
                <a:stretch>
                  <a:fillRect l="-13636" r="-15152" b="-8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Овал 18"/>
          <p:cNvSpPr/>
          <p:nvPr/>
        </p:nvSpPr>
        <p:spPr>
          <a:xfrm>
            <a:off x="7701200" y="1460399"/>
            <a:ext cx="54000" cy="54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7527023" y="1135193"/>
                <a:ext cx="40235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0,2</m:t>
                      </m:r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7023" y="1135193"/>
                <a:ext cx="402354" cy="307777"/>
              </a:xfrm>
              <a:prstGeom prst="rect">
                <a:avLst/>
              </a:prstGeom>
              <a:blipFill rotWithShape="0">
                <a:blip r:embed="rId7"/>
                <a:stretch>
                  <a:fillRect l="-15152" r="-13636" b="-784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Овал 20"/>
          <p:cNvSpPr/>
          <p:nvPr/>
        </p:nvSpPr>
        <p:spPr>
          <a:xfrm>
            <a:off x="5948542" y="1460876"/>
            <a:ext cx="54000" cy="54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5703031" y="1545389"/>
                <a:ext cx="54502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0,12</m:t>
                      </m:r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3031" y="1545389"/>
                <a:ext cx="545021" cy="307777"/>
              </a:xfrm>
              <a:prstGeom prst="rect">
                <a:avLst/>
              </a:prstGeom>
              <a:blipFill rotWithShape="0">
                <a:blip r:embed="rId8"/>
                <a:stretch>
                  <a:fillRect l="-10112" r="-10112" b="-8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5808354" y="1124042"/>
            <a:ext cx="884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A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84275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" grpId="0"/>
      <p:bldP spid="17" grpId="0" animBg="1"/>
      <p:bldP spid="18" grpId="0"/>
      <p:bldP spid="19" grpId="0" animBg="1"/>
      <p:bldP spid="20" grpId="0"/>
      <p:bldP spid="21" grpId="0" animBg="1"/>
      <p:bldP spid="22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2120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Скругленная прямоугольная выноска 10"/>
              <p:cNvSpPr/>
              <p:nvPr/>
            </p:nvSpPr>
            <p:spPr>
              <a:xfrm>
                <a:off x="6690366" y="376238"/>
                <a:ext cx="2364047" cy="3344862"/>
              </a:xfrm>
              <a:prstGeom prst="wedgeRoundRectCallout">
                <a:avLst>
                  <a:gd name="adj1" fmla="val -61767"/>
                  <a:gd name="adj2" fmla="val -2717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dirty="0" smtClean="0">
                    <a:solidFill>
                      <a:schemeClr val="tx1"/>
                    </a:solidFill>
                  </a:rPr>
                  <a:t>Мы </a:t>
                </a:r>
                <a:r>
                  <a:rPr lang="ru-RU" dirty="0">
                    <a:solidFill>
                      <a:schemeClr val="tx1"/>
                    </a:solidFill>
                  </a:rPr>
                  <a:t>тоже говорим, что площадь нашего участка </a:t>
                </a:r>
                <a14:m>
                  <m:oMath xmlns:m="http://schemas.openxmlformats.org/officeDocument/2006/math">
                    <m:r>
                      <a:rPr lang="ru-RU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9</m:t>
                    </m:r>
                  </m:oMath>
                </a14:m>
                <a:r>
                  <a:rPr lang="ru-RU" dirty="0">
                    <a:solidFill>
                      <a:schemeClr val="tx1"/>
                    </a:solidFill>
                  </a:rPr>
                  <a:t> соток, хотя никогда его не измеряли. </a:t>
                </a:r>
                <a:endParaRPr lang="ru-RU" dirty="0" smtClean="0">
                  <a:solidFill>
                    <a:schemeClr val="tx1"/>
                  </a:solidFill>
                </a:endParaRPr>
              </a:p>
              <a:p>
                <a:pPr algn="ctr"/>
                <a:r>
                  <a:rPr lang="ru-RU" dirty="0" smtClean="0">
                    <a:solidFill>
                      <a:schemeClr val="tx1"/>
                    </a:solidFill>
                  </a:rPr>
                  <a:t>Может, </a:t>
                </a:r>
                <a:r>
                  <a:rPr lang="ru-RU" dirty="0">
                    <a:solidFill>
                      <a:schemeClr val="tx1"/>
                    </a:solidFill>
                  </a:rPr>
                  <a:t>и у нас площадь не равна </a:t>
                </a:r>
                <a14:m>
                  <m:oMath xmlns:m="http://schemas.openxmlformats.org/officeDocument/2006/math">
                    <m:r>
                      <a:rPr lang="ru-RU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9</m:t>
                    </m:r>
                  </m:oMath>
                </a14:m>
                <a:r>
                  <a:rPr lang="ru-RU" dirty="0">
                    <a:solidFill>
                      <a:schemeClr val="tx1"/>
                    </a:solidFill>
                  </a:rPr>
                  <a:t> соткам.</a:t>
                </a:r>
              </a:p>
              <a:p>
                <a:pPr algn="ctr"/>
                <a:r>
                  <a:rPr lang="ru-RU" dirty="0" smtClean="0">
                    <a:solidFill>
                      <a:schemeClr val="tx1"/>
                    </a:solidFill>
                  </a:rPr>
                  <a:t>И </a:t>
                </a:r>
                <a:r>
                  <a:rPr lang="ru-RU" dirty="0">
                    <a:solidFill>
                      <a:schemeClr val="tx1"/>
                    </a:solidFill>
                  </a:rPr>
                  <a:t>вообще, когда люди рассказывают про свои дачи – они называют целое число соток. </a:t>
                </a:r>
                <a:endParaRPr lang="ru-RU" dirty="0" smtClean="0">
                  <a:solidFill>
                    <a:schemeClr val="tx1"/>
                  </a:solidFill>
                </a:endParaRPr>
              </a:p>
              <a:p>
                <a:pPr algn="ctr"/>
                <a:r>
                  <a:rPr lang="ru-RU" dirty="0" smtClean="0">
                    <a:solidFill>
                      <a:schemeClr val="tx1"/>
                    </a:solidFill>
                  </a:rPr>
                  <a:t>Я </a:t>
                </a:r>
                <a:r>
                  <a:rPr lang="ru-RU" dirty="0">
                    <a:solidFill>
                      <a:schemeClr val="tx1"/>
                    </a:solidFill>
                  </a:rPr>
                  <a:t>ещё всегда удивлялся, как можно так точно </a:t>
                </a:r>
                <a:r>
                  <a:rPr lang="ru-RU" dirty="0" smtClean="0">
                    <a:solidFill>
                      <a:schemeClr val="tx1"/>
                    </a:solidFill>
                  </a:rPr>
                  <a:t>измерить </a:t>
                </a:r>
                <a:r>
                  <a:rPr lang="ru-RU" dirty="0">
                    <a:solidFill>
                      <a:schemeClr val="tx1"/>
                    </a:solidFill>
                  </a:rPr>
                  <a:t>землю?</a:t>
                </a:r>
              </a:p>
            </p:txBody>
          </p:sp>
        </mc:Choice>
        <mc:Fallback xmlns="">
          <p:sp>
            <p:nvSpPr>
              <p:cNvPr id="11" name="Скругленная прямоугольная выноска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0366" y="376238"/>
                <a:ext cx="2364047" cy="3344862"/>
              </a:xfrm>
              <a:prstGeom prst="wedgeRoundRectCallout">
                <a:avLst>
                  <a:gd name="adj1" fmla="val -61767"/>
                  <a:gd name="adj2" fmla="val -2717"/>
                  <a:gd name="adj3" fmla="val 16667"/>
                </a:avLst>
              </a:prstGeom>
              <a:blipFill rotWithShape="0">
                <a:blip r:embed="rId5"/>
                <a:stretch>
                  <a:fillRect t="-727" b="-2364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Скругленная прямоугольная выноска 9"/>
              <p:cNvSpPr/>
              <p:nvPr/>
            </p:nvSpPr>
            <p:spPr>
              <a:xfrm>
                <a:off x="358775" y="477838"/>
                <a:ext cx="3495771" cy="2582862"/>
              </a:xfrm>
              <a:prstGeom prst="wedgeRoundRectCallout">
                <a:avLst>
                  <a:gd name="adj1" fmla="val 56963"/>
                  <a:gd name="adj2" fmla="val 14647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dirty="0" smtClean="0">
                    <a:solidFill>
                      <a:schemeClr val="tx1"/>
                    </a:solidFill>
                  </a:rPr>
                  <a:t>Представляешь, мы вчера на даче решили измерить площадь участков. Наш и тёти Тани.</a:t>
                </a:r>
              </a:p>
              <a:p>
                <a:pPr algn="ctr"/>
                <a:r>
                  <a:rPr lang="ru-RU" dirty="0">
                    <a:solidFill>
                      <a:schemeClr val="tx1"/>
                    </a:solidFill>
                  </a:rPr>
                  <a:t>И оказалось, что площадь нашего участка </a:t>
                </a:r>
                <a14:m>
                  <m:oMath xmlns:m="http://schemas.openxmlformats.org/officeDocument/2006/math">
                    <m:r>
                      <a:rPr lang="ru-RU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6,17</m:t>
                    </m:r>
                  </m:oMath>
                </a14:m>
                <a:r>
                  <a:rPr lang="ru-RU" dirty="0" smtClean="0">
                    <a:solidFill>
                      <a:schemeClr val="tx1"/>
                    </a:solidFill>
                  </a:rPr>
                  <a:t> </a:t>
                </a:r>
                <a:r>
                  <a:rPr lang="ru-RU" dirty="0">
                    <a:solidFill>
                      <a:schemeClr val="tx1"/>
                    </a:solidFill>
                  </a:rPr>
                  <a:t>сотки, а у </a:t>
                </a:r>
                <a:r>
                  <a:rPr lang="ru-RU" dirty="0" smtClean="0">
                    <a:solidFill>
                      <a:schemeClr val="tx1"/>
                    </a:solidFill>
                  </a:rPr>
                  <a:t>тёти </a:t>
                </a:r>
                <a:r>
                  <a:rPr lang="ru-RU" dirty="0">
                    <a:solidFill>
                      <a:schemeClr val="tx1"/>
                    </a:solidFill>
                  </a:rPr>
                  <a:t>Тани площадь участка </a:t>
                </a:r>
                <a14:m>
                  <m:oMath xmlns:m="http://schemas.openxmlformats.org/officeDocument/2006/math">
                    <m:r>
                      <a:rPr lang="ru-RU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6,43</m:t>
                    </m:r>
                  </m:oMath>
                </a14:m>
                <a:r>
                  <a:rPr lang="ru-RU" dirty="0">
                    <a:solidFill>
                      <a:schemeClr val="tx1"/>
                    </a:solidFill>
                  </a:rPr>
                  <a:t> сотки. Хотя мы всегда всем говорим, что площадь нашего участка </a:t>
                </a:r>
                <a:r>
                  <a:rPr lang="ru-RU" dirty="0" smtClean="0">
                    <a:solidFill>
                      <a:schemeClr val="tx1"/>
                    </a:solidFill>
                  </a:rPr>
                  <a:t>шесть </a:t>
                </a:r>
                <a:r>
                  <a:rPr lang="ru-RU" dirty="0">
                    <a:solidFill>
                      <a:schemeClr val="tx1"/>
                    </a:solidFill>
                  </a:rPr>
                  <a:t>соток.</a:t>
                </a:r>
              </a:p>
              <a:p>
                <a:pPr algn="ctr"/>
                <a:r>
                  <a:rPr lang="ru-RU" dirty="0">
                    <a:solidFill>
                      <a:schemeClr val="tx1"/>
                    </a:solidFill>
                  </a:rPr>
                  <a:t>Выходит, что мы всех обманываем? </a:t>
                </a:r>
                <a:endParaRPr lang="ru-RU" dirty="0" smtClean="0">
                  <a:solidFill>
                    <a:schemeClr val="tx1"/>
                  </a:solidFill>
                </a:endParaRPr>
              </a:p>
              <a:p>
                <a:pPr algn="ctr"/>
                <a:r>
                  <a:rPr lang="ru-RU" dirty="0" smtClean="0">
                    <a:solidFill>
                      <a:schemeClr val="tx1"/>
                    </a:solidFill>
                  </a:rPr>
                  <a:t>И </a:t>
                </a:r>
                <a:r>
                  <a:rPr lang="ru-RU" dirty="0">
                    <a:solidFill>
                      <a:schemeClr val="tx1"/>
                    </a:solidFill>
                  </a:rPr>
                  <a:t>надо говорить, что у нас на даче участок, площадь которого </a:t>
                </a:r>
                <a14:m>
                  <m:oMath xmlns:m="http://schemas.openxmlformats.org/officeDocument/2006/math">
                    <m:r>
                      <a:rPr lang="ru-RU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6,17 </m:t>
                    </m:r>
                  </m:oMath>
                </a14:m>
                <a:r>
                  <a:rPr lang="ru-RU" dirty="0">
                    <a:solidFill>
                      <a:schemeClr val="tx1"/>
                    </a:solidFill>
                  </a:rPr>
                  <a:t>сотки</a:t>
                </a:r>
                <a:r>
                  <a:rPr lang="ru-RU" dirty="0" smtClean="0">
                    <a:solidFill>
                      <a:schemeClr val="tx1"/>
                    </a:solidFill>
                  </a:rPr>
                  <a:t>?</a:t>
                </a:r>
                <a:endParaRPr lang="ru-RU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Скругленная прямоугольная выноска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477838"/>
                <a:ext cx="3495771" cy="2582862"/>
              </a:xfrm>
              <a:prstGeom prst="wedgeRoundRectCallout">
                <a:avLst>
                  <a:gd name="adj1" fmla="val 56963"/>
                  <a:gd name="adj2" fmla="val 14647"/>
                  <a:gd name="adj3" fmla="val 16667"/>
                </a:avLst>
              </a:prstGeom>
              <a:blipFill rotWithShape="0">
                <a:blip r:embed="rId6"/>
                <a:stretch>
                  <a:fillRect b="-1643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0763" y="1945685"/>
            <a:ext cx="1195316" cy="288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962" y="2062438"/>
            <a:ext cx="1242697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493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9596869"/>
              </p:ext>
            </p:extLst>
          </p:nvPr>
        </p:nvGraphicFramePr>
        <p:xfrm>
          <a:off x="4594532" y="429921"/>
          <a:ext cx="4213224" cy="2116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15" y="1989303"/>
            <a:ext cx="1242699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3033162" y="2732253"/>
                <a:ext cx="973023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0,12</m:t>
                      </m:r>
                    </m:oMath>
                  </m:oMathPara>
                </a14:m>
                <a:endParaRPr lang="ru-RU" sz="36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3162" y="2732253"/>
                <a:ext cx="973023" cy="553998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Прямая соединительная линия 13"/>
          <p:cNvCxnSpPr/>
          <p:nvPr/>
        </p:nvCxnSpPr>
        <p:spPr>
          <a:xfrm>
            <a:off x="4925085" y="1487145"/>
            <a:ext cx="348558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Овал 22"/>
          <p:cNvSpPr/>
          <p:nvPr/>
        </p:nvSpPr>
        <p:spPr>
          <a:xfrm>
            <a:off x="5593607" y="1460876"/>
            <a:ext cx="54000" cy="54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5446430" y="1137842"/>
                <a:ext cx="40235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0,1</m:t>
                      </m:r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6430" y="1137842"/>
                <a:ext cx="402354" cy="307777"/>
              </a:xfrm>
              <a:prstGeom prst="rect">
                <a:avLst/>
              </a:prstGeom>
              <a:blipFill rotWithShape="0">
                <a:blip r:embed="rId9"/>
                <a:stretch>
                  <a:fillRect l="-13636" r="-15152" b="-8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Овал 24"/>
          <p:cNvSpPr/>
          <p:nvPr/>
        </p:nvSpPr>
        <p:spPr>
          <a:xfrm>
            <a:off x="7701200" y="1460399"/>
            <a:ext cx="54000" cy="54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7527023" y="1135193"/>
                <a:ext cx="40235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0,2</m:t>
                      </m:r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7023" y="1135193"/>
                <a:ext cx="402354" cy="307777"/>
              </a:xfrm>
              <a:prstGeom prst="rect">
                <a:avLst/>
              </a:prstGeom>
              <a:blipFill rotWithShape="0">
                <a:blip r:embed="rId10"/>
                <a:stretch>
                  <a:fillRect l="-15152" r="-13636" b="-784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Овал 26"/>
          <p:cNvSpPr/>
          <p:nvPr/>
        </p:nvSpPr>
        <p:spPr>
          <a:xfrm>
            <a:off x="5948542" y="1460876"/>
            <a:ext cx="54000" cy="54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5703031" y="1545389"/>
                <a:ext cx="54502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0,12</m:t>
                      </m:r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3031" y="1545389"/>
                <a:ext cx="545021" cy="307777"/>
              </a:xfrm>
              <a:prstGeom prst="rect">
                <a:avLst/>
              </a:prstGeom>
              <a:blipFill rotWithShape="0">
                <a:blip r:embed="rId11"/>
                <a:stretch>
                  <a:fillRect l="-10112" r="-10112" b="-8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/>
          <p:cNvSpPr txBox="1"/>
          <p:nvPr/>
        </p:nvSpPr>
        <p:spPr>
          <a:xfrm>
            <a:off x="5808354" y="1124042"/>
            <a:ext cx="884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A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105711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2" y="1989303"/>
            <a:ext cx="2880000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033162" y="2732253"/>
                <a:ext cx="973023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0,12</m:t>
                      </m:r>
                    </m:oMath>
                  </m:oMathPara>
                </a14:m>
                <a:endParaRPr lang="ru-RU" sz="36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3162" y="2732253"/>
                <a:ext cx="973023" cy="553998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9596869"/>
              </p:ext>
            </p:extLst>
          </p:nvPr>
        </p:nvGraphicFramePr>
        <p:xfrm>
          <a:off x="4594532" y="429921"/>
          <a:ext cx="4213224" cy="2116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3992037" y="2732253"/>
                <a:ext cx="1186222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≈0,1</m:t>
                      </m:r>
                    </m:oMath>
                  </m:oMathPara>
                </a14:m>
                <a:endParaRPr lang="ru-RU" sz="36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2037" y="2732253"/>
                <a:ext cx="1186222" cy="553998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Прямая соединительная линия 13"/>
          <p:cNvCxnSpPr/>
          <p:nvPr/>
        </p:nvCxnSpPr>
        <p:spPr>
          <a:xfrm>
            <a:off x="4925085" y="1487145"/>
            <a:ext cx="348558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Овал 15"/>
          <p:cNvSpPr/>
          <p:nvPr/>
        </p:nvSpPr>
        <p:spPr>
          <a:xfrm>
            <a:off x="5593607" y="1460876"/>
            <a:ext cx="54000" cy="54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5446430" y="1137842"/>
                <a:ext cx="40235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0,1</m:t>
                      </m:r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6430" y="1137842"/>
                <a:ext cx="402354" cy="307777"/>
              </a:xfrm>
              <a:prstGeom prst="rect">
                <a:avLst/>
              </a:prstGeom>
              <a:blipFill rotWithShape="0">
                <a:blip r:embed="rId10"/>
                <a:stretch>
                  <a:fillRect l="-13636" r="-15152" b="-8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Овал 23"/>
          <p:cNvSpPr/>
          <p:nvPr/>
        </p:nvSpPr>
        <p:spPr>
          <a:xfrm>
            <a:off x="7701200" y="1460399"/>
            <a:ext cx="54000" cy="54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7527023" y="1135193"/>
                <a:ext cx="40235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0,2</m:t>
                      </m:r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7023" y="1135193"/>
                <a:ext cx="402354" cy="307777"/>
              </a:xfrm>
              <a:prstGeom prst="rect">
                <a:avLst/>
              </a:prstGeom>
              <a:blipFill rotWithShape="0">
                <a:blip r:embed="rId11"/>
                <a:stretch>
                  <a:fillRect l="-15152" r="-13636" b="-784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Овал 25"/>
          <p:cNvSpPr/>
          <p:nvPr/>
        </p:nvSpPr>
        <p:spPr>
          <a:xfrm>
            <a:off x="5948542" y="1460876"/>
            <a:ext cx="54000" cy="54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5703031" y="1545389"/>
                <a:ext cx="54502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0,12</m:t>
                      </m:r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3031" y="1545389"/>
                <a:ext cx="545021" cy="307777"/>
              </a:xfrm>
              <a:prstGeom prst="rect">
                <a:avLst/>
              </a:prstGeom>
              <a:blipFill rotWithShape="0">
                <a:blip r:embed="rId12"/>
                <a:stretch>
                  <a:fillRect l="-10112" r="-10112" b="-8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/>
          <p:cNvSpPr txBox="1"/>
          <p:nvPr/>
        </p:nvSpPr>
        <p:spPr>
          <a:xfrm>
            <a:off x="5808354" y="1124042"/>
            <a:ext cx="884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A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29798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77862" y="1358203"/>
            <a:ext cx="2637071" cy="360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16151" y="1475403"/>
            <a:ext cx="1464443" cy="33939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2" y="1989303"/>
            <a:ext cx="2880000" cy="2880000"/>
          </a:xfrm>
          <a:prstGeom prst="rect">
            <a:avLst/>
          </a:prstGeom>
        </p:spPr>
      </p:pic>
      <p:sp>
        <p:nvSpPr>
          <p:cNvPr id="14" name="Скругленная прямоугольная выноска 13"/>
          <p:cNvSpPr/>
          <p:nvPr/>
        </p:nvSpPr>
        <p:spPr>
          <a:xfrm>
            <a:off x="796665" y="376238"/>
            <a:ext cx="4619486" cy="981965"/>
          </a:xfrm>
          <a:prstGeom prst="wedgeRoundRectCallout">
            <a:avLst>
              <a:gd name="adj1" fmla="val -31448"/>
              <a:gd name="adj2" fmla="val 105210"/>
              <a:gd name="adj3" fmla="val 16667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Но каждый раз изображать координатный луч не очень удобно. </a:t>
            </a:r>
            <a:endParaRPr lang="ru-RU" dirty="0" smtClean="0">
              <a:solidFill>
                <a:schemeClr val="tx1"/>
              </a:solidFill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Существует </a:t>
            </a:r>
            <a:r>
              <a:rPr lang="ru-RU" dirty="0">
                <a:solidFill>
                  <a:schemeClr val="tx1"/>
                </a:solidFill>
              </a:rPr>
              <a:t>правило, которое помогает округлять любые числа до любых разрядов.</a:t>
            </a:r>
          </a:p>
        </p:txBody>
      </p:sp>
    </p:spTree>
    <p:extLst>
      <p:ext uri="{BB962C8B-B14F-4D97-AF65-F5344CB8AC3E}">
        <p14:creationId xmlns:p14="http://schemas.microsoft.com/office/powerpoint/2010/main" val="1402668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58774" y="361950"/>
            <a:ext cx="550227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Правило</a:t>
            </a:r>
            <a:endParaRPr lang="ru-RU" sz="2400" dirty="0">
              <a:solidFill>
                <a:srgbClr val="C00000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70460" y="899398"/>
                <a:ext cx="5487033" cy="24929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800" dirty="0" smtClean="0"/>
                  <a:t>Для того, чтобы десятичную дробь округлить до единиц, десятых, сотых и так далее, надо все следующие за этим разрядом цифры отбросить.</a:t>
                </a:r>
              </a:p>
              <a:p>
                <a:r>
                  <a:rPr lang="ru-RU" sz="1800" dirty="0"/>
                  <a:t>Если при этом первая из цифр, которые мы </a:t>
                </a:r>
                <a:r>
                  <a:rPr lang="ru-RU" sz="1800" dirty="0" smtClean="0"/>
                  <a:t>отбрасываем, </a:t>
                </a:r>
                <a:r>
                  <a:rPr lang="ru-RU" sz="1800" dirty="0"/>
                  <a:t>равна </a:t>
                </a:r>
                <a14:m>
                  <m:oMath xmlns:m="http://schemas.openxmlformats.org/officeDocument/2006/math"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ru-RU" sz="1800" dirty="0"/>
                  <a:t>, </a:t>
                </a:r>
                <a14:m>
                  <m:oMath xmlns:m="http://schemas.openxmlformats.org/officeDocument/2006/math"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ru-RU" sz="1800" dirty="0"/>
                  <a:t>, </a:t>
                </a:r>
                <a14:m>
                  <m:oMath xmlns:m="http://schemas.openxmlformats.org/officeDocument/2006/math"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ru-RU" sz="1800" dirty="0"/>
                  <a:t>, </a:t>
                </a:r>
                <a14:m>
                  <m:oMath xmlns:m="http://schemas.openxmlformats.org/officeDocument/2006/math"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ru-RU" sz="1800" dirty="0"/>
                  <a:t> или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r>
                  <a:rPr lang="ru-RU" sz="1800" dirty="0" smtClean="0"/>
                  <a:t>, </a:t>
                </a:r>
                <a:r>
                  <a:rPr lang="ru-RU" sz="1800" dirty="0"/>
                  <a:t>то последняя из оставшихся цифр не меняется.</a:t>
                </a:r>
              </a:p>
              <a:p>
                <a:r>
                  <a:rPr lang="ru-RU" sz="1800" dirty="0"/>
                  <a:t>Если же первая из отбрасываемых цифр равна </a:t>
                </a:r>
                <a14:m>
                  <m:oMath xmlns:m="http://schemas.openxmlformats.org/officeDocument/2006/math"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lang="ru-RU" sz="1800" dirty="0"/>
                  <a:t>, </a:t>
                </a:r>
                <a14:m>
                  <m:oMath xmlns:m="http://schemas.openxmlformats.org/officeDocument/2006/math"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ru-RU" sz="1800" dirty="0"/>
                  <a:t>, </a:t>
                </a:r>
                <a14:m>
                  <m:oMath xmlns:m="http://schemas.openxmlformats.org/officeDocument/2006/math"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7</m:t>
                    </m:r>
                  </m:oMath>
                </a14:m>
                <a:r>
                  <a:rPr lang="ru-RU" sz="1800" dirty="0"/>
                  <a:t>, </a:t>
                </a:r>
                <a14:m>
                  <m:oMath xmlns:m="http://schemas.openxmlformats.org/officeDocument/2006/math"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8</m:t>
                    </m:r>
                  </m:oMath>
                </a14:m>
                <a:r>
                  <a:rPr lang="ru-RU" sz="1800" dirty="0"/>
                  <a:t> или </a:t>
                </a:r>
                <a14:m>
                  <m:oMath xmlns:m="http://schemas.openxmlformats.org/officeDocument/2006/math"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9</m:t>
                    </m:r>
                  </m:oMath>
                </a14:m>
                <a:r>
                  <a:rPr lang="ru-RU" sz="1800" dirty="0"/>
                  <a:t>, то последняя из оставшихся цифр увеличивается на единицу.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460" y="899398"/>
                <a:ext cx="5487033" cy="2492990"/>
              </a:xfrm>
              <a:prstGeom prst="rect">
                <a:avLst/>
              </a:prstGeom>
              <a:blipFill rotWithShape="0">
                <a:blip r:embed="rId4"/>
                <a:stretch>
                  <a:fillRect l="-2667" t="-2941" r="-889" b="-514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61049" y="1344168"/>
            <a:ext cx="31077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31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77862" y="1358203"/>
            <a:ext cx="2637071" cy="360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16151" y="1475403"/>
            <a:ext cx="1464443" cy="33939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2" y="1989303"/>
            <a:ext cx="2880000" cy="2880000"/>
          </a:xfrm>
          <a:prstGeom prst="rect">
            <a:avLst/>
          </a:prstGeom>
        </p:spPr>
      </p:pic>
      <p:sp>
        <p:nvSpPr>
          <p:cNvPr id="14" name="Скругленная прямоугольная выноска 13"/>
          <p:cNvSpPr/>
          <p:nvPr/>
        </p:nvSpPr>
        <p:spPr>
          <a:xfrm>
            <a:off x="3657365" y="404539"/>
            <a:ext cx="5127859" cy="567012"/>
          </a:xfrm>
          <a:prstGeom prst="wedgeRoundRectCallout">
            <a:avLst>
              <a:gd name="adj1" fmla="val 16596"/>
              <a:gd name="adj2" fmla="val 148140"/>
              <a:gd name="adj3" fmla="val 16667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Что-то не очень </a:t>
            </a:r>
            <a:r>
              <a:rPr lang="ru-RU" dirty="0" smtClean="0">
                <a:solidFill>
                  <a:schemeClr val="tx1"/>
                </a:solidFill>
              </a:rPr>
              <a:t>понятно</a:t>
            </a:r>
            <a:r>
              <a:rPr lang="en-US" dirty="0" smtClean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ru-RU" dirty="0" err="1" smtClean="0">
                <a:solidFill>
                  <a:schemeClr val="tx1"/>
                </a:solidFill>
              </a:rPr>
              <a:t>Электроша</a:t>
            </a:r>
            <a:r>
              <a:rPr lang="en-US" dirty="0">
                <a:solidFill>
                  <a:schemeClr val="tx1"/>
                </a:solidFill>
              </a:rPr>
              <a:t>,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ты можешь объяснить это правило </a:t>
            </a:r>
            <a:r>
              <a:rPr lang="ru-RU" dirty="0" smtClean="0">
                <a:solidFill>
                  <a:schemeClr val="tx1"/>
                </a:solidFill>
              </a:rPr>
              <a:t>ещё </a:t>
            </a:r>
            <a:r>
              <a:rPr lang="ru-RU" dirty="0">
                <a:solidFill>
                  <a:schemeClr val="tx1"/>
                </a:solidFill>
              </a:rPr>
              <a:t>раз?</a:t>
            </a:r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>
            <a:off x="352309" y="404539"/>
            <a:ext cx="2790942" cy="567012"/>
          </a:xfrm>
          <a:prstGeom prst="wedgeRoundRectCallout">
            <a:avLst>
              <a:gd name="adj1" fmla="val -11253"/>
              <a:gd name="adj2" fmla="val 216521"/>
              <a:gd name="adj3" fmla="val 16667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Конечно.</a:t>
            </a:r>
          </a:p>
        </p:txBody>
      </p:sp>
    </p:spTree>
    <p:extLst>
      <p:ext uri="{BB962C8B-B14F-4D97-AF65-F5344CB8AC3E}">
        <p14:creationId xmlns:p14="http://schemas.microsoft.com/office/powerpoint/2010/main" val="39423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276600" y="1753075"/>
                <a:ext cx="1227900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600" b="0" i="1" smtClean="0">
                          <a:latin typeface="Cambria Math" panose="02040503050406030204" pitchFamily="18" charset="0"/>
                        </a:rPr>
                        <m:t>7,359</m:t>
                      </m:r>
                    </m:oMath>
                  </m:oMathPara>
                </a14:m>
                <a:endParaRPr lang="ru-RU" sz="36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6600" y="1753075"/>
                <a:ext cx="1227900" cy="553998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4450073" y="1753075"/>
                <a:ext cx="1186222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≈7,4</m:t>
                      </m:r>
                    </m:oMath>
                  </m:oMathPara>
                </a14:m>
                <a:endParaRPr lang="ru-RU" sz="36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0073" y="1753075"/>
                <a:ext cx="1186222" cy="553998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3276600" y="2728435"/>
                <a:ext cx="1227900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600" b="0" i="1" smtClean="0">
                          <a:latin typeface="Cambria Math" panose="02040503050406030204" pitchFamily="18" charset="0"/>
                        </a:rPr>
                        <m:t>5,128</m:t>
                      </m:r>
                    </m:oMath>
                  </m:oMathPara>
                </a14:m>
                <a:endParaRPr lang="ru-RU" sz="36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6600" y="2728435"/>
                <a:ext cx="1227900" cy="553998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4450073" y="2728435"/>
                <a:ext cx="1186222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≈5,1</m:t>
                      </m:r>
                    </m:oMath>
                  </m:oMathPara>
                </a14:m>
                <a:endParaRPr lang="ru-RU" sz="36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0073" y="2728435"/>
                <a:ext cx="1186222" cy="553998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2" y="1989303"/>
            <a:ext cx="288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436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/>
      <p:bldP spid="18" grpId="0"/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77862" y="1358203"/>
            <a:ext cx="2637071" cy="360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16151" y="1475403"/>
            <a:ext cx="1464443" cy="33939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2" y="1989303"/>
            <a:ext cx="2880000" cy="2880000"/>
          </a:xfrm>
          <a:prstGeom prst="rect">
            <a:avLst/>
          </a:prstGeom>
        </p:spPr>
      </p:pic>
      <p:sp>
        <p:nvSpPr>
          <p:cNvPr id="14" name="Скругленная прямоугольная выноска 13"/>
          <p:cNvSpPr/>
          <p:nvPr/>
        </p:nvSpPr>
        <p:spPr>
          <a:xfrm>
            <a:off x="5063490" y="404539"/>
            <a:ext cx="3721734" cy="567012"/>
          </a:xfrm>
          <a:prstGeom prst="wedgeRoundRectCallout">
            <a:avLst>
              <a:gd name="adj1" fmla="val 4311"/>
              <a:gd name="adj2" fmla="val 148140"/>
              <a:gd name="adj3" fmla="val 16667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Да, </a:t>
            </a:r>
            <a:r>
              <a:rPr lang="ru-RU" dirty="0" err="1">
                <a:solidFill>
                  <a:schemeClr val="tx1"/>
                </a:solidFill>
              </a:rPr>
              <a:t>Электроша</a:t>
            </a:r>
            <a:r>
              <a:rPr lang="ru-RU" dirty="0">
                <a:solidFill>
                  <a:schemeClr val="tx1"/>
                </a:solidFill>
              </a:rPr>
              <a:t>. Можешь нам дать задание и </a:t>
            </a:r>
            <a:r>
              <a:rPr lang="ru-RU" dirty="0" smtClean="0">
                <a:solidFill>
                  <a:schemeClr val="tx1"/>
                </a:solidFill>
              </a:rPr>
              <a:t>проверить, </a:t>
            </a:r>
            <a:r>
              <a:rPr lang="ru-RU" dirty="0">
                <a:solidFill>
                  <a:schemeClr val="tx1"/>
                </a:solidFill>
              </a:rPr>
              <a:t>как мы </a:t>
            </a:r>
            <a:r>
              <a:rPr lang="ru-RU" dirty="0" smtClean="0">
                <a:solidFill>
                  <a:schemeClr val="tx1"/>
                </a:solidFill>
              </a:rPr>
              <a:t>всё поняли</a:t>
            </a:r>
            <a:r>
              <a:rPr lang="ru-RU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>
            <a:off x="352309" y="404539"/>
            <a:ext cx="2790942" cy="567012"/>
          </a:xfrm>
          <a:prstGeom prst="wedgeRoundRectCallout">
            <a:avLst>
              <a:gd name="adj1" fmla="val -11253"/>
              <a:gd name="adj2" fmla="val 216521"/>
              <a:gd name="adj3" fmla="val 16667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Вам стало понятно?</a:t>
            </a:r>
          </a:p>
        </p:txBody>
      </p:sp>
    </p:spTree>
    <p:extLst>
      <p:ext uri="{BB962C8B-B14F-4D97-AF65-F5344CB8AC3E}">
        <p14:creationId xmlns:p14="http://schemas.microsoft.com/office/powerpoint/2010/main" val="2491448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58774" y="361950"/>
            <a:ext cx="403383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Задание №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358775" y="833734"/>
                <a:ext cx="8426450" cy="76944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400" dirty="0" smtClean="0"/>
                  <a:t>Округлите:</a:t>
                </a:r>
              </a:p>
              <a:p>
                <a:r>
                  <a:rPr lang="ru-RU" sz="1400" dirty="0" smtClean="0"/>
                  <a:t>а) до десятых: </a:t>
                </a:r>
                <a14:m>
                  <m:oMath xmlns:m="http://schemas.openxmlformats.org/officeDocument/2006/math">
                    <m:r>
                      <a:rPr lang="ru-RU" sz="1800" b="0" i="1" smtClean="0">
                        <a:latin typeface="Cambria Math" panose="02040503050406030204" pitchFamily="18" charset="0"/>
                      </a:rPr>
                      <m:t>152,268;42,3754;</m:t>
                    </m:r>
                  </m:oMath>
                </a14:m>
                <a:endParaRPr lang="ru-RU" sz="1400" dirty="0" smtClean="0"/>
              </a:p>
              <a:p>
                <a:r>
                  <a:rPr lang="ru-RU" sz="1400" dirty="0" smtClean="0"/>
                  <a:t>б) до сотых: </a:t>
                </a:r>
                <a14:m>
                  <m:oMath xmlns:m="http://schemas.openxmlformats.org/officeDocument/2006/math">
                    <m:r>
                      <a:rPr lang="ru-RU" sz="1800" b="0" i="1" smtClean="0">
                        <a:latin typeface="Cambria Math" panose="02040503050406030204" pitchFamily="18" charset="0"/>
                      </a:rPr>
                      <m:t>17</m:t>
                    </m:r>
                    <m:r>
                      <a:rPr lang="ru-RU" sz="18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ru-RU" sz="1800" b="0" i="1" smtClean="0">
                        <a:latin typeface="Cambria Math" panose="02040503050406030204" pitchFamily="18" charset="0"/>
                      </a:rPr>
                      <m:t>495</m:t>
                    </m:r>
                    <m:r>
                      <a:rPr lang="ru-RU" sz="1800" i="1">
                        <a:latin typeface="Cambria Math" panose="02040503050406030204" pitchFamily="18" charset="0"/>
                      </a:rPr>
                      <m:t>;42,3</m:t>
                    </m:r>
                    <m:r>
                      <a:rPr lang="ru-RU" sz="1800" b="0" i="1" smtClean="0">
                        <a:latin typeface="Cambria Math" panose="02040503050406030204" pitchFamily="18" charset="0"/>
                      </a:rPr>
                      <m:t>51</m:t>
                    </m:r>
                    <m:r>
                      <a:rPr lang="ru-RU" sz="1800" i="1">
                        <a:latin typeface="Cambria Math" panose="02040503050406030204" pitchFamily="18" charset="0"/>
                      </a:rPr>
                      <m:t>5</m:t>
                    </m:r>
                    <m:r>
                      <a:rPr lang="ru-RU" sz="1800" b="0" i="1" smtClean="0">
                        <a:latin typeface="Cambria Math" panose="02040503050406030204" pitchFamily="18" charset="0"/>
                      </a:rPr>
                      <m:t>4.</m:t>
                    </m:r>
                  </m:oMath>
                </a14:m>
                <a:endParaRPr lang="ru-RU" sz="1800" dirty="0" smtClean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833734"/>
                <a:ext cx="8426450" cy="769441"/>
              </a:xfrm>
              <a:prstGeom prst="rect">
                <a:avLst/>
              </a:prstGeom>
              <a:blipFill rotWithShape="0">
                <a:blip r:embed="rId4"/>
                <a:stretch>
                  <a:fillRect l="-1302" t="-7143" b="-1190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Прямая соединительная линия 38"/>
          <p:cNvCxnSpPr/>
          <p:nvPr/>
        </p:nvCxnSpPr>
        <p:spPr>
          <a:xfrm>
            <a:off x="358774" y="1730131"/>
            <a:ext cx="842645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58775" y="1851440"/>
            <a:ext cx="25701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/>
              <a:t>Решение: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333374" y="2187667"/>
                <a:ext cx="113492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а) 152,268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374" y="2187667"/>
                <a:ext cx="1134926" cy="276999"/>
              </a:xfrm>
              <a:prstGeom prst="rect">
                <a:avLst/>
              </a:prstGeom>
              <a:blipFill rotWithShape="0">
                <a:blip r:embed="rId5"/>
                <a:stretch>
                  <a:fillRect l="-2688" r="-4301" b="-3777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47512" y="1957080"/>
            <a:ext cx="1195312" cy="27701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466514" y="2187666"/>
                <a:ext cx="91371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≈152,3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6514" y="2187666"/>
                <a:ext cx="913712" cy="276999"/>
              </a:xfrm>
              <a:prstGeom prst="rect">
                <a:avLst/>
              </a:prstGeom>
              <a:blipFill rotWithShape="0">
                <a:blip r:embed="rId7"/>
                <a:stretch>
                  <a:fillRect l="-2685" r="-4698" b="-1555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537845" y="2585446"/>
                <a:ext cx="92653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 42,3754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845" y="2585446"/>
                <a:ext cx="926536" cy="276999"/>
              </a:xfrm>
              <a:prstGeom prst="rect">
                <a:avLst/>
              </a:prstGeom>
              <a:blipFill rotWithShape="0">
                <a:blip r:embed="rId8"/>
                <a:stretch>
                  <a:fillRect r="-5921" b="-86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1464381" y="2582230"/>
                <a:ext cx="78547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≈42,4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4381" y="2582230"/>
                <a:ext cx="785471" cy="276999"/>
              </a:xfrm>
              <a:prstGeom prst="rect">
                <a:avLst/>
              </a:prstGeom>
              <a:blipFill rotWithShape="0">
                <a:blip r:embed="rId9"/>
                <a:stretch>
                  <a:fillRect l="-3101" r="-5426" b="-1555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TextBox 48"/>
          <p:cNvSpPr txBox="1"/>
          <p:nvPr/>
        </p:nvSpPr>
        <p:spPr>
          <a:xfrm>
            <a:off x="346075" y="4120022"/>
            <a:ext cx="25701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/>
              <a:t>Ответ: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953940" y="4120021"/>
                <a:ext cx="1101264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b="0" i="1" smtClean="0">
                          <a:latin typeface="Cambria Math" panose="02040503050406030204" pitchFamily="18" charset="0"/>
                        </a:rPr>
                        <m:t>а) 152,3;42,4;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940" y="4120021"/>
                <a:ext cx="1101264" cy="207749"/>
              </a:xfrm>
              <a:prstGeom prst="rect">
                <a:avLst/>
              </a:prstGeom>
              <a:blipFill rotWithShape="0">
                <a:blip r:embed="rId10"/>
                <a:stretch>
                  <a:fillRect l="-1657" r="-2762" b="-3529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1798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8" grpId="0"/>
      <p:bldP spid="40" grpId="0"/>
      <p:bldP spid="41" grpId="0"/>
      <p:bldP spid="3" grpId="0"/>
      <p:bldP spid="43" grpId="0"/>
      <p:bldP spid="44" grpId="0"/>
      <p:bldP spid="49" grpId="0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58774" y="361950"/>
            <a:ext cx="403383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Задание №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358775" y="833734"/>
                <a:ext cx="8426450" cy="76944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400" dirty="0" smtClean="0"/>
                  <a:t>Округлите:</a:t>
                </a:r>
              </a:p>
              <a:p>
                <a:r>
                  <a:rPr lang="ru-RU" sz="1400" dirty="0" smtClean="0"/>
                  <a:t>а) до десятых: </a:t>
                </a:r>
                <a14:m>
                  <m:oMath xmlns:m="http://schemas.openxmlformats.org/officeDocument/2006/math">
                    <m:r>
                      <a:rPr lang="ru-RU" sz="1800" b="0" i="1" smtClean="0">
                        <a:latin typeface="Cambria Math" panose="02040503050406030204" pitchFamily="18" charset="0"/>
                      </a:rPr>
                      <m:t>152,268;42,3754;</m:t>
                    </m:r>
                  </m:oMath>
                </a14:m>
                <a:endParaRPr lang="ru-RU" sz="1400" dirty="0" smtClean="0"/>
              </a:p>
              <a:p>
                <a:r>
                  <a:rPr lang="ru-RU" sz="1400" dirty="0" smtClean="0"/>
                  <a:t>б) до сотых: </a:t>
                </a:r>
                <a14:m>
                  <m:oMath xmlns:m="http://schemas.openxmlformats.org/officeDocument/2006/math">
                    <m:r>
                      <a:rPr lang="ru-RU" sz="1800" b="0" i="1" smtClean="0">
                        <a:latin typeface="Cambria Math" panose="02040503050406030204" pitchFamily="18" charset="0"/>
                      </a:rPr>
                      <m:t>17</m:t>
                    </m:r>
                    <m:r>
                      <a:rPr lang="ru-RU" sz="18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ru-RU" sz="1800" b="0" i="1" smtClean="0">
                        <a:latin typeface="Cambria Math" panose="02040503050406030204" pitchFamily="18" charset="0"/>
                      </a:rPr>
                      <m:t>495</m:t>
                    </m:r>
                    <m:r>
                      <a:rPr lang="ru-RU" sz="1800" i="1">
                        <a:latin typeface="Cambria Math" panose="02040503050406030204" pitchFamily="18" charset="0"/>
                      </a:rPr>
                      <m:t>;42,3</m:t>
                    </m:r>
                    <m:r>
                      <a:rPr lang="ru-RU" sz="1800" b="0" i="1" smtClean="0">
                        <a:latin typeface="Cambria Math" panose="02040503050406030204" pitchFamily="18" charset="0"/>
                      </a:rPr>
                      <m:t>51</m:t>
                    </m:r>
                    <m:r>
                      <a:rPr lang="ru-RU" sz="1800" i="1">
                        <a:latin typeface="Cambria Math" panose="02040503050406030204" pitchFamily="18" charset="0"/>
                      </a:rPr>
                      <m:t>5</m:t>
                    </m:r>
                    <m:r>
                      <a:rPr lang="ru-RU" sz="1800" b="0" i="1" smtClean="0">
                        <a:latin typeface="Cambria Math" panose="02040503050406030204" pitchFamily="18" charset="0"/>
                      </a:rPr>
                      <m:t>4.</m:t>
                    </m:r>
                  </m:oMath>
                </a14:m>
                <a:endParaRPr lang="ru-RU" sz="1800" dirty="0" smtClean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833734"/>
                <a:ext cx="8426450" cy="769441"/>
              </a:xfrm>
              <a:prstGeom prst="rect">
                <a:avLst/>
              </a:prstGeom>
              <a:blipFill rotWithShape="0">
                <a:blip r:embed="rId4"/>
                <a:stretch>
                  <a:fillRect l="-1302" t="-7143" b="-1190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Прямая соединительная линия 38"/>
          <p:cNvCxnSpPr/>
          <p:nvPr/>
        </p:nvCxnSpPr>
        <p:spPr>
          <a:xfrm>
            <a:off x="358774" y="1730131"/>
            <a:ext cx="842645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58775" y="1851440"/>
            <a:ext cx="25701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/>
              <a:t>Решение: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333374" y="2187667"/>
                <a:ext cx="113492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а) 152,268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374" y="2187667"/>
                <a:ext cx="1134926" cy="276999"/>
              </a:xfrm>
              <a:prstGeom prst="rect">
                <a:avLst/>
              </a:prstGeom>
              <a:blipFill rotWithShape="0">
                <a:blip r:embed="rId5"/>
                <a:stretch>
                  <a:fillRect l="-2688" r="-4301" b="-3777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70302" y="1957080"/>
            <a:ext cx="1149732" cy="27701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466514" y="2187666"/>
                <a:ext cx="91371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≈152,3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6514" y="2187666"/>
                <a:ext cx="913712" cy="276999"/>
              </a:xfrm>
              <a:prstGeom prst="rect">
                <a:avLst/>
              </a:prstGeom>
              <a:blipFill rotWithShape="0">
                <a:blip r:embed="rId7"/>
                <a:stretch>
                  <a:fillRect l="-2685" r="-4698" b="-1555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537845" y="2585446"/>
                <a:ext cx="92653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 42,3754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845" y="2585446"/>
                <a:ext cx="926536" cy="276999"/>
              </a:xfrm>
              <a:prstGeom prst="rect">
                <a:avLst/>
              </a:prstGeom>
              <a:blipFill rotWithShape="0">
                <a:blip r:embed="rId8"/>
                <a:stretch>
                  <a:fillRect r="-5921" b="-86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1464381" y="2582230"/>
                <a:ext cx="78547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≈42,4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4381" y="2582230"/>
                <a:ext cx="785471" cy="276999"/>
              </a:xfrm>
              <a:prstGeom prst="rect">
                <a:avLst/>
              </a:prstGeom>
              <a:blipFill rotWithShape="0">
                <a:blip r:embed="rId9"/>
                <a:stretch>
                  <a:fillRect l="-3101" r="-5426" b="-1555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TextBox 48"/>
          <p:cNvSpPr txBox="1"/>
          <p:nvPr/>
        </p:nvSpPr>
        <p:spPr>
          <a:xfrm>
            <a:off x="346075" y="4120022"/>
            <a:ext cx="25701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/>
              <a:t>Ответ: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953940" y="4120021"/>
                <a:ext cx="1101264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b="0" i="1" smtClean="0">
                          <a:latin typeface="Cambria Math" panose="02040503050406030204" pitchFamily="18" charset="0"/>
                        </a:rPr>
                        <m:t>а) 152,3;42,4;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940" y="4120021"/>
                <a:ext cx="1101264" cy="207749"/>
              </a:xfrm>
              <a:prstGeom prst="rect">
                <a:avLst/>
              </a:prstGeom>
              <a:blipFill rotWithShape="0">
                <a:blip r:embed="rId10"/>
                <a:stretch>
                  <a:fillRect l="-1657" r="-2762" b="-3529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333374" y="3047462"/>
                <a:ext cx="101951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б) 17,495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374" y="3047462"/>
                <a:ext cx="1019510" cy="276999"/>
              </a:xfrm>
              <a:prstGeom prst="rect">
                <a:avLst/>
              </a:prstGeom>
              <a:blipFill rotWithShape="0">
                <a:blip r:embed="rId11"/>
                <a:stretch>
                  <a:fillRect l="-5389" r="-5988" b="-3777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336140" y="3047461"/>
                <a:ext cx="91371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≈17,50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6140" y="3047461"/>
                <a:ext cx="913712" cy="276999"/>
              </a:xfrm>
              <a:prstGeom prst="rect">
                <a:avLst/>
              </a:prstGeom>
              <a:blipFill rotWithShape="0">
                <a:blip r:embed="rId12"/>
                <a:stretch>
                  <a:fillRect l="-2667" r="-4667" b="-1555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Скругленная прямоугольная выноска 18"/>
              <p:cNvSpPr/>
              <p:nvPr/>
            </p:nvSpPr>
            <p:spPr>
              <a:xfrm>
                <a:off x="3338753" y="1918643"/>
                <a:ext cx="3721734" cy="567012"/>
              </a:xfrm>
              <a:prstGeom prst="wedgeRoundRectCallout">
                <a:avLst>
                  <a:gd name="adj1" fmla="val 62663"/>
                  <a:gd name="adj2" fmla="val 5016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dirty="0" smtClean="0">
                    <a:solidFill>
                      <a:schemeClr val="tx1"/>
                    </a:solidFill>
                  </a:rPr>
                  <a:t>Подожди, </a:t>
                </a:r>
                <a:r>
                  <a:rPr lang="ru-RU" dirty="0" err="1">
                    <a:solidFill>
                      <a:schemeClr val="tx1"/>
                    </a:solidFill>
                  </a:rPr>
                  <a:t>Электроша</a:t>
                </a:r>
                <a:r>
                  <a:rPr lang="ru-RU" dirty="0">
                    <a:solidFill>
                      <a:schemeClr val="tx1"/>
                    </a:solidFill>
                  </a:rPr>
                  <a:t>, но это же равно </a:t>
                </a:r>
                <a14:m>
                  <m:oMath xmlns:m="http://schemas.openxmlformats.org/officeDocument/2006/math">
                    <m:r>
                      <a:rPr lang="ru-RU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17,5</m:t>
                    </m:r>
                  </m:oMath>
                </a14:m>
                <a:r>
                  <a:rPr lang="ru-RU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</mc:Choice>
        <mc:Fallback xmlns="">
          <p:sp>
            <p:nvSpPr>
              <p:cNvPr id="19" name="Скругленная прямоугольная выноска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8753" y="1918643"/>
                <a:ext cx="3721734" cy="567012"/>
              </a:xfrm>
              <a:prstGeom prst="wedgeRoundRectCallout">
                <a:avLst>
                  <a:gd name="adj1" fmla="val 62663"/>
                  <a:gd name="adj2" fmla="val 5016"/>
                  <a:gd name="adj3" fmla="val 16667"/>
                </a:avLst>
              </a:prstGeom>
              <a:blipFill rotWithShape="0">
                <a:blip r:embed="rId13"/>
                <a:stretch>
                  <a:fillRect b="-3158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49652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58774" y="361950"/>
            <a:ext cx="403383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Задание №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358775" y="833734"/>
                <a:ext cx="8426450" cy="76944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400" dirty="0" smtClean="0"/>
                  <a:t>Округлите:</a:t>
                </a:r>
              </a:p>
              <a:p>
                <a:r>
                  <a:rPr lang="ru-RU" sz="1400" dirty="0" smtClean="0"/>
                  <a:t>а) до десятых: </a:t>
                </a:r>
                <a14:m>
                  <m:oMath xmlns:m="http://schemas.openxmlformats.org/officeDocument/2006/math">
                    <m:r>
                      <a:rPr lang="ru-RU" sz="1800" b="0" i="1" smtClean="0">
                        <a:latin typeface="Cambria Math" panose="02040503050406030204" pitchFamily="18" charset="0"/>
                      </a:rPr>
                      <m:t>152,268;42,3754;</m:t>
                    </m:r>
                  </m:oMath>
                </a14:m>
                <a:endParaRPr lang="ru-RU" sz="1400" dirty="0" smtClean="0"/>
              </a:p>
              <a:p>
                <a:r>
                  <a:rPr lang="ru-RU" sz="1400" dirty="0" smtClean="0"/>
                  <a:t>б) до сотых: </a:t>
                </a:r>
                <a14:m>
                  <m:oMath xmlns:m="http://schemas.openxmlformats.org/officeDocument/2006/math">
                    <m:r>
                      <a:rPr lang="ru-RU" sz="1800" b="0" i="1" smtClean="0">
                        <a:latin typeface="Cambria Math" panose="02040503050406030204" pitchFamily="18" charset="0"/>
                      </a:rPr>
                      <m:t>17</m:t>
                    </m:r>
                    <m:r>
                      <a:rPr lang="ru-RU" sz="18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ru-RU" sz="1800" b="0" i="1" smtClean="0">
                        <a:latin typeface="Cambria Math" panose="02040503050406030204" pitchFamily="18" charset="0"/>
                      </a:rPr>
                      <m:t>495</m:t>
                    </m:r>
                    <m:r>
                      <a:rPr lang="ru-RU" sz="1800" i="1">
                        <a:latin typeface="Cambria Math" panose="02040503050406030204" pitchFamily="18" charset="0"/>
                      </a:rPr>
                      <m:t>;42,3</m:t>
                    </m:r>
                    <m:r>
                      <a:rPr lang="ru-RU" sz="1800" b="0" i="1" smtClean="0">
                        <a:latin typeface="Cambria Math" panose="02040503050406030204" pitchFamily="18" charset="0"/>
                      </a:rPr>
                      <m:t>51</m:t>
                    </m:r>
                    <m:r>
                      <a:rPr lang="ru-RU" sz="1800" i="1">
                        <a:latin typeface="Cambria Math" panose="02040503050406030204" pitchFamily="18" charset="0"/>
                      </a:rPr>
                      <m:t>5</m:t>
                    </m:r>
                    <m:r>
                      <a:rPr lang="ru-RU" sz="1800" b="0" i="1" smtClean="0">
                        <a:latin typeface="Cambria Math" panose="02040503050406030204" pitchFamily="18" charset="0"/>
                      </a:rPr>
                      <m:t>4.</m:t>
                    </m:r>
                  </m:oMath>
                </a14:m>
                <a:endParaRPr lang="ru-RU" sz="1800" dirty="0" smtClean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833734"/>
                <a:ext cx="8426450" cy="769441"/>
              </a:xfrm>
              <a:prstGeom prst="rect">
                <a:avLst/>
              </a:prstGeom>
              <a:blipFill rotWithShape="0">
                <a:blip r:embed="rId4"/>
                <a:stretch>
                  <a:fillRect l="-1302" t="-7143" b="-1190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Прямая соединительная линия 38"/>
          <p:cNvCxnSpPr/>
          <p:nvPr/>
        </p:nvCxnSpPr>
        <p:spPr>
          <a:xfrm>
            <a:off x="358774" y="1730131"/>
            <a:ext cx="842645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58775" y="1851440"/>
            <a:ext cx="25701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/>
              <a:t>Решение: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333374" y="2187667"/>
                <a:ext cx="113492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а) 152,268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374" y="2187667"/>
                <a:ext cx="1134926" cy="276999"/>
              </a:xfrm>
              <a:prstGeom prst="rect">
                <a:avLst/>
              </a:prstGeom>
              <a:blipFill rotWithShape="0">
                <a:blip r:embed="rId5"/>
                <a:stretch>
                  <a:fillRect l="-2688" r="-4301" b="-3777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466514" y="2187666"/>
                <a:ext cx="91371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≈152,3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6514" y="2187666"/>
                <a:ext cx="913712" cy="276999"/>
              </a:xfrm>
              <a:prstGeom prst="rect">
                <a:avLst/>
              </a:prstGeom>
              <a:blipFill rotWithShape="0">
                <a:blip r:embed="rId6"/>
                <a:stretch>
                  <a:fillRect l="-2685" r="-4698" b="-1555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537845" y="2585446"/>
                <a:ext cx="92653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 42,3754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845" y="2585446"/>
                <a:ext cx="926536" cy="276999"/>
              </a:xfrm>
              <a:prstGeom prst="rect">
                <a:avLst/>
              </a:prstGeom>
              <a:blipFill rotWithShape="0">
                <a:blip r:embed="rId7"/>
                <a:stretch>
                  <a:fillRect r="-5921" b="-86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1464381" y="2582230"/>
                <a:ext cx="78547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≈42,4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4381" y="2582230"/>
                <a:ext cx="785471" cy="276999"/>
              </a:xfrm>
              <a:prstGeom prst="rect">
                <a:avLst/>
              </a:prstGeom>
              <a:blipFill rotWithShape="0">
                <a:blip r:embed="rId8"/>
                <a:stretch>
                  <a:fillRect l="-3101" r="-5426" b="-1555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TextBox 48"/>
          <p:cNvSpPr txBox="1"/>
          <p:nvPr/>
        </p:nvSpPr>
        <p:spPr>
          <a:xfrm>
            <a:off x="346075" y="4120022"/>
            <a:ext cx="25701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/>
              <a:t>Ответ: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953940" y="4120021"/>
                <a:ext cx="1101264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b="0" i="1" smtClean="0">
                          <a:latin typeface="Cambria Math" panose="02040503050406030204" pitchFamily="18" charset="0"/>
                        </a:rPr>
                        <m:t>а) 152,3;42,4;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940" y="4120021"/>
                <a:ext cx="1101264" cy="207749"/>
              </a:xfrm>
              <a:prstGeom prst="rect">
                <a:avLst/>
              </a:prstGeom>
              <a:blipFill rotWithShape="0">
                <a:blip r:embed="rId9"/>
                <a:stretch>
                  <a:fillRect l="-1657" r="-2762" b="-3529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333374" y="3047462"/>
                <a:ext cx="101951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б) 17,495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374" y="3047462"/>
                <a:ext cx="1019510" cy="276999"/>
              </a:xfrm>
              <a:prstGeom prst="rect">
                <a:avLst/>
              </a:prstGeom>
              <a:blipFill rotWithShape="0">
                <a:blip r:embed="rId10"/>
                <a:stretch>
                  <a:fillRect l="-5389" r="-5988" b="-3777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336140" y="3047461"/>
                <a:ext cx="91371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≈17,50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6140" y="3047461"/>
                <a:ext cx="913712" cy="276999"/>
              </a:xfrm>
              <a:prstGeom prst="rect">
                <a:avLst/>
              </a:prstGeom>
              <a:blipFill rotWithShape="0">
                <a:blip r:embed="rId11"/>
                <a:stretch>
                  <a:fillRect l="-2667" r="-4667" b="-1555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Скругленная прямоугольная выноска 18"/>
          <p:cNvSpPr/>
          <p:nvPr/>
        </p:nvSpPr>
        <p:spPr>
          <a:xfrm>
            <a:off x="3338753" y="1918643"/>
            <a:ext cx="3721734" cy="1128818"/>
          </a:xfrm>
          <a:prstGeom prst="wedgeRoundRectCallout">
            <a:avLst>
              <a:gd name="adj1" fmla="val 54064"/>
              <a:gd name="adj2" fmla="val 31343"/>
              <a:gd name="adj3" fmla="val 16667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Когда </a:t>
            </a:r>
            <a:r>
              <a:rPr lang="ru-RU" dirty="0">
                <a:solidFill>
                  <a:schemeClr val="tx1"/>
                </a:solidFill>
              </a:rPr>
              <a:t>речь </a:t>
            </a:r>
            <a:r>
              <a:rPr lang="ru-RU" dirty="0" smtClean="0">
                <a:solidFill>
                  <a:schemeClr val="tx1"/>
                </a:solidFill>
              </a:rPr>
              <a:t>идёт </a:t>
            </a:r>
            <a:r>
              <a:rPr lang="ru-RU" dirty="0">
                <a:solidFill>
                  <a:schemeClr val="tx1"/>
                </a:solidFill>
              </a:rPr>
              <a:t>об </a:t>
            </a:r>
            <a:r>
              <a:rPr lang="ru-RU" dirty="0" smtClean="0">
                <a:solidFill>
                  <a:schemeClr val="tx1"/>
                </a:solidFill>
              </a:rPr>
              <a:t>округлении, </a:t>
            </a:r>
            <a:r>
              <a:rPr lang="ru-RU" dirty="0">
                <a:solidFill>
                  <a:schemeClr val="tx1"/>
                </a:solidFill>
              </a:rPr>
              <a:t>последние нули в записи десятичной дроби не отбрасываются. </a:t>
            </a:r>
            <a:endParaRPr lang="ru-RU" dirty="0" smtClean="0">
              <a:solidFill>
                <a:schemeClr val="tx1"/>
              </a:solidFill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Они </a:t>
            </a:r>
            <a:r>
              <a:rPr lang="ru-RU" dirty="0">
                <a:solidFill>
                  <a:schemeClr val="tx1"/>
                </a:solidFill>
              </a:rPr>
              <a:t>показывают разряд, до которого мы округляли.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57840" y="1954947"/>
            <a:ext cx="248616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49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sp>
        <p:nvSpPr>
          <p:cNvPr id="11" name="Скругленная прямоугольная выноска 10"/>
          <p:cNvSpPr/>
          <p:nvPr/>
        </p:nvSpPr>
        <p:spPr>
          <a:xfrm>
            <a:off x="6421178" y="961453"/>
            <a:ext cx="2364047" cy="615315"/>
          </a:xfrm>
          <a:prstGeom prst="wedgeRoundRectCallout">
            <a:avLst>
              <a:gd name="adj1" fmla="val -59618"/>
              <a:gd name="adj2" fmla="val 100348"/>
              <a:gd name="adj3" fmla="val 16667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Там же ямы, бугорки 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точно измерить нельзя.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0763" y="1945685"/>
            <a:ext cx="1195316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39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58774" y="361950"/>
            <a:ext cx="403383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Задание №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358775" y="833734"/>
                <a:ext cx="8426450" cy="76944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400" dirty="0" smtClean="0"/>
                  <a:t>Округлите:</a:t>
                </a:r>
              </a:p>
              <a:p>
                <a:r>
                  <a:rPr lang="ru-RU" sz="1400" dirty="0" smtClean="0"/>
                  <a:t>а) до десятых: </a:t>
                </a:r>
                <a14:m>
                  <m:oMath xmlns:m="http://schemas.openxmlformats.org/officeDocument/2006/math">
                    <m:r>
                      <a:rPr lang="ru-RU" sz="1800" b="0" i="1" smtClean="0">
                        <a:latin typeface="Cambria Math" panose="02040503050406030204" pitchFamily="18" charset="0"/>
                      </a:rPr>
                      <m:t>152,268;42,3754;</m:t>
                    </m:r>
                  </m:oMath>
                </a14:m>
                <a:endParaRPr lang="ru-RU" sz="1400" dirty="0" smtClean="0"/>
              </a:p>
              <a:p>
                <a:r>
                  <a:rPr lang="ru-RU" sz="1400" dirty="0" smtClean="0"/>
                  <a:t>б) до сотых: </a:t>
                </a:r>
                <a14:m>
                  <m:oMath xmlns:m="http://schemas.openxmlformats.org/officeDocument/2006/math">
                    <m:r>
                      <a:rPr lang="ru-RU" sz="1800" b="0" i="1" smtClean="0">
                        <a:latin typeface="Cambria Math" panose="02040503050406030204" pitchFamily="18" charset="0"/>
                      </a:rPr>
                      <m:t>17</m:t>
                    </m:r>
                    <m:r>
                      <a:rPr lang="ru-RU" sz="18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ru-RU" sz="1800" b="0" i="1" smtClean="0">
                        <a:latin typeface="Cambria Math" panose="02040503050406030204" pitchFamily="18" charset="0"/>
                      </a:rPr>
                      <m:t>495</m:t>
                    </m:r>
                    <m:r>
                      <a:rPr lang="ru-RU" sz="1800" i="1">
                        <a:latin typeface="Cambria Math" panose="02040503050406030204" pitchFamily="18" charset="0"/>
                      </a:rPr>
                      <m:t>;42,3</m:t>
                    </m:r>
                    <m:r>
                      <a:rPr lang="ru-RU" sz="1800" b="0" i="1" smtClean="0">
                        <a:latin typeface="Cambria Math" panose="02040503050406030204" pitchFamily="18" charset="0"/>
                      </a:rPr>
                      <m:t>51</m:t>
                    </m:r>
                    <m:r>
                      <a:rPr lang="ru-RU" sz="1800" i="1">
                        <a:latin typeface="Cambria Math" panose="02040503050406030204" pitchFamily="18" charset="0"/>
                      </a:rPr>
                      <m:t>5</m:t>
                    </m:r>
                    <m:r>
                      <a:rPr lang="ru-RU" sz="1800" b="0" i="1" smtClean="0">
                        <a:latin typeface="Cambria Math" panose="02040503050406030204" pitchFamily="18" charset="0"/>
                      </a:rPr>
                      <m:t>4.</m:t>
                    </m:r>
                  </m:oMath>
                </a14:m>
                <a:endParaRPr lang="ru-RU" sz="1400" dirty="0" smtClean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833734"/>
                <a:ext cx="8426450" cy="769441"/>
              </a:xfrm>
              <a:prstGeom prst="rect">
                <a:avLst/>
              </a:prstGeom>
              <a:blipFill rotWithShape="0">
                <a:blip r:embed="rId4"/>
                <a:stretch>
                  <a:fillRect l="-1302" t="-7143" b="-1190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Прямая соединительная линия 38"/>
          <p:cNvCxnSpPr/>
          <p:nvPr/>
        </p:nvCxnSpPr>
        <p:spPr>
          <a:xfrm>
            <a:off x="358774" y="1730131"/>
            <a:ext cx="842645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58775" y="1851440"/>
            <a:ext cx="25701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/>
              <a:t>Решение: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333374" y="2187667"/>
                <a:ext cx="113492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а) 152,268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374" y="2187667"/>
                <a:ext cx="1134926" cy="276999"/>
              </a:xfrm>
              <a:prstGeom prst="rect">
                <a:avLst/>
              </a:prstGeom>
              <a:blipFill rotWithShape="0">
                <a:blip r:embed="rId5"/>
                <a:stretch>
                  <a:fillRect l="-2688" r="-4301" b="-3777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70302" y="1957080"/>
            <a:ext cx="1149732" cy="27701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466514" y="2187666"/>
                <a:ext cx="91371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≈152,3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6514" y="2187666"/>
                <a:ext cx="913712" cy="276999"/>
              </a:xfrm>
              <a:prstGeom prst="rect">
                <a:avLst/>
              </a:prstGeom>
              <a:blipFill rotWithShape="0">
                <a:blip r:embed="rId7"/>
                <a:stretch>
                  <a:fillRect l="-2685" r="-4698" b="-1555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537845" y="2585446"/>
                <a:ext cx="92653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 42,3754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845" y="2585446"/>
                <a:ext cx="926536" cy="276999"/>
              </a:xfrm>
              <a:prstGeom prst="rect">
                <a:avLst/>
              </a:prstGeom>
              <a:blipFill rotWithShape="0">
                <a:blip r:embed="rId8"/>
                <a:stretch>
                  <a:fillRect r="-5921" b="-86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1464381" y="2582230"/>
                <a:ext cx="78547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≈42,4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4381" y="2582230"/>
                <a:ext cx="785471" cy="276999"/>
              </a:xfrm>
              <a:prstGeom prst="rect">
                <a:avLst/>
              </a:prstGeom>
              <a:blipFill rotWithShape="0">
                <a:blip r:embed="rId9"/>
                <a:stretch>
                  <a:fillRect l="-3101" r="-5426" b="-1555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TextBox 48"/>
          <p:cNvSpPr txBox="1"/>
          <p:nvPr/>
        </p:nvSpPr>
        <p:spPr>
          <a:xfrm>
            <a:off x="346075" y="4120022"/>
            <a:ext cx="25701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/>
              <a:t>Ответ: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953940" y="4120021"/>
                <a:ext cx="1101264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b="0" i="1" smtClean="0">
                          <a:latin typeface="Cambria Math" panose="02040503050406030204" pitchFamily="18" charset="0"/>
                        </a:rPr>
                        <m:t>а) 152,3;42,4;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940" y="4120021"/>
                <a:ext cx="1101264" cy="207749"/>
              </a:xfrm>
              <a:prstGeom prst="rect">
                <a:avLst/>
              </a:prstGeom>
              <a:blipFill rotWithShape="0">
                <a:blip r:embed="rId10"/>
                <a:stretch>
                  <a:fillRect l="-1657" r="-2762" b="-3529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333374" y="3047462"/>
                <a:ext cx="101951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б) 17,495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374" y="3047462"/>
                <a:ext cx="1019510" cy="276999"/>
              </a:xfrm>
              <a:prstGeom prst="rect">
                <a:avLst/>
              </a:prstGeom>
              <a:blipFill rotWithShape="0">
                <a:blip r:embed="rId11"/>
                <a:stretch>
                  <a:fillRect l="-5389" r="-5988" b="-3777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336140" y="3047461"/>
                <a:ext cx="91371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≈17,50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6140" y="3047461"/>
                <a:ext cx="913712" cy="276999"/>
              </a:xfrm>
              <a:prstGeom prst="rect">
                <a:avLst/>
              </a:prstGeom>
              <a:blipFill rotWithShape="0">
                <a:blip r:embed="rId12"/>
                <a:stretch>
                  <a:fillRect l="-2667" r="-4667" b="-1555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537845" y="3445241"/>
                <a:ext cx="105477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 42,35154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845" y="3445241"/>
                <a:ext cx="1054776" cy="276999"/>
              </a:xfrm>
              <a:prstGeom prst="rect">
                <a:avLst/>
              </a:prstGeom>
              <a:blipFill rotWithShape="0">
                <a:blip r:embed="rId13"/>
                <a:stretch>
                  <a:fillRect r="-5202" b="-86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590222" y="3445240"/>
                <a:ext cx="91371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≈42,35</m:t>
                      </m:r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0222" y="3445240"/>
                <a:ext cx="913712" cy="276999"/>
              </a:xfrm>
              <a:prstGeom prst="rect">
                <a:avLst/>
              </a:prstGeom>
              <a:blipFill rotWithShape="0">
                <a:blip r:embed="rId14"/>
                <a:stretch>
                  <a:fillRect l="-2000" b="-86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2058933" y="4122686"/>
                <a:ext cx="1205458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b="0" i="1" smtClean="0">
                          <a:latin typeface="Cambria Math" panose="02040503050406030204" pitchFamily="18" charset="0"/>
                        </a:rPr>
                        <m:t>б) 17,50;42,35.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8933" y="4122686"/>
                <a:ext cx="1205458" cy="207749"/>
              </a:xfrm>
              <a:prstGeom prst="rect">
                <a:avLst/>
              </a:prstGeom>
              <a:blipFill rotWithShape="0">
                <a:blip r:embed="rId15"/>
                <a:stretch>
                  <a:fillRect l="-3046" r="-508" b="-3823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684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77862" y="1358203"/>
            <a:ext cx="2637071" cy="360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16151" y="1475403"/>
            <a:ext cx="1464443" cy="33939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2" y="1989303"/>
            <a:ext cx="2880000" cy="2880000"/>
          </a:xfrm>
          <a:prstGeom prst="rect">
            <a:avLst/>
          </a:prstGeom>
        </p:spPr>
      </p:pic>
      <p:sp>
        <p:nvSpPr>
          <p:cNvPr id="7" name="Скругленная прямоугольная выноска 6"/>
          <p:cNvSpPr/>
          <p:nvPr/>
        </p:nvSpPr>
        <p:spPr>
          <a:xfrm>
            <a:off x="352309" y="404539"/>
            <a:ext cx="2790942" cy="567012"/>
          </a:xfrm>
          <a:prstGeom prst="wedgeRoundRectCallout">
            <a:avLst>
              <a:gd name="adj1" fmla="val -11253"/>
              <a:gd name="adj2" fmla="val 216521"/>
              <a:gd name="adj3" fmla="val 16667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Молодцы, ребята. Вы хорошо справились.</a:t>
            </a:r>
          </a:p>
        </p:txBody>
      </p:sp>
    </p:spTree>
    <p:extLst>
      <p:ext uri="{BB962C8B-B14F-4D97-AF65-F5344CB8AC3E}">
        <p14:creationId xmlns:p14="http://schemas.microsoft.com/office/powerpoint/2010/main" val="93463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77862" y="1358203"/>
            <a:ext cx="2637071" cy="360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16151" y="1475403"/>
            <a:ext cx="1464443" cy="33939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2" y="1989303"/>
            <a:ext cx="2880000" cy="2880000"/>
          </a:xfrm>
          <a:prstGeom prst="rect">
            <a:avLst/>
          </a:prstGeom>
        </p:spPr>
      </p:pic>
      <p:sp>
        <p:nvSpPr>
          <p:cNvPr id="7" name="Скругленная прямоугольная выноска 6"/>
          <p:cNvSpPr/>
          <p:nvPr/>
        </p:nvSpPr>
        <p:spPr>
          <a:xfrm>
            <a:off x="352309" y="404539"/>
            <a:ext cx="2790942" cy="1070864"/>
          </a:xfrm>
          <a:prstGeom prst="wedgeRoundRectCallout">
            <a:avLst>
              <a:gd name="adj1" fmla="val -10843"/>
              <a:gd name="adj2" fmla="val 91640"/>
              <a:gd name="adj3" fmla="val 16667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Но округлять можно не только десятичные дроби, но и натуральные числа.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Так поступают очень часто.</a:t>
            </a:r>
          </a:p>
        </p:txBody>
      </p:sp>
    </p:spTree>
    <p:extLst>
      <p:ext uri="{BB962C8B-B14F-4D97-AF65-F5344CB8AC3E}">
        <p14:creationId xmlns:p14="http://schemas.microsoft.com/office/powerpoint/2010/main" val="274429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2" y="1989303"/>
            <a:ext cx="2880000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Скругленная прямоугольная выноска 6"/>
              <p:cNvSpPr/>
              <p:nvPr/>
            </p:nvSpPr>
            <p:spPr>
              <a:xfrm>
                <a:off x="352309" y="404539"/>
                <a:ext cx="2790942" cy="1070864"/>
              </a:xfrm>
              <a:prstGeom prst="wedgeRoundRectCallout">
                <a:avLst>
                  <a:gd name="adj1" fmla="val -10843"/>
                  <a:gd name="adj2" fmla="val 91640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dirty="0" smtClean="0">
                    <a:solidFill>
                      <a:schemeClr val="tx1"/>
                    </a:solidFill>
                  </a:rPr>
                  <a:t>Знаете </a:t>
                </a:r>
                <a:r>
                  <a:rPr lang="ru-RU" dirty="0">
                    <a:solidFill>
                      <a:schemeClr val="tx1"/>
                    </a:solidFill>
                  </a:rPr>
                  <a:t>ли </a:t>
                </a:r>
                <a:r>
                  <a:rPr lang="ru-RU" dirty="0" smtClean="0">
                    <a:solidFill>
                      <a:schemeClr val="tx1"/>
                    </a:solidFill>
                  </a:rPr>
                  <a:t>вы, </a:t>
                </a:r>
                <a:r>
                  <a:rPr lang="ru-RU" dirty="0">
                    <a:solidFill>
                      <a:schemeClr val="tx1"/>
                    </a:solidFill>
                  </a:rPr>
                  <a:t>сколько жителей в городе </a:t>
                </a:r>
                <a:r>
                  <a:rPr lang="ru-RU" dirty="0" smtClean="0">
                    <a:solidFill>
                      <a:schemeClr val="tx1"/>
                    </a:solidFill>
                  </a:rPr>
                  <a:t>Москве?</a:t>
                </a:r>
              </a:p>
              <a:p>
                <a:pPr algn="ctr"/>
                <a:r>
                  <a:rPr lang="ru-RU" dirty="0" smtClean="0">
                    <a:solidFill>
                      <a:schemeClr val="tx1"/>
                    </a:solidFill>
                  </a:rPr>
                  <a:t>Примерно </a:t>
                </a:r>
                <a14:m>
                  <m:oMath xmlns:m="http://schemas.openxmlformats.org/officeDocument/2006/math">
                    <m:r>
                      <a:rPr lang="ru-RU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12 400 000</m:t>
                    </m:r>
                  </m:oMath>
                </a14:m>
                <a:r>
                  <a:rPr lang="ru-RU" dirty="0" smtClean="0">
                    <a:solidFill>
                      <a:schemeClr val="tx1"/>
                    </a:solidFill>
                  </a:rPr>
                  <a:t> человек. </a:t>
                </a:r>
                <a:endParaRPr lang="ru-RU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Скругленная прямоугольная выноска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309" y="404539"/>
                <a:ext cx="2790942" cy="1070864"/>
              </a:xfrm>
              <a:prstGeom prst="wedgeRoundRectCallout">
                <a:avLst>
                  <a:gd name="adj1" fmla="val -10843"/>
                  <a:gd name="adj2" fmla="val 91640"/>
                  <a:gd name="adj3" fmla="val 16667"/>
                </a:avLst>
              </a:prstGeom>
              <a:blipFill rotWithShape="0">
                <a:blip r:embed="rId6"/>
                <a:stretch>
                  <a:fillRect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04631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1892" r="2432"/>
          <a:stretch/>
        </p:blipFill>
        <p:spPr>
          <a:xfrm>
            <a:off x="940279" y="411163"/>
            <a:ext cx="7272068" cy="429023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00248" y="-2000248"/>
            <a:ext cx="5143501" cy="9144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/>
          <a:srcRect r="28734"/>
          <a:stretch/>
        </p:blipFill>
        <p:spPr>
          <a:xfrm>
            <a:off x="940277" y="442106"/>
            <a:ext cx="7272069" cy="4259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29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77862" y="1358203"/>
            <a:ext cx="2637071" cy="360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16151" y="1475403"/>
            <a:ext cx="1464443" cy="33939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2" y="1989303"/>
            <a:ext cx="2880000" cy="2880000"/>
          </a:xfrm>
          <a:prstGeom prst="rect">
            <a:avLst/>
          </a:prstGeom>
        </p:spPr>
      </p:pic>
      <p:sp>
        <p:nvSpPr>
          <p:cNvPr id="7" name="Скругленная прямоугольная выноска 6"/>
          <p:cNvSpPr/>
          <p:nvPr/>
        </p:nvSpPr>
        <p:spPr>
          <a:xfrm>
            <a:off x="352309" y="404539"/>
            <a:ext cx="2790942" cy="1070864"/>
          </a:xfrm>
          <a:prstGeom prst="wedgeRoundRectCallout">
            <a:avLst>
              <a:gd name="adj1" fmla="val -10843"/>
              <a:gd name="adj2" fmla="val 91640"/>
              <a:gd name="adj3" fmla="val 16667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Округление натуральных чисел очень похоже на округление десятичных дробей.</a:t>
            </a:r>
          </a:p>
        </p:txBody>
      </p:sp>
    </p:spTree>
    <p:extLst>
      <p:ext uri="{BB962C8B-B14F-4D97-AF65-F5344CB8AC3E}">
        <p14:creationId xmlns:p14="http://schemas.microsoft.com/office/powerpoint/2010/main" val="2449030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58774" y="361950"/>
            <a:ext cx="550227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Правило</a:t>
            </a:r>
            <a:endParaRPr lang="ru-RU" sz="2400" dirty="0">
              <a:solidFill>
                <a:srgbClr val="C00000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70460" y="899398"/>
                <a:ext cx="5487033" cy="19389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800" dirty="0" smtClean="0"/>
                  <a:t>При округлении натуральных чисел до какого-либо разряда вместо всех следующих за ним цифр младших разрядов пишут нули. </a:t>
                </a:r>
              </a:p>
              <a:p>
                <a:r>
                  <a:rPr lang="ru-RU" sz="1800" dirty="0" smtClean="0"/>
                  <a:t>При </a:t>
                </a:r>
                <a:r>
                  <a:rPr lang="ru-RU" sz="1800" dirty="0"/>
                  <a:t>этом если первая из цифр, следовавших за этим разрядом, была равной </a:t>
                </a:r>
                <a14:m>
                  <m:oMath xmlns:m="http://schemas.openxmlformats.org/officeDocument/2006/math">
                    <m:r>
                      <a:rPr lang="ru-RU" sz="1800" b="0" i="1" dirty="0" smtClean="0"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lang="ru-RU" sz="1800" dirty="0"/>
                  <a:t>, </a:t>
                </a:r>
                <a14:m>
                  <m:oMath xmlns:m="http://schemas.openxmlformats.org/officeDocument/2006/math">
                    <m:r>
                      <a:rPr lang="ru-RU" sz="1800" b="0" i="1" dirty="0" smtClean="0"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ru-RU" sz="1800" dirty="0"/>
                  <a:t>, </a:t>
                </a:r>
                <a14:m>
                  <m:oMath xmlns:m="http://schemas.openxmlformats.org/officeDocument/2006/math">
                    <m:r>
                      <a:rPr lang="ru-RU" sz="1800" b="0" i="1" dirty="0" smtClean="0">
                        <a:latin typeface="Cambria Math" panose="02040503050406030204" pitchFamily="18" charset="0"/>
                      </a:rPr>
                      <m:t>7</m:t>
                    </m:r>
                  </m:oMath>
                </a14:m>
                <a:r>
                  <a:rPr lang="ru-RU" sz="1800" dirty="0"/>
                  <a:t>, </a:t>
                </a:r>
                <a14:m>
                  <m:oMath xmlns:m="http://schemas.openxmlformats.org/officeDocument/2006/math">
                    <m:r>
                      <a:rPr lang="ru-RU" sz="1800" b="0" i="1" dirty="0" smtClean="0">
                        <a:latin typeface="Cambria Math" panose="02040503050406030204" pitchFamily="18" charset="0"/>
                      </a:rPr>
                      <m:t>8</m:t>
                    </m:r>
                  </m:oMath>
                </a14:m>
                <a:r>
                  <a:rPr lang="ru-RU" sz="1800" dirty="0"/>
                  <a:t> или </a:t>
                </a:r>
                <a14:m>
                  <m:oMath xmlns:m="http://schemas.openxmlformats.org/officeDocument/2006/math">
                    <m:r>
                      <a:rPr lang="ru-RU" sz="1800" b="0" i="1" dirty="0" smtClean="0">
                        <a:latin typeface="Cambria Math" panose="02040503050406030204" pitchFamily="18" charset="0"/>
                      </a:rPr>
                      <m:t>9</m:t>
                    </m:r>
                  </m:oMath>
                </a14:m>
                <a:r>
                  <a:rPr lang="ru-RU" sz="1800" dirty="0"/>
                  <a:t>, то цифра в данном разряде увеличивается на единицу.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460" y="899398"/>
                <a:ext cx="5487033" cy="1938992"/>
              </a:xfrm>
              <a:prstGeom prst="rect">
                <a:avLst/>
              </a:prstGeom>
              <a:blipFill rotWithShape="0">
                <a:blip r:embed="rId4"/>
                <a:stretch>
                  <a:fillRect l="-2667" t="-3774" b="-660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61049" y="1344168"/>
            <a:ext cx="31077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67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84" y="2030074"/>
            <a:ext cx="2880000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276600" y="1753075"/>
                <a:ext cx="174406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600" b="0" i="1" smtClean="0">
                          <a:latin typeface="Cambria Math" panose="02040503050406030204" pitchFamily="18" charset="0"/>
                        </a:rPr>
                        <m:t>185 757</m:t>
                      </m:r>
                    </m:oMath>
                  </m:oMathPara>
                </a14:m>
                <a:endParaRPr lang="ru-RU" sz="36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6600" y="1753075"/>
                <a:ext cx="1744067" cy="553998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4966240" y="1753075"/>
                <a:ext cx="2212144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≈185 760</m:t>
                      </m:r>
                    </m:oMath>
                  </m:oMathPara>
                </a14:m>
                <a:endParaRPr lang="ru-RU" sz="36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6240" y="1753075"/>
                <a:ext cx="2212144" cy="553998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85755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58774" y="361950"/>
            <a:ext cx="403383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Задание №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358775" y="1055805"/>
                <a:ext cx="8426450" cy="27065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400" dirty="0" smtClean="0"/>
                  <a:t>Округлите до десятков, сотен и тысяч </a:t>
                </a:r>
                <a14:m>
                  <m:oMath xmlns:m="http://schemas.openxmlformats.org/officeDocument/2006/math">
                    <m:r>
                      <a:rPr lang="ru-RU" sz="1800" b="0" i="1" smtClean="0">
                        <a:latin typeface="Cambria Math" panose="02040503050406030204" pitchFamily="18" charset="0"/>
                      </a:rPr>
                      <m:t>5 372</m:t>
                    </m:r>
                  </m:oMath>
                </a14:m>
                <a:r>
                  <a:rPr lang="ru-RU" sz="1400" dirty="0" smtClean="0"/>
                  <a:t>. </a:t>
                </a: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1055805"/>
                <a:ext cx="8426450" cy="270652"/>
              </a:xfrm>
              <a:prstGeom prst="rect">
                <a:avLst/>
              </a:prstGeom>
              <a:blipFill rotWithShape="0">
                <a:blip r:embed="rId4"/>
                <a:stretch>
                  <a:fillRect l="-1302" t="-2222" b="-3555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Прямая соединительная линия 38"/>
          <p:cNvCxnSpPr/>
          <p:nvPr/>
        </p:nvCxnSpPr>
        <p:spPr>
          <a:xfrm>
            <a:off x="358774" y="1730131"/>
            <a:ext cx="842645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58775" y="1851440"/>
            <a:ext cx="25701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/>
              <a:t>Решение: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70302" y="2009897"/>
            <a:ext cx="1149732" cy="26645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4270" y="2351314"/>
            <a:ext cx="301144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До десятков: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Прямоугольник 4"/>
              <p:cNvSpPr/>
              <p:nvPr/>
            </p:nvSpPr>
            <p:spPr>
              <a:xfrm>
                <a:off x="1382323" y="2295127"/>
                <a:ext cx="80663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i="1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ru-RU" sz="1800" i="1">
                          <a:latin typeface="Cambria Math" panose="02040503050406030204" pitchFamily="18" charset="0"/>
                        </a:rPr>
                        <m:t>372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5" name="Прямоугольник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2323" y="2295127"/>
                <a:ext cx="806631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Прямоугольник 19"/>
              <p:cNvSpPr/>
              <p:nvPr/>
            </p:nvSpPr>
            <p:spPr>
              <a:xfrm>
                <a:off x="1984450" y="2295127"/>
                <a:ext cx="108876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ru-RU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5 370.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20" name="Прямоугольник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4450" y="2295127"/>
                <a:ext cx="1088760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/>
          <p:cNvSpPr txBox="1"/>
          <p:nvPr/>
        </p:nvSpPr>
        <p:spPr>
          <a:xfrm>
            <a:off x="267334" y="2948889"/>
            <a:ext cx="301144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До сотен: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Прямоугольник 24"/>
              <p:cNvSpPr/>
              <p:nvPr/>
            </p:nvSpPr>
            <p:spPr>
              <a:xfrm>
                <a:off x="1094938" y="2892702"/>
                <a:ext cx="80663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i="1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ru-RU" sz="1800" i="1">
                          <a:latin typeface="Cambria Math" panose="02040503050406030204" pitchFamily="18" charset="0"/>
                        </a:rPr>
                        <m:t>372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25" name="Прямоугольник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4938" y="2892702"/>
                <a:ext cx="806631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Прямоугольник 25"/>
              <p:cNvSpPr/>
              <p:nvPr/>
            </p:nvSpPr>
            <p:spPr>
              <a:xfrm>
                <a:off x="1709765" y="2892702"/>
                <a:ext cx="108876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ru-RU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5 400.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26" name="Прямоугольник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9765" y="2892702"/>
                <a:ext cx="1088760" cy="36933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/>
          <p:cNvSpPr txBox="1"/>
          <p:nvPr/>
        </p:nvSpPr>
        <p:spPr>
          <a:xfrm>
            <a:off x="273753" y="3546464"/>
            <a:ext cx="301144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До тысяч: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Прямоугольник 27"/>
              <p:cNvSpPr/>
              <p:nvPr/>
            </p:nvSpPr>
            <p:spPr>
              <a:xfrm>
                <a:off x="1101357" y="3490277"/>
                <a:ext cx="80663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i="1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ru-RU" sz="1800" i="1">
                          <a:latin typeface="Cambria Math" panose="02040503050406030204" pitchFamily="18" charset="0"/>
                        </a:rPr>
                        <m:t>372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28" name="Прямоугольник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1357" y="3490277"/>
                <a:ext cx="806631" cy="369332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Прямоугольник 28"/>
              <p:cNvSpPr/>
              <p:nvPr/>
            </p:nvSpPr>
            <p:spPr>
              <a:xfrm>
                <a:off x="1716184" y="3490277"/>
                <a:ext cx="108876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ru-RU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5 000.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29" name="Прямоугольник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6184" y="3490277"/>
                <a:ext cx="1088760" cy="369332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69684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8" grpId="0"/>
      <p:bldP spid="40" grpId="0"/>
      <p:bldP spid="4" grpId="0"/>
      <p:bldP spid="5" grpId="0"/>
      <p:bldP spid="20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58775" y="361950"/>
                <a:ext cx="8426450" cy="1154546"/>
              </a:xfrm>
              <a:prstGeom prst="wedgeRoundRectCallout">
                <a:avLst>
                  <a:gd name="adj1" fmla="val 33883"/>
                  <a:gd name="adj2" fmla="val 103072"/>
                  <a:gd name="adj3" fmla="val 16667"/>
                </a:avLst>
              </a:prstGeom>
              <a:solidFill>
                <a:srgbClr val="FFC000">
                  <a:alpha val="50000"/>
                </a:srgbClr>
              </a:solidFill>
              <a:ln>
                <a:noFill/>
              </a:ln>
            </p:spPr>
            <p:txBody>
              <a:bodyPr wrap="square" lIns="180000" tIns="90000" rIns="180000" bIns="90000" rtlCol="0">
                <a:spAutoFit/>
              </a:bodyPr>
              <a:lstStyle/>
              <a:p>
                <a:r>
                  <a:rPr lang="ru-RU" sz="1400" dirty="0" smtClean="0"/>
                  <a:t>До места назначения водителю осталось проехать всего </a:t>
                </a:r>
                <a14:m>
                  <m:oMath xmlns:m="http://schemas.openxmlformats.org/officeDocument/2006/math">
                    <m:r>
                      <a:rPr lang="ru-RU" sz="1400" b="0" i="1" dirty="0" smtClean="0">
                        <a:latin typeface="Cambria Math" panose="02040503050406030204" pitchFamily="18" charset="0"/>
                      </a:rPr>
                      <m:t>279</m:t>
                    </m:r>
                  </m:oMath>
                </a14:m>
                <a:r>
                  <a:rPr lang="ru-RU" sz="1400" dirty="0" smtClean="0"/>
                  <a:t> км. </a:t>
                </a:r>
                <a:r>
                  <a:rPr lang="ru-RU" sz="1400" dirty="0"/>
                  <a:t>Расход бензина составляет </a:t>
                </a:r>
                <a14:m>
                  <m:oMath xmlns:m="http://schemas.openxmlformats.org/officeDocument/2006/math">
                    <m:r>
                      <a:rPr lang="ru-RU" sz="1400" b="0" i="1" dirty="0" smtClean="0">
                        <a:latin typeface="Cambria Math" panose="02040503050406030204" pitchFamily="18" charset="0"/>
                      </a:rPr>
                      <m:t>9</m:t>
                    </m:r>
                  </m:oMath>
                </a14:m>
                <a:r>
                  <a:rPr lang="ru-RU" sz="1400" dirty="0"/>
                  <a:t> </a:t>
                </a:r>
                <a:r>
                  <a:rPr lang="ru-RU" sz="1400" dirty="0" smtClean="0"/>
                  <a:t>л на </a:t>
                </a:r>
                <a14:m>
                  <m:oMath xmlns:m="http://schemas.openxmlformats.org/officeDocument/2006/math">
                    <m:r>
                      <a:rPr lang="ru-RU" sz="1400" b="0" i="1" dirty="0" smtClean="0">
                        <a:latin typeface="Cambria Math" panose="02040503050406030204" pitchFamily="18" charset="0"/>
                      </a:rPr>
                      <m:t>100</m:t>
                    </m:r>
                  </m:oMath>
                </a14:m>
                <a:r>
                  <a:rPr lang="ru-RU" sz="1400" dirty="0"/>
                  <a:t> километров. </a:t>
                </a:r>
                <a:r>
                  <a:rPr lang="ru-RU" sz="1400" dirty="0" smtClean="0"/>
                  <a:t>Объём </a:t>
                </a:r>
                <a:r>
                  <a:rPr lang="ru-RU" sz="1400" dirty="0"/>
                  <a:t>топливного бака равен </a:t>
                </a:r>
                <a14:m>
                  <m:oMath xmlns:m="http://schemas.openxmlformats.org/officeDocument/2006/math">
                    <m:r>
                      <a:rPr lang="ru-RU" sz="1400" b="0" i="1" dirty="0" smtClean="0">
                        <a:latin typeface="Cambria Math" panose="02040503050406030204" pitchFamily="18" charset="0"/>
                      </a:rPr>
                      <m:t>60</m:t>
                    </m:r>
                  </m:oMath>
                </a14:m>
                <a:r>
                  <a:rPr lang="ru-RU" sz="1400" dirty="0" smtClean="0"/>
                  <a:t> л. </a:t>
                </a:r>
              </a:p>
              <a:p>
                <a:r>
                  <a:rPr lang="ru-RU" sz="1400" dirty="0" smtClean="0"/>
                  <a:t>Водитель </a:t>
                </a:r>
                <a:r>
                  <a:rPr lang="ru-RU" sz="1400" dirty="0"/>
                  <a:t>спокоен – ему точно хватит бензина до конца маршрута</a:t>
                </a:r>
                <a:r>
                  <a:rPr lang="ru-RU" sz="1400" dirty="0" smtClean="0"/>
                  <a:t>.</a:t>
                </a:r>
              </a:p>
              <a:p>
                <a:r>
                  <a:rPr lang="ru-RU" sz="1400" dirty="0"/>
                  <a:t>Как водителю удалось быстро произвести </a:t>
                </a:r>
                <a:r>
                  <a:rPr lang="ru-RU" sz="1400" dirty="0" smtClean="0"/>
                  <a:t>расчёты?</a:t>
                </a:r>
                <a:endParaRPr lang="ru-RU" sz="14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361950"/>
                <a:ext cx="8426450" cy="1154546"/>
              </a:xfrm>
              <a:prstGeom prst="wedgeRoundRectCallout">
                <a:avLst>
                  <a:gd name="adj1" fmla="val 33883"/>
                  <a:gd name="adj2" fmla="val 103072"/>
                  <a:gd name="adj3" fmla="val 16667"/>
                </a:avLst>
              </a:prstGeom>
              <a:blipFill rotWithShape="0"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2838" y="2155898"/>
            <a:ext cx="2486160" cy="2880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647" y="1750423"/>
            <a:ext cx="1898889" cy="986296"/>
          </a:xfrm>
          <a:prstGeom prst="rect">
            <a:avLst/>
          </a:prstGeom>
        </p:spPr>
      </p:pic>
      <p:sp>
        <p:nvSpPr>
          <p:cNvPr id="16" name="Скругленная прямоугольная выноска 15"/>
          <p:cNvSpPr/>
          <p:nvPr/>
        </p:nvSpPr>
        <p:spPr>
          <a:xfrm>
            <a:off x="3401896" y="3203288"/>
            <a:ext cx="2790942" cy="493501"/>
          </a:xfrm>
          <a:prstGeom prst="wedgeRoundRectCallout">
            <a:avLst>
              <a:gd name="adj1" fmla="val 65916"/>
              <a:gd name="adj2" fmla="val -77918"/>
              <a:gd name="adj3" fmla="val 16667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Мальчики, у вас есть какие-то предположения?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943" y="2010038"/>
            <a:ext cx="2109657" cy="28800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86" y="2010038"/>
            <a:ext cx="1242699" cy="2880000"/>
          </a:xfrm>
          <a:prstGeom prst="rect">
            <a:avLst/>
          </a:prstGeom>
        </p:spPr>
      </p:pic>
      <p:sp>
        <p:nvSpPr>
          <p:cNvPr id="21" name="Скругленная прямоугольная выноска 20"/>
          <p:cNvSpPr/>
          <p:nvPr/>
        </p:nvSpPr>
        <p:spPr>
          <a:xfrm>
            <a:off x="1358215" y="1571531"/>
            <a:ext cx="674760" cy="438507"/>
          </a:xfrm>
          <a:prstGeom prst="wedgeRoundRectCallout">
            <a:avLst>
              <a:gd name="adj1" fmla="val -21201"/>
              <a:gd name="adj2" fmla="val 109755"/>
              <a:gd name="adj3" fmla="val 16667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Нет.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024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212079"/>
          </a:xfrm>
          <a:prstGeom prst="rect">
            <a:avLst/>
          </a:prstGeom>
        </p:spPr>
      </p:pic>
      <p:sp>
        <p:nvSpPr>
          <p:cNvPr id="11" name="Скругленная прямоугольная выноска 10"/>
          <p:cNvSpPr/>
          <p:nvPr/>
        </p:nvSpPr>
        <p:spPr>
          <a:xfrm>
            <a:off x="6330536" y="1061945"/>
            <a:ext cx="2364047" cy="615315"/>
          </a:xfrm>
          <a:prstGeom prst="wedgeRoundRectCallout">
            <a:avLst>
              <a:gd name="adj1" fmla="val -44039"/>
              <a:gd name="adj2" fmla="val 90028"/>
              <a:gd name="adj3" fmla="val 16667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Пойдём</a:t>
            </a:r>
            <a:r>
              <a:rPr lang="ru-RU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0" name="Скругленная прямоугольная выноска 9"/>
          <p:cNvSpPr/>
          <p:nvPr/>
        </p:nvSpPr>
        <p:spPr>
          <a:xfrm>
            <a:off x="930275" y="991553"/>
            <a:ext cx="3282286" cy="756100"/>
          </a:xfrm>
          <a:prstGeom prst="wedgeRoundRectCallout">
            <a:avLst>
              <a:gd name="adj1" fmla="val 45785"/>
              <a:gd name="adj2" fmla="val 95553"/>
              <a:gd name="adj3" fmla="val 16667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Пойдём </a:t>
            </a:r>
            <a:r>
              <a:rPr lang="ru-RU" dirty="0">
                <a:solidFill>
                  <a:schemeClr val="tx1"/>
                </a:solidFill>
              </a:rPr>
              <a:t>к </a:t>
            </a:r>
            <a:r>
              <a:rPr lang="ru-RU" dirty="0" err="1">
                <a:solidFill>
                  <a:schemeClr val="tx1"/>
                </a:solidFill>
              </a:rPr>
              <a:t>Электроше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smtClean="0">
                <a:solidFill>
                  <a:schemeClr val="tx1"/>
                </a:solidFill>
              </a:rPr>
              <a:t>может, </a:t>
            </a:r>
            <a:r>
              <a:rPr lang="ru-RU" dirty="0">
                <a:solidFill>
                  <a:schemeClr val="tx1"/>
                </a:solidFill>
              </a:rPr>
              <a:t>он нам разъяснит – обманываем мы всех или нет?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0763" y="1945685"/>
            <a:ext cx="1195316" cy="2880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962" y="2062438"/>
            <a:ext cx="1242697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260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allAtOnce" animBg="1"/>
      <p:bldP spid="10" grpId="0" uiExpand="1" build="allAtOnce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58775" y="361950"/>
                <a:ext cx="8426450" cy="1154546"/>
              </a:xfrm>
              <a:prstGeom prst="wedgeRoundRectCallout">
                <a:avLst>
                  <a:gd name="adj1" fmla="val 33883"/>
                  <a:gd name="adj2" fmla="val 103072"/>
                  <a:gd name="adj3" fmla="val 16667"/>
                </a:avLst>
              </a:prstGeom>
              <a:solidFill>
                <a:srgbClr val="FFC000">
                  <a:alpha val="50000"/>
                </a:srgbClr>
              </a:solidFill>
              <a:ln>
                <a:noFill/>
              </a:ln>
            </p:spPr>
            <p:txBody>
              <a:bodyPr wrap="square" lIns="180000" tIns="90000" rIns="180000" bIns="90000" rtlCol="0">
                <a:spAutoFit/>
              </a:bodyPr>
              <a:lstStyle/>
              <a:p>
                <a:r>
                  <a:rPr lang="ru-RU" sz="1400" dirty="0" smtClean="0"/>
                  <a:t>До места назначения водителю осталось проехать всего </a:t>
                </a:r>
                <a14:m>
                  <m:oMath xmlns:m="http://schemas.openxmlformats.org/officeDocument/2006/math">
                    <m:r>
                      <a:rPr lang="ru-RU" sz="1400" b="0" i="1" dirty="0" smtClean="0">
                        <a:latin typeface="Cambria Math" panose="02040503050406030204" pitchFamily="18" charset="0"/>
                      </a:rPr>
                      <m:t>279</m:t>
                    </m:r>
                  </m:oMath>
                </a14:m>
                <a:r>
                  <a:rPr lang="ru-RU" sz="1400" dirty="0" smtClean="0"/>
                  <a:t> км. </a:t>
                </a:r>
                <a:r>
                  <a:rPr lang="ru-RU" sz="1400" dirty="0"/>
                  <a:t>Расход бензина составляет </a:t>
                </a:r>
                <a14:m>
                  <m:oMath xmlns:m="http://schemas.openxmlformats.org/officeDocument/2006/math">
                    <m:r>
                      <a:rPr lang="ru-RU" sz="1400" b="0" i="1" dirty="0" smtClean="0">
                        <a:latin typeface="Cambria Math" panose="02040503050406030204" pitchFamily="18" charset="0"/>
                      </a:rPr>
                      <m:t>9</m:t>
                    </m:r>
                  </m:oMath>
                </a14:m>
                <a:r>
                  <a:rPr lang="ru-RU" sz="1400" dirty="0"/>
                  <a:t> </a:t>
                </a:r>
                <a:r>
                  <a:rPr lang="ru-RU" sz="1400" dirty="0" smtClean="0"/>
                  <a:t>л на </a:t>
                </a:r>
                <a14:m>
                  <m:oMath xmlns:m="http://schemas.openxmlformats.org/officeDocument/2006/math">
                    <m:r>
                      <a:rPr lang="ru-RU" sz="1400" b="0" i="1" dirty="0" smtClean="0">
                        <a:latin typeface="Cambria Math" panose="02040503050406030204" pitchFamily="18" charset="0"/>
                      </a:rPr>
                      <m:t>100</m:t>
                    </m:r>
                  </m:oMath>
                </a14:m>
                <a:r>
                  <a:rPr lang="ru-RU" sz="1400" dirty="0"/>
                  <a:t> километров. </a:t>
                </a:r>
                <a:r>
                  <a:rPr lang="ru-RU" sz="1400" dirty="0" smtClean="0"/>
                  <a:t>Объём </a:t>
                </a:r>
                <a:r>
                  <a:rPr lang="ru-RU" sz="1400" dirty="0"/>
                  <a:t>топливного бака равен </a:t>
                </a:r>
                <a14:m>
                  <m:oMath xmlns:m="http://schemas.openxmlformats.org/officeDocument/2006/math">
                    <m:r>
                      <a:rPr lang="ru-RU" sz="1400" b="0" i="1" dirty="0" smtClean="0">
                        <a:latin typeface="Cambria Math" panose="02040503050406030204" pitchFamily="18" charset="0"/>
                      </a:rPr>
                      <m:t>60</m:t>
                    </m:r>
                  </m:oMath>
                </a14:m>
                <a:r>
                  <a:rPr lang="ru-RU" sz="1400" dirty="0" smtClean="0"/>
                  <a:t> л. </a:t>
                </a:r>
              </a:p>
              <a:p>
                <a:r>
                  <a:rPr lang="ru-RU" sz="1400" dirty="0" smtClean="0"/>
                  <a:t>Водитель </a:t>
                </a:r>
                <a:r>
                  <a:rPr lang="ru-RU" sz="1400" dirty="0"/>
                  <a:t>спокоен – ему точно хватит бензина до конца маршрута</a:t>
                </a:r>
                <a:r>
                  <a:rPr lang="ru-RU" sz="1400" dirty="0" smtClean="0"/>
                  <a:t>.</a:t>
                </a:r>
              </a:p>
              <a:p>
                <a:r>
                  <a:rPr lang="ru-RU" sz="1400" dirty="0"/>
                  <a:t>Как водителю удалось быстро произвести </a:t>
                </a:r>
                <a:r>
                  <a:rPr lang="ru-RU" sz="1400" dirty="0" smtClean="0"/>
                  <a:t>расчёты?</a:t>
                </a:r>
                <a:endParaRPr lang="ru-RU" sz="14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361950"/>
                <a:ext cx="8426450" cy="1154546"/>
              </a:xfrm>
              <a:prstGeom prst="wedgeRoundRectCallout">
                <a:avLst>
                  <a:gd name="adj1" fmla="val 33883"/>
                  <a:gd name="adj2" fmla="val 103072"/>
                  <a:gd name="adj3" fmla="val 16667"/>
                </a:avLst>
              </a:prstGeom>
              <a:blipFill rotWithShape="0"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2838" y="2155898"/>
            <a:ext cx="2486160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54271" y="2037806"/>
                <a:ext cx="3102882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 smtClean="0"/>
                  <a:t>Расход топлива на </a:t>
                </a:r>
                <a14:m>
                  <m:oMath xmlns:m="http://schemas.openxmlformats.org/officeDocument/2006/math">
                    <m:r>
                      <a:rPr lang="ru-RU" b="0" i="1" smtClean="0">
                        <a:latin typeface="Cambria Math" panose="02040503050406030204" pitchFamily="18" charset="0"/>
                      </a:rPr>
                      <m:t>100</m:t>
                    </m:r>
                  </m:oMath>
                </a14:m>
                <a:r>
                  <a:rPr lang="ru-RU" dirty="0" smtClean="0"/>
                  <a:t> км </a:t>
                </a:r>
                <a14:m>
                  <m:oMath xmlns:m="http://schemas.openxmlformats.org/officeDocument/2006/math">
                    <m:r>
                      <a:rPr lang="ru-RU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ru-R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10</m:t>
                    </m:r>
                  </m:oMath>
                </a14:m>
                <a:r>
                  <a:rPr lang="ru-RU" dirty="0" smtClean="0"/>
                  <a:t> л.</a:t>
                </a:r>
                <a:endParaRPr lang="ru-RU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271" y="2037806"/>
                <a:ext cx="3102882" cy="300082"/>
              </a:xfrm>
              <a:prstGeom prst="rect">
                <a:avLst/>
              </a:prstGeom>
              <a:blipFill rotWithShape="0">
                <a:blip r:embed="rId7"/>
                <a:stretch>
                  <a:fillRect l="-589" t="-2000" b="-18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54271" y="2498790"/>
                <a:ext cx="3102882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 smtClean="0">
                    <a:ea typeface="Cambria Math" panose="02040503050406030204" pitchFamily="18" charset="0"/>
                  </a:rPr>
                  <a:t>Оставшееся расстояние </a:t>
                </a:r>
                <a14:m>
                  <m:oMath xmlns:m="http://schemas.openxmlformats.org/officeDocument/2006/math">
                    <m:r>
                      <a:rPr lang="ru-RU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ru-R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300</m:t>
                    </m:r>
                  </m:oMath>
                </a14:m>
                <a:r>
                  <a:rPr lang="ru-RU" dirty="0" smtClean="0"/>
                  <a:t> км.</a:t>
                </a:r>
                <a:endParaRPr lang="ru-RU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271" y="2498790"/>
                <a:ext cx="3102882" cy="300082"/>
              </a:xfrm>
              <a:prstGeom prst="rect">
                <a:avLst/>
              </a:prstGeom>
              <a:blipFill rotWithShape="0">
                <a:blip r:embed="rId8"/>
                <a:stretch>
                  <a:fillRect l="-589" t="-4082" b="-2040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58775" y="2999489"/>
                <a:ext cx="1852558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ru-RU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ru-RU" b="0" i="1" smtClean="0">
                            <a:latin typeface="Cambria Math" panose="02040503050406030204" pitchFamily="18" charset="0"/>
                          </a:rPr>
                          <m:t>300 :100</m:t>
                        </m:r>
                      </m:e>
                    </m:d>
                    <m:r>
                      <a:rPr lang="ru-R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⋅10=30</m:t>
                    </m:r>
                  </m:oMath>
                </a14:m>
                <a:r>
                  <a:rPr lang="ru-RU" dirty="0" smtClean="0"/>
                  <a:t> л.</a:t>
                </a:r>
                <a:endParaRPr lang="ru-RU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2999489"/>
                <a:ext cx="1852558" cy="207749"/>
              </a:xfrm>
              <a:prstGeom prst="rect">
                <a:avLst/>
              </a:prstGeom>
              <a:blipFill rotWithShape="0">
                <a:blip r:embed="rId9"/>
                <a:stretch>
                  <a:fillRect t="-26471" r="-1316" b="-5294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345712" y="3492023"/>
                <a:ext cx="1134413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ru-RU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279 :100</m:t>
                          </m:r>
                        </m:e>
                      </m:d>
                      <m:r>
                        <a:rPr lang="ru-R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⋅9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712" y="3492023"/>
                <a:ext cx="1134413" cy="207749"/>
              </a:xfrm>
              <a:prstGeom prst="rect">
                <a:avLst/>
              </a:prstGeom>
              <a:blipFill rotWithShape="0">
                <a:blip r:embed="rId10"/>
                <a:stretch>
                  <a:fillRect r="-3226" b="-882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Скругленная прямоугольная выноска 16"/>
          <p:cNvSpPr/>
          <p:nvPr/>
        </p:nvSpPr>
        <p:spPr>
          <a:xfrm>
            <a:off x="2365554" y="2910516"/>
            <a:ext cx="3673062" cy="1821822"/>
          </a:xfrm>
          <a:prstGeom prst="wedgeRoundRectCallout">
            <a:avLst>
              <a:gd name="adj1" fmla="val 68050"/>
              <a:gd name="adj2" fmla="val -50671"/>
              <a:gd name="adj3" fmla="val 16667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Водитель просто прикинул значение числового выражения.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Он </a:t>
            </a:r>
            <a:r>
              <a:rPr lang="ru-RU" dirty="0">
                <a:solidFill>
                  <a:schemeClr val="tx1"/>
                </a:solidFill>
              </a:rPr>
              <a:t>округлял все числа в большую сторону: и количество километров и расход топлива.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Если топлива хватит при таких округленных данных, то на самом деле его точно будет достаточно.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647" y="1750423"/>
            <a:ext cx="1898889" cy="986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50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4" grpId="0"/>
      <p:bldP spid="13" grpId="0"/>
      <p:bldP spid="1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77862" y="1358203"/>
            <a:ext cx="2637071" cy="360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16151" y="1475403"/>
            <a:ext cx="1464443" cy="33939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2" y="1989303"/>
            <a:ext cx="2880000" cy="2880000"/>
          </a:xfrm>
          <a:prstGeom prst="rect">
            <a:avLst/>
          </a:prstGeom>
        </p:spPr>
      </p:pic>
      <p:sp>
        <p:nvSpPr>
          <p:cNvPr id="7" name="Скругленная прямоугольная выноска 6"/>
          <p:cNvSpPr/>
          <p:nvPr/>
        </p:nvSpPr>
        <p:spPr>
          <a:xfrm>
            <a:off x="352309" y="404539"/>
            <a:ext cx="2790942" cy="1070864"/>
          </a:xfrm>
          <a:prstGeom prst="wedgeRoundRectCallout">
            <a:avLst>
              <a:gd name="adj1" fmla="val -10843"/>
              <a:gd name="adj2" fmla="val 91640"/>
              <a:gd name="adj3" fmla="val 16667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Прикидку нужно применять тогда, когда можно заменить трудные вычисления простыми расчётами.</a:t>
            </a:r>
          </a:p>
        </p:txBody>
      </p:sp>
    </p:spTree>
    <p:extLst>
      <p:ext uri="{BB962C8B-B14F-4D97-AF65-F5344CB8AC3E}">
        <p14:creationId xmlns:p14="http://schemas.microsoft.com/office/powerpoint/2010/main" val="135993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6754"/>
            <a:ext cx="9144000" cy="613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89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4758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189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77862" y="1358203"/>
            <a:ext cx="2637071" cy="360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16151" y="1475403"/>
            <a:ext cx="1464443" cy="33939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2" y="1989303"/>
            <a:ext cx="2880000" cy="2880000"/>
          </a:xfrm>
          <a:prstGeom prst="rect">
            <a:avLst/>
          </a:prstGeom>
        </p:spPr>
      </p:pic>
      <p:sp>
        <p:nvSpPr>
          <p:cNvPr id="7" name="Скругленная прямоугольная выноска 6"/>
          <p:cNvSpPr/>
          <p:nvPr/>
        </p:nvSpPr>
        <p:spPr>
          <a:xfrm>
            <a:off x="352309" y="404539"/>
            <a:ext cx="2790942" cy="535987"/>
          </a:xfrm>
          <a:prstGeom prst="wedgeRoundRectCallout">
            <a:avLst>
              <a:gd name="adj1" fmla="val -9439"/>
              <a:gd name="adj2" fmla="val 228121"/>
              <a:gd name="adj3" fmla="val 16667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Вам </a:t>
            </a:r>
            <a:r>
              <a:rPr lang="ru-RU" dirty="0" smtClean="0">
                <a:solidFill>
                  <a:schemeClr val="tx1"/>
                </a:solidFill>
              </a:rPr>
              <a:t>всё </a:t>
            </a:r>
            <a:r>
              <a:rPr lang="ru-RU" dirty="0">
                <a:solidFill>
                  <a:schemeClr val="tx1"/>
                </a:solidFill>
              </a:rPr>
              <a:t>понятно, ребята?</a:t>
            </a:r>
          </a:p>
        </p:txBody>
      </p:sp>
      <p:sp>
        <p:nvSpPr>
          <p:cNvPr id="8" name="Скругленная прямоугольная выноска 7"/>
          <p:cNvSpPr/>
          <p:nvPr/>
        </p:nvSpPr>
        <p:spPr>
          <a:xfrm>
            <a:off x="6230344" y="376238"/>
            <a:ext cx="1300499" cy="535987"/>
          </a:xfrm>
          <a:prstGeom prst="wedgeRoundRectCallout">
            <a:avLst>
              <a:gd name="adj1" fmla="val 6006"/>
              <a:gd name="adj2" fmla="val 133072"/>
              <a:gd name="adj3" fmla="val 16667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Да.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16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58774" y="361950"/>
            <a:ext cx="403383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+mj-lt"/>
              </a:rPr>
              <a:t>Задание № 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358774" y="881289"/>
                <a:ext cx="8426450" cy="64633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400" dirty="0" smtClean="0"/>
                  <a:t>Саша, представь, что у тебя есть </a:t>
                </a:r>
                <a14:m>
                  <m:oMath xmlns:m="http://schemas.openxmlformats.org/officeDocument/2006/math">
                    <m:r>
                      <a:rPr lang="ru-RU" sz="1400" b="0" i="1" dirty="0" smtClean="0">
                        <a:latin typeface="Cambria Math" panose="02040503050406030204" pitchFamily="18" charset="0"/>
                      </a:rPr>
                      <m:t>500</m:t>
                    </m:r>
                  </m:oMath>
                </a14:m>
                <a:r>
                  <a:rPr lang="ru-RU" sz="1400" dirty="0"/>
                  <a:t> рублей. Ты хочешь купить Паше на день </a:t>
                </a:r>
                <a:r>
                  <a:rPr lang="ru-RU" sz="1400" dirty="0" smtClean="0"/>
                  <a:t>рождения </a:t>
                </a:r>
                <a14:m>
                  <m:oMath xmlns:m="http://schemas.openxmlformats.org/officeDocument/2006/math">
                    <m:r>
                      <a:rPr lang="ru-RU" sz="1400" b="0" i="1" dirty="0" smtClean="0">
                        <a:latin typeface="Cambria Math" panose="02040503050406030204" pitchFamily="18" charset="0"/>
                      </a:rPr>
                      <m:t>24</m:t>
                    </m:r>
                  </m:oMath>
                </a14:m>
                <a:r>
                  <a:rPr lang="ru-RU" sz="1400" dirty="0"/>
                  <a:t> шоколадки по </a:t>
                </a:r>
                <a14:m>
                  <m:oMath xmlns:m="http://schemas.openxmlformats.org/officeDocument/2006/math">
                    <m:r>
                      <a:rPr lang="ru-RU" sz="1400" b="0" i="1" dirty="0" smtClean="0">
                        <a:latin typeface="Cambria Math" panose="02040503050406030204" pitchFamily="18" charset="0"/>
                      </a:rPr>
                      <m:t>18</m:t>
                    </m:r>
                  </m:oMath>
                </a14:m>
                <a:r>
                  <a:rPr lang="ru-RU" sz="1400" dirty="0"/>
                  <a:t> рублей каждая. </a:t>
                </a:r>
                <a:endParaRPr lang="ru-RU" sz="1400" dirty="0" smtClean="0"/>
              </a:p>
              <a:p>
                <a:r>
                  <a:rPr lang="ru-RU" sz="1400" dirty="0" smtClean="0"/>
                  <a:t>Используя прикидку, определи, </a:t>
                </a:r>
                <a:r>
                  <a:rPr lang="ru-RU" sz="1400" dirty="0"/>
                  <a:t>хватит ли тебе денег?</a:t>
                </a: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4" y="881289"/>
                <a:ext cx="8426450" cy="646331"/>
              </a:xfrm>
              <a:prstGeom prst="rect">
                <a:avLst/>
              </a:prstGeom>
              <a:blipFill rotWithShape="0">
                <a:blip r:embed="rId4"/>
                <a:stretch>
                  <a:fillRect l="-1302" t="-9434" b="-1603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Прямая соединительная линия 38"/>
          <p:cNvCxnSpPr/>
          <p:nvPr/>
        </p:nvCxnSpPr>
        <p:spPr>
          <a:xfrm>
            <a:off x="358774" y="1730131"/>
            <a:ext cx="842645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58775" y="1953033"/>
            <a:ext cx="25701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/>
              <a:t>Решение: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92223" y="2009897"/>
            <a:ext cx="1105889" cy="26645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265159" y="2447197"/>
                <a:ext cx="3588384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 smtClean="0"/>
                  <a:t>Стоимость одной шоколадки </a:t>
                </a:r>
                <a14:m>
                  <m:oMath xmlns:m="http://schemas.openxmlformats.org/officeDocument/2006/math">
                    <m:r>
                      <a:rPr lang="ru-RU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ru-R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20</m:t>
                    </m:r>
                  </m:oMath>
                </a14:m>
                <a:r>
                  <a:rPr lang="ru-RU" dirty="0" smtClean="0"/>
                  <a:t> руб.</a:t>
                </a:r>
                <a:endParaRPr lang="ru-RU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159" y="2447197"/>
                <a:ext cx="3588384" cy="300082"/>
              </a:xfrm>
              <a:prstGeom prst="rect">
                <a:avLst/>
              </a:prstGeom>
              <a:blipFill rotWithShape="0">
                <a:blip r:embed="rId6"/>
                <a:stretch>
                  <a:fillRect l="-340" t="-2000" b="-18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265159" y="2908181"/>
                <a:ext cx="3102882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 smtClean="0">
                    <a:ea typeface="Cambria Math" panose="02040503050406030204" pitchFamily="18" charset="0"/>
                  </a:rPr>
                  <a:t>Количество шоколадок </a:t>
                </a:r>
                <a14:m>
                  <m:oMath xmlns:m="http://schemas.openxmlformats.org/officeDocument/2006/math">
                    <m:r>
                      <a:rPr lang="ru-RU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ru-R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25</m:t>
                    </m:r>
                  </m:oMath>
                </a14:m>
                <a:r>
                  <a:rPr lang="ru-RU" dirty="0" smtClean="0"/>
                  <a:t> шт.</a:t>
                </a:r>
                <a:endParaRPr lang="ru-RU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159" y="2908181"/>
                <a:ext cx="3102882" cy="300082"/>
              </a:xfrm>
              <a:prstGeom prst="rect">
                <a:avLst/>
              </a:prstGeom>
              <a:blipFill rotWithShape="0">
                <a:blip r:embed="rId7"/>
                <a:stretch>
                  <a:fillRect l="-392" t="-2041" b="-2040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369663" y="3408880"/>
                <a:ext cx="1465145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b="0" i="1" smtClean="0">
                        <a:latin typeface="Cambria Math" panose="02040503050406030204" pitchFamily="18" charset="0"/>
                      </a:rPr>
                      <m:t>20 </m:t>
                    </m:r>
                    <m:r>
                      <a:rPr lang="ru-R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⋅ 25=500</m:t>
                    </m:r>
                  </m:oMath>
                </a14:m>
                <a:r>
                  <a:rPr lang="ru-RU" dirty="0" smtClean="0"/>
                  <a:t> руб.</a:t>
                </a:r>
                <a:endParaRPr lang="ru-RU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663" y="3408880"/>
                <a:ext cx="1465145" cy="207749"/>
              </a:xfrm>
              <a:prstGeom prst="rect">
                <a:avLst/>
              </a:prstGeom>
              <a:blipFill rotWithShape="0">
                <a:blip r:embed="rId8"/>
                <a:stretch>
                  <a:fillRect l="-4167" t="-26471" r="-5833" b="-5294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346075" y="4117113"/>
            <a:ext cx="25701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/>
              <a:t>Ответ: </a:t>
            </a:r>
            <a:r>
              <a:rPr lang="ru-RU" sz="1400" dirty="0" smtClean="0"/>
              <a:t>да, хватит.</a:t>
            </a:r>
            <a:endParaRPr lang="ru-RU" sz="1400" b="1" dirty="0" smtClean="0"/>
          </a:p>
        </p:txBody>
      </p:sp>
    </p:spTree>
    <p:extLst>
      <p:ext uri="{BB962C8B-B14F-4D97-AF65-F5344CB8AC3E}">
        <p14:creationId xmlns:p14="http://schemas.microsoft.com/office/powerpoint/2010/main" val="171537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8" grpId="0"/>
      <p:bldP spid="40" grpId="0"/>
      <p:bldP spid="17" grpId="0"/>
      <p:bldP spid="18" grpId="0"/>
      <p:bldP spid="19" grpId="0"/>
      <p:bldP spid="2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58775" y="878357"/>
                <a:ext cx="8158924" cy="341760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285750" indent="-285750">
                  <a:lnSpc>
                    <a:spcPts val="2200"/>
                  </a:lnSpc>
                  <a:spcBef>
                    <a:spcPts val="1200"/>
                  </a:spcBef>
                  <a:spcAft>
                    <a:spcPts val="1200"/>
                  </a:spcAft>
                  <a:buFont typeface="Arial" pitchFamily="34" charset="0"/>
                  <a:buChar char="•"/>
                </a:pPr>
                <a:r>
                  <a:rPr lang="ru-RU" sz="1600" dirty="0" smtClean="0">
                    <a:solidFill>
                      <a:schemeClr val="bg1"/>
                    </a:solidFill>
                  </a:rPr>
                  <a:t>Для того, </a:t>
                </a:r>
                <a:r>
                  <a:rPr lang="ru-RU" sz="1600" dirty="0">
                    <a:solidFill>
                      <a:schemeClr val="bg1"/>
                    </a:solidFill>
                  </a:rPr>
                  <a:t>чтобы десятичную дробь округлить до единиц, десятых, сотых и так далее, надо все следующие за этим разрядом цифры </a:t>
                </a:r>
                <a:r>
                  <a:rPr lang="ru-RU" sz="1600" dirty="0" smtClean="0">
                    <a:solidFill>
                      <a:schemeClr val="bg1"/>
                    </a:solidFill>
                  </a:rPr>
                  <a:t>отбросить. Если </a:t>
                </a:r>
                <a:r>
                  <a:rPr lang="ru-RU" sz="1600" dirty="0">
                    <a:solidFill>
                      <a:schemeClr val="bg1"/>
                    </a:solidFill>
                  </a:rPr>
                  <a:t>при этом первая из цифр, которые мы </a:t>
                </a:r>
                <a:r>
                  <a:rPr lang="ru-RU" sz="1600" dirty="0" smtClean="0">
                    <a:solidFill>
                      <a:schemeClr val="bg1"/>
                    </a:solidFill>
                  </a:rPr>
                  <a:t>отбрасываем, </a:t>
                </a:r>
                <a:r>
                  <a:rPr lang="ru-RU" sz="1600" dirty="0">
                    <a:solidFill>
                      <a:schemeClr val="bg1"/>
                    </a:solidFill>
                  </a:rPr>
                  <a:t>равна </a:t>
                </a:r>
                <a14:m>
                  <m:oMath xmlns:m="http://schemas.openxmlformats.org/officeDocument/2006/math">
                    <m:r>
                      <a:rPr lang="ru-RU" sz="16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ru-RU" sz="1600" dirty="0">
                    <a:solidFill>
                      <a:schemeClr val="bg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ru-RU" sz="16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ru-RU" sz="1600" dirty="0">
                    <a:solidFill>
                      <a:schemeClr val="bg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ru-RU" sz="16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ru-RU" sz="1600" dirty="0">
                    <a:solidFill>
                      <a:schemeClr val="bg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ru-RU" sz="16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ru-RU" sz="1600" dirty="0">
                    <a:solidFill>
                      <a:schemeClr val="bg1"/>
                    </a:solidFill>
                  </a:rPr>
                  <a:t> или </a:t>
                </a:r>
                <a14:m>
                  <m:oMath xmlns:m="http://schemas.openxmlformats.org/officeDocument/2006/math">
                    <m:r>
                      <a:rPr lang="ru-RU" sz="16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r>
                  <a:rPr lang="ru-RU" sz="1600" dirty="0">
                    <a:solidFill>
                      <a:schemeClr val="bg1"/>
                    </a:solidFill>
                  </a:rPr>
                  <a:t>, то последняя из оставшихся цифр не меняется</a:t>
                </a:r>
                <a:r>
                  <a:rPr lang="ru-RU" sz="1600" dirty="0" smtClean="0">
                    <a:solidFill>
                      <a:schemeClr val="bg1"/>
                    </a:solidFill>
                  </a:rPr>
                  <a:t>. Если </a:t>
                </a:r>
                <a:r>
                  <a:rPr lang="ru-RU" sz="1600" dirty="0">
                    <a:solidFill>
                      <a:schemeClr val="bg1"/>
                    </a:solidFill>
                  </a:rPr>
                  <a:t>же первая из отбрасываемых цифр равна </a:t>
                </a:r>
                <a14:m>
                  <m:oMath xmlns:m="http://schemas.openxmlformats.org/officeDocument/2006/math">
                    <m:r>
                      <a:rPr lang="ru-RU" sz="16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lang="ru-RU" sz="1600" dirty="0">
                    <a:solidFill>
                      <a:schemeClr val="bg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ru-RU" sz="16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ru-RU" sz="1600" dirty="0">
                    <a:solidFill>
                      <a:schemeClr val="bg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ru-RU" sz="16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7</m:t>
                    </m:r>
                  </m:oMath>
                </a14:m>
                <a:r>
                  <a:rPr lang="ru-RU" sz="1600" dirty="0">
                    <a:solidFill>
                      <a:schemeClr val="bg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ru-RU" sz="16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8</m:t>
                    </m:r>
                  </m:oMath>
                </a14:m>
                <a:r>
                  <a:rPr lang="ru-RU" sz="1600" dirty="0">
                    <a:solidFill>
                      <a:schemeClr val="bg1"/>
                    </a:solidFill>
                  </a:rPr>
                  <a:t> или </a:t>
                </a:r>
                <a14:m>
                  <m:oMath xmlns:m="http://schemas.openxmlformats.org/officeDocument/2006/math">
                    <m:r>
                      <a:rPr lang="ru-RU" sz="16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9</m:t>
                    </m:r>
                  </m:oMath>
                </a14:m>
                <a:r>
                  <a:rPr lang="ru-RU" sz="1600" dirty="0">
                    <a:solidFill>
                      <a:schemeClr val="bg1"/>
                    </a:solidFill>
                  </a:rPr>
                  <a:t>, то последняя из оставшихся цифр увеличивается на единицу.</a:t>
                </a:r>
              </a:p>
              <a:p>
                <a:pPr marL="285750" indent="-285750">
                  <a:lnSpc>
                    <a:spcPts val="2200"/>
                  </a:lnSpc>
                  <a:spcBef>
                    <a:spcPts val="1200"/>
                  </a:spcBef>
                  <a:spcAft>
                    <a:spcPts val="1200"/>
                  </a:spcAft>
                  <a:buFont typeface="Arial" pitchFamily="34" charset="0"/>
                  <a:buChar char="•"/>
                </a:pPr>
                <a:r>
                  <a:rPr lang="ru-RU" sz="1600" dirty="0">
                    <a:solidFill>
                      <a:schemeClr val="bg1"/>
                    </a:solidFill>
                  </a:rPr>
                  <a:t>При округлении натуральных чисел до какого-либо разряда вместо всех следующих за ним цифр младших разрядов пишут нули. При этом если первая из цифр, следовавших за этим разрядом, была равной </a:t>
                </a:r>
                <a14:m>
                  <m:oMath xmlns:m="http://schemas.openxmlformats.org/officeDocument/2006/math">
                    <m:r>
                      <a:rPr lang="ru-RU" sz="16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lang="ru-RU" sz="1600" dirty="0">
                    <a:solidFill>
                      <a:schemeClr val="bg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ru-RU" sz="16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ru-RU" sz="1600" dirty="0">
                    <a:solidFill>
                      <a:schemeClr val="bg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ru-RU" sz="16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7</m:t>
                    </m:r>
                  </m:oMath>
                </a14:m>
                <a:r>
                  <a:rPr lang="ru-RU" sz="1600" dirty="0">
                    <a:solidFill>
                      <a:schemeClr val="bg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ru-RU" sz="16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8</m:t>
                    </m:r>
                  </m:oMath>
                </a14:m>
                <a:r>
                  <a:rPr lang="ru-RU" sz="1600" dirty="0">
                    <a:solidFill>
                      <a:schemeClr val="bg1"/>
                    </a:solidFill>
                  </a:rPr>
                  <a:t> или </a:t>
                </a:r>
                <a14:m>
                  <m:oMath xmlns:m="http://schemas.openxmlformats.org/officeDocument/2006/math">
                    <m:r>
                      <a:rPr lang="ru-RU" sz="16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9</m:t>
                    </m:r>
                  </m:oMath>
                </a14:m>
                <a:r>
                  <a:rPr lang="ru-RU" sz="1600" dirty="0">
                    <a:solidFill>
                      <a:schemeClr val="bg1"/>
                    </a:solidFill>
                  </a:rPr>
                  <a:t>, то цифра в данном разряде увеличивается на единицу.</a:t>
                </a:r>
              </a:p>
              <a:p>
                <a:pPr marL="285750" indent="-285750">
                  <a:lnSpc>
                    <a:spcPts val="2200"/>
                  </a:lnSpc>
                  <a:spcBef>
                    <a:spcPts val="1200"/>
                  </a:spcBef>
                  <a:spcAft>
                    <a:spcPts val="1200"/>
                  </a:spcAft>
                  <a:buFont typeface="Arial" pitchFamily="34" charset="0"/>
                  <a:buChar char="•"/>
                </a:pPr>
                <a:endParaRPr lang="ru-RU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878357"/>
                <a:ext cx="8158924" cy="3417602"/>
              </a:xfrm>
              <a:prstGeom prst="rect">
                <a:avLst/>
              </a:prstGeom>
              <a:blipFill rotWithShape="0">
                <a:blip r:embed="rId5"/>
                <a:stretch>
                  <a:fillRect l="-1420" t="-1426" r="-11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358775" y="361950"/>
            <a:ext cx="842645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C000"/>
                </a:solidFill>
                <a:latin typeface="+mj-lt"/>
              </a:rPr>
              <a:t>Итоги урока</a:t>
            </a:r>
          </a:p>
        </p:txBody>
      </p:sp>
    </p:spTree>
    <p:extLst>
      <p:ext uri="{BB962C8B-B14F-4D97-AF65-F5344CB8AC3E}">
        <p14:creationId xmlns:p14="http://schemas.microsoft.com/office/powerpoint/2010/main" val="4068823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77862" y="1358203"/>
            <a:ext cx="2637071" cy="360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16151" y="1475403"/>
            <a:ext cx="1464443" cy="33939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2" y="1989303"/>
            <a:ext cx="2880000" cy="2880000"/>
          </a:xfrm>
          <a:prstGeom prst="rect">
            <a:avLst/>
          </a:prstGeom>
        </p:spPr>
      </p:pic>
      <p:sp>
        <p:nvSpPr>
          <p:cNvPr id="12" name="Скругленная прямоугольная выноска 11"/>
          <p:cNvSpPr/>
          <p:nvPr/>
        </p:nvSpPr>
        <p:spPr>
          <a:xfrm>
            <a:off x="5416151" y="376238"/>
            <a:ext cx="3369074" cy="893066"/>
          </a:xfrm>
          <a:prstGeom prst="wedgeRoundRectCallout">
            <a:avLst>
              <a:gd name="adj1" fmla="val -661"/>
              <a:gd name="adj2" fmla="val 76266"/>
              <a:gd name="adj3" fmla="val 16667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>
                <a:solidFill>
                  <a:schemeClr val="tx1"/>
                </a:solidFill>
              </a:rPr>
              <a:t>Электроша</a:t>
            </a:r>
            <a:r>
              <a:rPr lang="ru-RU" dirty="0">
                <a:solidFill>
                  <a:schemeClr val="tx1"/>
                </a:solidFill>
              </a:rPr>
              <a:t>, здравствуй. </a:t>
            </a:r>
            <a:endParaRPr lang="ru-RU" dirty="0" smtClean="0">
              <a:solidFill>
                <a:schemeClr val="tx1"/>
              </a:solidFill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Мы </a:t>
            </a:r>
            <a:r>
              <a:rPr lang="ru-RU" dirty="0">
                <a:solidFill>
                  <a:schemeClr val="tx1"/>
                </a:solidFill>
              </a:rPr>
              <a:t>снова к тебе и снова с вопросом.</a:t>
            </a:r>
          </a:p>
        </p:txBody>
      </p:sp>
      <p:sp>
        <p:nvSpPr>
          <p:cNvPr id="14" name="Скругленная прямоугольная выноска 13"/>
          <p:cNvSpPr/>
          <p:nvPr/>
        </p:nvSpPr>
        <p:spPr>
          <a:xfrm>
            <a:off x="796665" y="376238"/>
            <a:ext cx="2733935" cy="762000"/>
          </a:xfrm>
          <a:prstGeom prst="wedgeRoundRectCallout">
            <a:avLst>
              <a:gd name="adj1" fmla="val -24278"/>
              <a:gd name="adj2" fmla="val 149544"/>
              <a:gd name="adj3" fmla="val 16667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Здравствуйте, мальчики. Задавайте свой вопрос.</a:t>
            </a:r>
          </a:p>
        </p:txBody>
      </p:sp>
    </p:spTree>
    <p:extLst>
      <p:ext uri="{BB962C8B-B14F-4D97-AF65-F5344CB8AC3E}">
        <p14:creationId xmlns:p14="http://schemas.microsoft.com/office/powerpoint/2010/main" val="61288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77862" y="1358203"/>
            <a:ext cx="2637071" cy="360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16151" y="1475403"/>
            <a:ext cx="1464443" cy="33939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2" y="1989303"/>
            <a:ext cx="2880000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Скругленная прямоугольная выноска 11"/>
              <p:cNvSpPr/>
              <p:nvPr/>
            </p:nvSpPr>
            <p:spPr>
              <a:xfrm>
                <a:off x="5416151" y="376238"/>
                <a:ext cx="3369074" cy="893066"/>
              </a:xfrm>
              <a:prstGeom prst="wedgeRoundRectCallout">
                <a:avLst>
                  <a:gd name="adj1" fmla="val -32702"/>
                  <a:gd name="adj2" fmla="val 67734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dirty="0" smtClean="0">
                    <a:solidFill>
                      <a:schemeClr val="tx1"/>
                    </a:solidFill>
                  </a:rPr>
                  <a:t>Мы </a:t>
                </a:r>
                <a:r>
                  <a:rPr lang="ru-RU" dirty="0">
                    <a:solidFill>
                      <a:schemeClr val="tx1"/>
                    </a:solidFill>
                  </a:rPr>
                  <a:t>всем говорим, что у нас участок площадью </a:t>
                </a:r>
                <a14:m>
                  <m:oMath xmlns:m="http://schemas.openxmlformats.org/officeDocument/2006/math">
                    <m:r>
                      <a:rPr lang="ru-RU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ru-RU" dirty="0" smtClean="0">
                    <a:solidFill>
                      <a:schemeClr val="tx1"/>
                    </a:solidFill>
                  </a:rPr>
                  <a:t> </a:t>
                </a:r>
                <a:r>
                  <a:rPr lang="ru-RU" dirty="0">
                    <a:solidFill>
                      <a:schemeClr val="tx1"/>
                    </a:solidFill>
                  </a:rPr>
                  <a:t>соток. </a:t>
                </a:r>
                <a:endParaRPr lang="ru-RU" dirty="0" smtClean="0">
                  <a:solidFill>
                    <a:schemeClr val="tx1"/>
                  </a:solidFill>
                </a:endParaRPr>
              </a:p>
              <a:p>
                <a:pPr algn="ctr"/>
                <a:r>
                  <a:rPr lang="ru-RU" dirty="0" smtClean="0">
                    <a:solidFill>
                      <a:schemeClr val="tx1"/>
                    </a:solidFill>
                  </a:rPr>
                  <a:t>Получается</a:t>
                </a:r>
                <a:r>
                  <a:rPr lang="ru-RU" dirty="0">
                    <a:solidFill>
                      <a:schemeClr val="tx1"/>
                    </a:solidFill>
                  </a:rPr>
                  <a:t>, что мы всех обманываем?</a:t>
                </a:r>
              </a:p>
            </p:txBody>
          </p:sp>
        </mc:Choice>
        <mc:Fallback xmlns="">
          <p:sp>
            <p:nvSpPr>
              <p:cNvPr id="12" name="Скругленная прямоугольная выноска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6151" y="376238"/>
                <a:ext cx="3369074" cy="893066"/>
              </a:xfrm>
              <a:prstGeom prst="wedgeRoundRectCallout">
                <a:avLst>
                  <a:gd name="adj1" fmla="val -32702"/>
                  <a:gd name="adj2" fmla="val 67734"/>
                  <a:gd name="adj3" fmla="val 16667"/>
                </a:avLst>
              </a:prstGeom>
              <a:blipFill rotWithShape="0">
                <a:blip r:embed="rId7"/>
                <a:stretch>
                  <a:fillRect t="-1714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Скругленная прямоугольная выноска 13"/>
          <p:cNvSpPr/>
          <p:nvPr/>
        </p:nvSpPr>
        <p:spPr>
          <a:xfrm>
            <a:off x="796665" y="376238"/>
            <a:ext cx="2733935" cy="762000"/>
          </a:xfrm>
          <a:prstGeom prst="wedgeRoundRectCallout">
            <a:avLst>
              <a:gd name="adj1" fmla="val -24278"/>
              <a:gd name="adj2" fmla="val 149544"/>
              <a:gd name="adj3" fmla="val 16667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Успокойся, Паша, никого вы не обманываете. Сейчас я вам </a:t>
            </a:r>
            <a:r>
              <a:rPr lang="ru-RU" dirty="0" smtClean="0">
                <a:solidFill>
                  <a:schemeClr val="tx1"/>
                </a:solidFill>
              </a:rPr>
              <a:t>всё </a:t>
            </a:r>
            <a:r>
              <a:rPr lang="ru-RU" dirty="0">
                <a:solidFill>
                  <a:schemeClr val="tx1"/>
                </a:solidFill>
              </a:rPr>
              <a:t>расскажу.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350183" y="1712304"/>
                <a:ext cx="3065968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=6,17</m:t>
                    </m:r>
                  </m:oMath>
                </a14:m>
                <a:r>
                  <a:rPr lang="en-US" sz="3600" dirty="0" smtClean="0"/>
                  <a:t> </a:t>
                </a:r>
                <a14:m>
                  <m:oMath xmlns:m="http://schemas.openxmlformats.org/officeDocument/2006/math">
                    <m:r>
                      <a:rPr lang="ru-RU" sz="3600" i="1" dirty="0" smtClean="0">
                        <a:latin typeface="Cambria Math" panose="02040503050406030204" pitchFamily="18" charset="0"/>
                      </a:rPr>
                      <m:t>соток</m:t>
                    </m:r>
                  </m:oMath>
                </a14:m>
                <a:endParaRPr lang="ru-RU" sz="36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0183" y="1712304"/>
                <a:ext cx="3065968" cy="553998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4015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allAtOnce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8774" y="462496"/>
            <a:ext cx="842645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C000"/>
                </a:solidFill>
                <a:latin typeface="+mj-lt"/>
              </a:rPr>
              <a:t>Устный счёт</a:t>
            </a:r>
            <a:endParaRPr lang="ru-RU" sz="2400" dirty="0">
              <a:solidFill>
                <a:srgbClr val="FFC000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Прямоугольник 32"/>
              <p:cNvSpPr/>
              <p:nvPr/>
            </p:nvSpPr>
            <p:spPr>
              <a:xfrm>
                <a:off x="574730" y="1161274"/>
                <a:ext cx="936391" cy="104814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 3</m:t>
                      </m:r>
                      <m:f>
                        <m:fPr>
                          <m:ctrlPr>
                            <a:rPr lang="ru-RU" sz="3400" i="1" dirty="0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3400" b="0" i="1" dirty="0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3400" b="0" i="1" dirty="0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3" name="Прямоугольник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730" y="1161274"/>
                <a:ext cx="936391" cy="104814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Прямоугольник 35"/>
          <p:cNvSpPr/>
          <p:nvPr/>
        </p:nvSpPr>
        <p:spPr>
          <a:xfrm>
            <a:off x="1992705" y="1158380"/>
            <a:ext cx="923532" cy="105480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5000" sy="95000" algn="t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38113" indent="-138113" algn="ctr"/>
            <a:endParaRPr lang="ru-RU" sz="3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113831" y="1501831"/>
                <a:ext cx="681277" cy="523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3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ru-RU" sz="3400" b="0" i="1" smtClean="0"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ru-RU" sz="34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3831" y="1501831"/>
                <a:ext cx="681277" cy="523220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Прямоугольник 24"/>
          <p:cNvSpPr/>
          <p:nvPr/>
        </p:nvSpPr>
        <p:spPr>
          <a:xfrm>
            <a:off x="1992704" y="2914002"/>
            <a:ext cx="923533" cy="105480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5000" sy="95000" algn="t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38113" indent="-138113" algn="ctr"/>
            <a:endParaRPr lang="ru-RU" sz="3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2010028" y="2939402"/>
                <a:ext cx="906210" cy="9935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smtClean="0">
                          <a:latin typeface="Cambria Math" panose="02040503050406030204" pitchFamily="18" charset="0"/>
                        </a:rPr>
                        <m:t>7</m:t>
                      </m:r>
                      <m:f>
                        <m:fPr>
                          <m:ctrlPr>
                            <a:rPr lang="ru-RU" sz="3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3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3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ru-RU" sz="3400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0028" y="2939402"/>
                <a:ext cx="906210" cy="99354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Прямоугольник 26"/>
              <p:cNvSpPr/>
              <p:nvPr/>
            </p:nvSpPr>
            <p:spPr>
              <a:xfrm>
                <a:off x="574731" y="2920658"/>
                <a:ext cx="912576" cy="104814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 7</m:t>
                      </m:r>
                      <m:r>
                        <a:rPr lang="en-US" sz="34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ru-RU" sz="34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9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7" name="Прямоугольник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731" y="2920658"/>
                <a:ext cx="912576" cy="1048144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Прямоугольник 27"/>
              <p:cNvSpPr/>
              <p:nvPr/>
            </p:nvSpPr>
            <p:spPr>
              <a:xfrm>
                <a:off x="1540649" y="3228204"/>
                <a:ext cx="396240" cy="5400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15888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8" name="Прямоугольник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0649" y="3228204"/>
                <a:ext cx="396240" cy="540000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Прямоугольник 28"/>
              <p:cNvSpPr/>
              <p:nvPr/>
            </p:nvSpPr>
            <p:spPr>
              <a:xfrm>
                <a:off x="3480011" y="1161274"/>
                <a:ext cx="840618" cy="104814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ru-RU" sz="3400" i="1" dirty="0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3400" b="0" i="1" dirty="0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en-US" sz="3400" b="0" i="1" dirty="0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9" name="Прямоугольник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0011" y="1161274"/>
                <a:ext cx="840618" cy="1048144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Прямоугольник 30"/>
          <p:cNvSpPr/>
          <p:nvPr/>
        </p:nvSpPr>
        <p:spPr>
          <a:xfrm>
            <a:off x="4858045" y="1169459"/>
            <a:ext cx="974430" cy="105480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5000" sy="95000" algn="t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38113" indent="-138113" algn="ctr"/>
            <a:endParaRPr lang="ru-RU" sz="3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4879408" y="1492051"/>
                <a:ext cx="923330" cy="523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400" b="0" i="1" smtClean="0">
                          <a:latin typeface="Cambria Math" panose="02040503050406030204" pitchFamily="18" charset="0"/>
                        </a:rPr>
                        <m:t>0,</m:t>
                      </m:r>
                      <m:r>
                        <a:rPr lang="ru-RU" sz="3400" b="0" i="1" smtClean="0">
                          <a:latin typeface="Cambria Math" panose="02040503050406030204" pitchFamily="18" charset="0"/>
                        </a:rPr>
                        <m:t>15</m:t>
                      </m:r>
                    </m:oMath>
                  </m:oMathPara>
                </a14:m>
                <a:endParaRPr lang="ru-RU" sz="3400" dirty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9408" y="1492051"/>
                <a:ext cx="923330" cy="523220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Прямоугольник 36"/>
              <p:cNvSpPr/>
              <p:nvPr/>
            </p:nvSpPr>
            <p:spPr>
              <a:xfrm>
                <a:off x="4405990" y="1483661"/>
                <a:ext cx="396240" cy="5400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15888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7" name="Прямоугольник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5990" y="1483661"/>
                <a:ext cx="396240" cy="540000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Прямоугольник 39"/>
          <p:cNvSpPr/>
          <p:nvPr/>
        </p:nvSpPr>
        <p:spPr>
          <a:xfrm>
            <a:off x="4875369" y="2922687"/>
            <a:ext cx="957106" cy="105480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5000" sy="95000" algn="t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38113" indent="-138113" algn="ctr"/>
            <a:endParaRPr lang="ru-RU" sz="3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4858558" y="2931737"/>
                <a:ext cx="906210" cy="9828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smtClean="0">
                          <a:latin typeface="Cambria Math" panose="02040503050406030204" pitchFamily="18" charset="0"/>
                        </a:rPr>
                        <m:t>3</m:t>
                      </m:r>
                      <m:f>
                        <m:fPr>
                          <m:ctrlPr>
                            <a:rPr lang="ru-RU" sz="3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3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ru-RU" sz="3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ru-RU" sz="3400" dirty="0"/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8558" y="2931737"/>
                <a:ext cx="906210" cy="982898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Прямоугольник 41"/>
              <p:cNvSpPr/>
              <p:nvPr/>
            </p:nvSpPr>
            <p:spPr>
              <a:xfrm>
                <a:off x="3480012" y="2902535"/>
                <a:ext cx="822616" cy="104814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 3</m:t>
                      </m:r>
                      <m:r>
                        <a:rPr lang="en-US" sz="34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ru-RU" sz="34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8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2" name="Прямоугольник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0012" y="2902535"/>
                <a:ext cx="822616" cy="1048144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Прямоугольник 42"/>
              <p:cNvSpPr/>
              <p:nvPr/>
            </p:nvSpPr>
            <p:spPr>
              <a:xfrm>
                <a:off x="4423313" y="3236889"/>
                <a:ext cx="396240" cy="5400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15888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3" name="Прямоугольник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3313" y="3236889"/>
                <a:ext cx="396240" cy="540000"/>
              </a:xfrm>
              <a:prstGeom prst="rect">
                <a:avLst/>
              </a:prstGeom>
              <a:blipFill rotWithShape="0">
                <a:blip r:embed="rId15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Прямоугольник 43"/>
              <p:cNvSpPr/>
              <p:nvPr/>
            </p:nvSpPr>
            <p:spPr>
              <a:xfrm>
                <a:off x="1553793" y="1460748"/>
                <a:ext cx="396240" cy="5400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15888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4" name="Прямоугольник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3793" y="1460748"/>
                <a:ext cx="396240" cy="540000"/>
              </a:xfrm>
              <a:prstGeom prst="rect">
                <a:avLst/>
              </a:prstGeom>
              <a:blipFill rotWithShape="0">
                <a:blip r:embed="rId16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Прямоугольник 20"/>
              <p:cNvSpPr/>
              <p:nvPr/>
            </p:nvSpPr>
            <p:spPr>
              <a:xfrm>
                <a:off x="6321006" y="1134263"/>
                <a:ext cx="822616" cy="104814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 6</m:t>
                      </m:r>
                      <m:r>
                        <a:rPr lang="en-US" sz="34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ru-RU" sz="34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1" name="Прямоугольник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1006" y="1134263"/>
                <a:ext cx="822616" cy="1048144"/>
              </a:xfrm>
              <a:prstGeom prst="rect">
                <a:avLst/>
              </a:prstGeom>
              <a:blipFill rotWithShape="0">
                <a:blip r:embed="rId17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Прямоугольник 21"/>
              <p:cNvSpPr/>
              <p:nvPr/>
            </p:nvSpPr>
            <p:spPr>
              <a:xfrm>
                <a:off x="7667553" y="1158380"/>
                <a:ext cx="822616" cy="104814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 9</m:t>
                      </m:r>
                      <m:r>
                        <a:rPr lang="en-US" sz="34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ru-RU" sz="34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8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2" name="Прямоугольник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7553" y="1158380"/>
                <a:ext cx="822616" cy="1048144"/>
              </a:xfrm>
              <a:prstGeom prst="rect">
                <a:avLst/>
              </a:prstGeom>
              <a:blipFill rotWithShape="0">
                <a:blip r:embed="rId18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Прямоугольник 22"/>
              <p:cNvSpPr/>
              <p:nvPr/>
            </p:nvSpPr>
            <p:spPr>
              <a:xfrm>
                <a:off x="6321006" y="2949653"/>
                <a:ext cx="822616" cy="104814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 3</m:t>
                      </m:r>
                      <m:r>
                        <a:rPr lang="en-US" sz="34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ru-RU" sz="34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8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3" name="Прямоугольник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1006" y="2949653"/>
                <a:ext cx="822616" cy="1048144"/>
              </a:xfrm>
              <a:prstGeom prst="rect">
                <a:avLst/>
              </a:prstGeom>
              <a:blipFill rotWithShape="0">
                <a:blip r:embed="rId19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Прямоугольник 23"/>
              <p:cNvSpPr/>
              <p:nvPr/>
            </p:nvSpPr>
            <p:spPr>
              <a:xfrm>
                <a:off x="7667553" y="2973770"/>
                <a:ext cx="822616" cy="104814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 3</m:t>
                      </m:r>
                      <m:r>
                        <a:rPr lang="en-US" sz="34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ru-RU" sz="34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4" name="Прямоугольник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7553" y="2973770"/>
                <a:ext cx="822616" cy="1048144"/>
              </a:xfrm>
              <a:prstGeom prst="rect">
                <a:avLst/>
              </a:prstGeom>
              <a:blipFill rotWithShape="0">
                <a:blip r:embed="rId20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Прямоугольник 33"/>
              <p:cNvSpPr/>
              <p:nvPr/>
            </p:nvSpPr>
            <p:spPr>
              <a:xfrm>
                <a:off x="7207467" y="1426859"/>
                <a:ext cx="396240" cy="54000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15888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4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4" name="Прямоугольник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7467" y="1426859"/>
                <a:ext cx="396240" cy="540000"/>
              </a:xfrm>
              <a:prstGeom prst="rect">
                <a:avLst/>
              </a:prstGeom>
              <a:blipFill rotWithShape="0">
                <a:blip r:embed="rId21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Прямоугольник 34"/>
              <p:cNvSpPr/>
              <p:nvPr/>
            </p:nvSpPr>
            <p:spPr>
              <a:xfrm>
                <a:off x="7207467" y="3240737"/>
                <a:ext cx="396240" cy="54000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15888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4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5" name="Прямоугольник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7467" y="3240737"/>
                <a:ext cx="396240" cy="540000"/>
              </a:xfrm>
              <a:prstGeom prst="rect">
                <a:avLst/>
              </a:prstGeom>
              <a:blipFill rotWithShape="0">
                <a:blip r:embed="rId22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0967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6" grpId="0" animBg="1"/>
      <p:bldP spid="11" grpId="0"/>
      <p:bldP spid="25" grpId="0" animBg="1"/>
      <p:bldP spid="26" grpId="0"/>
      <p:bldP spid="27" grpId="0" animBg="1"/>
      <p:bldP spid="28" grpId="0" animBg="1"/>
      <p:bldP spid="29" grpId="0" animBg="1"/>
      <p:bldP spid="31" grpId="0" animBg="1"/>
      <p:bldP spid="32" grpId="0"/>
      <p:bldP spid="37" grpId="0" animBg="1"/>
      <p:bldP spid="40" grpId="0" animBg="1"/>
      <p:bldP spid="41" grpId="0"/>
      <p:bldP spid="42" grpId="0" animBg="1"/>
      <p:bldP spid="43" grpId="0" animBg="1"/>
      <p:bldP spid="44" grpId="0" animBg="1"/>
      <p:bldP spid="21" grpId="0" animBg="1"/>
      <p:bldP spid="22" grpId="0" animBg="1"/>
      <p:bldP spid="23" grpId="0" animBg="1"/>
      <p:bldP spid="24" grpId="0" animBg="1"/>
      <p:bldP spid="34" grpId="0" animBg="1"/>
      <p:bldP spid="3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77862" y="1358203"/>
            <a:ext cx="2637071" cy="360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16151" y="1475403"/>
            <a:ext cx="1464443" cy="33939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2" y="1989303"/>
            <a:ext cx="2880000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Скругленная прямоугольная выноска 13"/>
              <p:cNvSpPr/>
              <p:nvPr/>
            </p:nvSpPr>
            <p:spPr>
              <a:xfrm>
                <a:off x="796665" y="376238"/>
                <a:ext cx="4619486" cy="762000"/>
              </a:xfrm>
              <a:prstGeom prst="wedgeRoundRectCallout">
                <a:avLst>
                  <a:gd name="adj1" fmla="val -24278"/>
                  <a:gd name="adj2" fmla="val 149544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dirty="0" smtClean="0">
                    <a:solidFill>
                      <a:schemeClr val="tx1"/>
                    </a:solidFill>
                  </a:rPr>
                  <a:t>Нет, Паша, вы никого не обманывали.</a:t>
                </a:r>
              </a:p>
              <a:p>
                <a:pPr algn="ctr"/>
                <a:r>
                  <a:rPr lang="ru-RU" dirty="0">
                    <a:solidFill>
                      <a:schemeClr val="tx1"/>
                    </a:solidFill>
                  </a:rPr>
                  <a:t>В данном </a:t>
                </a:r>
                <a:r>
                  <a:rPr lang="ru-RU" dirty="0" smtClean="0">
                    <a:solidFill>
                      <a:schemeClr val="tx1"/>
                    </a:solidFill>
                  </a:rPr>
                  <a:t>случае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ru-RU" dirty="0">
                    <a:solidFill>
                      <a:schemeClr val="tx1"/>
                    </a:solidFill>
                  </a:rPr>
                  <a:t> соток – это </a:t>
                </a:r>
                <a:r>
                  <a:rPr lang="ru-RU" dirty="0" smtClean="0">
                    <a:solidFill>
                      <a:schemeClr val="tx1"/>
                    </a:solidFill>
                  </a:rPr>
                  <a:t>приближённое </a:t>
                </a:r>
                <a:r>
                  <a:rPr lang="ru-RU" dirty="0">
                    <a:solidFill>
                      <a:schemeClr val="tx1"/>
                    </a:solidFill>
                  </a:rPr>
                  <a:t>значение числа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6,17</m:t>
                    </m:r>
                  </m:oMath>
                </a14:m>
                <a:r>
                  <a:rPr lang="ru-RU" dirty="0">
                    <a:solidFill>
                      <a:schemeClr val="tx1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14" name="Скругленная прямоугольная выноска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665" y="376238"/>
                <a:ext cx="4619486" cy="762000"/>
              </a:xfrm>
              <a:prstGeom prst="wedgeRoundRectCallout">
                <a:avLst>
                  <a:gd name="adj1" fmla="val -24278"/>
                  <a:gd name="adj2" fmla="val 149544"/>
                  <a:gd name="adj3" fmla="val 16667"/>
                </a:avLst>
              </a:prstGeom>
              <a:blipFill rotWithShape="0">
                <a:blip r:embed="rId7"/>
                <a:stretch>
                  <a:fillRect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72250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77862" y="1358203"/>
            <a:ext cx="2637071" cy="360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16151" y="1475403"/>
            <a:ext cx="1464443" cy="33939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2" y="1989303"/>
            <a:ext cx="2880000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Скругленная прямоугольная выноска 13"/>
              <p:cNvSpPr/>
              <p:nvPr/>
            </p:nvSpPr>
            <p:spPr>
              <a:xfrm>
                <a:off x="358775" y="376238"/>
                <a:ext cx="2810135" cy="762000"/>
              </a:xfrm>
              <a:prstGeom prst="wedgeRoundRectCallout">
                <a:avLst>
                  <a:gd name="adj1" fmla="val -6201"/>
                  <a:gd name="adj2" fmla="val 159544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dirty="0" smtClean="0">
                    <a:solidFill>
                      <a:schemeClr val="tx1"/>
                    </a:solidFill>
                  </a:rPr>
                  <a:t>В таких случаях говорят, что число округлили до числа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ru-RU" dirty="0">
                    <a:solidFill>
                      <a:schemeClr val="tx1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14" name="Скругленная прямоугольная выноска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376238"/>
                <a:ext cx="2810135" cy="762000"/>
              </a:xfrm>
              <a:prstGeom prst="wedgeRoundRectCallout">
                <a:avLst>
                  <a:gd name="adj1" fmla="val -6201"/>
                  <a:gd name="adj2" fmla="val 159544"/>
                  <a:gd name="adj3" fmla="val 16667"/>
                </a:avLst>
              </a:prstGeom>
              <a:blipFill rotWithShape="0">
                <a:blip r:embed="rId7"/>
                <a:stretch>
                  <a:fillRect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264016" y="1712304"/>
                <a:ext cx="182421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6,1</m:t>
                      </m:r>
                      <m:r>
                        <a:rPr lang="ru-RU" sz="3600" b="0" i="1" smtClean="0"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≈6</m:t>
                      </m:r>
                    </m:oMath>
                  </m:oMathPara>
                </a14:m>
                <a:endParaRPr lang="ru-RU" sz="36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4016" y="1712304"/>
                <a:ext cx="1824217" cy="553998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Скругленная прямоугольная выноска 7"/>
          <p:cNvSpPr/>
          <p:nvPr/>
        </p:nvSpPr>
        <p:spPr>
          <a:xfrm>
            <a:off x="3338237" y="376238"/>
            <a:ext cx="2810135" cy="762000"/>
          </a:xfrm>
          <a:prstGeom prst="wedgeRoundRectCallout">
            <a:avLst>
              <a:gd name="adj1" fmla="val 34474"/>
              <a:gd name="adj2" fmla="val 86211"/>
              <a:gd name="adj3" fmla="val 16667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Подожди, </a:t>
            </a:r>
            <a:r>
              <a:rPr lang="ru-RU" dirty="0" err="1">
                <a:solidFill>
                  <a:schemeClr val="tx1"/>
                </a:solidFill>
              </a:rPr>
              <a:t>Электроша</a:t>
            </a:r>
            <a:r>
              <a:rPr lang="ru-RU" dirty="0">
                <a:solidFill>
                  <a:schemeClr val="tx1"/>
                </a:solidFill>
              </a:rPr>
              <a:t>, а что это за знак? Какое-то неправильное равно?</a:t>
            </a:r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>
            <a:off x="6317699" y="376238"/>
            <a:ext cx="2467527" cy="762000"/>
          </a:xfrm>
          <a:prstGeom prst="wedgeRoundRectCallout">
            <a:avLst>
              <a:gd name="adj1" fmla="val 34474"/>
              <a:gd name="adj2" fmla="val 86211"/>
              <a:gd name="adj3" fmla="val 16667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>
                <a:solidFill>
                  <a:schemeClr val="tx1"/>
                </a:solidFill>
              </a:rPr>
              <a:t>Электроша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решил просто </a:t>
            </a:r>
            <a:r>
              <a:rPr lang="ru-RU" dirty="0" smtClean="0">
                <a:solidFill>
                  <a:schemeClr val="tx1"/>
                </a:solidFill>
              </a:rPr>
              <a:t>красивое </a:t>
            </a:r>
            <a:r>
              <a:rPr lang="ru-RU" dirty="0">
                <a:solidFill>
                  <a:schemeClr val="tx1"/>
                </a:solidFill>
              </a:rPr>
              <a:t>волнистое равно поставить. </a:t>
            </a:r>
          </a:p>
        </p:txBody>
      </p:sp>
    </p:spTree>
    <p:extLst>
      <p:ext uri="{BB962C8B-B14F-4D97-AF65-F5344CB8AC3E}">
        <p14:creationId xmlns:p14="http://schemas.microsoft.com/office/powerpoint/2010/main" val="72182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" grpId="0"/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BJ">
      <a:majorFont>
        <a:latin typeface="Merriweather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12354</TotalTime>
  <Words>1746</Words>
  <Application>Microsoft Office PowerPoint</Application>
  <PresentationFormat>Экран (16:9)</PresentationFormat>
  <Paragraphs>371</Paragraphs>
  <Slides>46</Slides>
  <Notes>46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52" baseType="lpstr">
      <vt:lpstr>Merriweather</vt:lpstr>
      <vt:lpstr>Arial</vt:lpstr>
      <vt:lpstr>Cambria Math</vt:lpstr>
      <vt:lpstr>Calibri</vt:lpstr>
      <vt:lpstr>Roboto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MSI</cp:lastModifiedBy>
  <cp:revision>356</cp:revision>
  <dcterms:created xsi:type="dcterms:W3CDTF">2017-06-06T14:34:21Z</dcterms:created>
  <dcterms:modified xsi:type="dcterms:W3CDTF">2025-01-17T12:59:10Z</dcterms:modified>
</cp:coreProperties>
</file>