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8"/>
  </p:notesMasterIdLst>
  <p:sldIdLst>
    <p:sldId id="273" r:id="rId2"/>
    <p:sldId id="516" r:id="rId3"/>
    <p:sldId id="517" r:id="rId4"/>
    <p:sldId id="274" r:id="rId5"/>
    <p:sldId id="518" r:id="rId6"/>
    <p:sldId id="519" r:id="rId7"/>
    <p:sldId id="469" r:id="rId8"/>
    <p:sldId id="520" r:id="rId9"/>
    <p:sldId id="262" r:id="rId10"/>
    <p:sldId id="470" r:id="rId11"/>
    <p:sldId id="326" r:id="rId12"/>
    <p:sldId id="471" r:id="rId13"/>
    <p:sldId id="521" r:id="rId14"/>
    <p:sldId id="522" r:id="rId15"/>
    <p:sldId id="523" r:id="rId16"/>
    <p:sldId id="524" r:id="rId17"/>
    <p:sldId id="525" r:id="rId18"/>
    <p:sldId id="526" r:id="rId19"/>
    <p:sldId id="472" r:id="rId20"/>
    <p:sldId id="410" r:id="rId21"/>
    <p:sldId id="527" r:id="rId22"/>
    <p:sldId id="528" r:id="rId23"/>
    <p:sldId id="495" r:id="rId24"/>
    <p:sldId id="530" r:id="rId25"/>
    <p:sldId id="531" r:id="rId26"/>
    <p:sldId id="532" r:id="rId27"/>
    <p:sldId id="533" r:id="rId28"/>
    <p:sldId id="496" r:id="rId29"/>
    <p:sldId id="534" r:id="rId30"/>
    <p:sldId id="535" r:id="rId31"/>
    <p:sldId id="536" r:id="rId32"/>
    <p:sldId id="537" r:id="rId33"/>
    <p:sldId id="538" r:id="rId34"/>
    <p:sldId id="539" r:id="rId35"/>
    <p:sldId id="540" r:id="rId36"/>
    <p:sldId id="374" r:id="rId37"/>
  </p:sldIdLst>
  <p:sldSz cx="9144000" cy="5143500" type="screen16x9"/>
  <p:notesSz cx="6858000" cy="9144000"/>
  <p:embeddedFontLst>
    <p:embeddedFont>
      <p:font typeface="Merriweather" panose="020B0604020202020204" charset="-52"/>
      <p:regular r:id="rId39"/>
      <p:bold r:id="rId40"/>
    </p:embeddedFont>
    <p:embeddedFont>
      <p:font typeface="Roboto" panose="020B0604020202020204" charset="0"/>
      <p:regular r:id="rId41"/>
      <p:bold r:id="rId42"/>
      <p:italic r:id="rId43"/>
      <p:boldItalic r:id="rId44"/>
    </p:embeddedFont>
    <p:embeddedFont>
      <p:font typeface="Cambria Math" panose="02040503050406030204" pitchFamily="18" charset="0"/>
      <p:regular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</p:embeddedFontLst>
  <p:defaultTextStyle>
    <a:defPPr>
      <a:defRPr lang="ru-RU"/>
    </a:defPPr>
    <a:lvl1pPr marL="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81" userDrawn="1">
          <p15:clr>
            <a:srgbClr val="A4A3A4"/>
          </p15:clr>
        </p15:guide>
        <p15:guide id="2" pos="226" userDrawn="1">
          <p15:clr>
            <a:srgbClr val="A4A3A4"/>
          </p15:clr>
        </p15:guide>
        <p15:guide id="3" pos="5534" userDrawn="1">
          <p15:clr>
            <a:srgbClr val="A4A3A4"/>
          </p15:clr>
        </p15:guide>
        <p15:guide id="4" orient="horz" pos="259" userDrawn="1">
          <p15:clr>
            <a:srgbClr val="A4A3A4"/>
          </p15:clr>
        </p15:guide>
        <p15:guide id="5" pos="2903" userDrawn="1">
          <p15:clr>
            <a:srgbClr val="A4A3A4"/>
          </p15:clr>
        </p15:guide>
        <p15:guide id="6" pos="2744" userDrawn="1">
          <p15:clr>
            <a:srgbClr val="A4A3A4"/>
          </p15:clr>
        </p15:guide>
        <p15:guide id="7" pos="2064" userDrawn="1">
          <p15:clr>
            <a:srgbClr val="A4A3A4"/>
          </p15:clr>
        </p15:guide>
        <p15:guide id="8" pos="3651" userDrawn="1">
          <p15:clr>
            <a:srgbClr val="A4A3A4"/>
          </p15:clr>
        </p15:guide>
        <p15:guide id="9" pos="1837" userDrawn="1">
          <p15:clr>
            <a:srgbClr val="A4A3A4"/>
          </p15:clr>
        </p15:guide>
        <p15:guide id="10" pos="38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D575"/>
    <a:srgbClr val="FFC000"/>
    <a:srgbClr val="2A7F4A"/>
    <a:srgbClr val="15490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66" autoAdjust="0"/>
    <p:restoredTop sz="90413" autoAdjust="0"/>
  </p:normalViewPr>
  <p:slideViewPr>
    <p:cSldViewPr snapToGrid="0" showGuides="1">
      <p:cViewPr varScale="1">
        <p:scale>
          <a:sx n="105" d="100"/>
          <a:sy n="105" d="100"/>
        </p:scale>
        <p:origin x="960" y="62"/>
      </p:cViewPr>
      <p:guideLst>
        <p:guide orient="horz" pos="2981"/>
        <p:guide pos="226"/>
        <p:guide pos="5534"/>
        <p:guide orient="horz" pos="259"/>
        <p:guide pos="2903"/>
        <p:guide pos="2744"/>
        <p:guide pos="2064"/>
        <p:guide pos="3651"/>
        <p:guide pos="1837"/>
        <p:guide pos="38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F6CDED-7666-4D7E-A294-5461EC81F347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F394D-A24F-4D3B-936C-7A1998098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27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62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85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7609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3247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105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1245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7444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7379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5254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397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743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9991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0101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6316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5913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3435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5763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1551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2047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0244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7047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624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9584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6673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1115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1452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8883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9359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0079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798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55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838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895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205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923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321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023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811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486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112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525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493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32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477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142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434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600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739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5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5.png"/><Relationship Id="rId7" Type="http://schemas.openxmlformats.org/officeDocument/2006/relationships/image" Target="../media/image1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40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8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55.png"/><Relationship Id="rId5" Type="http://schemas.openxmlformats.org/officeDocument/2006/relationships/image" Target="../media/image10.png"/><Relationship Id="rId10" Type="http://schemas.openxmlformats.org/officeDocument/2006/relationships/image" Target="../media/image54.png"/><Relationship Id="rId4" Type="http://schemas.openxmlformats.org/officeDocument/2006/relationships/image" Target="../media/image9.png"/><Relationship Id="rId9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18" Type="http://schemas.openxmlformats.org/officeDocument/2006/relationships/image" Target="../media/image72.png"/><Relationship Id="rId26" Type="http://schemas.openxmlformats.org/officeDocument/2006/relationships/image" Target="../media/image80.png"/><Relationship Id="rId21" Type="http://schemas.openxmlformats.org/officeDocument/2006/relationships/image" Target="../media/image75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5" Type="http://schemas.openxmlformats.org/officeDocument/2006/relationships/image" Target="../media/image79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70.png"/><Relationship Id="rId20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65.png"/><Relationship Id="rId24" Type="http://schemas.openxmlformats.org/officeDocument/2006/relationships/image" Target="../media/image78.png"/><Relationship Id="rId5" Type="http://schemas.openxmlformats.org/officeDocument/2006/relationships/image" Target="../media/image59.png"/><Relationship Id="rId15" Type="http://schemas.openxmlformats.org/officeDocument/2006/relationships/image" Target="../media/image69.png"/><Relationship Id="rId23" Type="http://schemas.openxmlformats.org/officeDocument/2006/relationships/image" Target="../media/image77.png"/><Relationship Id="rId28" Type="http://schemas.openxmlformats.org/officeDocument/2006/relationships/image" Target="../media/image82.png"/><Relationship Id="rId10" Type="http://schemas.openxmlformats.org/officeDocument/2006/relationships/image" Target="../media/image64.png"/><Relationship Id="rId19" Type="http://schemas.openxmlformats.org/officeDocument/2006/relationships/image" Target="../media/image73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Relationship Id="rId22" Type="http://schemas.openxmlformats.org/officeDocument/2006/relationships/image" Target="../media/image76.png"/><Relationship Id="rId27" Type="http://schemas.openxmlformats.org/officeDocument/2006/relationships/image" Target="../media/image8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18" Type="http://schemas.openxmlformats.org/officeDocument/2006/relationships/image" Target="../media/image73.png"/><Relationship Id="rId26" Type="http://schemas.openxmlformats.org/officeDocument/2006/relationships/image" Target="../media/image81.png"/><Relationship Id="rId21" Type="http://schemas.openxmlformats.org/officeDocument/2006/relationships/image" Target="../media/image76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17" Type="http://schemas.openxmlformats.org/officeDocument/2006/relationships/image" Target="../media/image72.png"/><Relationship Id="rId25" Type="http://schemas.openxmlformats.org/officeDocument/2006/relationships/image" Target="../media/image80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71.png"/><Relationship Id="rId20" Type="http://schemas.openxmlformats.org/officeDocument/2006/relationships/image" Target="../media/image7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24" Type="http://schemas.openxmlformats.org/officeDocument/2006/relationships/image" Target="../media/image79.png"/><Relationship Id="rId5" Type="http://schemas.openxmlformats.org/officeDocument/2006/relationships/image" Target="../media/image59.png"/><Relationship Id="rId15" Type="http://schemas.openxmlformats.org/officeDocument/2006/relationships/image" Target="../media/image70.png"/><Relationship Id="rId23" Type="http://schemas.openxmlformats.org/officeDocument/2006/relationships/image" Target="../media/image78.png"/><Relationship Id="rId28" Type="http://schemas.openxmlformats.org/officeDocument/2006/relationships/image" Target="../media/image57.png"/><Relationship Id="rId10" Type="http://schemas.openxmlformats.org/officeDocument/2006/relationships/image" Target="../media/image65.png"/><Relationship Id="rId19" Type="http://schemas.openxmlformats.org/officeDocument/2006/relationships/image" Target="../media/image74.png"/><Relationship Id="rId4" Type="http://schemas.openxmlformats.org/officeDocument/2006/relationships/image" Target="../media/image58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Relationship Id="rId22" Type="http://schemas.openxmlformats.org/officeDocument/2006/relationships/image" Target="../media/image77.png"/><Relationship Id="rId27" Type="http://schemas.openxmlformats.org/officeDocument/2006/relationships/image" Target="../media/image8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6.png"/><Relationship Id="rId18" Type="http://schemas.openxmlformats.org/officeDocument/2006/relationships/image" Target="../media/image71.png"/><Relationship Id="rId26" Type="http://schemas.openxmlformats.org/officeDocument/2006/relationships/image" Target="../media/image84.png"/><Relationship Id="rId39" Type="http://schemas.openxmlformats.org/officeDocument/2006/relationships/image" Target="../media/image93.png"/><Relationship Id="rId21" Type="http://schemas.openxmlformats.org/officeDocument/2006/relationships/image" Target="../media/image74.png"/><Relationship Id="rId34" Type="http://schemas.openxmlformats.org/officeDocument/2006/relationships/image" Target="../media/image88.png"/><Relationship Id="rId7" Type="http://schemas.openxmlformats.org/officeDocument/2006/relationships/image" Target="../media/image61.png"/><Relationship Id="rId12" Type="http://schemas.openxmlformats.org/officeDocument/2006/relationships/image" Target="../media/image65.png"/><Relationship Id="rId17" Type="http://schemas.openxmlformats.org/officeDocument/2006/relationships/image" Target="../media/image70.png"/><Relationship Id="rId25" Type="http://schemas.openxmlformats.org/officeDocument/2006/relationships/image" Target="../media/image78.png"/><Relationship Id="rId33" Type="http://schemas.openxmlformats.org/officeDocument/2006/relationships/image" Target="../media/image87.png"/><Relationship Id="rId38" Type="http://schemas.openxmlformats.org/officeDocument/2006/relationships/image" Target="../media/image92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69.png"/><Relationship Id="rId20" Type="http://schemas.openxmlformats.org/officeDocument/2006/relationships/image" Target="../media/image73.png"/><Relationship Id="rId29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64.png"/><Relationship Id="rId24" Type="http://schemas.openxmlformats.org/officeDocument/2006/relationships/image" Target="../media/image77.png"/><Relationship Id="rId32" Type="http://schemas.openxmlformats.org/officeDocument/2006/relationships/image" Target="../media/image86.png"/><Relationship Id="rId37" Type="http://schemas.openxmlformats.org/officeDocument/2006/relationships/image" Target="../media/image91.png"/><Relationship Id="rId5" Type="http://schemas.openxmlformats.org/officeDocument/2006/relationships/image" Target="../media/image59.png"/><Relationship Id="rId15" Type="http://schemas.openxmlformats.org/officeDocument/2006/relationships/image" Target="../media/image68.png"/><Relationship Id="rId23" Type="http://schemas.openxmlformats.org/officeDocument/2006/relationships/image" Target="../media/image76.png"/><Relationship Id="rId28" Type="http://schemas.openxmlformats.org/officeDocument/2006/relationships/image" Target="../media/image81.png"/><Relationship Id="rId36" Type="http://schemas.openxmlformats.org/officeDocument/2006/relationships/image" Target="../media/image90.png"/><Relationship Id="rId10" Type="http://schemas.openxmlformats.org/officeDocument/2006/relationships/image" Target="../media/image830.png"/><Relationship Id="rId19" Type="http://schemas.openxmlformats.org/officeDocument/2006/relationships/image" Target="../media/image72.png"/><Relationship Id="rId31" Type="http://schemas.openxmlformats.org/officeDocument/2006/relationships/image" Target="../media/image85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7.png"/><Relationship Id="rId22" Type="http://schemas.openxmlformats.org/officeDocument/2006/relationships/image" Target="../media/image75.png"/><Relationship Id="rId27" Type="http://schemas.openxmlformats.org/officeDocument/2006/relationships/image" Target="../media/image80.png"/><Relationship Id="rId30" Type="http://schemas.openxmlformats.org/officeDocument/2006/relationships/image" Target="../media/image840.png"/><Relationship Id="rId35" Type="http://schemas.openxmlformats.org/officeDocument/2006/relationships/image" Target="../media/image8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8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8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3.png"/><Relationship Id="rId18" Type="http://schemas.openxmlformats.org/officeDocument/2006/relationships/image" Target="../media/image108.png"/><Relationship Id="rId21" Type="http://schemas.openxmlformats.org/officeDocument/2006/relationships/image" Target="../media/image111.png"/><Relationship Id="rId7" Type="http://schemas.openxmlformats.org/officeDocument/2006/relationships/image" Target="../media/image980.png"/><Relationship Id="rId12" Type="http://schemas.openxmlformats.org/officeDocument/2006/relationships/image" Target="../media/image102.png"/><Relationship Id="rId17" Type="http://schemas.openxmlformats.org/officeDocument/2006/relationships/image" Target="../media/image107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106.png"/><Relationship Id="rId20" Type="http://schemas.openxmlformats.org/officeDocument/2006/relationships/image" Target="../media/image1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11" Type="http://schemas.openxmlformats.org/officeDocument/2006/relationships/image" Target="../media/image66.png"/><Relationship Id="rId5" Type="http://schemas.openxmlformats.org/officeDocument/2006/relationships/image" Target="../media/image97.png"/><Relationship Id="rId15" Type="http://schemas.openxmlformats.org/officeDocument/2006/relationships/image" Target="../media/image105.png"/><Relationship Id="rId23" Type="http://schemas.openxmlformats.org/officeDocument/2006/relationships/image" Target="../media/image113.png"/><Relationship Id="rId10" Type="http://schemas.openxmlformats.org/officeDocument/2006/relationships/image" Target="../media/image101.png"/><Relationship Id="rId19" Type="http://schemas.openxmlformats.org/officeDocument/2006/relationships/image" Target="../media/image109.png"/><Relationship Id="rId4" Type="http://schemas.openxmlformats.org/officeDocument/2006/relationships/image" Target="../media/image96.png"/><Relationship Id="rId9" Type="http://schemas.openxmlformats.org/officeDocument/2006/relationships/image" Target="../media/image100.png"/><Relationship Id="rId14" Type="http://schemas.openxmlformats.org/officeDocument/2006/relationships/image" Target="../media/image104.png"/><Relationship Id="rId22" Type="http://schemas.openxmlformats.org/officeDocument/2006/relationships/image" Target="../media/image11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18.png"/><Relationship Id="rId18" Type="http://schemas.openxmlformats.org/officeDocument/2006/relationships/image" Target="../media/image123.png"/><Relationship Id="rId26" Type="http://schemas.openxmlformats.org/officeDocument/2006/relationships/image" Target="../media/image130.png"/><Relationship Id="rId21" Type="http://schemas.openxmlformats.org/officeDocument/2006/relationships/image" Target="../media/image126.png"/><Relationship Id="rId7" Type="http://schemas.openxmlformats.org/officeDocument/2006/relationships/image" Target="../media/image980.png"/><Relationship Id="rId12" Type="http://schemas.openxmlformats.org/officeDocument/2006/relationships/image" Target="../media/image117.png"/><Relationship Id="rId17" Type="http://schemas.openxmlformats.org/officeDocument/2006/relationships/image" Target="../media/image122.png"/><Relationship Id="rId25" Type="http://schemas.openxmlformats.org/officeDocument/2006/relationships/image" Target="../media/image129.pn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121.png"/><Relationship Id="rId20" Type="http://schemas.openxmlformats.org/officeDocument/2006/relationships/image" Target="../media/image1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11" Type="http://schemas.openxmlformats.org/officeDocument/2006/relationships/image" Target="../media/image116.png"/><Relationship Id="rId24" Type="http://schemas.openxmlformats.org/officeDocument/2006/relationships/image" Target="../media/image128.png"/><Relationship Id="rId5" Type="http://schemas.openxmlformats.org/officeDocument/2006/relationships/image" Target="../media/image97.png"/><Relationship Id="rId15" Type="http://schemas.openxmlformats.org/officeDocument/2006/relationships/image" Target="../media/image120.png"/><Relationship Id="rId23" Type="http://schemas.openxmlformats.org/officeDocument/2006/relationships/image" Target="../media/image113.png"/><Relationship Id="rId10" Type="http://schemas.openxmlformats.org/officeDocument/2006/relationships/image" Target="../media/image115.png"/><Relationship Id="rId19" Type="http://schemas.openxmlformats.org/officeDocument/2006/relationships/image" Target="../media/image124.png"/><Relationship Id="rId4" Type="http://schemas.openxmlformats.org/officeDocument/2006/relationships/image" Target="../media/image96.png"/><Relationship Id="rId9" Type="http://schemas.openxmlformats.org/officeDocument/2006/relationships/image" Target="../media/image114.png"/><Relationship Id="rId14" Type="http://schemas.openxmlformats.org/officeDocument/2006/relationships/image" Target="../media/image119.png"/><Relationship Id="rId22" Type="http://schemas.openxmlformats.org/officeDocument/2006/relationships/image" Target="../media/image127.png"/><Relationship Id="rId27" Type="http://schemas.openxmlformats.org/officeDocument/2006/relationships/image" Target="../media/image1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13" Type="http://schemas.openxmlformats.org/officeDocument/2006/relationships/image" Target="../media/image140.png"/><Relationship Id="rId3" Type="http://schemas.openxmlformats.org/officeDocument/2006/relationships/image" Target="../media/image83.png"/><Relationship Id="rId7" Type="http://schemas.openxmlformats.org/officeDocument/2006/relationships/image" Target="../media/image134.png"/><Relationship Id="rId12" Type="http://schemas.openxmlformats.org/officeDocument/2006/relationships/image" Target="../media/image139.png"/><Relationship Id="rId17" Type="http://schemas.openxmlformats.org/officeDocument/2006/relationships/image" Target="../media/image144.pn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1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3.png"/><Relationship Id="rId11" Type="http://schemas.openxmlformats.org/officeDocument/2006/relationships/image" Target="../media/image138.png"/><Relationship Id="rId15" Type="http://schemas.openxmlformats.org/officeDocument/2006/relationships/image" Target="../media/image142.png"/><Relationship Id="rId10" Type="http://schemas.openxmlformats.org/officeDocument/2006/relationships/image" Target="../media/image137.png"/><Relationship Id="rId4" Type="http://schemas.openxmlformats.org/officeDocument/2006/relationships/image" Target="../media/image10.png"/><Relationship Id="rId9" Type="http://schemas.openxmlformats.org/officeDocument/2006/relationships/image" Target="../media/image136.png"/><Relationship Id="rId14" Type="http://schemas.openxmlformats.org/officeDocument/2006/relationships/image" Target="../media/image1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13" Type="http://schemas.openxmlformats.org/officeDocument/2006/relationships/image" Target="../media/image152.png"/><Relationship Id="rId18" Type="http://schemas.openxmlformats.org/officeDocument/2006/relationships/image" Target="../media/image157.png"/><Relationship Id="rId26" Type="http://schemas.openxmlformats.org/officeDocument/2006/relationships/image" Target="../media/image165.png"/><Relationship Id="rId21" Type="http://schemas.openxmlformats.org/officeDocument/2006/relationships/image" Target="../media/image160.png"/><Relationship Id="rId34" Type="http://schemas.openxmlformats.org/officeDocument/2006/relationships/image" Target="../media/image173.png"/><Relationship Id="rId7" Type="http://schemas.openxmlformats.org/officeDocument/2006/relationships/image" Target="../media/image146.png"/><Relationship Id="rId12" Type="http://schemas.openxmlformats.org/officeDocument/2006/relationships/image" Target="../media/image151.png"/><Relationship Id="rId17" Type="http://schemas.openxmlformats.org/officeDocument/2006/relationships/image" Target="../media/image156.png"/><Relationship Id="rId25" Type="http://schemas.openxmlformats.org/officeDocument/2006/relationships/image" Target="../media/image164.png"/><Relationship Id="rId33" Type="http://schemas.openxmlformats.org/officeDocument/2006/relationships/image" Target="../media/image172.png"/><Relationship Id="rId2" Type="http://schemas.openxmlformats.org/officeDocument/2006/relationships/notesSlide" Target="../notesSlides/notesSlide32.xml"/><Relationship Id="rId16" Type="http://schemas.openxmlformats.org/officeDocument/2006/relationships/image" Target="../media/image155.png"/><Relationship Id="rId20" Type="http://schemas.openxmlformats.org/officeDocument/2006/relationships/image" Target="../media/image159.png"/><Relationship Id="rId29" Type="http://schemas.openxmlformats.org/officeDocument/2006/relationships/image" Target="../media/image16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150.png"/><Relationship Id="rId24" Type="http://schemas.openxmlformats.org/officeDocument/2006/relationships/image" Target="../media/image163.png"/><Relationship Id="rId32" Type="http://schemas.openxmlformats.org/officeDocument/2006/relationships/image" Target="../media/image171.png"/><Relationship Id="rId5" Type="http://schemas.openxmlformats.org/officeDocument/2006/relationships/image" Target="../media/image145.png"/><Relationship Id="rId15" Type="http://schemas.openxmlformats.org/officeDocument/2006/relationships/image" Target="../media/image154.png"/><Relationship Id="rId23" Type="http://schemas.openxmlformats.org/officeDocument/2006/relationships/image" Target="../media/image162.png"/><Relationship Id="rId28" Type="http://schemas.openxmlformats.org/officeDocument/2006/relationships/image" Target="../media/image167.png"/><Relationship Id="rId10" Type="http://schemas.openxmlformats.org/officeDocument/2006/relationships/image" Target="../media/image149.png"/><Relationship Id="rId19" Type="http://schemas.openxmlformats.org/officeDocument/2006/relationships/image" Target="../media/image158.png"/><Relationship Id="rId31" Type="http://schemas.openxmlformats.org/officeDocument/2006/relationships/image" Target="../media/image170.png"/><Relationship Id="rId4" Type="http://schemas.openxmlformats.org/officeDocument/2006/relationships/image" Target="../media/image1440.png"/><Relationship Id="rId9" Type="http://schemas.openxmlformats.org/officeDocument/2006/relationships/image" Target="../media/image148.png"/><Relationship Id="rId14" Type="http://schemas.openxmlformats.org/officeDocument/2006/relationships/image" Target="../media/image153.png"/><Relationship Id="rId22" Type="http://schemas.openxmlformats.org/officeDocument/2006/relationships/image" Target="../media/image161.png"/><Relationship Id="rId27" Type="http://schemas.openxmlformats.org/officeDocument/2006/relationships/image" Target="../media/image166.png"/><Relationship Id="rId30" Type="http://schemas.openxmlformats.org/officeDocument/2006/relationships/image" Target="../media/image169.png"/><Relationship Id="rId35" Type="http://schemas.openxmlformats.org/officeDocument/2006/relationships/image" Target="../media/image17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13" Type="http://schemas.openxmlformats.org/officeDocument/2006/relationships/image" Target="../media/image183.png"/><Relationship Id="rId18" Type="http://schemas.openxmlformats.org/officeDocument/2006/relationships/image" Target="../media/image188.png"/><Relationship Id="rId26" Type="http://schemas.openxmlformats.org/officeDocument/2006/relationships/image" Target="../media/image195.png"/><Relationship Id="rId21" Type="http://schemas.openxmlformats.org/officeDocument/2006/relationships/image" Target="../media/image190.png"/><Relationship Id="rId34" Type="http://schemas.openxmlformats.org/officeDocument/2006/relationships/image" Target="../media/image203.png"/><Relationship Id="rId7" Type="http://schemas.openxmlformats.org/officeDocument/2006/relationships/image" Target="../media/image178.png"/><Relationship Id="rId12" Type="http://schemas.openxmlformats.org/officeDocument/2006/relationships/image" Target="../media/image182.png"/><Relationship Id="rId17" Type="http://schemas.openxmlformats.org/officeDocument/2006/relationships/image" Target="../media/image187.png"/><Relationship Id="rId25" Type="http://schemas.openxmlformats.org/officeDocument/2006/relationships/image" Target="../media/image194.png"/><Relationship Id="rId33" Type="http://schemas.openxmlformats.org/officeDocument/2006/relationships/image" Target="../media/image202.png"/><Relationship Id="rId2" Type="http://schemas.openxmlformats.org/officeDocument/2006/relationships/notesSlide" Target="../notesSlides/notesSlide33.xml"/><Relationship Id="rId16" Type="http://schemas.openxmlformats.org/officeDocument/2006/relationships/image" Target="../media/image186.png"/><Relationship Id="rId20" Type="http://schemas.openxmlformats.org/officeDocument/2006/relationships/image" Target="../media/image189.png"/><Relationship Id="rId29" Type="http://schemas.openxmlformats.org/officeDocument/2006/relationships/image" Target="../media/image19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11" Type="http://schemas.openxmlformats.org/officeDocument/2006/relationships/image" Target="../media/image152.png"/><Relationship Id="rId24" Type="http://schemas.openxmlformats.org/officeDocument/2006/relationships/image" Target="../media/image193.png"/><Relationship Id="rId32" Type="http://schemas.openxmlformats.org/officeDocument/2006/relationships/image" Target="../media/image201.png"/><Relationship Id="rId5" Type="http://schemas.openxmlformats.org/officeDocument/2006/relationships/image" Target="../media/image176.png"/><Relationship Id="rId15" Type="http://schemas.openxmlformats.org/officeDocument/2006/relationships/image" Target="../media/image185.png"/><Relationship Id="rId23" Type="http://schemas.openxmlformats.org/officeDocument/2006/relationships/image" Target="../media/image192.png"/><Relationship Id="rId28" Type="http://schemas.openxmlformats.org/officeDocument/2006/relationships/image" Target="../media/image196.png"/><Relationship Id="rId36" Type="http://schemas.openxmlformats.org/officeDocument/2006/relationships/image" Target="../media/image204.png"/><Relationship Id="rId10" Type="http://schemas.openxmlformats.org/officeDocument/2006/relationships/image" Target="../media/image181.png"/><Relationship Id="rId19" Type="http://schemas.openxmlformats.org/officeDocument/2006/relationships/image" Target="../media/image66.png"/><Relationship Id="rId31" Type="http://schemas.openxmlformats.org/officeDocument/2006/relationships/image" Target="../media/image200.png"/><Relationship Id="rId4" Type="http://schemas.openxmlformats.org/officeDocument/2006/relationships/image" Target="../media/image175.png"/><Relationship Id="rId9" Type="http://schemas.openxmlformats.org/officeDocument/2006/relationships/image" Target="../media/image180.png"/><Relationship Id="rId14" Type="http://schemas.openxmlformats.org/officeDocument/2006/relationships/image" Target="../media/image184.png"/><Relationship Id="rId22" Type="http://schemas.openxmlformats.org/officeDocument/2006/relationships/image" Target="../media/image191.png"/><Relationship Id="rId27" Type="http://schemas.openxmlformats.org/officeDocument/2006/relationships/image" Target="../media/image177.png"/><Relationship Id="rId30" Type="http://schemas.openxmlformats.org/officeDocument/2006/relationships/image" Target="../media/image198.png"/><Relationship Id="rId35" Type="http://schemas.openxmlformats.org/officeDocument/2006/relationships/image" Target="../media/image19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9.png"/><Relationship Id="rId13" Type="http://schemas.openxmlformats.org/officeDocument/2006/relationships/image" Target="../media/image214.png"/><Relationship Id="rId3" Type="http://schemas.openxmlformats.org/officeDocument/2006/relationships/image" Target="../media/image206.png"/><Relationship Id="rId7" Type="http://schemas.openxmlformats.org/officeDocument/2006/relationships/image" Target="../media/image208.png"/><Relationship Id="rId12" Type="http://schemas.openxmlformats.org/officeDocument/2006/relationships/image" Target="../media/image21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7.png"/><Relationship Id="rId11" Type="http://schemas.openxmlformats.org/officeDocument/2006/relationships/image" Target="../media/image212.png"/><Relationship Id="rId15" Type="http://schemas.openxmlformats.org/officeDocument/2006/relationships/image" Target="../media/image216.png"/><Relationship Id="rId10" Type="http://schemas.openxmlformats.org/officeDocument/2006/relationships/image" Target="../media/image211.png"/><Relationship Id="rId4" Type="http://schemas.openxmlformats.org/officeDocument/2006/relationships/image" Target="../media/image38.png"/><Relationship Id="rId9" Type="http://schemas.openxmlformats.org/officeDocument/2006/relationships/image" Target="../media/image210.png"/><Relationship Id="rId14" Type="http://schemas.openxmlformats.org/officeDocument/2006/relationships/image" Target="../media/image21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8.png"/><Relationship Id="rId13" Type="http://schemas.openxmlformats.org/officeDocument/2006/relationships/image" Target="../media/image213.png"/><Relationship Id="rId18" Type="http://schemas.openxmlformats.org/officeDocument/2006/relationships/image" Target="../media/image219.png"/><Relationship Id="rId26" Type="http://schemas.openxmlformats.org/officeDocument/2006/relationships/image" Target="../media/image227.png"/><Relationship Id="rId3" Type="http://schemas.openxmlformats.org/officeDocument/2006/relationships/image" Target="../media/image206.png"/><Relationship Id="rId21" Type="http://schemas.openxmlformats.org/officeDocument/2006/relationships/image" Target="../media/image222.png"/><Relationship Id="rId7" Type="http://schemas.openxmlformats.org/officeDocument/2006/relationships/image" Target="../media/image207.png"/><Relationship Id="rId12" Type="http://schemas.openxmlformats.org/officeDocument/2006/relationships/image" Target="../media/image212.png"/><Relationship Id="rId17" Type="http://schemas.openxmlformats.org/officeDocument/2006/relationships/image" Target="../media/image218.png"/><Relationship Id="rId25" Type="http://schemas.openxmlformats.org/officeDocument/2006/relationships/image" Target="../media/image226.png"/><Relationship Id="rId2" Type="http://schemas.openxmlformats.org/officeDocument/2006/relationships/notesSlide" Target="../notesSlides/notesSlide35.xml"/><Relationship Id="rId16" Type="http://schemas.openxmlformats.org/officeDocument/2006/relationships/image" Target="../media/image216.png"/><Relationship Id="rId20" Type="http://schemas.openxmlformats.org/officeDocument/2006/relationships/image" Target="../media/image221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211.png"/><Relationship Id="rId24" Type="http://schemas.openxmlformats.org/officeDocument/2006/relationships/image" Target="../media/image225.png"/><Relationship Id="rId5" Type="http://schemas.openxmlformats.org/officeDocument/2006/relationships/image" Target="../media/image38.png"/><Relationship Id="rId15" Type="http://schemas.openxmlformats.org/officeDocument/2006/relationships/image" Target="../media/image215.png"/><Relationship Id="rId23" Type="http://schemas.openxmlformats.org/officeDocument/2006/relationships/image" Target="../media/image224.png"/><Relationship Id="rId10" Type="http://schemas.openxmlformats.org/officeDocument/2006/relationships/image" Target="../media/image210.png"/><Relationship Id="rId19" Type="http://schemas.openxmlformats.org/officeDocument/2006/relationships/image" Target="../media/image220.png"/><Relationship Id="rId4" Type="http://schemas.openxmlformats.org/officeDocument/2006/relationships/image" Target="../media/image217.png"/><Relationship Id="rId9" Type="http://schemas.openxmlformats.org/officeDocument/2006/relationships/image" Target="../media/image209.png"/><Relationship Id="rId14" Type="http://schemas.openxmlformats.org/officeDocument/2006/relationships/image" Target="../media/image214.png"/><Relationship Id="rId22" Type="http://schemas.openxmlformats.org/officeDocument/2006/relationships/image" Target="../media/image223.png"/><Relationship Id="rId27" Type="http://schemas.openxmlformats.org/officeDocument/2006/relationships/image" Target="../media/image22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15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9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8.png"/><Relationship Id="rId21" Type="http://schemas.openxmlformats.org/officeDocument/2006/relationships/image" Target="../media/image320.png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36513" y="1217478"/>
            <a:ext cx="4392613" cy="2092881"/>
          </a:xfrm>
          <a:prstGeom prst="rect">
            <a:avLst/>
          </a:prstGeom>
        </p:spPr>
        <p:txBody>
          <a:bodyPr wrap="square" lIns="720000" tIns="0" rIns="0" bIns="0">
            <a:spAutoFit/>
          </a:bodyPr>
          <a:lstStyle/>
          <a:p>
            <a:r>
              <a:rPr lang="ru-RU" sz="3400" dirty="0" smtClean="0">
                <a:solidFill>
                  <a:schemeClr val="bg1"/>
                </a:solidFill>
                <a:latin typeface="+mj-lt"/>
              </a:rPr>
              <a:t>Сложение и вычитание десятичных дробей</a:t>
            </a:r>
            <a:endParaRPr lang="en-US" sz="3400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1361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77862" y="1358203"/>
            <a:ext cx="2637071" cy="36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6151" y="1475403"/>
            <a:ext cx="1464443" cy="33939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p:sp>
        <p:nvSpPr>
          <p:cNvPr id="14" name="Скругленная прямоугольная выноска 13"/>
          <p:cNvSpPr/>
          <p:nvPr/>
        </p:nvSpPr>
        <p:spPr>
          <a:xfrm>
            <a:off x="796664" y="376237"/>
            <a:ext cx="7988561" cy="1010265"/>
          </a:xfrm>
          <a:prstGeom prst="wedgeRoundRectCallout">
            <a:avLst>
              <a:gd name="adj1" fmla="val -41924"/>
              <a:gd name="adj2" fmla="val 95489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Конечно, каждый раз не надо переводить десятичные дроби в обыкновенные.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Можно складывать сразу десятичные дроби.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Складываются они точно </a:t>
            </a:r>
            <a:r>
              <a:rPr lang="ru-RU" dirty="0" smtClean="0">
                <a:solidFill>
                  <a:schemeClr val="tx1"/>
                </a:solidFill>
              </a:rPr>
              <a:t>так же, </a:t>
            </a:r>
            <a:r>
              <a:rPr lang="ru-RU" dirty="0">
                <a:solidFill>
                  <a:schemeClr val="tx1"/>
                </a:solidFill>
              </a:rPr>
              <a:t>как и натуральные числа.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Сначала сформулируем правило, а потом рассмотрим его на примере.</a:t>
            </a:r>
          </a:p>
        </p:txBody>
      </p:sp>
    </p:spTree>
    <p:extLst>
      <p:ext uri="{BB962C8B-B14F-4D97-AF65-F5344CB8AC3E}">
        <p14:creationId xmlns:p14="http://schemas.microsoft.com/office/powerpoint/2010/main" val="287225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8774" y="361950"/>
            <a:ext cx="55022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Правило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460" y="899398"/>
            <a:ext cx="5487033" cy="36625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800" dirty="0"/>
              <a:t>Чтобы сложить две десятичные дроби, надо:</a:t>
            </a:r>
          </a:p>
          <a:p>
            <a:pPr>
              <a:spcAft>
                <a:spcPts val="1200"/>
              </a:spcAft>
            </a:pPr>
            <a:r>
              <a:rPr lang="ru-RU" sz="1800" dirty="0" smtClean="0"/>
              <a:t>1. </a:t>
            </a:r>
            <a:r>
              <a:rPr lang="ru-RU" sz="1800" dirty="0"/>
              <a:t>Уравнять в слагаемых количество цифр после запятой.</a:t>
            </a:r>
          </a:p>
          <a:p>
            <a:pPr>
              <a:spcAft>
                <a:spcPts val="1200"/>
              </a:spcAft>
            </a:pPr>
            <a:r>
              <a:rPr lang="ru-RU" sz="1800" dirty="0" smtClean="0"/>
              <a:t>2. </a:t>
            </a:r>
            <a:r>
              <a:rPr lang="ru-RU" sz="1800" dirty="0"/>
              <a:t>Записать слагаемые друг под другом так, чтобы каждый разряд второго слагаемого располагался под соответствующим разрядом первого слагаемого.</a:t>
            </a:r>
          </a:p>
          <a:p>
            <a:pPr>
              <a:spcAft>
                <a:spcPts val="1200"/>
              </a:spcAft>
            </a:pPr>
            <a:r>
              <a:rPr lang="ru-RU" sz="1800" dirty="0" smtClean="0"/>
              <a:t>3. </a:t>
            </a:r>
            <a:r>
              <a:rPr lang="ru-RU" sz="1800" dirty="0"/>
              <a:t>Сложить полученные числа так, как складывают натуральные числа.</a:t>
            </a:r>
          </a:p>
          <a:p>
            <a:pPr>
              <a:spcAft>
                <a:spcPts val="1200"/>
              </a:spcAft>
            </a:pPr>
            <a:r>
              <a:rPr lang="ru-RU" sz="1800" dirty="0" smtClean="0"/>
              <a:t>4. Поставить </a:t>
            </a:r>
            <a:r>
              <a:rPr lang="ru-RU" sz="1800" dirty="0"/>
              <a:t>в полученной сумме запятую под запятыми в слагаемых.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1049" y="1344168"/>
            <a:ext cx="31077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31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5963" y="0"/>
            <a:ext cx="3346994" cy="528569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p:sp>
        <p:nvSpPr>
          <p:cNvPr id="14" name="Скругленная прямоугольная выноска 13"/>
          <p:cNvSpPr/>
          <p:nvPr/>
        </p:nvSpPr>
        <p:spPr>
          <a:xfrm>
            <a:off x="796665" y="376238"/>
            <a:ext cx="3559435" cy="762000"/>
          </a:xfrm>
          <a:prstGeom prst="wedgeRoundRectCallout">
            <a:avLst>
              <a:gd name="adj1" fmla="val -30700"/>
              <a:gd name="adj2" fmla="val 156211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Поясним это правило на примере.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741634" y="1363154"/>
                <a:ext cx="245182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0" smtClean="0">
                          <a:latin typeface="Cambria Math" panose="02040503050406030204" pitchFamily="18" charset="0"/>
                        </a:rPr>
                        <m:t>136,528+17,4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634" y="1363154"/>
                <a:ext cx="2451825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809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5963" y="0"/>
            <a:ext cx="3346994" cy="528569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p:sp>
        <p:nvSpPr>
          <p:cNvPr id="14" name="Скругленная прямоугольная выноска 13"/>
          <p:cNvSpPr/>
          <p:nvPr/>
        </p:nvSpPr>
        <p:spPr>
          <a:xfrm>
            <a:off x="796665" y="376238"/>
            <a:ext cx="3559435" cy="762000"/>
          </a:xfrm>
          <a:prstGeom prst="wedgeRoundRectCallout">
            <a:avLst>
              <a:gd name="adj1" fmla="val -30700"/>
              <a:gd name="adj2" fmla="val 156211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Паша, ты помнишь, как </a:t>
            </a:r>
            <a:r>
              <a:rPr lang="ru-RU" dirty="0" smtClean="0">
                <a:solidFill>
                  <a:schemeClr val="tx1"/>
                </a:solidFill>
              </a:rPr>
              <a:t>можно уравнять в слагаемых количество цифр после запятой?</a:t>
            </a:r>
            <a:endParaRPr lang="ru-RU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741634" y="1363154"/>
                <a:ext cx="245182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0" smtClean="0">
                          <a:latin typeface="Cambria Math" panose="02040503050406030204" pitchFamily="18" charset="0"/>
                        </a:rPr>
                        <m:t>136,528+17,4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634" y="1363154"/>
                <a:ext cx="2451825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92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5963" y="0"/>
            <a:ext cx="3346994" cy="5285690"/>
          </a:xfrm>
          <a:prstGeom prst="rect">
            <a:avLst/>
          </a:prstGeom>
        </p:spPr>
      </p:pic>
      <p:sp>
        <p:nvSpPr>
          <p:cNvPr id="14" name="Скругленная прямоугольная выноска 13"/>
          <p:cNvSpPr/>
          <p:nvPr/>
        </p:nvSpPr>
        <p:spPr>
          <a:xfrm>
            <a:off x="358775" y="393700"/>
            <a:ext cx="5241925" cy="969453"/>
          </a:xfrm>
          <a:prstGeom prst="wedgeRoundRectCallout">
            <a:avLst>
              <a:gd name="adj1" fmla="val -33893"/>
              <a:gd name="adj2" fmla="val 85368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Если </a:t>
            </a:r>
            <a:r>
              <a:rPr lang="ru-RU" dirty="0">
                <a:solidFill>
                  <a:schemeClr val="tx1"/>
                </a:solidFill>
              </a:rPr>
              <a:t>к десятичной дроби справа приписать любое количество нулей, то получится дробь, равная данной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Значение дроби, которая оканчивается нулями, не изменится, если последние нули в </a:t>
            </a:r>
            <a:r>
              <a:rPr lang="ru-RU" dirty="0" smtClean="0">
                <a:solidFill>
                  <a:schemeClr val="tx1"/>
                </a:solidFill>
              </a:rPr>
              <a:t>её </a:t>
            </a:r>
            <a:r>
              <a:rPr lang="ru-RU" dirty="0">
                <a:solidFill>
                  <a:schemeClr val="tx1"/>
                </a:solidFill>
              </a:rPr>
              <a:t>записи отбросить.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741634" y="1363154"/>
                <a:ext cx="245182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0" smtClean="0">
                          <a:latin typeface="Cambria Math" panose="02040503050406030204" pitchFamily="18" charset="0"/>
                        </a:rPr>
                        <m:t>136,528+17,4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634" y="1363154"/>
                <a:ext cx="2451825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38" y="1752941"/>
            <a:ext cx="1464443" cy="33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80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5963" y="0"/>
            <a:ext cx="3346994" cy="528569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p:sp>
        <p:nvSpPr>
          <p:cNvPr id="14" name="Скругленная прямоугольная выноска 13"/>
          <p:cNvSpPr/>
          <p:nvPr/>
        </p:nvSpPr>
        <p:spPr>
          <a:xfrm>
            <a:off x="796665" y="376238"/>
            <a:ext cx="4537335" cy="762000"/>
          </a:xfrm>
          <a:prstGeom prst="wedgeRoundRectCallout">
            <a:avLst>
              <a:gd name="adj1" fmla="val -30700"/>
              <a:gd name="adj2" fmla="val 156211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Ты молодец.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В нашем примере к какой дроби надо дописать нули и сколько? Саша, ты можешь сказать?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741634" y="1363154"/>
                <a:ext cx="245182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0" smtClean="0">
                          <a:latin typeface="Cambria Math" panose="02040503050406030204" pitchFamily="18" charset="0"/>
                        </a:rPr>
                        <m:t>136,528+17,4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634" y="1363154"/>
                <a:ext cx="2451825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088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5963" y="0"/>
            <a:ext cx="3346994" cy="52856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1462987"/>
            <a:ext cx="1494132" cy="360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03473" y="2832100"/>
                <a:ext cx="115576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17,400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3473" y="2832100"/>
                <a:ext cx="1155766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67249" y="804354"/>
                <a:ext cx="245182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0" smtClean="0">
                          <a:latin typeface="Cambria Math" panose="02040503050406030204" pitchFamily="18" charset="0"/>
                        </a:rPr>
                        <m:t>136,528+17,4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49" y="804354"/>
                <a:ext cx="2451825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712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5963" y="0"/>
            <a:ext cx="3346994" cy="52856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03473" y="2832100"/>
                <a:ext cx="115576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17,400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3473" y="2832100"/>
                <a:ext cx="1155766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604701" y="2427401"/>
                <a:ext cx="135453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136,528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4701" y="2427401"/>
                <a:ext cx="1354538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Прямая соединительная линия 9"/>
          <p:cNvCxnSpPr/>
          <p:nvPr/>
        </p:nvCxnSpPr>
        <p:spPr>
          <a:xfrm>
            <a:off x="3489434" y="3297448"/>
            <a:ext cx="146980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231934" y="2616656"/>
                <a:ext cx="35586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1934" y="2616656"/>
                <a:ext cx="355867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663957" y="3376775"/>
                <a:ext cx="28693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3957" y="3376775"/>
                <a:ext cx="286937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471691" y="3377504"/>
                <a:ext cx="28693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1691" y="3377504"/>
                <a:ext cx="286937" cy="43088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273424" y="3377503"/>
                <a:ext cx="28693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3424" y="3377503"/>
                <a:ext cx="286937" cy="43088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004772" y="3376775"/>
                <a:ext cx="28693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772" y="3376775"/>
                <a:ext cx="286937" cy="43088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809770" y="3377335"/>
                <a:ext cx="28693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770" y="3377335"/>
                <a:ext cx="286937" cy="43088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601197" y="3377346"/>
                <a:ext cx="28693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1197" y="3377346"/>
                <a:ext cx="286937" cy="43088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202357" y="3376775"/>
                <a:ext cx="16190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2357" y="3376775"/>
                <a:ext cx="161904" cy="430887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67249" y="804354"/>
                <a:ext cx="245182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0" smtClean="0">
                          <a:latin typeface="Cambria Math" panose="02040503050406030204" pitchFamily="18" charset="0"/>
                        </a:rPr>
                        <m:t>136,528+17,4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49" y="804354"/>
                <a:ext cx="2451825" cy="430887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534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5963" y="0"/>
            <a:ext cx="3346994" cy="52856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67249" y="804354"/>
                <a:ext cx="245182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0" smtClean="0">
                          <a:latin typeface="Cambria Math" panose="02040503050406030204" pitchFamily="18" charset="0"/>
                        </a:rPr>
                        <m:t>136,528+17,4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49" y="804354"/>
                <a:ext cx="2451825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03473" y="2832100"/>
                <a:ext cx="115576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17,400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3473" y="2832100"/>
                <a:ext cx="1155766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604701" y="2427401"/>
                <a:ext cx="135453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136,528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4701" y="2427401"/>
                <a:ext cx="1354538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Прямая соединительная линия 9"/>
          <p:cNvCxnSpPr/>
          <p:nvPr/>
        </p:nvCxnSpPr>
        <p:spPr>
          <a:xfrm>
            <a:off x="3489434" y="3297448"/>
            <a:ext cx="146980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231934" y="2616656"/>
                <a:ext cx="35586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1934" y="2616656"/>
                <a:ext cx="355867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663957" y="3376775"/>
                <a:ext cx="28693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3957" y="3376775"/>
                <a:ext cx="286937" cy="43088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471691" y="3377504"/>
                <a:ext cx="28693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1691" y="3377504"/>
                <a:ext cx="286937" cy="43088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273424" y="3377503"/>
                <a:ext cx="28693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3424" y="3377503"/>
                <a:ext cx="286937" cy="43088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004772" y="3376775"/>
                <a:ext cx="28693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772" y="3376775"/>
                <a:ext cx="286937" cy="43088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809770" y="3377335"/>
                <a:ext cx="28693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770" y="3377335"/>
                <a:ext cx="286937" cy="43088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601197" y="3377346"/>
                <a:ext cx="28693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1197" y="3377346"/>
                <a:ext cx="286937" cy="430887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202357" y="3376775"/>
                <a:ext cx="16190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2357" y="3376775"/>
                <a:ext cx="161904" cy="430887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853337" y="804353"/>
                <a:ext cx="172201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0" smtClean="0">
                          <a:latin typeface="Cambria Math" panose="02040503050406030204" pitchFamily="18" charset="0"/>
                        </a:rPr>
                        <m:t>=153,928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3337" y="804353"/>
                <a:ext cx="1722010" cy="430887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050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77862" y="1358203"/>
            <a:ext cx="2637071" cy="36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6151" y="1475403"/>
            <a:ext cx="1464443" cy="33939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p:sp>
        <p:nvSpPr>
          <p:cNvPr id="14" name="Скругленная прямоугольная выноска 13"/>
          <p:cNvSpPr/>
          <p:nvPr/>
        </p:nvSpPr>
        <p:spPr>
          <a:xfrm>
            <a:off x="3883095" y="376238"/>
            <a:ext cx="4619486" cy="715961"/>
          </a:xfrm>
          <a:prstGeom prst="wedgeRoundRectCallout">
            <a:avLst>
              <a:gd name="adj1" fmla="val 31510"/>
              <a:gd name="adj2" fmla="val 98923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Так, конечно, </a:t>
            </a:r>
            <a:r>
              <a:rPr lang="ru-RU" dirty="0">
                <a:solidFill>
                  <a:schemeClr val="tx1"/>
                </a:solidFill>
              </a:rPr>
              <a:t>намного проще складывать, чем переводить дроби в обыкновенные.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635424" y="1558416"/>
                <a:ext cx="55944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1,5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424" y="1558416"/>
                <a:ext cx="559449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635423" y="1989303"/>
                <a:ext cx="55944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0,5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423" y="1989303"/>
                <a:ext cx="559449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Прямая соединительная линия 8"/>
          <p:cNvCxnSpPr/>
          <p:nvPr/>
        </p:nvCxnSpPr>
        <p:spPr>
          <a:xfrm>
            <a:off x="3635423" y="2483690"/>
            <a:ext cx="55944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76600" y="1773859"/>
                <a:ext cx="35586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1773859"/>
                <a:ext cx="355867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900694" y="2555294"/>
                <a:ext cx="28693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694" y="2555294"/>
                <a:ext cx="286937" cy="43088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831239" y="2555294"/>
                <a:ext cx="16190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1239" y="2555294"/>
                <a:ext cx="161903" cy="43088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632467" y="2555294"/>
                <a:ext cx="28693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2467" y="2555294"/>
                <a:ext cx="286938" cy="43088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Скругленная прямоугольная выноска 16"/>
          <p:cNvSpPr/>
          <p:nvPr/>
        </p:nvSpPr>
        <p:spPr>
          <a:xfrm>
            <a:off x="358775" y="407203"/>
            <a:ext cx="3032125" cy="715961"/>
          </a:xfrm>
          <a:prstGeom prst="wedgeRoundRectCallout">
            <a:avLst>
              <a:gd name="adj1" fmla="val -10375"/>
              <a:gd name="adj2" fmla="val 159234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Молодец, Саша, ты </a:t>
            </a:r>
            <a:r>
              <a:rPr lang="ru-RU" dirty="0" smtClean="0">
                <a:solidFill>
                  <a:schemeClr val="tx1"/>
                </a:solidFill>
              </a:rPr>
              <a:t>всё </a:t>
            </a:r>
            <a:r>
              <a:rPr lang="ru-RU" dirty="0">
                <a:solidFill>
                  <a:schemeClr val="tx1"/>
                </a:solidFill>
              </a:rPr>
              <a:t>правильно посчитал.</a:t>
            </a:r>
          </a:p>
        </p:txBody>
      </p:sp>
    </p:spTree>
    <p:extLst>
      <p:ext uri="{BB962C8B-B14F-4D97-AF65-F5344CB8AC3E}">
        <p14:creationId xmlns:p14="http://schemas.microsoft.com/office/powerpoint/2010/main" val="140266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8" grpId="0"/>
      <p:bldP spid="11" grpId="0"/>
      <p:bldP spid="12" grpId="0"/>
      <p:bldP spid="15" grpId="0"/>
      <p:bldP spid="16" grpId="0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32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65739" y="1780572"/>
            <a:ext cx="1242699" cy="1744551"/>
          </a:xfrm>
          <a:prstGeom prst="rect">
            <a:avLst/>
          </a:prstGeom>
        </p:spPr>
      </p:pic>
      <p:sp>
        <p:nvSpPr>
          <p:cNvPr id="11" name="Скругленная прямоугольная выноска 10"/>
          <p:cNvSpPr/>
          <p:nvPr/>
        </p:nvSpPr>
        <p:spPr>
          <a:xfrm>
            <a:off x="4008438" y="271326"/>
            <a:ext cx="2393370" cy="1237921"/>
          </a:xfrm>
          <a:prstGeom prst="wedgeRoundRectCallout">
            <a:avLst>
              <a:gd name="adj1" fmla="val 18791"/>
              <a:gd name="adj2" fmla="val 64234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Так, полтора </a:t>
            </a:r>
            <a:r>
              <a:rPr lang="ru-RU" dirty="0" smtClean="0">
                <a:solidFill>
                  <a:schemeClr val="tx1"/>
                </a:solidFill>
              </a:rPr>
              <a:t>и ещё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пол-литра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0070" y="1780572"/>
            <a:ext cx="1191785" cy="17246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5572235" y="2685071"/>
            <a:ext cx="1726912" cy="103346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6482776" y="3244064"/>
            <a:ext cx="939293" cy="562116"/>
          </a:xfrm>
          <a:prstGeom prst="rect">
            <a:avLst/>
          </a:prstGeom>
        </p:spPr>
      </p:pic>
      <p:sp>
        <p:nvSpPr>
          <p:cNvPr id="13" name="Скругленная прямоугольная выноска 12"/>
          <p:cNvSpPr/>
          <p:nvPr/>
        </p:nvSpPr>
        <p:spPr>
          <a:xfrm>
            <a:off x="802771" y="271326"/>
            <a:ext cx="2393370" cy="1237921"/>
          </a:xfrm>
          <a:prstGeom prst="wedgeRoundRectCallout">
            <a:avLst>
              <a:gd name="adj1" fmla="val 54343"/>
              <a:gd name="adj2" fmla="val 65260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Саша, привет. 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Что </a:t>
            </a:r>
            <a:r>
              <a:rPr lang="ru-RU" dirty="0">
                <a:solidFill>
                  <a:schemeClr val="tx1"/>
                </a:solidFill>
              </a:rPr>
              <a:t>ты считаешь?</a:t>
            </a:r>
          </a:p>
        </p:txBody>
      </p:sp>
    </p:spTree>
    <p:extLst>
      <p:ext uri="{BB962C8B-B14F-4D97-AF65-F5344CB8AC3E}">
        <p14:creationId xmlns:p14="http://schemas.microsoft.com/office/powerpoint/2010/main" val="332592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58774" y="361950"/>
            <a:ext cx="40338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Задание №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58775" y="833734"/>
                <a:ext cx="8426450" cy="6309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dirty="0" smtClean="0"/>
                  <a:t>Найдите сумму чисел:</a:t>
                </a:r>
              </a:p>
              <a:p>
                <a:endParaRPr lang="ru-RU" sz="9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а) 144,15+36,178; б) 4,76+0,24;в) 5,16+5,49.</m:t>
                      </m:r>
                    </m:oMath>
                  </m:oMathPara>
                </a14:m>
                <a:endParaRPr lang="ru-RU" sz="1800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833734"/>
                <a:ext cx="8426450" cy="630942"/>
              </a:xfrm>
              <a:prstGeom prst="rect">
                <a:avLst/>
              </a:prstGeom>
              <a:blipFill rotWithShape="0">
                <a:blip r:embed="rId4"/>
                <a:stretch>
                  <a:fillRect l="-1302" t="-8738" b="-155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Прямая соединительная линия 38"/>
          <p:cNvCxnSpPr/>
          <p:nvPr/>
        </p:nvCxnSpPr>
        <p:spPr>
          <a:xfrm>
            <a:off x="358774" y="1730131"/>
            <a:ext cx="842645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58775" y="1851440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Решение: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33374" y="2187667"/>
                <a:ext cx="1850635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а) 144,15+36,178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4" y="2187667"/>
                <a:ext cx="1850635" cy="261610"/>
              </a:xfrm>
              <a:prstGeom prst="rect">
                <a:avLst/>
              </a:prstGeom>
              <a:blipFill rotWithShape="0">
                <a:blip r:embed="rId5"/>
                <a:stretch>
                  <a:fillRect l="-990" r="-1980" b="-372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47512" y="1957080"/>
            <a:ext cx="1195312" cy="27701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174119" y="2187666"/>
                <a:ext cx="1102481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=180,328</m:t>
                      </m:r>
                      <m:r>
                        <a:rPr lang="en-US" sz="17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4119" y="2187666"/>
                <a:ext cx="1102481" cy="261610"/>
              </a:xfrm>
              <a:prstGeom prst="rect">
                <a:avLst/>
              </a:prstGeom>
              <a:blipFill rotWithShape="0">
                <a:blip r:embed="rId7"/>
                <a:stretch>
                  <a:fillRect l="-1657" r="-2210" b="-139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346075" y="4120022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Ответ: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53940" y="4120021"/>
                <a:ext cx="896079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а) 180,328;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940" y="4120021"/>
                <a:ext cx="896079" cy="207749"/>
              </a:xfrm>
              <a:prstGeom prst="rect">
                <a:avLst/>
              </a:prstGeom>
              <a:blipFill rotWithShape="0">
                <a:blip r:embed="rId8"/>
                <a:stretch>
                  <a:fillRect l="-2041" r="-3401" b="-352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851717" y="4120021"/>
                <a:ext cx="387927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б) 5;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1717" y="4120021"/>
                <a:ext cx="387927" cy="207749"/>
              </a:xfrm>
              <a:prstGeom prst="rect">
                <a:avLst/>
              </a:prstGeom>
              <a:blipFill rotWithShape="0">
                <a:blip r:embed="rId9"/>
                <a:stretch>
                  <a:fillRect l="-11111" r="-7937" b="-352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46539" y="2587450"/>
                <a:ext cx="820738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144,150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539" y="2587450"/>
                <a:ext cx="820738" cy="261610"/>
              </a:xfrm>
              <a:prstGeom prst="rect">
                <a:avLst/>
              </a:prstGeom>
              <a:blipFill rotWithShape="0">
                <a:blip r:embed="rId10"/>
                <a:stretch>
                  <a:fillRect l="-5926" r="-5185" b="-9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953859" y="2815653"/>
                <a:ext cx="700512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36,178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859" y="2815653"/>
                <a:ext cx="700512" cy="261610"/>
              </a:xfrm>
              <a:prstGeom prst="rect">
                <a:avLst/>
              </a:prstGeom>
              <a:blipFill rotWithShape="0">
                <a:blip r:embed="rId11"/>
                <a:stretch>
                  <a:fillRect l="-6087" r="-6087" b="-69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Прямая соединительная линия 53"/>
          <p:cNvCxnSpPr/>
          <p:nvPr/>
        </p:nvCxnSpPr>
        <p:spPr>
          <a:xfrm>
            <a:off x="777016" y="3109624"/>
            <a:ext cx="9009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15355" y="2708706"/>
                <a:ext cx="218008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355" y="2708706"/>
                <a:ext cx="218008" cy="261610"/>
              </a:xfrm>
              <a:prstGeom prst="rect">
                <a:avLst/>
              </a:prstGeom>
              <a:blipFill rotWithShape="0">
                <a:blip r:embed="rId12"/>
                <a:stretch>
                  <a:fillRect l="-19444" r="-16667" b="-9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66072" y="3178822"/>
                <a:ext cx="174727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072" y="3178822"/>
                <a:ext cx="174727" cy="261610"/>
              </a:xfrm>
              <a:prstGeom prst="rect">
                <a:avLst/>
              </a:prstGeom>
              <a:blipFill rotWithShape="0">
                <a:blip r:embed="rId13"/>
                <a:stretch>
                  <a:fillRect l="-24138" r="-27586" b="-9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1348758" y="3179145"/>
                <a:ext cx="174727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758" y="3179145"/>
                <a:ext cx="174727" cy="261610"/>
              </a:xfrm>
              <a:prstGeom prst="rect">
                <a:avLst/>
              </a:prstGeom>
              <a:blipFill rotWithShape="0">
                <a:blip r:embed="rId14"/>
                <a:stretch>
                  <a:fillRect l="-24138" r="-27586" b="-95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237288" y="3179468"/>
                <a:ext cx="174727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288" y="3179468"/>
                <a:ext cx="174727" cy="261610"/>
              </a:xfrm>
              <a:prstGeom prst="rect">
                <a:avLst/>
              </a:prstGeom>
              <a:blipFill rotWithShape="0">
                <a:blip r:embed="rId15"/>
                <a:stretch>
                  <a:fillRect l="-27586" r="-24138" b="-95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080193" y="3174324"/>
                <a:ext cx="174727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193" y="3174324"/>
                <a:ext cx="174727" cy="261610"/>
              </a:xfrm>
              <a:prstGeom prst="rect">
                <a:avLst/>
              </a:prstGeom>
              <a:blipFill rotWithShape="0">
                <a:blip r:embed="rId16"/>
                <a:stretch>
                  <a:fillRect l="-24138" r="-27586" b="-69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957055" y="3177194"/>
                <a:ext cx="174727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055" y="3177194"/>
                <a:ext cx="174727" cy="261610"/>
              </a:xfrm>
              <a:prstGeom prst="rect">
                <a:avLst/>
              </a:prstGeom>
              <a:blipFill rotWithShape="0">
                <a:blip r:embed="rId17"/>
                <a:stretch>
                  <a:fillRect l="-27586" r="-24138" b="-9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833035" y="3173526"/>
                <a:ext cx="174727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035" y="3173526"/>
                <a:ext cx="174727" cy="261610"/>
              </a:xfrm>
              <a:prstGeom prst="rect">
                <a:avLst/>
              </a:prstGeom>
              <a:blipFill rotWithShape="0">
                <a:blip r:embed="rId18"/>
                <a:stretch>
                  <a:fillRect l="-28571" r="-28571" b="-69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194462" y="3179146"/>
                <a:ext cx="99386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462" y="3179146"/>
                <a:ext cx="99386" cy="261610"/>
              </a:xfrm>
              <a:prstGeom prst="rect">
                <a:avLst/>
              </a:prstGeom>
              <a:blipFill rotWithShape="0">
                <a:blip r:embed="rId19"/>
                <a:stretch>
                  <a:fillRect l="-6250" b="-47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329940" y="2187667"/>
                <a:ext cx="1382558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б) 4,76+0,24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9940" y="2187667"/>
                <a:ext cx="1382558" cy="261610"/>
              </a:xfrm>
              <a:prstGeom prst="rect">
                <a:avLst/>
              </a:prstGeom>
              <a:blipFill rotWithShape="0">
                <a:blip r:embed="rId20"/>
                <a:stretch>
                  <a:fillRect l="-3524" r="-2643" b="-372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677348" y="2183304"/>
                <a:ext cx="456472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</m:t>
                      </m:r>
                      <m:r>
                        <a:rPr lang="en-US" sz="17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7348" y="2183304"/>
                <a:ext cx="456472" cy="261610"/>
              </a:xfrm>
              <a:prstGeom prst="rect">
                <a:avLst/>
              </a:prstGeom>
              <a:blipFill rotWithShape="0">
                <a:blip r:embed="rId21"/>
                <a:stretch>
                  <a:fillRect l="-4000" r="-8000" b="-162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3637365" y="2587450"/>
                <a:ext cx="460062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4,76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7365" y="2587450"/>
                <a:ext cx="460062" cy="261610"/>
              </a:xfrm>
              <a:prstGeom prst="rect">
                <a:avLst/>
              </a:prstGeom>
              <a:blipFill rotWithShape="0">
                <a:blip r:embed="rId22"/>
                <a:stretch>
                  <a:fillRect l="-10667" r="-9333" b="-9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3624612" y="2860257"/>
                <a:ext cx="460062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0,24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612" y="2860257"/>
                <a:ext cx="460062" cy="261610"/>
              </a:xfrm>
              <a:prstGeom prst="rect">
                <a:avLst/>
              </a:prstGeom>
              <a:blipFill rotWithShape="0">
                <a:blip r:embed="rId23"/>
                <a:stretch>
                  <a:fillRect l="-10667" r="-9333" b="-9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Прямая соединительная линия 66"/>
          <p:cNvCxnSpPr/>
          <p:nvPr/>
        </p:nvCxnSpPr>
        <p:spPr>
          <a:xfrm>
            <a:off x="3515185" y="3154228"/>
            <a:ext cx="5929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3406181" y="2708706"/>
                <a:ext cx="218008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6181" y="2708706"/>
                <a:ext cx="218008" cy="261610"/>
              </a:xfrm>
              <a:prstGeom prst="rect">
                <a:avLst/>
              </a:prstGeom>
              <a:blipFill rotWithShape="0">
                <a:blip r:embed="rId24"/>
                <a:stretch>
                  <a:fillRect l="-19444" r="-16667" b="-9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3893254" y="3175710"/>
                <a:ext cx="193690" cy="2658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3254" y="3175710"/>
                <a:ext cx="193690" cy="265827"/>
              </a:xfrm>
              <a:prstGeom prst="rect">
                <a:avLst/>
              </a:prstGeom>
              <a:blipFill rotWithShape="0">
                <a:blip r:embed="rId25"/>
                <a:stretch>
                  <a:fillRect l="-22581" r="-19355" b="-45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3774118" y="3182178"/>
                <a:ext cx="193690" cy="2658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118" y="3182178"/>
                <a:ext cx="193690" cy="265827"/>
              </a:xfrm>
              <a:prstGeom prst="rect">
                <a:avLst/>
              </a:prstGeom>
              <a:blipFill rotWithShape="0">
                <a:blip r:embed="rId26"/>
                <a:stretch>
                  <a:fillRect l="-18750" r="-18750" b="-68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3615204" y="3182096"/>
                <a:ext cx="193690" cy="2658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5204" y="3182096"/>
                <a:ext cx="193690" cy="265827"/>
              </a:xfrm>
              <a:prstGeom prst="rect">
                <a:avLst/>
              </a:prstGeom>
              <a:blipFill rotWithShape="0">
                <a:blip r:embed="rId27"/>
                <a:stretch>
                  <a:fillRect l="-21875" r="-18750" b="-68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735169" y="3183568"/>
                <a:ext cx="110172" cy="2658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5169" y="3183568"/>
                <a:ext cx="110172" cy="265827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Скругленная прямоугольная выноска 87"/>
          <p:cNvSpPr/>
          <p:nvPr/>
        </p:nvSpPr>
        <p:spPr>
          <a:xfrm>
            <a:off x="5502200" y="1851440"/>
            <a:ext cx="1945312" cy="705430"/>
          </a:xfrm>
          <a:prstGeom prst="wedgeRoundRectCallout">
            <a:avLst>
              <a:gd name="adj1" fmla="val 60172"/>
              <a:gd name="adj2" fmla="val -6989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Я правильно </a:t>
            </a:r>
            <a:r>
              <a:rPr lang="ru-RU" dirty="0" smtClean="0">
                <a:solidFill>
                  <a:schemeClr val="tx1"/>
                </a:solidFill>
              </a:rPr>
              <a:t>всё </a:t>
            </a:r>
            <a:r>
              <a:rPr lang="ru-RU" dirty="0">
                <a:solidFill>
                  <a:schemeClr val="tx1"/>
                </a:solidFill>
              </a:rPr>
              <a:t>сделал, </a:t>
            </a:r>
            <a:r>
              <a:rPr lang="ru-RU" dirty="0" err="1">
                <a:solidFill>
                  <a:schemeClr val="tx1"/>
                </a:solidFill>
              </a:rPr>
              <a:t>Электроша</a:t>
            </a:r>
            <a:r>
              <a:rPr lang="ru-RU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8731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8" grpId="0"/>
      <p:bldP spid="40" grpId="0"/>
      <p:bldP spid="41" grpId="0"/>
      <p:bldP spid="3" grpId="0"/>
      <p:bldP spid="49" grpId="0"/>
      <p:bldP spid="13" grpId="0"/>
      <p:bldP spid="50" grpId="0"/>
      <p:bldP spid="4" grpId="0"/>
      <p:bldP spid="53" grpId="0"/>
      <p:bldP spid="55" grpId="0"/>
      <p:bldP spid="7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8" grpId="0"/>
      <p:bldP spid="71" grpId="0"/>
      <p:bldP spid="72" grpId="0"/>
      <p:bldP spid="73" grpId="0"/>
      <p:bldP spid="75" grpId="0"/>
      <p:bldP spid="8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58774" y="361950"/>
            <a:ext cx="40338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Задание №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58775" y="833734"/>
                <a:ext cx="8426450" cy="6309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dirty="0" smtClean="0"/>
                  <a:t>Найдите сумму чисел:</a:t>
                </a:r>
              </a:p>
              <a:p>
                <a:endParaRPr lang="ru-RU" sz="9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а) 144,15+36,178; б) 4,76+0,24;в) 5,16+5,49.</m:t>
                      </m:r>
                    </m:oMath>
                  </m:oMathPara>
                </a14:m>
                <a:endParaRPr lang="ru-RU" sz="1800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833734"/>
                <a:ext cx="8426450" cy="630942"/>
              </a:xfrm>
              <a:prstGeom prst="rect">
                <a:avLst/>
              </a:prstGeom>
              <a:blipFill rotWithShape="0">
                <a:blip r:embed="rId4"/>
                <a:stretch>
                  <a:fillRect l="-1302" t="-8738" b="-155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Прямая соединительная линия 38"/>
          <p:cNvCxnSpPr/>
          <p:nvPr/>
        </p:nvCxnSpPr>
        <p:spPr>
          <a:xfrm>
            <a:off x="358774" y="1730131"/>
            <a:ext cx="842645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58775" y="1851440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Решение: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33374" y="2187667"/>
                <a:ext cx="1850635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а) 144,15+36,178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4" y="2187667"/>
                <a:ext cx="1850635" cy="261610"/>
              </a:xfrm>
              <a:prstGeom prst="rect">
                <a:avLst/>
              </a:prstGeom>
              <a:blipFill rotWithShape="0">
                <a:blip r:embed="rId5"/>
                <a:stretch>
                  <a:fillRect l="-990" r="-1980" b="-372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174119" y="2187666"/>
                <a:ext cx="1102481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=180,328</m:t>
                      </m:r>
                      <m:r>
                        <a:rPr lang="en-US" sz="17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4119" y="2187666"/>
                <a:ext cx="1102481" cy="261610"/>
              </a:xfrm>
              <a:prstGeom prst="rect">
                <a:avLst/>
              </a:prstGeom>
              <a:blipFill rotWithShape="0">
                <a:blip r:embed="rId6"/>
                <a:stretch>
                  <a:fillRect l="-1657" r="-2210" b="-139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346075" y="4120022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Ответ: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53940" y="4120021"/>
                <a:ext cx="896079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а) 180,328;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940" y="4120021"/>
                <a:ext cx="896079" cy="207749"/>
              </a:xfrm>
              <a:prstGeom prst="rect">
                <a:avLst/>
              </a:prstGeom>
              <a:blipFill rotWithShape="0">
                <a:blip r:embed="rId7"/>
                <a:stretch>
                  <a:fillRect l="-2041" r="-3401" b="-352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851717" y="4120021"/>
                <a:ext cx="387927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б) 5;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1717" y="4120021"/>
                <a:ext cx="387927" cy="207749"/>
              </a:xfrm>
              <a:prstGeom prst="rect">
                <a:avLst/>
              </a:prstGeom>
              <a:blipFill rotWithShape="0">
                <a:blip r:embed="rId8"/>
                <a:stretch>
                  <a:fillRect l="-11111" r="-7937" b="-352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46539" y="2587450"/>
                <a:ext cx="820738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144,150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539" y="2587450"/>
                <a:ext cx="820738" cy="261610"/>
              </a:xfrm>
              <a:prstGeom prst="rect">
                <a:avLst/>
              </a:prstGeom>
              <a:blipFill rotWithShape="0">
                <a:blip r:embed="rId9"/>
                <a:stretch>
                  <a:fillRect l="-5926" r="-5185" b="-9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953859" y="2815653"/>
                <a:ext cx="700512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36,178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859" y="2815653"/>
                <a:ext cx="700512" cy="261610"/>
              </a:xfrm>
              <a:prstGeom prst="rect">
                <a:avLst/>
              </a:prstGeom>
              <a:blipFill rotWithShape="0">
                <a:blip r:embed="rId10"/>
                <a:stretch>
                  <a:fillRect l="-6087" r="-6087" b="-69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Прямая соединительная линия 53"/>
          <p:cNvCxnSpPr/>
          <p:nvPr/>
        </p:nvCxnSpPr>
        <p:spPr>
          <a:xfrm>
            <a:off x="777016" y="3109624"/>
            <a:ext cx="9009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15355" y="2708706"/>
                <a:ext cx="218008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355" y="2708706"/>
                <a:ext cx="218008" cy="261610"/>
              </a:xfrm>
              <a:prstGeom prst="rect">
                <a:avLst/>
              </a:prstGeom>
              <a:blipFill rotWithShape="0">
                <a:blip r:embed="rId11"/>
                <a:stretch>
                  <a:fillRect l="-19444" r="-16667" b="-9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66072" y="3178822"/>
                <a:ext cx="174727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072" y="3178822"/>
                <a:ext cx="174727" cy="261610"/>
              </a:xfrm>
              <a:prstGeom prst="rect">
                <a:avLst/>
              </a:prstGeom>
              <a:blipFill rotWithShape="0">
                <a:blip r:embed="rId12"/>
                <a:stretch>
                  <a:fillRect l="-24138" r="-27586" b="-9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1348758" y="3179145"/>
                <a:ext cx="174727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758" y="3179145"/>
                <a:ext cx="174727" cy="261610"/>
              </a:xfrm>
              <a:prstGeom prst="rect">
                <a:avLst/>
              </a:prstGeom>
              <a:blipFill rotWithShape="0">
                <a:blip r:embed="rId13"/>
                <a:stretch>
                  <a:fillRect l="-24138" r="-27586" b="-95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237288" y="3179468"/>
                <a:ext cx="174727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288" y="3179468"/>
                <a:ext cx="174727" cy="261610"/>
              </a:xfrm>
              <a:prstGeom prst="rect">
                <a:avLst/>
              </a:prstGeom>
              <a:blipFill rotWithShape="0">
                <a:blip r:embed="rId14"/>
                <a:stretch>
                  <a:fillRect l="-27586" r="-24138" b="-95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080193" y="3174324"/>
                <a:ext cx="174727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193" y="3174324"/>
                <a:ext cx="174727" cy="261610"/>
              </a:xfrm>
              <a:prstGeom prst="rect">
                <a:avLst/>
              </a:prstGeom>
              <a:blipFill rotWithShape="0">
                <a:blip r:embed="rId15"/>
                <a:stretch>
                  <a:fillRect l="-24138" r="-27586" b="-69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957055" y="3177194"/>
                <a:ext cx="174727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055" y="3177194"/>
                <a:ext cx="174727" cy="261610"/>
              </a:xfrm>
              <a:prstGeom prst="rect">
                <a:avLst/>
              </a:prstGeom>
              <a:blipFill rotWithShape="0">
                <a:blip r:embed="rId16"/>
                <a:stretch>
                  <a:fillRect l="-27586" r="-24138" b="-9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833035" y="3173526"/>
                <a:ext cx="174727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035" y="3173526"/>
                <a:ext cx="174727" cy="261610"/>
              </a:xfrm>
              <a:prstGeom prst="rect">
                <a:avLst/>
              </a:prstGeom>
              <a:blipFill rotWithShape="0">
                <a:blip r:embed="rId17"/>
                <a:stretch>
                  <a:fillRect l="-28571" r="-28571" b="-69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194462" y="3179146"/>
                <a:ext cx="99386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462" y="3179146"/>
                <a:ext cx="99386" cy="261610"/>
              </a:xfrm>
              <a:prstGeom prst="rect">
                <a:avLst/>
              </a:prstGeom>
              <a:blipFill rotWithShape="0">
                <a:blip r:embed="rId18"/>
                <a:stretch>
                  <a:fillRect l="-6250" b="-47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329940" y="2187667"/>
                <a:ext cx="1382558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б) 4,76+0,24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9940" y="2187667"/>
                <a:ext cx="1382558" cy="261610"/>
              </a:xfrm>
              <a:prstGeom prst="rect">
                <a:avLst/>
              </a:prstGeom>
              <a:blipFill rotWithShape="0">
                <a:blip r:embed="rId19"/>
                <a:stretch>
                  <a:fillRect l="-3524" r="-2643" b="-372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677348" y="2183304"/>
                <a:ext cx="456472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</m:t>
                      </m:r>
                      <m:r>
                        <a:rPr lang="en-US" sz="17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7348" y="2183304"/>
                <a:ext cx="456472" cy="261610"/>
              </a:xfrm>
              <a:prstGeom prst="rect">
                <a:avLst/>
              </a:prstGeom>
              <a:blipFill rotWithShape="0">
                <a:blip r:embed="rId20"/>
                <a:stretch>
                  <a:fillRect l="-4000" r="-8000" b="-162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3637365" y="2587450"/>
                <a:ext cx="460062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4,76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7365" y="2587450"/>
                <a:ext cx="460062" cy="261610"/>
              </a:xfrm>
              <a:prstGeom prst="rect">
                <a:avLst/>
              </a:prstGeom>
              <a:blipFill rotWithShape="0">
                <a:blip r:embed="rId21"/>
                <a:stretch>
                  <a:fillRect l="-10667" r="-9333" b="-9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3624612" y="2860257"/>
                <a:ext cx="460062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0,24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612" y="2860257"/>
                <a:ext cx="460062" cy="261610"/>
              </a:xfrm>
              <a:prstGeom prst="rect">
                <a:avLst/>
              </a:prstGeom>
              <a:blipFill rotWithShape="0">
                <a:blip r:embed="rId22"/>
                <a:stretch>
                  <a:fillRect l="-10667" r="-9333" b="-9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Прямая соединительная линия 66"/>
          <p:cNvCxnSpPr/>
          <p:nvPr/>
        </p:nvCxnSpPr>
        <p:spPr>
          <a:xfrm>
            <a:off x="3515185" y="3154228"/>
            <a:ext cx="5929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3406181" y="2708706"/>
                <a:ext cx="218008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6181" y="2708706"/>
                <a:ext cx="218008" cy="261610"/>
              </a:xfrm>
              <a:prstGeom prst="rect">
                <a:avLst/>
              </a:prstGeom>
              <a:blipFill rotWithShape="0">
                <a:blip r:embed="rId23"/>
                <a:stretch>
                  <a:fillRect l="-19444" r="-16667" b="-9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3893254" y="3175710"/>
                <a:ext cx="193690" cy="2658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3254" y="3175710"/>
                <a:ext cx="193690" cy="265827"/>
              </a:xfrm>
              <a:prstGeom prst="rect">
                <a:avLst/>
              </a:prstGeom>
              <a:blipFill rotWithShape="0">
                <a:blip r:embed="rId24"/>
                <a:stretch>
                  <a:fillRect l="-22581" r="-19355" b="-45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3774118" y="3182178"/>
                <a:ext cx="193690" cy="2658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118" y="3182178"/>
                <a:ext cx="193690" cy="265827"/>
              </a:xfrm>
              <a:prstGeom prst="rect">
                <a:avLst/>
              </a:prstGeom>
              <a:blipFill rotWithShape="0">
                <a:blip r:embed="rId25"/>
                <a:stretch>
                  <a:fillRect l="-18750" r="-18750" b="-68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3615204" y="3182096"/>
                <a:ext cx="193690" cy="2658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5204" y="3182096"/>
                <a:ext cx="193690" cy="265827"/>
              </a:xfrm>
              <a:prstGeom prst="rect">
                <a:avLst/>
              </a:prstGeom>
              <a:blipFill rotWithShape="0">
                <a:blip r:embed="rId26"/>
                <a:stretch>
                  <a:fillRect l="-21875" r="-18750" b="-68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735169" y="3183568"/>
                <a:ext cx="110172" cy="2658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5169" y="3183568"/>
                <a:ext cx="110172" cy="265827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Скругленная прямоугольная выноска 46"/>
          <p:cNvSpPr/>
          <p:nvPr/>
        </p:nvSpPr>
        <p:spPr>
          <a:xfrm>
            <a:off x="5502200" y="1851440"/>
            <a:ext cx="1945312" cy="705430"/>
          </a:xfrm>
          <a:prstGeom prst="wedgeRoundRectCallout">
            <a:avLst>
              <a:gd name="adj1" fmla="val 54440"/>
              <a:gd name="adj2" fmla="val 37272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Да, Паша, </a:t>
            </a:r>
            <a:r>
              <a:rPr lang="ru-RU" dirty="0" smtClean="0">
                <a:solidFill>
                  <a:schemeClr val="tx1"/>
                </a:solidFill>
              </a:rPr>
              <a:t>всё </a:t>
            </a:r>
            <a:r>
              <a:rPr lang="ru-RU" dirty="0">
                <a:solidFill>
                  <a:schemeClr val="tx1"/>
                </a:solidFill>
              </a:rPr>
              <a:t>верно.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2687" y="2496137"/>
            <a:ext cx="217539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9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58774" y="361950"/>
            <a:ext cx="40338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Задание №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58775" y="833734"/>
                <a:ext cx="8426450" cy="6309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dirty="0" smtClean="0"/>
                  <a:t>Найдите сумму чисел:</a:t>
                </a:r>
              </a:p>
              <a:p>
                <a:endParaRPr lang="ru-RU" sz="9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а) 144,15+36,178; б) 4,76+0,24;в) 5,16+5,49.</m:t>
                      </m:r>
                    </m:oMath>
                  </m:oMathPara>
                </a14:m>
                <a:endParaRPr lang="ru-RU" sz="1800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833734"/>
                <a:ext cx="8426450" cy="630942"/>
              </a:xfrm>
              <a:prstGeom prst="rect">
                <a:avLst/>
              </a:prstGeom>
              <a:blipFill rotWithShape="0">
                <a:blip r:embed="rId4"/>
                <a:stretch>
                  <a:fillRect l="-1302" t="-8738" b="-155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Прямая соединительная линия 38"/>
          <p:cNvCxnSpPr/>
          <p:nvPr/>
        </p:nvCxnSpPr>
        <p:spPr>
          <a:xfrm>
            <a:off x="358774" y="1730131"/>
            <a:ext cx="842645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58775" y="1851440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Решение: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33374" y="2187667"/>
                <a:ext cx="1850635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а) 144,15+36,178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4" y="2187667"/>
                <a:ext cx="1850635" cy="261610"/>
              </a:xfrm>
              <a:prstGeom prst="rect">
                <a:avLst/>
              </a:prstGeom>
              <a:blipFill rotWithShape="0">
                <a:blip r:embed="rId5"/>
                <a:stretch>
                  <a:fillRect l="-990" r="-1980" b="-372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47512" y="1957080"/>
            <a:ext cx="1195312" cy="27701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174119" y="2187666"/>
                <a:ext cx="1102481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=180,328</m:t>
                      </m:r>
                      <m:r>
                        <a:rPr lang="en-US" sz="17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4119" y="2187666"/>
                <a:ext cx="1102481" cy="261610"/>
              </a:xfrm>
              <a:prstGeom prst="rect">
                <a:avLst/>
              </a:prstGeom>
              <a:blipFill rotWithShape="0">
                <a:blip r:embed="rId7"/>
                <a:stretch>
                  <a:fillRect l="-1657" r="-2210" b="-139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346075" y="4120022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Ответ: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53940" y="4120021"/>
                <a:ext cx="896079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а) 180,328;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940" y="4120021"/>
                <a:ext cx="896079" cy="207749"/>
              </a:xfrm>
              <a:prstGeom prst="rect">
                <a:avLst/>
              </a:prstGeom>
              <a:blipFill rotWithShape="0">
                <a:blip r:embed="rId8"/>
                <a:stretch>
                  <a:fillRect l="-2041" r="-3401" b="-352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851717" y="4120021"/>
                <a:ext cx="387927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б) 5;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1717" y="4120021"/>
                <a:ext cx="387927" cy="207749"/>
              </a:xfrm>
              <a:prstGeom prst="rect">
                <a:avLst/>
              </a:prstGeom>
              <a:blipFill rotWithShape="0">
                <a:blip r:embed="rId9"/>
                <a:stretch>
                  <a:fillRect l="-11111" r="-7937" b="-352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2265618" y="4112325"/>
                <a:ext cx="698909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в) 10,65.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5618" y="4112325"/>
                <a:ext cx="698909" cy="207749"/>
              </a:xfrm>
              <a:prstGeom prst="rect">
                <a:avLst/>
              </a:prstGeom>
              <a:blipFill rotWithShape="0">
                <a:blip r:embed="rId10"/>
                <a:stretch>
                  <a:fillRect l="-2632" r="-1754" b="-352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46539" y="2587450"/>
                <a:ext cx="820738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144,150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539" y="2587450"/>
                <a:ext cx="820738" cy="261610"/>
              </a:xfrm>
              <a:prstGeom prst="rect">
                <a:avLst/>
              </a:prstGeom>
              <a:blipFill rotWithShape="0">
                <a:blip r:embed="rId11"/>
                <a:stretch>
                  <a:fillRect l="-5926" r="-5185" b="-9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953859" y="2815653"/>
                <a:ext cx="700512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36,178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859" y="2815653"/>
                <a:ext cx="700512" cy="261610"/>
              </a:xfrm>
              <a:prstGeom prst="rect">
                <a:avLst/>
              </a:prstGeom>
              <a:blipFill rotWithShape="0">
                <a:blip r:embed="rId12"/>
                <a:stretch>
                  <a:fillRect l="-6087" r="-6087" b="-69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Прямая соединительная линия 53"/>
          <p:cNvCxnSpPr/>
          <p:nvPr/>
        </p:nvCxnSpPr>
        <p:spPr>
          <a:xfrm>
            <a:off x="777016" y="3109624"/>
            <a:ext cx="9009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15355" y="2708706"/>
                <a:ext cx="218008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355" y="2708706"/>
                <a:ext cx="218008" cy="261610"/>
              </a:xfrm>
              <a:prstGeom prst="rect">
                <a:avLst/>
              </a:prstGeom>
              <a:blipFill rotWithShape="0">
                <a:blip r:embed="rId13"/>
                <a:stretch>
                  <a:fillRect l="-19444" r="-16667" b="-9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66072" y="3178822"/>
                <a:ext cx="174727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072" y="3178822"/>
                <a:ext cx="174727" cy="261610"/>
              </a:xfrm>
              <a:prstGeom prst="rect">
                <a:avLst/>
              </a:prstGeom>
              <a:blipFill rotWithShape="0">
                <a:blip r:embed="rId14"/>
                <a:stretch>
                  <a:fillRect l="-24138" r="-27586" b="-9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1348758" y="3179145"/>
                <a:ext cx="174727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758" y="3179145"/>
                <a:ext cx="174727" cy="261610"/>
              </a:xfrm>
              <a:prstGeom prst="rect">
                <a:avLst/>
              </a:prstGeom>
              <a:blipFill rotWithShape="0">
                <a:blip r:embed="rId15"/>
                <a:stretch>
                  <a:fillRect l="-24138" r="-27586" b="-95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237288" y="3179468"/>
                <a:ext cx="174727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288" y="3179468"/>
                <a:ext cx="174727" cy="261610"/>
              </a:xfrm>
              <a:prstGeom prst="rect">
                <a:avLst/>
              </a:prstGeom>
              <a:blipFill rotWithShape="0">
                <a:blip r:embed="rId16"/>
                <a:stretch>
                  <a:fillRect l="-27586" r="-24138" b="-95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080193" y="3174324"/>
                <a:ext cx="174727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193" y="3174324"/>
                <a:ext cx="174727" cy="261610"/>
              </a:xfrm>
              <a:prstGeom prst="rect">
                <a:avLst/>
              </a:prstGeom>
              <a:blipFill rotWithShape="0">
                <a:blip r:embed="rId17"/>
                <a:stretch>
                  <a:fillRect l="-24138" r="-27586" b="-69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957055" y="3177194"/>
                <a:ext cx="174727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055" y="3177194"/>
                <a:ext cx="174727" cy="261610"/>
              </a:xfrm>
              <a:prstGeom prst="rect">
                <a:avLst/>
              </a:prstGeom>
              <a:blipFill rotWithShape="0">
                <a:blip r:embed="rId18"/>
                <a:stretch>
                  <a:fillRect l="-27586" r="-24138" b="-9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833035" y="3173526"/>
                <a:ext cx="174727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035" y="3173526"/>
                <a:ext cx="174727" cy="261610"/>
              </a:xfrm>
              <a:prstGeom prst="rect">
                <a:avLst/>
              </a:prstGeom>
              <a:blipFill rotWithShape="0">
                <a:blip r:embed="rId19"/>
                <a:stretch>
                  <a:fillRect l="-28571" r="-28571" b="-69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194462" y="3179146"/>
                <a:ext cx="99386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462" y="3179146"/>
                <a:ext cx="99386" cy="261610"/>
              </a:xfrm>
              <a:prstGeom prst="rect">
                <a:avLst/>
              </a:prstGeom>
              <a:blipFill rotWithShape="0">
                <a:blip r:embed="rId20"/>
                <a:stretch>
                  <a:fillRect l="-6250" b="-47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329940" y="2187667"/>
                <a:ext cx="1382558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б) 4,76+0,24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9940" y="2187667"/>
                <a:ext cx="1382558" cy="261610"/>
              </a:xfrm>
              <a:prstGeom prst="rect">
                <a:avLst/>
              </a:prstGeom>
              <a:blipFill rotWithShape="0">
                <a:blip r:embed="rId21"/>
                <a:stretch>
                  <a:fillRect l="-3524" r="-2643" b="-372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677348" y="2183304"/>
                <a:ext cx="456472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</m:t>
                      </m:r>
                      <m:r>
                        <a:rPr lang="en-US" sz="17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7348" y="2183304"/>
                <a:ext cx="456472" cy="261610"/>
              </a:xfrm>
              <a:prstGeom prst="rect">
                <a:avLst/>
              </a:prstGeom>
              <a:blipFill rotWithShape="0">
                <a:blip r:embed="rId22"/>
                <a:stretch>
                  <a:fillRect l="-4000" r="-8000" b="-162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3637365" y="2587450"/>
                <a:ext cx="460062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4,76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7365" y="2587450"/>
                <a:ext cx="460062" cy="261610"/>
              </a:xfrm>
              <a:prstGeom prst="rect">
                <a:avLst/>
              </a:prstGeom>
              <a:blipFill rotWithShape="0">
                <a:blip r:embed="rId23"/>
                <a:stretch>
                  <a:fillRect l="-10667" r="-9333" b="-9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3624612" y="2860257"/>
                <a:ext cx="460062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0,24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612" y="2860257"/>
                <a:ext cx="460062" cy="261610"/>
              </a:xfrm>
              <a:prstGeom prst="rect">
                <a:avLst/>
              </a:prstGeom>
              <a:blipFill rotWithShape="0">
                <a:blip r:embed="rId24"/>
                <a:stretch>
                  <a:fillRect l="-10667" r="-9333" b="-9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Прямая соединительная линия 66"/>
          <p:cNvCxnSpPr/>
          <p:nvPr/>
        </p:nvCxnSpPr>
        <p:spPr>
          <a:xfrm>
            <a:off x="3515185" y="3154228"/>
            <a:ext cx="5929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3406181" y="2708706"/>
                <a:ext cx="218008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6181" y="2708706"/>
                <a:ext cx="218008" cy="261610"/>
              </a:xfrm>
              <a:prstGeom prst="rect">
                <a:avLst/>
              </a:prstGeom>
              <a:blipFill rotWithShape="0">
                <a:blip r:embed="rId25"/>
                <a:stretch>
                  <a:fillRect l="-19444" r="-16667" b="-9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3893254" y="3188410"/>
                <a:ext cx="193690" cy="2658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3254" y="3188410"/>
                <a:ext cx="193690" cy="265827"/>
              </a:xfrm>
              <a:prstGeom prst="rect">
                <a:avLst/>
              </a:prstGeom>
              <a:blipFill rotWithShape="0">
                <a:blip r:embed="rId26"/>
                <a:stretch>
                  <a:fillRect l="-22581" r="-19355" b="-68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3774118" y="3182178"/>
                <a:ext cx="193690" cy="2658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118" y="3182178"/>
                <a:ext cx="193690" cy="265827"/>
              </a:xfrm>
              <a:prstGeom prst="rect">
                <a:avLst/>
              </a:prstGeom>
              <a:blipFill rotWithShape="0">
                <a:blip r:embed="rId27"/>
                <a:stretch>
                  <a:fillRect l="-18750" r="-18750" b="-68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3615204" y="3182096"/>
                <a:ext cx="193690" cy="2658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5204" y="3182096"/>
                <a:ext cx="193690" cy="265827"/>
              </a:xfrm>
              <a:prstGeom prst="rect">
                <a:avLst/>
              </a:prstGeom>
              <a:blipFill rotWithShape="0">
                <a:blip r:embed="rId28"/>
                <a:stretch>
                  <a:fillRect l="-21875" r="-18750" b="-68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735169" y="3183568"/>
                <a:ext cx="110172" cy="2658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5169" y="3183568"/>
                <a:ext cx="110172" cy="265827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5270098" y="2201915"/>
                <a:ext cx="1377749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в) 5,16+5,49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0098" y="2201915"/>
                <a:ext cx="1377749" cy="261610"/>
              </a:xfrm>
              <a:prstGeom prst="rect">
                <a:avLst/>
              </a:prstGeom>
              <a:blipFill rotWithShape="0">
                <a:blip r:embed="rId30"/>
                <a:stretch>
                  <a:fillRect l="-1770" r="-2212" b="-372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6617506" y="2197552"/>
                <a:ext cx="862031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=10,65</m:t>
                      </m:r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7506" y="2197552"/>
                <a:ext cx="862031" cy="261610"/>
              </a:xfrm>
              <a:prstGeom prst="rect">
                <a:avLst/>
              </a:prstGeom>
              <a:blipFill rotWithShape="0">
                <a:blip r:embed="rId31"/>
                <a:stretch>
                  <a:fillRect l="-1418" b="-9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5577523" y="2601698"/>
                <a:ext cx="460062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5,16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7523" y="2601698"/>
                <a:ext cx="460062" cy="261610"/>
              </a:xfrm>
              <a:prstGeom prst="rect">
                <a:avLst/>
              </a:prstGeom>
              <a:blipFill rotWithShape="0">
                <a:blip r:embed="rId32"/>
                <a:stretch>
                  <a:fillRect l="-10667" r="-9333" b="-9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5564770" y="2874505"/>
                <a:ext cx="460062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5,49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770" y="2874505"/>
                <a:ext cx="460062" cy="261610"/>
              </a:xfrm>
              <a:prstGeom prst="rect">
                <a:avLst/>
              </a:prstGeom>
              <a:blipFill rotWithShape="0">
                <a:blip r:embed="rId33"/>
                <a:stretch>
                  <a:fillRect l="-10667" r="-9333" b="-119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Прямая соединительная линия 80"/>
          <p:cNvCxnSpPr/>
          <p:nvPr/>
        </p:nvCxnSpPr>
        <p:spPr>
          <a:xfrm>
            <a:off x="5455343" y="3168476"/>
            <a:ext cx="5929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5346339" y="2722954"/>
                <a:ext cx="218008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339" y="2722954"/>
                <a:ext cx="218008" cy="261610"/>
              </a:xfrm>
              <a:prstGeom prst="rect">
                <a:avLst/>
              </a:prstGeom>
              <a:blipFill rotWithShape="0">
                <a:blip r:embed="rId34"/>
                <a:stretch>
                  <a:fillRect l="-16667" r="-19444" b="-69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5833412" y="3196178"/>
                <a:ext cx="193690" cy="2658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3412" y="3196178"/>
                <a:ext cx="193690" cy="265827"/>
              </a:xfrm>
              <a:prstGeom prst="rect">
                <a:avLst/>
              </a:prstGeom>
              <a:blipFill rotWithShape="0">
                <a:blip r:embed="rId35"/>
                <a:stretch>
                  <a:fillRect l="-21875" r="-18750" b="-68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5714276" y="3196426"/>
                <a:ext cx="193690" cy="2658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276" y="3196426"/>
                <a:ext cx="193690" cy="265827"/>
              </a:xfrm>
              <a:prstGeom prst="rect">
                <a:avLst/>
              </a:prstGeom>
              <a:blipFill rotWithShape="0">
                <a:blip r:embed="rId36"/>
                <a:stretch>
                  <a:fillRect l="-18750" r="-18750" b="-68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5555362" y="3196344"/>
                <a:ext cx="193690" cy="2658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5362" y="3196344"/>
                <a:ext cx="193690" cy="265827"/>
              </a:xfrm>
              <a:prstGeom prst="rect">
                <a:avLst/>
              </a:prstGeom>
              <a:blipFill rotWithShape="0">
                <a:blip r:embed="rId37"/>
                <a:stretch>
                  <a:fillRect l="-18750" r="-18750" b="-68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5675327" y="3197816"/>
                <a:ext cx="110172" cy="2658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5327" y="3197816"/>
                <a:ext cx="110172" cy="265827"/>
              </a:xfrm>
              <a:prstGeom prst="rect">
                <a:avLst/>
              </a:prstGeom>
              <a:blipFill rotWithShape="0">
                <a:blip r:embed="rId38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5448194" y="3199783"/>
                <a:ext cx="193690" cy="2658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8194" y="3199783"/>
                <a:ext cx="193690" cy="265827"/>
              </a:xfrm>
              <a:prstGeom prst="rect">
                <a:avLst/>
              </a:prstGeom>
              <a:blipFill rotWithShape="0">
                <a:blip r:embed="rId39"/>
                <a:stretch>
                  <a:fillRect l="-21875" r="-15625" b="-45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929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77" grpId="0"/>
      <p:bldP spid="78" grpId="0"/>
      <p:bldP spid="79" grpId="0"/>
      <p:bldP spid="80" grpId="0"/>
      <p:bldP spid="82" grpId="0"/>
      <p:bldP spid="83" grpId="0"/>
      <p:bldP spid="84" grpId="0"/>
      <p:bldP spid="85" grpId="0"/>
      <p:bldP spid="86" grpId="0"/>
      <p:bldP spid="8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77862" y="1358203"/>
            <a:ext cx="2637071" cy="36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6151" y="1475403"/>
            <a:ext cx="1464443" cy="33939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p:sp>
        <p:nvSpPr>
          <p:cNvPr id="14" name="Скругленная прямоугольная выноска 13"/>
          <p:cNvSpPr/>
          <p:nvPr/>
        </p:nvSpPr>
        <p:spPr>
          <a:xfrm>
            <a:off x="3657365" y="404539"/>
            <a:ext cx="5127859" cy="567012"/>
          </a:xfrm>
          <a:prstGeom prst="wedgeRoundRectCallout">
            <a:avLst>
              <a:gd name="adj1" fmla="val 16596"/>
              <a:gd name="adj2" fmla="val 148140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Да, ты нам рассказывал о переместительном и </a:t>
            </a:r>
            <a:r>
              <a:rPr lang="ru-RU" dirty="0" smtClean="0">
                <a:solidFill>
                  <a:schemeClr val="tx1"/>
                </a:solidFill>
              </a:rPr>
              <a:t>сочетательном </a:t>
            </a:r>
            <a:r>
              <a:rPr lang="ru-RU" dirty="0">
                <a:solidFill>
                  <a:schemeClr val="tx1"/>
                </a:solidFill>
              </a:rPr>
              <a:t>свойствах сложения.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352309" y="404539"/>
            <a:ext cx="2790942" cy="953664"/>
          </a:xfrm>
          <a:prstGeom prst="wedgeRoundRectCallout">
            <a:avLst>
              <a:gd name="adj1" fmla="val -7258"/>
              <a:gd name="adj2" fmla="val 117130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А помните ли вы свойства </a:t>
            </a:r>
            <a:r>
              <a:rPr lang="ru-RU" dirty="0" smtClean="0">
                <a:solidFill>
                  <a:schemeClr val="tx1"/>
                </a:solidFill>
              </a:rPr>
              <a:t>сложения, </a:t>
            </a:r>
            <a:r>
              <a:rPr lang="ru-RU" dirty="0">
                <a:solidFill>
                  <a:schemeClr val="tx1"/>
                </a:solidFill>
              </a:rPr>
              <a:t>о которых мы говорили при сложении натуральных чисел?</a:t>
            </a:r>
          </a:p>
        </p:txBody>
      </p:sp>
    </p:spTree>
    <p:extLst>
      <p:ext uri="{BB962C8B-B14F-4D97-AF65-F5344CB8AC3E}">
        <p14:creationId xmlns:p14="http://schemas.microsoft.com/office/powerpoint/2010/main" val="39423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77862" y="1358203"/>
            <a:ext cx="2637071" cy="36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6151" y="1475403"/>
            <a:ext cx="1464443" cy="33939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p:sp>
        <p:nvSpPr>
          <p:cNvPr id="14" name="Скругленная прямоугольная выноска 13"/>
          <p:cNvSpPr/>
          <p:nvPr/>
        </p:nvSpPr>
        <p:spPr>
          <a:xfrm>
            <a:off x="3657365" y="404539"/>
            <a:ext cx="5127859" cy="567012"/>
          </a:xfrm>
          <a:prstGeom prst="wedgeRoundRectCallout">
            <a:avLst>
              <a:gd name="adj1" fmla="val 16596"/>
              <a:gd name="adj2" fmla="val 148140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От перемены мест слагаемых сумма не меняется.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352309" y="404539"/>
            <a:ext cx="2790942" cy="953664"/>
          </a:xfrm>
          <a:prstGeom prst="wedgeRoundRectCallout">
            <a:avLst>
              <a:gd name="adj1" fmla="val -7258"/>
              <a:gd name="adj2" fmla="val 117130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А помните ли вы свойства </a:t>
            </a:r>
            <a:r>
              <a:rPr lang="ru-RU" dirty="0" smtClean="0">
                <a:solidFill>
                  <a:schemeClr val="tx1"/>
                </a:solidFill>
              </a:rPr>
              <a:t>сложения, </a:t>
            </a:r>
            <a:r>
              <a:rPr lang="ru-RU" dirty="0">
                <a:solidFill>
                  <a:schemeClr val="tx1"/>
                </a:solidFill>
              </a:rPr>
              <a:t>о которых мы говорили при сложении натуральных чисел?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94535" y="1864417"/>
                <a:ext cx="159659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535" y="1864417"/>
                <a:ext cx="1596591" cy="307777"/>
              </a:xfrm>
              <a:prstGeom prst="rect">
                <a:avLst/>
              </a:prstGeom>
              <a:blipFill rotWithShape="0">
                <a:blip r:embed="rId7"/>
                <a:stretch>
                  <a:fillRect l="-1527" r="-1145"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649167" y="2404958"/>
                <a:ext cx="288732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9167" y="2404958"/>
                <a:ext cx="2887329" cy="307777"/>
              </a:xfrm>
              <a:prstGeom prst="rect">
                <a:avLst/>
              </a:prstGeom>
              <a:blipFill rotWithShape="0">
                <a:blip r:embed="rId8"/>
                <a:stretch>
                  <a:fillRect t="-2000" r="-2748" b="-3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872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77862" y="1358203"/>
            <a:ext cx="2637071" cy="36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6151" y="1475403"/>
            <a:ext cx="1464443" cy="33939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p:sp>
        <p:nvSpPr>
          <p:cNvPr id="14" name="Скругленная прямоугольная выноска 13"/>
          <p:cNvSpPr/>
          <p:nvPr/>
        </p:nvSpPr>
        <p:spPr>
          <a:xfrm>
            <a:off x="3657365" y="404539"/>
            <a:ext cx="5127859" cy="567012"/>
          </a:xfrm>
          <a:prstGeom prst="wedgeRoundRectCallout">
            <a:avLst>
              <a:gd name="adj1" fmla="val 16596"/>
              <a:gd name="adj2" fmla="val 148140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От перемены мест слагаемых сумма не меняется.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352309" y="404539"/>
            <a:ext cx="2790942" cy="953664"/>
          </a:xfrm>
          <a:prstGeom prst="wedgeRoundRectCallout">
            <a:avLst>
              <a:gd name="adj1" fmla="val -7258"/>
              <a:gd name="adj2" fmla="val 117130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Эти же свойства выполняются и для сложения десятичных дробей.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94535" y="1864417"/>
                <a:ext cx="159659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535" y="1864417"/>
                <a:ext cx="1596591" cy="307777"/>
              </a:xfrm>
              <a:prstGeom prst="rect">
                <a:avLst/>
              </a:prstGeom>
              <a:blipFill rotWithShape="0">
                <a:blip r:embed="rId7"/>
                <a:stretch>
                  <a:fillRect l="-1527" r="-1145"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649167" y="2404958"/>
                <a:ext cx="288732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9167" y="2404958"/>
                <a:ext cx="2887329" cy="307777"/>
              </a:xfrm>
              <a:prstGeom prst="rect">
                <a:avLst/>
              </a:prstGeom>
              <a:blipFill rotWithShape="0">
                <a:blip r:embed="rId8"/>
                <a:stretch>
                  <a:fillRect t="-2000" r="-2748" b="-3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945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58774" y="361950"/>
            <a:ext cx="40338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Задание № </a:t>
            </a: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2</a:t>
            </a:r>
            <a:endParaRPr lang="ru-RU" sz="2400" dirty="0" smtClean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58775" y="833734"/>
                <a:ext cx="8426450" cy="6309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dirty="0" smtClean="0"/>
                  <a:t>Найдите сумму чисел:</a:t>
                </a:r>
              </a:p>
              <a:p>
                <a:endParaRPr lang="ru-RU" sz="9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а)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5,3+(4,7+2,9)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 б)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(7,8+5,5)+10,2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800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833734"/>
                <a:ext cx="8426450" cy="630942"/>
              </a:xfrm>
              <a:prstGeom prst="rect">
                <a:avLst/>
              </a:prstGeom>
              <a:blipFill rotWithShape="0">
                <a:blip r:embed="rId4"/>
                <a:stretch>
                  <a:fillRect l="-1302" t="-8738" b="-155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Прямая соединительная линия 38"/>
          <p:cNvCxnSpPr/>
          <p:nvPr/>
        </p:nvCxnSpPr>
        <p:spPr>
          <a:xfrm>
            <a:off x="358774" y="1730131"/>
            <a:ext cx="842645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58775" y="1851440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Решение: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33374" y="2187667"/>
                <a:ext cx="1854610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а) </m:t>
                      </m:r>
                      <m:r>
                        <a:rPr lang="en-US" sz="1700" b="0" i="1" smtClean="0">
                          <a:latin typeface="Cambria Math" panose="02040503050406030204" pitchFamily="18" charset="0"/>
                        </a:rPr>
                        <m:t>5,3+(4,7+2,9)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4" y="2187667"/>
                <a:ext cx="1854610" cy="261610"/>
              </a:xfrm>
              <a:prstGeom prst="rect">
                <a:avLst/>
              </a:prstGeom>
              <a:blipFill rotWithShape="0">
                <a:blip r:embed="rId5"/>
                <a:stretch>
                  <a:fillRect l="-987" r="-3947" b="-372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70302" y="1957080"/>
            <a:ext cx="1149732" cy="27701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174119" y="2186241"/>
                <a:ext cx="1836400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5,3+4,7</m:t>
                          </m:r>
                        </m:e>
                      </m:d>
                      <m:r>
                        <a:rPr lang="en-US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+2,9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4119" y="2186241"/>
                <a:ext cx="1836400" cy="261610"/>
              </a:xfrm>
              <a:prstGeom prst="rect">
                <a:avLst/>
              </a:prstGeom>
              <a:blipFill rotWithShape="0">
                <a:blip r:embed="rId7"/>
                <a:stretch>
                  <a:fillRect l="-664" r="-1993" b="-9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346075" y="4120022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Ответ: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53940" y="4120021"/>
                <a:ext cx="607539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а)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12,9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940" y="4120021"/>
                <a:ext cx="607539" cy="207749"/>
              </a:xfrm>
              <a:prstGeom prst="rect">
                <a:avLst/>
              </a:prstGeom>
              <a:blipFill rotWithShape="0">
                <a:blip r:embed="rId8"/>
                <a:stretch>
                  <a:fillRect l="-3000" r="-5000" b="-352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46539" y="2587450"/>
                <a:ext cx="339837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7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539" y="2587450"/>
                <a:ext cx="339837" cy="261610"/>
              </a:xfrm>
              <a:prstGeom prst="rect">
                <a:avLst/>
              </a:prstGeom>
              <a:blipFill rotWithShape="0">
                <a:blip r:embed="rId9"/>
                <a:stretch>
                  <a:fillRect l="-14286" r="-12500" b="-9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835093" y="2823670"/>
                <a:ext cx="339837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0" i="1" smtClean="0">
                          <a:latin typeface="Cambria Math" panose="02040503050406030204" pitchFamily="18" charset="0"/>
                        </a:rPr>
                        <m:t>4,7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093" y="2823670"/>
                <a:ext cx="339837" cy="261610"/>
              </a:xfrm>
              <a:prstGeom prst="rect">
                <a:avLst/>
              </a:prstGeom>
              <a:blipFill rotWithShape="0">
                <a:blip r:embed="rId10"/>
                <a:stretch>
                  <a:fillRect l="-14286" r="-12500" b="-9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Прямая соединительная линия 53"/>
          <p:cNvCxnSpPr/>
          <p:nvPr/>
        </p:nvCxnSpPr>
        <p:spPr>
          <a:xfrm>
            <a:off x="763282" y="3101626"/>
            <a:ext cx="42309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15355" y="2708706"/>
                <a:ext cx="218008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355" y="2708706"/>
                <a:ext cx="218008" cy="261610"/>
              </a:xfrm>
              <a:prstGeom prst="rect">
                <a:avLst/>
              </a:prstGeom>
              <a:blipFill rotWithShape="0">
                <a:blip r:embed="rId11"/>
                <a:stretch>
                  <a:fillRect l="-19444" r="-16667" b="-9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017643" y="3104406"/>
                <a:ext cx="174727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643" y="3104406"/>
                <a:ext cx="174727" cy="261610"/>
              </a:xfrm>
              <a:prstGeom prst="rect">
                <a:avLst/>
              </a:prstGeom>
              <a:blipFill rotWithShape="0">
                <a:blip r:embed="rId12"/>
                <a:stretch>
                  <a:fillRect l="-27586" r="-24138" b="-9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860548" y="3106636"/>
                <a:ext cx="174727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548" y="3106636"/>
                <a:ext cx="174727" cy="261610"/>
              </a:xfrm>
              <a:prstGeom prst="rect">
                <a:avLst/>
              </a:prstGeom>
              <a:blipFill rotWithShape="0">
                <a:blip r:embed="rId13"/>
                <a:stretch>
                  <a:fillRect l="-24138" r="-27586" b="-69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737410" y="3102132"/>
                <a:ext cx="174727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410" y="3102132"/>
                <a:ext cx="174727" cy="261610"/>
              </a:xfrm>
              <a:prstGeom prst="rect">
                <a:avLst/>
              </a:prstGeom>
              <a:blipFill rotWithShape="0">
                <a:blip r:embed="rId14"/>
                <a:stretch>
                  <a:fillRect l="-27586" r="-24138" b="-69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974817" y="3104084"/>
                <a:ext cx="99386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817" y="3104084"/>
                <a:ext cx="99386" cy="261610"/>
              </a:xfrm>
              <a:prstGeom prst="rect">
                <a:avLst/>
              </a:prstGeom>
              <a:blipFill rotWithShape="0">
                <a:blip r:embed="rId15"/>
                <a:stretch>
                  <a:fillRect l="-6250" b="-23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14057" y="2577901"/>
                <a:ext cx="460062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0" i="1" smtClean="0">
                          <a:latin typeface="Cambria Math" panose="02040503050406030204" pitchFamily="18" charset="0"/>
                        </a:rPr>
                        <m:t>10,0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057" y="2577901"/>
                <a:ext cx="460062" cy="261610"/>
              </a:xfrm>
              <a:prstGeom prst="rect">
                <a:avLst/>
              </a:prstGeom>
              <a:blipFill rotWithShape="0">
                <a:blip r:embed="rId16"/>
                <a:stretch>
                  <a:fillRect l="-9211" r="-9211" b="-69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1834282" y="2837330"/>
                <a:ext cx="339837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0" i="1" smtClean="0">
                          <a:latin typeface="Cambria Math" panose="02040503050406030204" pitchFamily="18" charset="0"/>
                        </a:rPr>
                        <m:t>2,9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282" y="2837330"/>
                <a:ext cx="339837" cy="261610"/>
              </a:xfrm>
              <a:prstGeom prst="rect">
                <a:avLst/>
              </a:prstGeom>
              <a:blipFill rotWithShape="0">
                <a:blip r:embed="rId17"/>
                <a:stretch>
                  <a:fillRect l="-14286" r="-12500" b="-9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Прямая соединительная линия 69"/>
          <p:cNvCxnSpPr/>
          <p:nvPr/>
        </p:nvCxnSpPr>
        <p:spPr>
          <a:xfrm>
            <a:off x="1731022" y="3099352"/>
            <a:ext cx="42309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537500" y="2711290"/>
                <a:ext cx="218008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7500" y="2711290"/>
                <a:ext cx="218008" cy="261610"/>
              </a:xfrm>
              <a:prstGeom prst="rect">
                <a:avLst/>
              </a:prstGeom>
              <a:blipFill rotWithShape="0">
                <a:blip r:embed="rId18"/>
                <a:stretch>
                  <a:fillRect l="-16667" r="-19444" b="-69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1985383" y="3102132"/>
                <a:ext cx="174727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383" y="3102132"/>
                <a:ext cx="174727" cy="261610"/>
              </a:xfrm>
              <a:prstGeom prst="rect">
                <a:avLst/>
              </a:prstGeom>
              <a:blipFill rotWithShape="0">
                <a:blip r:embed="rId19"/>
                <a:stretch>
                  <a:fillRect l="-28571" r="-28571" b="-69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1828288" y="3096988"/>
                <a:ext cx="174727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288" y="3096988"/>
                <a:ext cx="174727" cy="261610"/>
              </a:xfrm>
              <a:prstGeom prst="rect">
                <a:avLst/>
              </a:prstGeom>
              <a:blipFill rotWithShape="0">
                <a:blip r:embed="rId20"/>
                <a:stretch>
                  <a:fillRect l="-27586" r="-24138" b="-9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1705150" y="3099858"/>
                <a:ext cx="174727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150" y="3099858"/>
                <a:ext cx="174727" cy="261610"/>
              </a:xfrm>
              <a:prstGeom prst="rect">
                <a:avLst/>
              </a:prstGeom>
              <a:blipFill rotWithShape="0">
                <a:blip r:embed="rId21"/>
                <a:stretch>
                  <a:fillRect l="-28571" r="-28571" b="-95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1942557" y="3101810"/>
                <a:ext cx="99386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2557" y="3101810"/>
                <a:ext cx="99386" cy="261610"/>
              </a:xfrm>
              <a:prstGeom prst="rect">
                <a:avLst/>
              </a:prstGeom>
              <a:blipFill rotWithShape="0">
                <a:blip r:embed="rId22"/>
                <a:stretch>
                  <a:fillRect l="-6250" b="-23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3959563" y="2173482"/>
                <a:ext cx="741805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12,9;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563" y="2173482"/>
                <a:ext cx="741805" cy="261610"/>
              </a:xfrm>
              <a:prstGeom prst="rect">
                <a:avLst/>
              </a:prstGeom>
              <a:blipFill rotWithShape="0">
                <a:blip r:embed="rId23"/>
                <a:stretch>
                  <a:fillRect l="-2479" r="-4132"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336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8" grpId="0"/>
      <p:bldP spid="40" grpId="0"/>
      <p:bldP spid="41" grpId="0"/>
      <p:bldP spid="3" grpId="0"/>
      <p:bldP spid="49" grpId="0"/>
      <p:bldP spid="13" grpId="0"/>
      <p:bldP spid="4" grpId="0"/>
      <p:bldP spid="53" grpId="0"/>
      <p:bldP spid="55" grpId="0"/>
      <p:bldP spid="47" grpId="0"/>
      <p:bldP spid="48" grpId="0"/>
      <p:bldP spid="52" grpId="0"/>
      <p:bldP spid="56" grpId="0"/>
      <p:bldP spid="8" grpId="0"/>
      <p:bldP spid="69" grpId="0"/>
      <p:bldP spid="74" grpId="0"/>
      <p:bldP spid="76" grpId="0"/>
      <p:bldP spid="88" grpId="0"/>
      <p:bldP spid="89" grpId="0"/>
      <p:bldP spid="90" grpId="0"/>
      <p:bldP spid="9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58774" y="361950"/>
            <a:ext cx="40338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Задание № </a:t>
            </a: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2</a:t>
            </a:r>
            <a:endParaRPr lang="ru-RU" sz="2400" dirty="0" smtClean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58775" y="833734"/>
                <a:ext cx="8426450" cy="6309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dirty="0" smtClean="0"/>
                  <a:t>Найдите сумму чисел:</a:t>
                </a:r>
              </a:p>
              <a:p>
                <a:endParaRPr lang="ru-RU" sz="9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а)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5,3+(4,7+2,9)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 б)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(7,8+5,5)+10,2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800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833734"/>
                <a:ext cx="8426450" cy="630942"/>
              </a:xfrm>
              <a:prstGeom prst="rect">
                <a:avLst/>
              </a:prstGeom>
              <a:blipFill rotWithShape="0">
                <a:blip r:embed="rId4"/>
                <a:stretch>
                  <a:fillRect l="-1302" t="-8738" b="-155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Прямая соединительная линия 38"/>
          <p:cNvCxnSpPr/>
          <p:nvPr/>
        </p:nvCxnSpPr>
        <p:spPr>
          <a:xfrm>
            <a:off x="358774" y="1730131"/>
            <a:ext cx="842645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58775" y="1851440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Решение: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33374" y="2187667"/>
                <a:ext cx="1854610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а) </m:t>
                      </m:r>
                      <m:r>
                        <a:rPr lang="en-US" sz="1700" b="0" i="1" smtClean="0">
                          <a:latin typeface="Cambria Math" panose="02040503050406030204" pitchFamily="18" charset="0"/>
                        </a:rPr>
                        <m:t>5,3+(4,7+2,9)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4" y="2187667"/>
                <a:ext cx="1854610" cy="261610"/>
              </a:xfrm>
              <a:prstGeom prst="rect">
                <a:avLst/>
              </a:prstGeom>
              <a:blipFill rotWithShape="0">
                <a:blip r:embed="rId5"/>
                <a:stretch>
                  <a:fillRect l="-987" r="-3947" b="-372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70302" y="1957080"/>
            <a:ext cx="1149732" cy="27701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174119" y="2186241"/>
                <a:ext cx="1836400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5,3+4,7</m:t>
                          </m:r>
                        </m:e>
                      </m:d>
                      <m:r>
                        <a:rPr lang="en-US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+2,9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4119" y="2186241"/>
                <a:ext cx="1836400" cy="261610"/>
              </a:xfrm>
              <a:prstGeom prst="rect">
                <a:avLst/>
              </a:prstGeom>
              <a:blipFill rotWithShape="0">
                <a:blip r:embed="rId7"/>
                <a:stretch>
                  <a:fillRect l="-664" r="-1993" b="-9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346075" y="4120022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Ответ: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53940" y="4120021"/>
                <a:ext cx="607539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а)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12,9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940" y="4120021"/>
                <a:ext cx="607539" cy="207749"/>
              </a:xfrm>
              <a:prstGeom prst="rect">
                <a:avLst/>
              </a:prstGeom>
              <a:blipFill rotWithShape="0">
                <a:blip r:embed="rId8"/>
                <a:stretch>
                  <a:fillRect l="-3000" r="-5000" b="-352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84021" y="3196066"/>
                <a:ext cx="339837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7,8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21" y="3196066"/>
                <a:ext cx="339837" cy="261610"/>
              </a:xfrm>
              <a:prstGeom prst="rect">
                <a:avLst/>
              </a:prstGeom>
              <a:blipFill rotWithShape="0">
                <a:blip r:embed="rId9"/>
                <a:stretch>
                  <a:fillRect l="-14545" r="-14545" b="-9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69790" y="3438735"/>
                <a:ext cx="460062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17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790" y="3438735"/>
                <a:ext cx="460062" cy="261610"/>
              </a:xfrm>
              <a:prstGeom prst="rect">
                <a:avLst/>
              </a:prstGeom>
              <a:blipFill rotWithShape="0">
                <a:blip r:embed="rId10"/>
                <a:stretch>
                  <a:fillRect l="-10667" r="-9333" b="-9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Прямая соединительная линия 53"/>
          <p:cNvCxnSpPr/>
          <p:nvPr/>
        </p:nvCxnSpPr>
        <p:spPr>
          <a:xfrm>
            <a:off x="700764" y="3710242"/>
            <a:ext cx="42309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12252" y="3295253"/>
                <a:ext cx="218008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252" y="3295253"/>
                <a:ext cx="218008" cy="261610"/>
              </a:xfrm>
              <a:prstGeom prst="rect">
                <a:avLst/>
              </a:prstGeom>
              <a:blipFill rotWithShape="0">
                <a:blip r:embed="rId11"/>
                <a:stretch>
                  <a:fillRect l="-16667" r="-19444" b="-95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955125" y="3713022"/>
                <a:ext cx="174727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125" y="3713022"/>
                <a:ext cx="174727" cy="261610"/>
              </a:xfrm>
              <a:prstGeom prst="rect">
                <a:avLst/>
              </a:prstGeom>
              <a:blipFill rotWithShape="0">
                <a:blip r:embed="rId12"/>
                <a:stretch>
                  <a:fillRect l="-28571" r="-28571" b="-9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798030" y="3715252"/>
                <a:ext cx="174727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030" y="3715252"/>
                <a:ext cx="174727" cy="261610"/>
              </a:xfrm>
              <a:prstGeom prst="rect">
                <a:avLst/>
              </a:prstGeom>
              <a:blipFill rotWithShape="0">
                <a:blip r:embed="rId13"/>
                <a:stretch>
                  <a:fillRect l="-27586" r="-24138" b="-9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74892" y="3710748"/>
                <a:ext cx="174727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892" y="3710748"/>
                <a:ext cx="174727" cy="261610"/>
              </a:xfrm>
              <a:prstGeom prst="rect">
                <a:avLst/>
              </a:prstGeom>
              <a:blipFill rotWithShape="0">
                <a:blip r:embed="rId14"/>
                <a:stretch>
                  <a:fillRect l="-28571" r="-28571" b="-69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912299" y="3712700"/>
                <a:ext cx="99386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299" y="3712700"/>
                <a:ext cx="99386" cy="261610"/>
              </a:xfrm>
              <a:prstGeom prst="rect">
                <a:avLst/>
              </a:prstGeom>
              <a:blipFill rotWithShape="0">
                <a:blip r:embed="rId15"/>
                <a:stretch>
                  <a:fillRect l="-6250" b="-23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51539" y="3186517"/>
                <a:ext cx="460062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1700" b="0" i="1" smtClean="0">
                          <a:latin typeface="Cambria Math" panose="02040503050406030204" pitchFamily="18" charset="0"/>
                        </a:rPr>
                        <m:t>,0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539" y="3186517"/>
                <a:ext cx="460062" cy="261610"/>
              </a:xfrm>
              <a:prstGeom prst="rect">
                <a:avLst/>
              </a:prstGeom>
              <a:blipFill rotWithShape="0">
                <a:blip r:embed="rId16"/>
                <a:stretch>
                  <a:fillRect l="-10667" r="-9333" b="-69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1771764" y="3445946"/>
                <a:ext cx="339837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7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764" y="3445946"/>
                <a:ext cx="339837" cy="261610"/>
              </a:xfrm>
              <a:prstGeom prst="rect">
                <a:avLst/>
              </a:prstGeom>
              <a:blipFill rotWithShape="0">
                <a:blip r:embed="rId17"/>
                <a:stretch>
                  <a:fillRect l="-14545" r="-16364" b="-9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Прямая соединительная линия 69"/>
          <p:cNvCxnSpPr/>
          <p:nvPr/>
        </p:nvCxnSpPr>
        <p:spPr>
          <a:xfrm>
            <a:off x="1668504" y="3707968"/>
            <a:ext cx="42309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474982" y="3319906"/>
                <a:ext cx="218008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982" y="3319906"/>
                <a:ext cx="218008" cy="261610"/>
              </a:xfrm>
              <a:prstGeom prst="rect">
                <a:avLst/>
              </a:prstGeom>
              <a:blipFill rotWithShape="0">
                <a:blip r:embed="rId18"/>
                <a:stretch>
                  <a:fillRect l="-19444" r="-16667" b="-69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1922865" y="3710748"/>
                <a:ext cx="174727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865" y="3710748"/>
                <a:ext cx="174727" cy="261610"/>
              </a:xfrm>
              <a:prstGeom prst="rect">
                <a:avLst/>
              </a:prstGeom>
              <a:blipFill rotWithShape="0">
                <a:blip r:embed="rId19"/>
                <a:stretch>
                  <a:fillRect l="-27586" r="-27586" b="-9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1765770" y="3705604"/>
                <a:ext cx="174727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770" y="3705604"/>
                <a:ext cx="174727" cy="261610"/>
              </a:xfrm>
              <a:prstGeom prst="rect">
                <a:avLst/>
              </a:prstGeom>
              <a:blipFill rotWithShape="0">
                <a:blip r:embed="rId20"/>
                <a:stretch>
                  <a:fillRect l="-28571" r="-28571" b="-69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1642632" y="3708474"/>
                <a:ext cx="174727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632" y="3708474"/>
                <a:ext cx="174727" cy="261610"/>
              </a:xfrm>
              <a:prstGeom prst="rect">
                <a:avLst/>
              </a:prstGeom>
              <a:blipFill rotWithShape="0">
                <a:blip r:embed="rId21"/>
                <a:stretch>
                  <a:fillRect l="-24138" r="-27586" b="-9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1880039" y="3710426"/>
                <a:ext cx="99386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039" y="3710426"/>
                <a:ext cx="99386" cy="261610"/>
              </a:xfrm>
              <a:prstGeom prst="rect">
                <a:avLst/>
              </a:prstGeom>
              <a:blipFill rotWithShape="0">
                <a:blip r:embed="rId22"/>
                <a:stretch>
                  <a:fillRect l="-5882" b="-23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3959563" y="2173482"/>
                <a:ext cx="741805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12,9;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563" y="2173482"/>
                <a:ext cx="741805" cy="261610"/>
              </a:xfrm>
              <a:prstGeom prst="rect">
                <a:avLst/>
              </a:prstGeom>
              <a:blipFill rotWithShape="0">
                <a:blip r:embed="rId23"/>
                <a:stretch>
                  <a:fillRect l="-2479" r="-4132"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29279" y="2596941"/>
                <a:ext cx="1987660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б) (7,8</m:t>
                      </m:r>
                      <m:r>
                        <a:rPr lang="en-US" sz="17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5,5)</m:t>
                      </m:r>
                      <m:r>
                        <a:rPr lang="en-US" sz="17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10,2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79" y="2596941"/>
                <a:ext cx="1987660" cy="261610"/>
              </a:xfrm>
              <a:prstGeom prst="rect">
                <a:avLst/>
              </a:prstGeom>
              <a:blipFill rotWithShape="0">
                <a:blip r:embed="rId24"/>
                <a:stretch>
                  <a:fillRect l="-2147" r="-2147" b="-372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283567" y="2588186"/>
                <a:ext cx="1956626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ru-RU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ru-RU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ru-RU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ru-RU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ru-RU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3567" y="2588186"/>
                <a:ext cx="1956626" cy="261610"/>
              </a:xfrm>
              <a:prstGeom prst="rect">
                <a:avLst/>
              </a:prstGeom>
              <a:blipFill rotWithShape="0">
                <a:blip r:embed="rId25"/>
                <a:stretch>
                  <a:fillRect l="-623" r="-1869" b="-119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237610" y="2588186"/>
                <a:ext cx="728981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=23,5.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7610" y="2588186"/>
                <a:ext cx="728981" cy="261610"/>
              </a:xfrm>
              <a:prstGeom prst="rect">
                <a:avLst/>
              </a:prstGeom>
              <a:blipFill rotWithShape="0">
                <a:blip r:embed="rId26"/>
                <a:stretch>
                  <a:fillRect l="-2500" b="-119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561479" y="4120021"/>
                <a:ext cx="605935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б) 23,5.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479" y="4120021"/>
                <a:ext cx="605935" cy="207749"/>
              </a:xfrm>
              <a:prstGeom prst="rect">
                <a:avLst/>
              </a:prstGeom>
              <a:blipFill rotWithShape="0">
                <a:blip r:embed="rId27"/>
                <a:stretch>
                  <a:fillRect l="-6000" r="-2000" b="-352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339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3" grpId="0"/>
      <p:bldP spid="55" grpId="0"/>
      <p:bldP spid="47" grpId="0"/>
      <p:bldP spid="48" grpId="0"/>
      <p:bldP spid="52" grpId="0"/>
      <p:bldP spid="56" grpId="0"/>
      <p:bldP spid="8" grpId="0"/>
      <p:bldP spid="69" grpId="0"/>
      <p:bldP spid="74" grpId="0"/>
      <p:bldP spid="76" grpId="0"/>
      <p:bldP spid="88" grpId="0"/>
      <p:bldP spid="89" grpId="0"/>
      <p:bldP spid="90" grpId="0"/>
      <p:bldP spid="29" grpId="0"/>
      <p:bldP spid="30" grpId="0"/>
      <p:bldP spid="31" grpId="0"/>
      <p:bldP spid="3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77862" y="1358203"/>
            <a:ext cx="2637071" cy="36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6151" y="1475403"/>
            <a:ext cx="1464443" cy="33939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352309" y="404539"/>
            <a:ext cx="4256204" cy="1070864"/>
          </a:xfrm>
          <a:prstGeom prst="wedgeRoundRectCallout">
            <a:avLst>
              <a:gd name="adj1" fmla="val -24902"/>
              <a:gd name="adj2" fmla="val 95972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Молодец. Ты </a:t>
            </a:r>
            <a:r>
              <a:rPr lang="ru-RU" dirty="0" smtClean="0">
                <a:solidFill>
                  <a:schemeClr val="tx1"/>
                </a:solidFill>
              </a:rPr>
              <a:t>всё </a:t>
            </a:r>
            <a:r>
              <a:rPr lang="ru-RU" dirty="0">
                <a:solidFill>
                  <a:schemeClr val="tx1"/>
                </a:solidFill>
              </a:rPr>
              <a:t>правильно решил.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Теперь давайте поговорим о вычитании десятичных дробей.</a:t>
            </a:r>
          </a:p>
        </p:txBody>
      </p:sp>
    </p:spTree>
    <p:extLst>
      <p:ext uri="{BB962C8B-B14F-4D97-AF65-F5344CB8AC3E}">
        <p14:creationId xmlns:p14="http://schemas.microsoft.com/office/powerpoint/2010/main" val="249144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8774" y="361950"/>
            <a:ext cx="55022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Правило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460" y="899398"/>
            <a:ext cx="5822378" cy="36625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800" dirty="0"/>
              <a:t>Для того, чтобы из одной десятичной дроби вычесть другую, надо:</a:t>
            </a:r>
          </a:p>
          <a:p>
            <a:pPr>
              <a:spcAft>
                <a:spcPts val="1200"/>
              </a:spcAft>
              <a:buAutoNum type="arabicPeriod"/>
            </a:pPr>
            <a:r>
              <a:rPr lang="ru-RU" sz="1800" dirty="0" smtClean="0"/>
              <a:t> Уравнять </a:t>
            </a:r>
            <a:r>
              <a:rPr lang="ru-RU" sz="1800" dirty="0"/>
              <a:t>в уменьшаемом и вычитаемом количество цифр после </a:t>
            </a:r>
            <a:r>
              <a:rPr lang="ru-RU" sz="1800" dirty="0" smtClean="0"/>
              <a:t>запятой.</a:t>
            </a:r>
          </a:p>
          <a:p>
            <a:pPr>
              <a:spcAft>
                <a:spcPts val="1200"/>
              </a:spcAft>
              <a:buFontTx/>
              <a:buAutoNum type="arabicPeriod"/>
            </a:pPr>
            <a:r>
              <a:rPr lang="ru-RU" sz="1800" dirty="0" smtClean="0"/>
              <a:t> </a:t>
            </a:r>
            <a:r>
              <a:rPr lang="ru-RU" sz="1800" dirty="0"/>
              <a:t>Записать вычитаемое под уменьшаемым так, чтобы каждый разряд вычитаемого оказался под соответствующим разрядом уменьшаемого</a:t>
            </a:r>
            <a:r>
              <a:rPr lang="ru-RU" sz="1800" dirty="0" smtClean="0"/>
              <a:t>.</a:t>
            </a:r>
            <a:endParaRPr lang="ru-RU" sz="1800" dirty="0"/>
          </a:p>
          <a:p>
            <a:pPr>
              <a:spcAft>
                <a:spcPts val="1200"/>
              </a:spcAft>
            </a:pPr>
            <a:r>
              <a:rPr lang="ru-RU" sz="1800" dirty="0" smtClean="0"/>
              <a:t>3. </a:t>
            </a:r>
            <a:r>
              <a:rPr lang="ru-RU" sz="1800" dirty="0"/>
              <a:t>Произвести вычитание так, как вычитают натуральные числа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4. Поставить </a:t>
            </a:r>
            <a:r>
              <a:rPr lang="ru-RU" sz="1800" dirty="0"/>
              <a:t>в полученной разности запятую под запятыми в уменьшаемом и вычитаемом.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1049" y="1344168"/>
            <a:ext cx="31077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51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32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65739" y="1780572"/>
            <a:ext cx="1242699" cy="1744551"/>
          </a:xfrm>
          <a:prstGeom prst="rect">
            <a:avLst/>
          </a:prstGeom>
        </p:spPr>
      </p:pic>
      <p:sp>
        <p:nvSpPr>
          <p:cNvPr id="11" name="Скругленная прямоугольная выноска 10"/>
          <p:cNvSpPr/>
          <p:nvPr/>
        </p:nvSpPr>
        <p:spPr>
          <a:xfrm>
            <a:off x="3390901" y="271326"/>
            <a:ext cx="5394324" cy="1237921"/>
          </a:xfrm>
          <a:prstGeom prst="wedgeRoundRectCallout">
            <a:avLst>
              <a:gd name="adj1" fmla="val -9932"/>
              <a:gd name="adj2" fmla="val 67312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Да вот, мама сказала, что со вчерашнего дня начинает пить много воды.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За целый вчерашний день она выпила </a:t>
            </a:r>
            <a:r>
              <a:rPr lang="ru-RU" dirty="0" smtClean="0">
                <a:solidFill>
                  <a:schemeClr val="tx1"/>
                </a:solidFill>
              </a:rPr>
              <a:t>1 полуторалитровую бутылку </a:t>
            </a:r>
            <a:r>
              <a:rPr lang="ru-RU" dirty="0">
                <a:solidFill>
                  <a:schemeClr val="tx1"/>
                </a:solidFill>
              </a:rPr>
              <a:t>воды и еще одну </a:t>
            </a:r>
            <a:r>
              <a:rPr lang="ru-RU" dirty="0" smtClean="0">
                <a:solidFill>
                  <a:schemeClr val="tx1"/>
                </a:solidFill>
              </a:rPr>
              <a:t>пол-литровую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Вот мне и стало интересно посчитать, сколько же воды мама выпила за весь вчерашний день.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0070" y="1780572"/>
            <a:ext cx="1191785" cy="1724628"/>
          </a:xfrm>
          <a:prstGeom prst="rect">
            <a:avLst/>
          </a:prstGeom>
        </p:spPr>
      </p:pic>
      <p:sp>
        <p:nvSpPr>
          <p:cNvPr id="13" name="Скругленная прямоугольная выноска 12"/>
          <p:cNvSpPr/>
          <p:nvPr/>
        </p:nvSpPr>
        <p:spPr>
          <a:xfrm>
            <a:off x="802771" y="271326"/>
            <a:ext cx="2393370" cy="1237921"/>
          </a:xfrm>
          <a:prstGeom prst="wedgeRoundRectCallout">
            <a:avLst>
              <a:gd name="adj1" fmla="val 54343"/>
              <a:gd name="adj2" fmla="val 65260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И как, получается?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5572235" y="2685071"/>
            <a:ext cx="1726912" cy="103346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6482776" y="3244064"/>
            <a:ext cx="939293" cy="56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46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build="allAtOnce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5963" y="-1970"/>
            <a:ext cx="3346994" cy="514547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58775" y="816112"/>
                <a:ext cx="265059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148,15−13,169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816112"/>
                <a:ext cx="2650597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53975" y="1545353"/>
                <a:ext cx="135453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148,150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975" y="1545353"/>
                <a:ext cx="1354538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452747" y="1989303"/>
                <a:ext cx="115576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13,169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2747" y="1989303"/>
                <a:ext cx="1155766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/>
          <p:cNvCxnSpPr/>
          <p:nvPr/>
        </p:nvCxnSpPr>
        <p:spPr>
          <a:xfrm>
            <a:off x="3276600" y="2459379"/>
            <a:ext cx="133191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963688" y="1799985"/>
                <a:ext cx="35586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3688" y="1799985"/>
                <a:ext cx="355867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312166" y="2482382"/>
                <a:ext cx="28693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2166" y="2482382"/>
                <a:ext cx="286937" cy="43088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116899" y="2485506"/>
                <a:ext cx="28693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899" y="2485506"/>
                <a:ext cx="286937" cy="43088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922658" y="2482382"/>
                <a:ext cx="28693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658" y="2482382"/>
                <a:ext cx="286937" cy="43088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852425" y="2498569"/>
                <a:ext cx="16190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2425" y="2498569"/>
                <a:ext cx="161903" cy="43088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654637" y="2488630"/>
                <a:ext cx="28693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637" y="2488630"/>
                <a:ext cx="286937" cy="43088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462497" y="2489319"/>
                <a:ext cx="28693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2497" y="2489319"/>
                <a:ext cx="286937" cy="430887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266123" y="2485688"/>
                <a:ext cx="28693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6123" y="2485688"/>
                <a:ext cx="286937" cy="430887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009372" y="816112"/>
                <a:ext cx="172201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=134,981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372" y="816112"/>
                <a:ext cx="1722010" cy="430887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619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77862" y="1358203"/>
            <a:ext cx="2637071" cy="36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6151" y="1475403"/>
            <a:ext cx="1464443" cy="33939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352309" y="404539"/>
            <a:ext cx="2563929" cy="380652"/>
          </a:xfrm>
          <a:prstGeom prst="wedgeRoundRectCallout">
            <a:avLst>
              <a:gd name="adj1" fmla="val -5132"/>
              <a:gd name="adj2" fmla="val 351858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Вам </a:t>
            </a:r>
            <a:r>
              <a:rPr lang="ru-RU" dirty="0" smtClean="0">
                <a:solidFill>
                  <a:schemeClr val="tx1"/>
                </a:solidFill>
              </a:rPr>
              <a:t>всё </a:t>
            </a:r>
            <a:r>
              <a:rPr lang="ru-RU" dirty="0">
                <a:solidFill>
                  <a:schemeClr val="tx1"/>
                </a:solidFill>
              </a:rPr>
              <a:t>понятно, ребята?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6470373" y="411163"/>
            <a:ext cx="2314851" cy="374028"/>
          </a:xfrm>
          <a:prstGeom prst="wedgeRoundRectCallout">
            <a:avLst>
              <a:gd name="adj1" fmla="val -27478"/>
              <a:gd name="adj2" fmla="val 276670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Да, </a:t>
            </a:r>
            <a:r>
              <a:rPr lang="ru-RU" dirty="0" err="1">
                <a:solidFill>
                  <a:schemeClr val="tx1"/>
                </a:solidFill>
              </a:rPr>
              <a:t>Электроша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694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58774" y="361950"/>
            <a:ext cx="40338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Задание №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58775" y="833734"/>
                <a:ext cx="8426450" cy="6309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dirty="0" smtClean="0"/>
                  <a:t>Найдите разность чисел:</a:t>
                </a:r>
              </a:p>
              <a:p>
                <a:endParaRPr lang="ru-RU" sz="9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а) 87,65−13,58; б) 125,44−25,44;в) 15,7−9,68.</m:t>
                      </m:r>
                    </m:oMath>
                  </m:oMathPara>
                </a14:m>
                <a:endParaRPr lang="ru-RU" sz="1800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833734"/>
                <a:ext cx="8426450" cy="630942"/>
              </a:xfrm>
              <a:prstGeom prst="rect">
                <a:avLst/>
              </a:prstGeom>
              <a:blipFill rotWithShape="0">
                <a:blip r:embed="rId4"/>
                <a:stretch>
                  <a:fillRect l="-1302" t="-8738" b="-155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Прямая соединительная линия 38"/>
          <p:cNvCxnSpPr/>
          <p:nvPr/>
        </p:nvCxnSpPr>
        <p:spPr>
          <a:xfrm>
            <a:off x="358774" y="1730131"/>
            <a:ext cx="842645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58775" y="1851440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Решение: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33374" y="2187667"/>
                <a:ext cx="1610184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а) 87,65−13,58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4" y="2187667"/>
                <a:ext cx="1610184" cy="261610"/>
              </a:xfrm>
              <a:prstGeom prst="rect">
                <a:avLst/>
              </a:prstGeom>
              <a:blipFill rotWithShape="0">
                <a:blip r:embed="rId5"/>
                <a:stretch>
                  <a:fillRect l="-1136" r="-2273" b="-372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47512" y="1957080"/>
            <a:ext cx="1195312" cy="27701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55461" y="2187666"/>
                <a:ext cx="862031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=74,07</m:t>
                      </m:r>
                      <m:r>
                        <a:rPr lang="en-US" sz="17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461" y="2187666"/>
                <a:ext cx="862031" cy="261610"/>
              </a:xfrm>
              <a:prstGeom prst="rect">
                <a:avLst/>
              </a:prstGeom>
              <a:blipFill rotWithShape="0">
                <a:blip r:embed="rId7"/>
                <a:stretch>
                  <a:fillRect l="-2128" r="-3546" b="-139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346075" y="4120022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Ответ: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53940" y="4120021"/>
                <a:ext cx="703719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а) 74,07;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940" y="4120021"/>
                <a:ext cx="703719" cy="207749"/>
              </a:xfrm>
              <a:prstGeom prst="rect">
                <a:avLst/>
              </a:prstGeom>
              <a:blipFill rotWithShape="0">
                <a:blip r:embed="rId8"/>
                <a:stretch>
                  <a:fillRect l="-2586" r="-4310" b="-352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667277" y="4127717"/>
                <a:ext cx="580287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б) 100;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277" y="4127717"/>
                <a:ext cx="580287" cy="207749"/>
              </a:xfrm>
              <a:prstGeom prst="rect">
                <a:avLst/>
              </a:prstGeom>
              <a:blipFill rotWithShape="0">
                <a:blip r:embed="rId9"/>
                <a:stretch>
                  <a:fillRect l="-7368" r="-5263" b="-382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2247564" y="4120020"/>
                <a:ext cx="602729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в) 6,02.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7564" y="4120020"/>
                <a:ext cx="602729" cy="207749"/>
              </a:xfrm>
              <a:prstGeom prst="rect">
                <a:avLst/>
              </a:prstGeom>
              <a:blipFill rotWithShape="0">
                <a:blip r:embed="rId10"/>
                <a:stretch>
                  <a:fillRect l="-3030" r="-1010" b="-352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46539" y="2587450"/>
                <a:ext cx="580287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87,65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539" y="2587450"/>
                <a:ext cx="580287" cy="261610"/>
              </a:xfrm>
              <a:prstGeom prst="rect">
                <a:avLst/>
              </a:prstGeom>
              <a:blipFill rotWithShape="0">
                <a:blip r:embed="rId11"/>
                <a:stretch>
                  <a:fillRect l="-8421" r="-7368" b="-9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833909" y="2815671"/>
                <a:ext cx="580287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13,58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909" y="2815671"/>
                <a:ext cx="580287" cy="261610"/>
              </a:xfrm>
              <a:prstGeom prst="rect">
                <a:avLst/>
              </a:prstGeom>
              <a:blipFill rotWithShape="0">
                <a:blip r:embed="rId12"/>
                <a:stretch>
                  <a:fillRect l="-8421" r="-7368" b="-9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Прямая соединительная линия 53"/>
          <p:cNvCxnSpPr/>
          <p:nvPr/>
        </p:nvCxnSpPr>
        <p:spPr>
          <a:xfrm>
            <a:off x="820405" y="3077281"/>
            <a:ext cx="59379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15355" y="2708706"/>
                <a:ext cx="218008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355" y="2708706"/>
                <a:ext cx="218008" cy="261610"/>
              </a:xfrm>
              <a:prstGeom prst="rect">
                <a:avLst/>
              </a:prstGeom>
              <a:blipFill rotWithShape="0">
                <a:blip r:embed="rId13"/>
                <a:stretch>
                  <a:fillRect l="-2778" r="-2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1239469" y="3091049"/>
                <a:ext cx="174727" cy="2616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469" y="3091049"/>
                <a:ext cx="174727" cy="261610"/>
              </a:xfrm>
              <a:prstGeom prst="rect">
                <a:avLst/>
              </a:prstGeom>
              <a:blipFill rotWithShape="0">
                <a:blip r:embed="rId14"/>
                <a:stretch>
                  <a:fillRect l="-24138" r="-27586" b="-9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130885" y="3087220"/>
                <a:ext cx="174727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885" y="3087220"/>
                <a:ext cx="174727" cy="261610"/>
              </a:xfrm>
              <a:prstGeom prst="rect">
                <a:avLst/>
              </a:prstGeom>
              <a:blipFill rotWithShape="0">
                <a:blip r:embed="rId15"/>
                <a:stretch>
                  <a:fillRect l="-28571" r="-28571" b="-9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942573" y="3084649"/>
                <a:ext cx="174727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573" y="3084649"/>
                <a:ext cx="174727" cy="261610"/>
              </a:xfrm>
              <a:prstGeom prst="rect">
                <a:avLst/>
              </a:prstGeom>
              <a:blipFill rotWithShape="0">
                <a:blip r:embed="rId16"/>
                <a:stretch>
                  <a:fillRect l="-28571" r="-28571" b="-9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839650" y="3085835"/>
                <a:ext cx="174727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650" y="3085835"/>
                <a:ext cx="174727" cy="261610"/>
              </a:xfrm>
              <a:prstGeom prst="rect">
                <a:avLst/>
              </a:prstGeom>
              <a:blipFill rotWithShape="0">
                <a:blip r:embed="rId17"/>
                <a:stretch>
                  <a:fillRect l="-28571" r="-28571" b="-9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076852" y="3109624"/>
                <a:ext cx="99386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852" y="3109624"/>
                <a:ext cx="99386" cy="261610"/>
              </a:xfrm>
              <a:prstGeom prst="rect">
                <a:avLst/>
              </a:prstGeom>
              <a:blipFill rotWithShape="0">
                <a:blip r:embed="rId18"/>
                <a:stretch>
                  <a:fillRect l="-6250" b="-23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2880006" y="2187667"/>
                <a:ext cx="1743234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б) 125,44−25,44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006" y="2187667"/>
                <a:ext cx="1743234" cy="261610"/>
              </a:xfrm>
              <a:prstGeom prst="rect">
                <a:avLst/>
              </a:prstGeom>
              <a:blipFill rotWithShape="0">
                <a:blip r:embed="rId19"/>
                <a:stretch>
                  <a:fillRect l="-2448" r="-2098" b="-372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590264" y="2183304"/>
                <a:ext cx="696922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=100</m:t>
                      </m:r>
                      <m:r>
                        <a:rPr lang="en-US" sz="17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264" y="2183304"/>
                <a:ext cx="696922" cy="261610"/>
              </a:xfrm>
              <a:prstGeom prst="rect">
                <a:avLst/>
              </a:prstGeom>
              <a:blipFill rotWithShape="0">
                <a:blip r:embed="rId20"/>
                <a:stretch>
                  <a:fillRect l="-2632" r="-4386" b="-162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3187431" y="2587450"/>
                <a:ext cx="700513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125,44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7431" y="2587450"/>
                <a:ext cx="700513" cy="261610"/>
              </a:xfrm>
              <a:prstGeom prst="rect">
                <a:avLst/>
              </a:prstGeom>
              <a:blipFill rotWithShape="0">
                <a:blip r:embed="rId21"/>
                <a:stretch>
                  <a:fillRect l="-6957" r="-5217" b="-9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3307657" y="2800662"/>
                <a:ext cx="580287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25,44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7657" y="2800662"/>
                <a:ext cx="580287" cy="261610"/>
              </a:xfrm>
              <a:prstGeom prst="rect">
                <a:avLst/>
              </a:prstGeom>
              <a:blipFill rotWithShape="0">
                <a:blip r:embed="rId22"/>
                <a:stretch>
                  <a:fillRect l="-8421" r="-6316" b="-9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Прямая соединительная линия 66"/>
          <p:cNvCxnSpPr/>
          <p:nvPr/>
        </p:nvCxnSpPr>
        <p:spPr>
          <a:xfrm>
            <a:off x="3131460" y="3087115"/>
            <a:ext cx="74673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2956247" y="2708706"/>
                <a:ext cx="218008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6247" y="2708706"/>
                <a:ext cx="218008" cy="261610"/>
              </a:xfrm>
              <a:prstGeom prst="rect">
                <a:avLst/>
              </a:prstGeom>
              <a:blipFill rotWithShape="0">
                <a:blip r:embed="rId13"/>
                <a:stretch>
                  <a:fillRect l="-2778" r="-2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3694229" y="3088528"/>
                <a:ext cx="193690" cy="2658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4229" y="3088528"/>
                <a:ext cx="193690" cy="265827"/>
              </a:xfrm>
              <a:prstGeom prst="rect">
                <a:avLst/>
              </a:prstGeom>
              <a:blipFill rotWithShape="0">
                <a:blip r:embed="rId23"/>
                <a:stretch>
                  <a:fillRect l="-18750" r="-18750" b="-69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3565365" y="3095757"/>
                <a:ext cx="193690" cy="2658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5365" y="3095757"/>
                <a:ext cx="193690" cy="265827"/>
              </a:xfrm>
              <a:prstGeom prst="rect">
                <a:avLst/>
              </a:prstGeom>
              <a:blipFill rotWithShape="0">
                <a:blip r:embed="rId24"/>
                <a:stretch>
                  <a:fillRect l="-21875" r="-15625" b="-69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3210812" y="3095756"/>
                <a:ext cx="193690" cy="2658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0812" y="3095756"/>
                <a:ext cx="193690" cy="265827"/>
              </a:xfrm>
              <a:prstGeom prst="rect">
                <a:avLst/>
              </a:prstGeom>
              <a:blipFill rotWithShape="0">
                <a:blip r:embed="rId25"/>
                <a:stretch>
                  <a:fillRect l="-41935" r="-125806" b="-69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536144" y="3087419"/>
                <a:ext cx="110172" cy="2658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144" y="3087419"/>
                <a:ext cx="110172" cy="265827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5328154" y="2172887"/>
                <a:ext cx="1377749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в) 15,7−9,68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8154" y="2172887"/>
                <a:ext cx="1377749" cy="261610"/>
              </a:xfrm>
              <a:prstGeom prst="rect">
                <a:avLst/>
              </a:prstGeom>
              <a:blipFill rotWithShape="0">
                <a:blip r:embed="rId27"/>
                <a:stretch>
                  <a:fillRect l="-1770" r="-2655" b="-372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6675562" y="2168524"/>
                <a:ext cx="728982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=6,02</m:t>
                      </m:r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562" y="2168524"/>
                <a:ext cx="728982" cy="261610"/>
              </a:xfrm>
              <a:prstGeom prst="rect">
                <a:avLst/>
              </a:prstGeom>
              <a:blipFill rotWithShape="0">
                <a:blip r:embed="rId28"/>
                <a:stretch>
                  <a:fillRect l="-2500" b="-69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5635579" y="2572670"/>
                <a:ext cx="580287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15,70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5579" y="2572670"/>
                <a:ext cx="580287" cy="261610"/>
              </a:xfrm>
              <a:prstGeom prst="rect">
                <a:avLst/>
              </a:prstGeom>
              <a:blipFill rotWithShape="0">
                <a:blip r:embed="rId29"/>
                <a:stretch>
                  <a:fillRect l="-8333" r="-6250" b="-9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5755804" y="2834280"/>
                <a:ext cx="460062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9,68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804" y="2834280"/>
                <a:ext cx="460062" cy="261610"/>
              </a:xfrm>
              <a:prstGeom prst="rect">
                <a:avLst/>
              </a:prstGeom>
              <a:blipFill rotWithShape="0">
                <a:blip r:embed="rId30"/>
                <a:stretch>
                  <a:fillRect l="-9211" r="-9211" b="-69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Прямая соединительная линия 80"/>
          <p:cNvCxnSpPr/>
          <p:nvPr/>
        </p:nvCxnSpPr>
        <p:spPr>
          <a:xfrm>
            <a:off x="5622910" y="3109624"/>
            <a:ext cx="5929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5404395" y="2693926"/>
                <a:ext cx="218008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4395" y="2693926"/>
                <a:ext cx="218008" cy="261610"/>
              </a:xfrm>
              <a:prstGeom prst="rect">
                <a:avLst/>
              </a:prstGeom>
              <a:blipFill rotWithShape="0">
                <a:blip r:embed="rId31"/>
                <a:stretch>
                  <a:fillRect l="-2857" r="-5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6022176" y="3098607"/>
                <a:ext cx="193690" cy="2658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2176" y="3098607"/>
                <a:ext cx="193690" cy="265827"/>
              </a:xfrm>
              <a:prstGeom prst="rect">
                <a:avLst/>
              </a:prstGeom>
              <a:blipFill rotWithShape="0">
                <a:blip r:embed="rId32"/>
                <a:stretch>
                  <a:fillRect l="-21875" r="-15625" b="-68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5903040" y="3098855"/>
                <a:ext cx="193690" cy="2658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040" y="3098855"/>
                <a:ext cx="193690" cy="265827"/>
              </a:xfrm>
              <a:prstGeom prst="rect">
                <a:avLst/>
              </a:prstGeom>
              <a:blipFill rotWithShape="0">
                <a:blip r:embed="rId33"/>
                <a:stretch>
                  <a:fillRect l="-18750" r="-18750" b="-68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5744841" y="3099197"/>
                <a:ext cx="193690" cy="2658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4841" y="3099197"/>
                <a:ext cx="193690" cy="265827"/>
              </a:xfrm>
              <a:prstGeom prst="rect">
                <a:avLst/>
              </a:prstGeom>
              <a:blipFill rotWithShape="0">
                <a:blip r:embed="rId34"/>
                <a:stretch>
                  <a:fillRect l="-18750" r="-18750" b="-68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5875108" y="3100245"/>
                <a:ext cx="110172" cy="2658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5108" y="3100245"/>
                <a:ext cx="110172" cy="265827"/>
              </a:xfrm>
              <a:prstGeom prst="rect">
                <a:avLst/>
              </a:prstGeom>
              <a:blipFill rotWithShape="0">
                <a:blip r:embed="rId35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657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8" grpId="0"/>
      <p:bldP spid="40" grpId="0"/>
      <p:bldP spid="41" grpId="0"/>
      <p:bldP spid="3" grpId="0"/>
      <p:bldP spid="49" grpId="0"/>
      <p:bldP spid="13" grpId="0"/>
      <p:bldP spid="50" grpId="0"/>
      <p:bldP spid="51" grpId="0"/>
      <p:bldP spid="4" grpId="0"/>
      <p:bldP spid="53" grpId="0"/>
      <p:bldP spid="55" grpId="0"/>
      <p:bldP spid="57" grpId="0"/>
      <p:bldP spid="58" grpId="0"/>
      <p:bldP spid="59" grpId="0"/>
      <p:bldP spid="60" grpId="0"/>
      <p:bldP spid="62" grpId="0"/>
      <p:bldP spid="63" grpId="0"/>
      <p:bldP spid="64" grpId="0"/>
      <p:bldP spid="65" grpId="0"/>
      <p:bldP spid="66" grpId="0"/>
      <p:bldP spid="68" grpId="0"/>
      <p:bldP spid="71" grpId="0"/>
      <p:bldP spid="72" grpId="0"/>
      <p:bldP spid="73" grpId="0"/>
      <p:bldP spid="75" grpId="0"/>
      <p:bldP spid="77" grpId="0"/>
      <p:bldP spid="78" grpId="0"/>
      <p:bldP spid="79" grpId="0"/>
      <p:bldP spid="80" grpId="0"/>
      <p:bldP spid="82" grpId="0"/>
      <p:bldP spid="83" grpId="0"/>
      <p:bldP spid="84" grpId="0"/>
      <p:bldP spid="85" grpId="0"/>
      <p:bldP spid="8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58774" y="361950"/>
            <a:ext cx="40338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Задание №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58775" y="833734"/>
                <a:ext cx="8426450" cy="6309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dirty="0" smtClean="0"/>
                  <a:t>Найдите значение выражения:</a:t>
                </a:r>
              </a:p>
              <a:p>
                <a:endParaRPr lang="ru-RU" sz="9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114,02−15,675+5,04−8,005.</m:t>
                      </m:r>
                    </m:oMath>
                  </m:oMathPara>
                </a14:m>
                <a:endParaRPr lang="ru-RU" sz="1800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833734"/>
                <a:ext cx="8426450" cy="630942"/>
              </a:xfrm>
              <a:prstGeom prst="rect">
                <a:avLst/>
              </a:prstGeom>
              <a:blipFill rotWithShape="0">
                <a:blip r:embed="rId4"/>
                <a:stretch>
                  <a:fillRect l="-1302" t="-8738" b="-38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Прямая соединительная линия 38"/>
          <p:cNvCxnSpPr/>
          <p:nvPr/>
        </p:nvCxnSpPr>
        <p:spPr>
          <a:xfrm>
            <a:off x="358774" y="1730131"/>
            <a:ext cx="842645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58775" y="1851440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Решение: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33374" y="2187667"/>
                <a:ext cx="3059235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i="1">
                          <a:latin typeface="Cambria Math" panose="02040503050406030204" pitchFamily="18" charset="0"/>
                        </a:rPr>
                        <m:t>114,02−15,675+5,04−8,005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4" y="2187667"/>
                <a:ext cx="3059235" cy="261610"/>
              </a:xfrm>
              <a:prstGeom prst="rect">
                <a:avLst/>
              </a:prstGeom>
              <a:blipFill rotWithShape="0">
                <a:blip r:embed="rId5"/>
                <a:stretch>
                  <a:fillRect l="-1195" r="-996" b="-9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70302" y="1957080"/>
            <a:ext cx="1149732" cy="27701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392609" y="2187667"/>
                <a:ext cx="862031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=95,38</m:t>
                      </m:r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609" y="2187667"/>
                <a:ext cx="862031" cy="261610"/>
              </a:xfrm>
              <a:prstGeom prst="rect">
                <a:avLst/>
              </a:prstGeom>
              <a:blipFill rotWithShape="0">
                <a:blip r:embed="rId7"/>
                <a:stretch>
                  <a:fillRect l="-1418" b="-9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346075" y="4120022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Ответ: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53940" y="4120021"/>
                <a:ext cx="498534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95,38.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940" y="4120021"/>
                <a:ext cx="498534" cy="207749"/>
              </a:xfrm>
              <a:prstGeom prst="rect">
                <a:avLst/>
              </a:prstGeom>
              <a:blipFill rotWithShape="0">
                <a:blip r:embed="rId8"/>
                <a:stretch>
                  <a:fillRect l="-7317" r="-1220" b="-88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46539" y="2587450"/>
                <a:ext cx="820738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114,020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539" y="2587450"/>
                <a:ext cx="820738" cy="261610"/>
              </a:xfrm>
              <a:prstGeom prst="rect">
                <a:avLst/>
              </a:prstGeom>
              <a:blipFill rotWithShape="0">
                <a:blip r:embed="rId9"/>
                <a:stretch>
                  <a:fillRect l="-5926" r="-4444" b="-9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966671" y="2793304"/>
                <a:ext cx="700513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15,675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671" y="2793304"/>
                <a:ext cx="700513" cy="261610"/>
              </a:xfrm>
              <a:prstGeom prst="rect">
                <a:avLst/>
              </a:prstGeom>
              <a:blipFill rotWithShape="0">
                <a:blip r:embed="rId10"/>
                <a:stretch>
                  <a:fillRect l="-7018" r="-7018" b="-9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Прямая соединительная линия 53"/>
          <p:cNvCxnSpPr/>
          <p:nvPr/>
        </p:nvCxnSpPr>
        <p:spPr>
          <a:xfrm>
            <a:off x="820405" y="3077281"/>
            <a:ext cx="84677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15355" y="2708706"/>
                <a:ext cx="218008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355" y="2708706"/>
                <a:ext cx="218008" cy="261610"/>
              </a:xfrm>
              <a:prstGeom prst="rect">
                <a:avLst/>
              </a:prstGeom>
              <a:blipFill rotWithShape="0">
                <a:blip r:embed="rId11"/>
                <a:stretch>
                  <a:fillRect l="-2778" r="-2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1484929" y="3069726"/>
                <a:ext cx="174727" cy="2616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929" y="3069726"/>
                <a:ext cx="174727" cy="261610"/>
              </a:xfrm>
              <a:prstGeom prst="rect">
                <a:avLst/>
              </a:prstGeom>
              <a:blipFill rotWithShape="0">
                <a:blip r:embed="rId12"/>
                <a:stretch>
                  <a:fillRect l="-28571" r="-32143" b="-119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365328" y="3076914"/>
                <a:ext cx="174727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328" y="3076914"/>
                <a:ext cx="174727" cy="261610"/>
              </a:xfrm>
              <a:prstGeom prst="rect">
                <a:avLst/>
              </a:prstGeom>
              <a:blipFill rotWithShape="0">
                <a:blip r:embed="rId13"/>
                <a:stretch>
                  <a:fillRect l="-27586" r="-24138" b="-69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080207" y="3077600"/>
                <a:ext cx="174727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207" y="3077600"/>
                <a:ext cx="174727" cy="261610"/>
              </a:xfrm>
              <a:prstGeom prst="rect">
                <a:avLst/>
              </a:prstGeom>
              <a:blipFill rotWithShape="0">
                <a:blip r:embed="rId14"/>
                <a:stretch>
                  <a:fillRect l="-24138" r="-27586" b="-69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954682" y="3074768"/>
                <a:ext cx="174727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682" y="3074768"/>
                <a:ext cx="174727" cy="261610"/>
              </a:xfrm>
              <a:prstGeom prst="rect">
                <a:avLst/>
              </a:prstGeom>
              <a:blipFill rotWithShape="0">
                <a:blip r:embed="rId15"/>
                <a:stretch>
                  <a:fillRect l="-28571" r="-28571" b="-9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191848" y="3081613"/>
                <a:ext cx="99386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848" y="3081613"/>
                <a:ext cx="99386" cy="261610"/>
              </a:xfrm>
              <a:prstGeom prst="rect">
                <a:avLst/>
              </a:prstGeom>
              <a:blipFill rotWithShape="0">
                <a:blip r:embed="rId16"/>
                <a:stretch>
                  <a:fillRect l="-6250" b="-47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3187431" y="2587450"/>
                <a:ext cx="700513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98,345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7431" y="2587450"/>
                <a:ext cx="700513" cy="261610"/>
              </a:xfrm>
              <a:prstGeom prst="rect">
                <a:avLst/>
              </a:prstGeom>
              <a:blipFill rotWithShape="0">
                <a:blip r:embed="rId17"/>
                <a:stretch>
                  <a:fillRect l="-6957" r="-6087" b="-9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3307657" y="2800662"/>
                <a:ext cx="580287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5,040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7657" y="2800662"/>
                <a:ext cx="580287" cy="261610"/>
              </a:xfrm>
              <a:prstGeom prst="rect">
                <a:avLst/>
              </a:prstGeom>
              <a:blipFill rotWithShape="0">
                <a:blip r:embed="rId18"/>
                <a:stretch>
                  <a:fillRect l="-8421" r="-6316" b="-9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Прямая соединительная линия 66"/>
          <p:cNvCxnSpPr/>
          <p:nvPr/>
        </p:nvCxnSpPr>
        <p:spPr>
          <a:xfrm>
            <a:off x="3131460" y="3087115"/>
            <a:ext cx="74673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2956247" y="2708706"/>
                <a:ext cx="218008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6247" y="2708706"/>
                <a:ext cx="218008" cy="261610"/>
              </a:xfrm>
              <a:prstGeom prst="rect">
                <a:avLst/>
              </a:prstGeom>
              <a:blipFill rotWithShape="0">
                <a:blip r:embed="rId19"/>
                <a:stretch>
                  <a:fillRect l="-19444" r="-16667" b="-9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3694229" y="3088528"/>
                <a:ext cx="193690" cy="2658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4229" y="3088528"/>
                <a:ext cx="193690" cy="265827"/>
              </a:xfrm>
              <a:prstGeom prst="rect">
                <a:avLst/>
              </a:prstGeom>
              <a:blipFill rotWithShape="0">
                <a:blip r:embed="rId20"/>
                <a:stretch>
                  <a:fillRect l="-21875" r="-18750" b="-9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3565365" y="3084740"/>
                <a:ext cx="193690" cy="2658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5365" y="3084740"/>
                <a:ext cx="193690" cy="265827"/>
              </a:xfrm>
              <a:prstGeom prst="rect">
                <a:avLst/>
              </a:prstGeom>
              <a:blipFill rotWithShape="0">
                <a:blip r:embed="rId21"/>
                <a:stretch>
                  <a:fillRect l="-21875" r="-15625" b="-68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3296481" y="3083714"/>
                <a:ext cx="193690" cy="2658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6481" y="3083714"/>
                <a:ext cx="193690" cy="265827"/>
              </a:xfrm>
              <a:prstGeom prst="rect">
                <a:avLst/>
              </a:prstGeom>
              <a:blipFill rotWithShape="0">
                <a:blip r:embed="rId22"/>
                <a:stretch>
                  <a:fillRect l="-21875" r="-15625" b="-69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406406" y="3088982"/>
                <a:ext cx="110172" cy="2658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6406" y="3088982"/>
                <a:ext cx="110172" cy="265827"/>
              </a:xfrm>
              <a:prstGeom prst="rect">
                <a:avLst/>
              </a:prstGeom>
              <a:blipFill rotWithShape="0">
                <a:blip r:embed="rId23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5635579" y="2572670"/>
                <a:ext cx="820738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103,385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5579" y="2572670"/>
                <a:ext cx="820738" cy="261610"/>
              </a:xfrm>
              <a:prstGeom prst="rect">
                <a:avLst/>
              </a:prstGeom>
              <a:blipFill rotWithShape="0">
                <a:blip r:embed="rId24"/>
                <a:stretch>
                  <a:fillRect l="-5185" r="-5185" b="-9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5877781" y="2823722"/>
                <a:ext cx="580287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8,005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7781" y="2823722"/>
                <a:ext cx="580287" cy="261610"/>
              </a:xfrm>
              <a:prstGeom prst="rect">
                <a:avLst/>
              </a:prstGeom>
              <a:blipFill rotWithShape="0">
                <a:blip r:embed="rId25"/>
                <a:stretch>
                  <a:fillRect l="-7368" r="-7368" b="-9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Прямая соединительная линия 80"/>
          <p:cNvCxnSpPr/>
          <p:nvPr/>
        </p:nvCxnSpPr>
        <p:spPr>
          <a:xfrm>
            <a:off x="5622910" y="3096924"/>
            <a:ext cx="8334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5404395" y="2693926"/>
                <a:ext cx="218008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4395" y="2693926"/>
                <a:ext cx="218008" cy="261610"/>
              </a:xfrm>
              <a:prstGeom prst="rect">
                <a:avLst/>
              </a:prstGeom>
              <a:blipFill rotWithShape="0">
                <a:blip r:embed="rId26"/>
                <a:stretch>
                  <a:fillRect l="-2857" r="-5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6275088" y="3102314"/>
                <a:ext cx="193690" cy="2658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5088" y="3102314"/>
                <a:ext cx="193690" cy="265827"/>
              </a:xfrm>
              <a:prstGeom prst="rect">
                <a:avLst/>
              </a:prstGeom>
              <a:blipFill rotWithShape="0">
                <a:blip r:embed="rId27"/>
                <a:stretch>
                  <a:fillRect l="-18750" r="-18750" b="-45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6155188" y="3102910"/>
                <a:ext cx="193690" cy="2658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5188" y="3102910"/>
                <a:ext cx="193690" cy="265827"/>
              </a:xfrm>
              <a:prstGeom prst="rect">
                <a:avLst/>
              </a:prstGeom>
              <a:blipFill rotWithShape="0">
                <a:blip r:embed="rId28"/>
                <a:stretch>
                  <a:fillRect l="-22581" r="-19355" b="-68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5865478" y="3102314"/>
                <a:ext cx="193690" cy="2658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5478" y="3102314"/>
                <a:ext cx="193690" cy="265827"/>
              </a:xfrm>
              <a:prstGeom prst="rect">
                <a:avLst/>
              </a:prstGeom>
              <a:blipFill rotWithShape="0">
                <a:blip r:embed="rId29"/>
                <a:stretch>
                  <a:fillRect l="-21875" r="-18750" b="-68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5985914" y="3113331"/>
                <a:ext cx="110172" cy="2658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5914" y="3113331"/>
                <a:ext cx="110172" cy="265827"/>
              </a:xfrm>
              <a:prstGeom prst="rect">
                <a:avLst/>
              </a:prstGeom>
              <a:blipFill rotWithShape="0">
                <a:blip r:embed="rId30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243501" y="3074279"/>
                <a:ext cx="174727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501" y="3074279"/>
                <a:ext cx="174727" cy="261610"/>
              </a:xfrm>
              <a:prstGeom prst="rect">
                <a:avLst/>
              </a:prstGeom>
              <a:blipFill rotWithShape="0">
                <a:blip r:embed="rId31"/>
                <a:stretch>
                  <a:fillRect l="-27586" r="-24138" b="-9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442024" y="3083714"/>
                <a:ext cx="193690" cy="2658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2024" y="3083714"/>
                <a:ext cx="193690" cy="265827"/>
              </a:xfrm>
              <a:prstGeom prst="rect">
                <a:avLst/>
              </a:prstGeom>
              <a:blipFill rotWithShape="0">
                <a:blip r:embed="rId32"/>
                <a:stretch>
                  <a:fillRect l="-22581" r="-19355" b="-69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173210" y="3082141"/>
                <a:ext cx="193690" cy="2658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3210" y="3082141"/>
                <a:ext cx="193690" cy="265827"/>
              </a:xfrm>
              <a:prstGeom prst="rect">
                <a:avLst/>
              </a:prstGeom>
              <a:blipFill rotWithShape="0">
                <a:blip r:embed="rId33"/>
                <a:stretch>
                  <a:fillRect l="-22581" r="-19355" b="-69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060969" y="3082140"/>
                <a:ext cx="193690" cy="2658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969" y="3082140"/>
                <a:ext cx="193690" cy="265827"/>
              </a:xfrm>
              <a:prstGeom prst="rect">
                <a:avLst/>
              </a:prstGeom>
              <a:blipFill rotWithShape="0">
                <a:blip r:embed="rId34"/>
                <a:stretch>
                  <a:fillRect l="-18750" r="-18750" b="-69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041014" y="3100205"/>
                <a:ext cx="193690" cy="2658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1014" y="3100205"/>
                <a:ext cx="193690" cy="265827"/>
              </a:xfrm>
              <a:prstGeom prst="rect">
                <a:avLst/>
              </a:prstGeom>
              <a:blipFill rotWithShape="0">
                <a:blip r:embed="rId35"/>
                <a:stretch>
                  <a:fillRect l="-21875" r="-15625" b="-69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752584" y="3100204"/>
                <a:ext cx="193690" cy="2658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584" y="3100204"/>
                <a:ext cx="193690" cy="265827"/>
              </a:xfrm>
              <a:prstGeom prst="rect">
                <a:avLst/>
              </a:prstGeom>
              <a:blipFill rotWithShape="0">
                <a:blip r:embed="rId36"/>
                <a:stretch>
                  <a:fillRect l="-22581" r="-19355" b="-69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57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8" grpId="0"/>
      <p:bldP spid="40" grpId="0"/>
      <p:bldP spid="41" grpId="0"/>
      <p:bldP spid="3" grpId="0"/>
      <p:bldP spid="49" grpId="0"/>
      <p:bldP spid="13" grpId="0"/>
      <p:bldP spid="4" grpId="0"/>
      <p:bldP spid="53" grpId="0"/>
      <p:bldP spid="55" grpId="0"/>
      <p:bldP spid="57" grpId="0"/>
      <p:bldP spid="58" grpId="0"/>
      <p:bldP spid="59" grpId="0"/>
      <p:bldP spid="60" grpId="0"/>
      <p:bldP spid="62" grpId="0"/>
      <p:bldP spid="65" grpId="0"/>
      <p:bldP spid="66" grpId="0"/>
      <p:bldP spid="68" grpId="0"/>
      <p:bldP spid="71" grpId="0"/>
      <p:bldP spid="72" grpId="0"/>
      <p:bldP spid="73" grpId="0"/>
      <p:bldP spid="75" grpId="0"/>
      <p:bldP spid="79" grpId="0"/>
      <p:bldP spid="80" grpId="0"/>
      <p:bldP spid="82" grpId="0"/>
      <p:bldP spid="83" grpId="0"/>
      <p:bldP spid="84" grpId="0"/>
      <p:bldP spid="85" grpId="0"/>
      <p:bldP spid="86" grpId="0"/>
      <p:bldP spid="44" grpId="0"/>
      <p:bldP spid="45" grpId="0"/>
      <p:bldP spid="46" grpId="0"/>
      <p:bldP spid="47" grpId="0"/>
      <p:bldP spid="52" grpId="0"/>
      <p:bldP spid="5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58774" y="361950"/>
            <a:ext cx="40338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Задание № 5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213475" y="0"/>
            <a:ext cx="2571750" cy="1622491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txBody>
          <a:bodyPr wrap="square" lIns="360000" tIns="360000" rIns="360000" bIns="180000" rtlCol="0">
            <a:spAutoFit/>
          </a:bodyPr>
          <a:lstStyle/>
          <a:p>
            <a:r>
              <a:rPr lang="ru-RU" sz="1400" dirty="0"/>
              <a:t>Для того, чтобы найти неизвестное </a:t>
            </a:r>
            <a:r>
              <a:rPr lang="ru-RU" sz="1400" dirty="0" smtClean="0"/>
              <a:t>уменьшаемое, </a:t>
            </a:r>
            <a:r>
              <a:rPr lang="ru-RU" sz="1400" dirty="0"/>
              <a:t>надо к разности прибавить вычитаемое.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58775" y="833734"/>
                <a:ext cx="8426450" cy="6309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dirty="0" smtClean="0"/>
                  <a:t>Решите уравнение:</a:t>
                </a:r>
              </a:p>
              <a:p>
                <a:endParaRPr lang="ru-RU" sz="9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1,56+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−57,6=48,4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800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833734"/>
                <a:ext cx="8426450" cy="630942"/>
              </a:xfrm>
              <a:prstGeom prst="rect">
                <a:avLst/>
              </a:prstGeom>
              <a:blipFill rotWithShape="0">
                <a:blip r:embed="rId3"/>
                <a:stretch>
                  <a:fillRect l="-1302" t="-8738" b="-38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Прямая соединительная линия 38"/>
          <p:cNvCxnSpPr/>
          <p:nvPr/>
        </p:nvCxnSpPr>
        <p:spPr>
          <a:xfrm>
            <a:off x="358774" y="1730131"/>
            <a:ext cx="842645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58775" y="1851440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Решение:</a:t>
            </a: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47512" y="1957080"/>
            <a:ext cx="1195312" cy="27701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3024" y="2214245"/>
                <a:ext cx="23393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1,56+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=48,4+57,6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024" y="2214245"/>
                <a:ext cx="2339358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1823" r="-2083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586644" y="1969599"/>
                <a:ext cx="460062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0" i="1" smtClean="0">
                          <a:latin typeface="Cambria Math" panose="02040503050406030204" pitchFamily="18" charset="0"/>
                        </a:rPr>
                        <m:t>48,4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6644" y="1969599"/>
                <a:ext cx="460062" cy="261610"/>
              </a:xfrm>
              <a:prstGeom prst="rect">
                <a:avLst/>
              </a:prstGeom>
              <a:blipFill rotWithShape="0">
                <a:blip r:embed="rId7"/>
                <a:stretch>
                  <a:fillRect l="-9211" r="-9211" b="-9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586644" y="2208799"/>
                <a:ext cx="460062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0" i="1" smtClean="0">
                          <a:latin typeface="Cambria Math" panose="02040503050406030204" pitchFamily="18" charset="0"/>
                        </a:rPr>
                        <m:t>57,6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6644" y="2208799"/>
                <a:ext cx="460062" cy="261610"/>
              </a:xfrm>
              <a:prstGeom prst="rect">
                <a:avLst/>
              </a:prstGeom>
              <a:blipFill rotWithShape="0">
                <a:blip r:embed="rId8"/>
                <a:stretch>
                  <a:fillRect l="-10526" r="-9211" b="-9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Прямая соединительная линия 60"/>
          <p:cNvCxnSpPr/>
          <p:nvPr/>
        </p:nvCxnSpPr>
        <p:spPr>
          <a:xfrm>
            <a:off x="3410447" y="2495252"/>
            <a:ext cx="74673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235234" y="2116843"/>
                <a:ext cx="218008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34" y="2116843"/>
                <a:ext cx="218008" cy="261610"/>
              </a:xfrm>
              <a:prstGeom prst="rect">
                <a:avLst/>
              </a:prstGeom>
              <a:blipFill rotWithShape="0">
                <a:blip r:embed="rId9"/>
                <a:stretch>
                  <a:fillRect l="-20000" r="-20000" b="-9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3679972" y="2491851"/>
                <a:ext cx="193690" cy="2658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972" y="2491851"/>
                <a:ext cx="193690" cy="265827"/>
              </a:xfrm>
              <a:prstGeom prst="rect">
                <a:avLst/>
              </a:prstGeom>
              <a:blipFill rotWithShape="0">
                <a:blip r:embed="rId10"/>
                <a:stretch>
                  <a:fillRect l="-22581" r="-19355" b="-69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3816023" y="2497119"/>
                <a:ext cx="110172" cy="2658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023" y="2497119"/>
                <a:ext cx="110172" cy="265827"/>
              </a:xfrm>
              <a:prstGeom prst="rect">
                <a:avLst/>
              </a:prstGeom>
              <a:blipFill rotWithShape="0">
                <a:blip r:embed="rId11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3864704" y="2491851"/>
                <a:ext cx="193690" cy="2658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4704" y="2491851"/>
                <a:ext cx="193690" cy="265827"/>
              </a:xfrm>
              <a:prstGeom prst="rect">
                <a:avLst/>
              </a:prstGeom>
              <a:blipFill rotWithShape="0">
                <a:blip r:embed="rId12"/>
                <a:stretch>
                  <a:fillRect l="-21875" r="-15625" b="-69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3556701" y="2490278"/>
                <a:ext cx="193690" cy="2658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701" y="2490278"/>
                <a:ext cx="193690" cy="265827"/>
              </a:xfrm>
              <a:prstGeom prst="rect">
                <a:avLst/>
              </a:prstGeom>
              <a:blipFill rotWithShape="0">
                <a:blip r:embed="rId13"/>
                <a:stretch>
                  <a:fillRect l="-18750" r="-18750" b="-69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3444460" y="2490277"/>
                <a:ext cx="193690" cy="2658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460" y="2490277"/>
                <a:ext cx="193690" cy="265827"/>
              </a:xfrm>
              <a:prstGeom prst="rect">
                <a:avLst/>
              </a:prstGeom>
              <a:blipFill rotWithShape="0">
                <a:blip r:embed="rId14"/>
                <a:stretch>
                  <a:fillRect l="-18750" r="-18750" b="-69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318439" y="2624764"/>
                <a:ext cx="15827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1,56+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=106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39" y="2624764"/>
                <a:ext cx="1582741" cy="276999"/>
              </a:xfrm>
              <a:prstGeom prst="rect">
                <a:avLst/>
              </a:prstGeom>
              <a:blipFill rotWithShape="0">
                <a:blip r:embed="rId15"/>
                <a:stretch>
                  <a:fillRect l="-2692" r="-3077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51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8" grpId="0" animBg="1"/>
      <p:bldP spid="38" grpId="0"/>
      <p:bldP spid="40" grpId="0"/>
      <p:bldP spid="5" grpId="0"/>
      <p:bldP spid="50" grpId="0"/>
      <p:bldP spid="51" grpId="0"/>
      <p:bldP spid="63" grpId="0"/>
      <p:bldP spid="70" grpId="0"/>
      <p:bldP spid="74" grpId="0"/>
      <p:bldP spid="76" grpId="0"/>
      <p:bldP spid="77" grpId="0"/>
      <p:bldP spid="78" grpId="0"/>
      <p:bldP spid="8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58774" y="361950"/>
            <a:ext cx="40338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Задание № 5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213475" y="0"/>
            <a:ext cx="2571750" cy="1622491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txBody>
          <a:bodyPr wrap="square" lIns="360000" tIns="360000" rIns="360000" bIns="180000" rtlCol="0">
            <a:spAutoFit/>
          </a:bodyPr>
          <a:lstStyle/>
          <a:p>
            <a:r>
              <a:rPr lang="ru-RU" sz="1400" dirty="0"/>
              <a:t>Чтобы найти неизвестное </a:t>
            </a:r>
            <a:r>
              <a:rPr lang="ru-RU" sz="1400" dirty="0" smtClean="0"/>
              <a:t>слагаемое, </a:t>
            </a:r>
            <a:r>
              <a:rPr lang="ru-RU" sz="1400" dirty="0"/>
              <a:t>надо от суммы отнять известное слагаемое.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58775" y="833734"/>
                <a:ext cx="8426450" cy="6309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dirty="0" smtClean="0"/>
                  <a:t>Решите уравнение:</a:t>
                </a:r>
              </a:p>
              <a:p>
                <a:endParaRPr lang="ru-RU" sz="9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1,56+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−57,6=48,4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800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833734"/>
                <a:ext cx="8426450" cy="630942"/>
              </a:xfrm>
              <a:prstGeom prst="rect">
                <a:avLst/>
              </a:prstGeom>
              <a:blipFill rotWithShape="0">
                <a:blip r:embed="rId3"/>
                <a:stretch>
                  <a:fillRect l="-1302" t="-8738" b="-38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Прямая соединительная линия 38"/>
          <p:cNvCxnSpPr/>
          <p:nvPr/>
        </p:nvCxnSpPr>
        <p:spPr>
          <a:xfrm>
            <a:off x="358774" y="1730131"/>
            <a:ext cx="842645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58775" y="1851440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Решение: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46075" y="4120022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Ответ: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53940" y="4120021"/>
                <a:ext cx="594715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104,44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940" y="4120021"/>
                <a:ext cx="594715" cy="207749"/>
              </a:xfrm>
              <a:prstGeom prst="rect">
                <a:avLst/>
              </a:prstGeom>
              <a:blipFill rotWithShape="0">
                <a:blip r:embed="rId4"/>
                <a:stretch>
                  <a:fillRect l="-6122" r="-1020" b="-88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47512" y="1957080"/>
            <a:ext cx="1195312" cy="27701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3024" y="2214245"/>
                <a:ext cx="23393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1,56+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=48,4+57,6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024" y="2214245"/>
                <a:ext cx="2339358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1823" r="-2083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586644" y="1969599"/>
                <a:ext cx="460062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0" i="1" smtClean="0">
                          <a:latin typeface="Cambria Math" panose="02040503050406030204" pitchFamily="18" charset="0"/>
                        </a:rPr>
                        <m:t>48,4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6644" y="1969599"/>
                <a:ext cx="460062" cy="261610"/>
              </a:xfrm>
              <a:prstGeom prst="rect">
                <a:avLst/>
              </a:prstGeom>
              <a:blipFill rotWithShape="0">
                <a:blip r:embed="rId8"/>
                <a:stretch>
                  <a:fillRect l="-9211" r="-9211" b="-9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586644" y="2208799"/>
                <a:ext cx="460062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0" i="1" smtClean="0">
                          <a:latin typeface="Cambria Math" panose="02040503050406030204" pitchFamily="18" charset="0"/>
                        </a:rPr>
                        <m:t>57,6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6644" y="2208799"/>
                <a:ext cx="460062" cy="261610"/>
              </a:xfrm>
              <a:prstGeom prst="rect">
                <a:avLst/>
              </a:prstGeom>
              <a:blipFill rotWithShape="0">
                <a:blip r:embed="rId9"/>
                <a:stretch>
                  <a:fillRect l="-10526" r="-9211" b="-9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Прямая соединительная линия 60"/>
          <p:cNvCxnSpPr/>
          <p:nvPr/>
        </p:nvCxnSpPr>
        <p:spPr>
          <a:xfrm>
            <a:off x="3410447" y="2495252"/>
            <a:ext cx="74673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235234" y="2116843"/>
                <a:ext cx="218008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34" y="2116843"/>
                <a:ext cx="218008" cy="261610"/>
              </a:xfrm>
              <a:prstGeom prst="rect">
                <a:avLst/>
              </a:prstGeom>
              <a:blipFill rotWithShape="0">
                <a:blip r:embed="rId10"/>
                <a:stretch>
                  <a:fillRect l="-20000" r="-20000" b="-9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3679972" y="2491851"/>
                <a:ext cx="193690" cy="2658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972" y="2491851"/>
                <a:ext cx="193690" cy="265827"/>
              </a:xfrm>
              <a:prstGeom prst="rect">
                <a:avLst/>
              </a:prstGeom>
              <a:blipFill rotWithShape="0">
                <a:blip r:embed="rId11"/>
                <a:stretch>
                  <a:fillRect l="-22581" r="-19355" b="-69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3816023" y="2497119"/>
                <a:ext cx="110172" cy="2658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023" y="2497119"/>
                <a:ext cx="110172" cy="265827"/>
              </a:xfrm>
              <a:prstGeom prst="rect">
                <a:avLst/>
              </a:prstGeom>
              <a:blipFill rotWithShape="0">
                <a:blip r:embed="rId12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3864704" y="2491851"/>
                <a:ext cx="193690" cy="2658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4704" y="2491851"/>
                <a:ext cx="193690" cy="265827"/>
              </a:xfrm>
              <a:prstGeom prst="rect">
                <a:avLst/>
              </a:prstGeom>
              <a:blipFill rotWithShape="0">
                <a:blip r:embed="rId13"/>
                <a:stretch>
                  <a:fillRect l="-21875" r="-15625" b="-69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3556701" y="2490278"/>
                <a:ext cx="193690" cy="2658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701" y="2490278"/>
                <a:ext cx="193690" cy="265827"/>
              </a:xfrm>
              <a:prstGeom prst="rect">
                <a:avLst/>
              </a:prstGeom>
              <a:blipFill rotWithShape="0">
                <a:blip r:embed="rId14"/>
                <a:stretch>
                  <a:fillRect l="-18750" r="-18750" b="-69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3444460" y="2490277"/>
                <a:ext cx="193690" cy="2658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460" y="2490277"/>
                <a:ext cx="193690" cy="265827"/>
              </a:xfrm>
              <a:prstGeom prst="rect">
                <a:avLst/>
              </a:prstGeom>
              <a:blipFill rotWithShape="0">
                <a:blip r:embed="rId15"/>
                <a:stretch>
                  <a:fillRect l="-18750" r="-18750" b="-69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318439" y="2624764"/>
                <a:ext cx="15827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1,56+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=106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39" y="2624764"/>
                <a:ext cx="1582741" cy="276999"/>
              </a:xfrm>
              <a:prstGeom prst="rect">
                <a:avLst/>
              </a:prstGeom>
              <a:blipFill rotWithShape="0">
                <a:blip r:embed="rId16"/>
                <a:stretch>
                  <a:fillRect l="-2692" r="-3077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06873" y="3035283"/>
                <a:ext cx="15827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=106−1,56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873" y="3035283"/>
                <a:ext cx="1582741" cy="276999"/>
              </a:xfrm>
              <a:prstGeom prst="rect">
                <a:avLst/>
              </a:prstGeom>
              <a:blipFill rotWithShape="0">
                <a:blip r:embed="rId17"/>
                <a:stretch>
                  <a:fillRect l="-1538" r="-3077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082050" y="1974867"/>
                <a:ext cx="700513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0" i="1" smtClean="0">
                          <a:latin typeface="Cambria Math" panose="02040503050406030204" pitchFamily="18" charset="0"/>
                        </a:rPr>
                        <m:t>106,00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050" y="1974867"/>
                <a:ext cx="700513" cy="261610"/>
              </a:xfrm>
              <a:prstGeom prst="rect">
                <a:avLst/>
              </a:prstGeom>
              <a:blipFill rotWithShape="0">
                <a:blip r:embed="rId18"/>
                <a:stretch>
                  <a:fillRect l="-6957" r="-5217" b="-69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317184" y="2214067"/>
                <a:ext cx="460062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0" i="1" smtClean="0">
                          <a:latin typeface="Cambria Math" panose="02040503050406030204" pitchFamily="18" charset="0"/>
                        </a:rPr>
                        <m:t>1,56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7184" y="2214067"/>
                <a:ext cx="460062" cy="261610"/>
              </a:xfrm>
              <a:prstGeom prst="rect">
                <a:avLst/>
              </a:prstGeom>
              <a:blipFill rotWithShape="0">
                <a:blip r:embed="rId19"/>
                <a:stretch>
                  <a:fillRect l="-9211" r="-9211" b="-9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Прямая соединительная линия 24"/>
          <p:cNvCxnSpPr/>
          <p:nvPr/>
        </p:nvCxnSpPr>
        <p:spPr>
          <a:xfrm>
            <a:off x="5023420" y="2500520"/>
            <a:ext cx="74673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730640" y="2122111"/>
                <a:ext cx="218008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0640" y="2122111"/>
                <a:ext cx="218008" cy="261610"/>
              </a:xfrm>
              <a:prstGeom prst="rect">
                <a:avLst/>
              </a:prstGeom>
              <a:blipFill rotWithShape="0">
                <a:blip r:embed="rId20"/>
                <a:stretch>
                  <a:fillRect l="-2778" r="-2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292945" y="2497119"/>
                <a:ext cx="193690" cy="2658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945" y="2497119"/>
                <a:ext cx="193690" cy="265827"/>
              </a:xfrm>
              <a:prstGeom prst="rect">
                <a:avLst/>
              </a:prstGeom>
              <a:blipFill rotWithShape="0">
                <a:blip r:embed="rId21"/>
                <a:stretch>
                  <a:fillRect l="-18750" r="-18750" b="-69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428996" y="2502387"/>
                <a:ext cx="110172" cy="2658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8996" y="2502387"/>
                <a:ext cx="110172" cy="265827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477677" y="2497119"/>
                <a:ext cx="193690" cy="2658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677" y="2497119"/>
                <a:ext cx="193690" cy="265827"/>
              </a:xfrm>
              <a:prstGeom prst="rect">
                <a:avLst/>
              </a:prstGeom>
              <a:blipFill rotWithShape="0">
                <a:blip r:embed="rId23"/>
                <a:stretch>
                  <a:fillRect l="-22581" r="-19355" b="-69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169674" y="2495546"/>
                <a:ext cx="193690" cy="2658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674" y="2495546"/>
                <a:ext cx="193690" cy="265827"/>
              </a:xfrm>
              <a:prstGeom prst="rect">
                <a:avLst/>
              </a:prstGeom>
              <a:blipFill rotWithShape="0">
                <a:blip r:embed="rId24"/>
                <a:stretch>
                  <a:fillRect l="-18750" r="-18750" b="-68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057433" y="2495545"/>
                <a:ext cx="193690" cy="2658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433" y="2495545"/>
                <a:ext cx="193690" cy="265827"/>
              </a:xfrm>
              <a:prstGeom prst="rect">
                <a:avLst/>
              </a:prstGeom>
              <a:blipFill rotWithShape="0">
                <a:blip r:embed="rId25"/>
                <a:stretch>
                  <a:fillRect l="-22581" r="-19355" b="-68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605220" y="2491460"/>
                <a:ext cx="193690" cy="2658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220" y="2491460"/>
                <a:ext cx="193690" cy="265827"/>
              </a:xfrm>
              <a:prstGeom prst="rect">
                <a:avLst/>
              </a:prstGeom>
              <a:blipFill rotWithShape="0">
                <a:blip r:embed="rId26"/>
                <a:stretch>
                  <a:fillRect l="-18750" r="-18750" b="-69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06872" y="3445802"/>
                <a:ext cx="11787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=104,44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872" y="3445802"/>
                <a:ext cx="1178784" cy="276999"/>
              </a:xfrm>
              <a:prstGeom prst="rect">
                <a:avLst/>
              </a:prstGeom>
              <a:blipFill rotWithShape="0">
                <a:blip r:embed="rId27"/>
                <a:stretch>
                  <a:fillRect l="-2062" r="-4639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753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/>
      <p:bldP spid="13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8775" y="865294"/>
            <a:ext cx="8158924" cy="43858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ts val="2200"/>
              </a:lnSpc>
              <a:buFont typeface="Arial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Чтобы </a:t>
            </a:r>
            <a:r>
              <a:rPr lang="ru-RU" sz="1600" dirty="0">
                <a:solidFill>
                  <a:srgbClr val="FFC000"/>
                </a:solidFill>
              </a:rPr>
              <a:t>сложить две десятичные дроби</a:t>
            </a:r>
            <a:r>
              <a:rPr lang="ru-RU" sz="1600" dirty="0">
                <a:solidFill>
                  <a:schemeClr val="bg1"/>
                </a:solidFill>
              </a:rPr>
              <a:t>, надо:</a:t>
            </a:r>
          </a:p>
          <a:p>
            <a:pPr>
              <a:lnSpc>
                <a:spcPts val="2200"/>
              </a:lnSpc>
            </a:pPr>
            <a:r>
              <a:rPr lang="ru-RU" sz="1600" dirty="0">
                <a:solidFill>
                  <a:schemeClr val="bg1"/>
                </a:solidFill>
              </a:rPr>
              <a:t>1. Уравнять в слагаемых количество цифр после запятой.</a:t>
            </a:r>
          </a:p>
          <a:p>
            <a:pPr>
              <a:lnSpc>
                <a:spcPts val="2200"/>
              </a:lnSpc>
            </a:pPr>
            <a:r>
              <a:rPr lang="ru-RU" sz="1600" dirty="0">
                <a:solidFill>
                  <a:schemeClr val="bg1"/>
                </a:solidFill>
              </a:rPr>
              <a:t>2. Записать слагаемые друг под другом так, чтобы каждый разряд второго слагаемого располагался под соответствующим разрядом первого слагаемого.</a:t>
            </a:r>
          </a:p>
          <a:p>
            <a:pPr>
              <a:lnSpc>
                <a:spcPts val="2200"/>
              </a:lnSpc>
            </a:pPr>
            <a:r>
              <a:rPr lang="ru-RU" sz="1600" dirty="0">
                <a:solidFill>
                  <a:schemeClr val="bg1"/>
                </a:solidFill>
              </a:rPr>
              <a:t>3. Сложить полученные числа так, как складывают натуральные числа.</a:t>
            </a:r>
          </a:p>
          <a:p>
            <a:pPr>
              <a:lnSpc>
                <a:spcPts val="2200"/>
              </a:lnSpc>
            </a:pPr>
            <a:r>
              <a:rPr lang="ru-RU" sz="1600" dirty="0">
                <a:solidFill>
                  <a:schemeClr val="bg1"/>
                </a:solidFill>
              </a:rPr>
              <a:t>4. Поставить в полученной сумме запятую под запятыми в слагаемых.</a:t>
            </a:r>
          </a:p>
          <a:p>
            <a:pPr marL="285750" indent="-285750">
              <a:lnSpc>
                <a:spcPts val="2200"/>
              </a:lnSpc>
              <a:buFont typeface="Arial" pitchFamily="34" charset="0"/>
              <a:buChar char="•"/>
            </a:pPr>
            <a:endParaRPr lang="en-US" sz="1600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ts val="2200"/>
              </a:lnSpc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</a:rPr>
              <a:t>Для </a:t>
            </a:r>
            <a:r>
              <a:rPr lang="ru-RU" sz="1600" dirty="0">
                <a:solidFill>
                  <a:schemeClr val="bg1"/>
                </a:solidFill>
              </a:rPr>
              <a:t>того, чтобы </a:t>
            </a:r>
            <a:r>
              <a:rPr lang="ru-RU" sz="1600" dirty="0">
                <a:solidFill>
                  <a:srgbClr val="FFC000"/>
                </a:solidFill>
              </a:rPr>
              <a:t>из одной десятичной дроби вычесть другую</a:t>
            </a:r>
            <a:r>
              <a:rPr lang="ru-RU" sz="1600" dirty="0">
                <a:solidFill>
                  <a:schemeClr val="bg1"/>
                </a:solidFill>
              </a:rPr>
              <a:t>, надо:</a:t>
            </a:r>
          </a:p>
          <a:p>
            <a:pPr>
              <a:lnSpc>
                <a:spcPts val="2200"/>
              </a:lnSpc>
            </a:pPr>
            <a:r>
              <a:rPr lang="en-US" sz="1600" dirty="0" smtClean="0">
                <a:solidFill>
                  <a:schemeClr val="bg1"/>
                </a:solidFill>
              </a:rPr>
              <a:t>1.</a:t>
            </a:r>
            <a:r>
              <a:rPr lang="ru-RU" sz="1600" dirty="0" smtClean="0">
                <a:solidFill>
                  <a:schemeClr val="bg1"/>
                </a:solidFill>
              </a:rPr>
              <a:t> Уравнять </a:t>
            </a:r>
            <a:r>
              <a:rPr lang="ru-RU" sz="1600" dirty="0">
                <a:solidFill>
                  <a:schemeClr val="bg1"/>
                </a:solidFill>
              </a:rPr>
              <a:t>в уменьшаемом и вычитаемом количество цифр после запятой.</a:t>
            </a:r>
          </a:p>
          <a:p>
            <a:pPr>
              <a:lnSpc>
                <a:spcPts val="2200"/>
              </a:lnSpc>
            </a:pPr>
            <a:r>
              <a:rPr lang="en-US" sz="1600" dirty="0" smtClean="0">
                <a:solidFill>
                  <a:schemeClr val="bg1"/>
                </a:solidFill>
              </a:rPr>
              <a:t>2.</a:t>
            </a:r>
            <a:r>
              <a:rPr lang="ru-RU" sz="1600" dirty="0" smtClean="0">
                <a:solidFill>
                  <a:schemeClr val="bg1"/>
                </a:solidFill>
              </a:rPr>
              <a:t> Записать </a:t>
            </a:r>
            <a:r>
              <a:rPr lang="ru-RU" sz="1600" dirty="0">
                <a:solidFill>
                  <a:schemeClr val="bg1"/>
                </a:solidFill>
              </a:rPr>
              <a:t>вычитаемое под уменьшаемым так, чтобы каждый разряд вычитаемого оказался под соответствующим разрядом уменьшаемого.</a:t>
            </a:r>
          </a:p>
          <a:p>
            <a:pPr>
              <a:lnSpc>
                <a:spcPts val="2200"/>
              </a:lnSpc>
            </a:pPr>
            <a:r>
              <a:rPr lang="ru-RU" sz="1600" dirty="0">
                <a:solidFill>
                  <a:schemeClr val="bg1"/>
                </a:solidFill>
              </a:rPr>
              <a:t>3. Произвести вычитание так, как вычитают натуральные числа.</a:t>
            </a:r>
          </a:p>
          <a:p>
            <a:pPr>
              <a:lnSpc>
                <a:spcPts val="2200"/>
              </a:lnSpc>
            </a:pPr>
            <a:r>
              <a:rPr lang="ru-RU" sz="1600" dirty="0">
                <a:solidFill>
                  <a:schemeClr val="bg1"/>
                </a:solidFill>
              </a:rPr>
              <a:t>4. Поставить в полученной разности запятую под запятыми в уменьшаемом и вычитаемом.</a:t>
            </a:r>
          </a:p>
          <a:p>
            <a:pPr>
              <a:lnSpc>
                <a:spcPts val="2200"/>
              </a:lnSpc>
              <a:spcBef>
                <a:spcPts val="1200"/>
              </a:spcBef>
              <a:spcAft>
                <a:spcPts val="1200"/>
              </a:spcAft>
            </a:pP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775" y="361950"/>
            <a:ext cx="842645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C000"/>
                </a:solidFill>
                <a:latin typeface="+mj-lt"/>
              </a:rPr>
              <a:t>Итоги урока</a:t>
            </a:r>
          </a:p>
        </p:txBody>
      </p:sp>
    </p:spTree>
    <p:extLst>
      <p:ext uri="{BB962C8B-B14F-4D97-AF65-F5344CB8AC3E}">
        <p14:creationId xmlns:p14="http://schemas.microsoft.com/office/powerpoint/2010/main" val="406882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77862" y="1358203"/>
            <a:ext cx="2637071" cy="36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51" y="1461253"/>
            <a:ext cx="1464443" cy="3393900"/>
          </a:xfrm>
          <a:prstGeom prst="rect">
            <a:avLst/>
          </a:prstGeom>
        </p:spPr>
      </p:pic>
      <p:sp>
        <p:nvSpPr>
          <p:cNvPr id="12" name="Скругленная прямоугольная выноска 11"/>
          <p:cNvSpPr/>
          <p:nvPr/>
        </p:nvSpPr>
        <p:spPr>
          <a:xfrm>
            <a:off x="3924300" y="376238"/>
            <a:ext cx="4860925" cy="893066"/>
          </a:xfrm>
          <a:prstGeom prst="wedgeRoundRectCallout">
            <a:avLst>
              <a:gd name="adj1" fmla="val 27817"/>
              <a:gd name="adj2" fmla="val 67734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Я решил, что поскольку складывать десятичные дроби </a:t>
            </a:r>
            <a:r>
              <a:rPr lang="ru-RU" dirty="0" smtClean="0">
                <a:solidFill>
                  <a:schemeClr val="tx1"/>
                </a:solidFill>
              </a:rPr>
              <a:t>ещё </a:t>
            </a:r>
            <a:r>
              <a:rPr lang="ru-RU" dirty="0">
                <a:solidFill>
                  <a:schemeClr val="tx1"/>
                </a:solidFill>
              </a:rPr>
              <a:t>не умею, то надо перевести десятичные дроби в обыкновенные и сложить.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864958" y="1696900"/>
                <a:ext cx="55944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1,5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4958" y="1696900"/>
                <a:ext cx="559449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433383" y="1461253"/>
                <a:ext cx="1111779" cy="818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=1</m:t>
                      </m:r>
                      <m:f>
                        <m:fPr>
                          <m:ctrlPr>
                            <a:rPr lang="ru-R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3383" y="1461253"/>
                <a:ext cx="1111779" cy="81823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911625" y="2749535"/>
                <a:ext cx="55944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0,5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1625" y="2749535"/>
                <a:ext cx="559449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433383" y="2491663"/>
                <a:ext cx="853182" cy="818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3383" y="2491663"/>
                <a:ext cx="853182" cy="81823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864958" y="3522074"/>
                <a:ext cx="1569083" cy="818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ru-R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4958" y="3522074"/>
                <a:ext cx="1569083" cy="81823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415044" y="3533583"/>
                <a:ext cx="1777794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=1</m:t>
                      </m:r>
                      <m:f>
                        <m:fPr>
                          <m:ctrlPr>
                            <a:rPr lang="ru-R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044" y="3533583"/>
                <a:ext cx="1777794" cy="80945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288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77862" y="1358203"/>
            <a:ext cx="2637071" cy="36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51" y="1461253"/>
            <a:ext cx="1464443" cy="3393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Скругленная прямоугольная выноска 11"/>
              <p:cNvSpPr/>
              <p:nvPr/>
            </p:nvSpPr>
            <p:spPr>
              <a:xfrm>
                <a:off x="3924300" y="376238"/>
                <a:ext cx="4860925" cy="893066"/>
              </a:xfrm>
              <a:prstGeom prst="wedgeRoundRectCallout">
                <a:avLst>
                  <a:gd name="adj1" fmla="val 27817"/>
                  <a:gd name="adj2" fmla="val 67734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Мама </a:t>
                </a:r>
                <a:r>
                  <a:rPr lang="ru-RU" dirty="0">
                    <a:solidFill>
                      <a:schemeClr val="tx1"/>
                    </a:solidFill>
                  </a:rPr>
                  <a:t>вчера за целый день выпила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ru-RU" dirty="0">
                    <a:solidFill>
                      <a:schemeClr val="tx1"/>
                    </a:solidFill>
                  </a:rPr>
                  <a:t> литра воды.</a:t>
                </a:r>
              </a:p>
            </p:txBody>
          </p:sp>
        </mc:Choice>
        <mc:Fallback xmlns="">
          <p:sp>
            <p:nvSpPr>
              <p:cNvPr id="12" name="Скругленная прямоугольная выноска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300" y="376238"/>
                <a:ext cx="4860925" cy="893066"/>
              </a:xfrm>
              <a:prstGeom prst="wedgeRoundRectCallout">
                <a:avLst>
                  <a:gd name="adj1" fmla="val 27817"/>
                  <a:gd name="adj2" fmla="val 67734"/>
                  <a:gd name="adj3" fmla="val 16667"/>
                </a:avLst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Скругленная прямоугольная выноска 13"/>
          <p:cNvSpPr/>
          <p:nvPr/>
        </p:nvSpPr>
        <p:spPr>
          <a:xfrm>
            <a:off x="358776" y="351871"/>
            <a:ext cx="3268126" cy="893066"/>
          </a:xfrm>
          <a:prstGeom prst="wedgeRoundRectCallout">
            <a:avLst>
              <a:gd name="adj1" fmla="val -28142"/>
              <a:gd name="adj2" fmla="val 69156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Вот интересно, а можно складывать десятичные </a:t>
            </a:r>
            <a:r>
              <a:rPr lang="ru-RU" dirty="0" smtClean="0">
                <a:solidFill>
                  <a:schemeClr val="tx1"/>
                </a:solidFill>
              </a:rPr>
              <a:t>дроби, </a:t>
            </a:r>
            <a:r>
              <a:rPr lang="ru-RU" dirty="0">
                <a:solidFill>
                  <a:schemeClr val="tx1"/>
                </a:solidFill>
              </a:rPr>
              <a:t>не переводя их в обыкновенные?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864958" y="1696900"/>
                <a:ext cx="55944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1,5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4958" y="1696900"/>
                <a:ext cx="559449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433383" y="1461253"/>
                <a:ext cx="1111779" cy="818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=1</m:t>
                      </m:r>
                      <m:f>
                        <m:fPr>
                          <m:ctrlPr>
                            <a:rPr lang="ru-R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3383" y="1461253"/>
                <a:ext cx="1111779" cy="81823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911625" y="2749535"/>
                <a:ext cx="55944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0,5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1625" y="2749535"/>
                <a:ext cx="559449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433383" y="2491663"/>
                <a:ext cx="853182" cy="818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3383" y="2491663"/>
                <a:ext cx="853182" cy="81823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864958" y="3522074"/>
                <a:ext cx="1569083" cy="818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ru-R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4958" y="3522074"/>
                <a:ext cx="1569083" cy="81823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415044" y="3533583"/>
                <a:ext cx="1777794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=1</m:t>
                      </m:r>
                      <m:f>
                        <m:fPr>
                          <m:ctrlPr>
                            <a:rPr lang="ru-R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044" y="3533583"/>
                <a:ext cx="1777794" cy="80945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991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77862" y="1358203"/>
            <a:ext cx="2637071" cy="36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51" y="1461253"/>
            <a:ext cx="1464443" cy="3393900"/>
          </a:xfrm>
          <a:prstGeom prst="rect">
            <a:avLst/>
          </a:prstGeom>
        </p:spPr>
      </p:pic>
      <p:sp>
        <p:nvSpPr>
          <p:cNvPr id="12" name="Скругленная прямоугольная выноска 11"/>
          <p:cNvSpPr/>
          <p:nvPr/>
        </p:nvSpPr>
        <p:spPr>
          <a:xfrm>
            <a:off x="3924300" y="376238"/>
            <a:ext cx="4860925" cy="893066"/>
          </a:xfrm>
          <a:prstGeom prst="wedgeRoundRectCallout">
            <a:avLst>
              <a:gd name="adj1" fmla="val 27817"/>
              <a:gd name="adj2" fmla="val 67734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Я знаю, кто нам может ответить на этот вопрос. </a:t>
            </a:r>
            <a:r>
              <a:rPr lang="ru-RU" dirty="0" err="1">
                <a:solidFill>
                  <a:schemeClr val="tx1"/>
                </a:solidFill>
              </a:rPr>
              <a:t>Электроша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Пойдём </a:t>
            </a:r>
            <a:r>
              <a:rPr lang="ru-RU" dirty="0">
                <a:solidFill>
                  <a:schemeClr val="tx1"/>
                </a:solidFill>
              </a:rPr>
              <a:t>к </a:t>
            </a:r>
            <a:r>
              <a:rPr lang="ru-RU" dirty="0" smtClean="0">
                <a:solidFill>
                  <a:schemeClr val="tx1"/>
                </a:solidFill>
              </a:rPr>
              <a:t>нему </a:t>
            </a:r>
            <a:r>
              <a:rPr lang="ru-RU" dirty="0">
                <a:solidFill>
                  <a:schemeClr val="tx1"/>
                </a:solidFill>
              </a:rPr>
              <a:t>и всё разузнаем.</a:t>
            </a: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358776" y="351871"/>
            <a:ext cx="3268126" cy="893066"/>
          </a:xfrm>
          <a:prstGeom prst="wedgeRoundRectCallout">
            <a:avLst>
              <a:gd name="adj1" fmla="val -28142"/>
              <a:gd name="adj2" fmla="val 69156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Вот интересно, а можно складывать десятичные </a:t>
            </a:r>
            <a:r>
              <a:rPr lang="ru-RU" dirty="0" smtClean="0">
                <a:solidFill>
                  <a:schemeClr val="tx1"/>
                </a:solidFill>
              </a:rPr>
              <a:t>дроби, </a:t>
            </a:r>
            <a:r>
              <a:rPr lang="ru-RU" dirty="0">
                <a:solidFill>
                  <a:schemeClr val="tx1"/>
                </a:solidFill>
              </a:rPr>
              <a:t>не переводя их в обыкновенные?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864958" y="1696900"/>
                <a:ext cx="55944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1,5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4958" y="1696900"/>
                <a:ext cx="559449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433383" y="1461253"/>
                <a:ext cx="1111779" cy="818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=1</m:t>
                      </m:r>
                      <m:f>
                        <m:fPr>
                          <m:ctrlPr>
                            <a:rPr lang="ru-R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3383" y="1461253"/>
                <a:ext cx="1111779" cy="81823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911625" y="2749535"/>
                <a:ext cx="55944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0,5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1625" y="2749535"/>
                <a:ext cx="559449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433383" y="2491663"/>
                <a:ext cx="853182" cy="818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3383" y="2491663"/>
                <a:ext cx="853182" cy="81823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864958" y="3522074"/>
                <a:ext cx="1569083" cy="818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ru-R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4958" y="3522074"/>
                <a:ext cx="1569083" cy="81823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415044" y="3533583"/>
                <a:ext cx="1777794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=1</m:t>
                      </m:r>
                      <m:f>
                        <m:fPr>
                          <m:ctrlPr>
                            <a:rPr lang="ru-R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044" y="3533583"/>
                <a:ext cx="1777794" cy="80945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635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77862" y="1358203"/>
            <a:ext cx="2637071" cy="36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6151" y="1475403"/>
            <a:ext cx="1464443" cy="33939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p:sp>
        <p:nvSpPr>
          <p:cNvPr id="12" name="Скругленная прямоугольная выноска 11"/>
          <p:cNvSpPr/>
          <p:nvPr/>
        </p:nvSpPr>
        <p:spPr>
          <a:xfrm>
            <a:off x="5416151" y="376238"/>
            <a:ext cx="3369074" cy="893066"/>
          </a:xfrm>
          <a:prstGeom prst="wedgeRoundRectCallout">
            <a:avLst>
              <a:gd name="adj1" fmla="val 1224"/>
              <a:gd name="adj2" fmla="val 70578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</a:rPr>
              <a:t>Электроша</a:t>
            </a:r>
            <a:r>
              <a:rPr lang="ru-RU" dirty="0">
                <a:solidFill>
                  <a:schemeClr val="tx1"/>
                </a:solidFill>
              </a:rPr>
              <a:t>, здравствуй. Мы снова к тебе с вопросом.</a:t>
            </a: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796665" y="376238"/>
            <a:ext cx="2733935" cy="762000"/>
          </a:xfrm>
          <a:prstGeom prst="wedgeRoundRectCallout">
            <a:avLst>
              <a:gd name="adj1" fmla="val -24278"/>
              <a:gd name="adj2" fmla="val 149544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Здравствуйте, мальчики.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Задавайте свой вопрос.</a:t>
            </a:r>
          </a:p>
        </p:txBody>
      </p:sp>
    </p:spTree>
    <p:extLst>
      <p:ext uri="{BB962C8B-B14F-4D97-AF65-F5344CB8AC3E}">
        <p14:creationId xmlns:p14="http://schemas.microsoft.com/office/powerpoint/2010/main" val="334015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77862" y="1358203"/>
            <a:ext cx="2637071" cy="36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6151" y="1475403"/>
            <a:ext cx="1464443" cy="33939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p:sp>
        <p:nvSpPr>
          <p:cNvPr id="12" name="Скругленная прямоугольная выноска 11"/>
          <p:cNvSpPr/>
          <p:nvPr/>
        </p:nvSpPr>
        <p:spPr>
          <a:xfrm>
            <a:off x="5416151" y="376238"/>
            <a:ext cx="3369074" cy="893066"/>
          </a:xfrm>
          <a:prstGeom prst="wedgeRoundRectCallout">
            <a:avLst>
              <a:gd name="adj1" fmla="val 1224"/>
              <a:gd name="adj2" fmla="val 70578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Мы хотим научиться складывать десятичные дроби, чтобы не переводить их в обыкновенные.</a:t>
            </a: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796665" y="376238"/>
            <a:ext cx="2733935" cy="762000"/>
          </a:xfrm>
          <a:prstGeom prst="wedgeRoundRectCallout">
            <a:avLst>
              <a:gd name="adj1" fmla="val -24278"/>
              <a:gd name="adj2" fmla="val 149544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Хорошо, ребята. 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Сейчас </a:t>
            </a:r>
            <a:r>
              <a:rPr lang="ru-RU" dirty="0">
                <a:solidFill>
                  <a:schemeClr val="tx1"/>
                </a:solidFill>
              </a:rPr>
              <a:t>я вам </a:t>
            </a:r>
            <a:r>
              <a:rPr lang="ru-RU" dirty="0" smtClean="0">
                <a:solidFill>
                  <a:schemeClr val="tx1"/>
                </a:solidFill>
              </a:rPr>
              <a:t>всё </a:t>
            </a:r>
            <a:r>
              <a:rPr lang="ru-RU" dirty="0">
                <a:solidFill>
                  <a:schemeClr val="tx1"/>
                </a:solidFill>
              </a:rPr>
              <a:t>расскажу.</a:t>
            </a:r>
          </a:p>
        </p:txBody>
      </p:sp>
    </p:spTree>
    <p:extLst>
      <p:ext uri="{BB962C8B-B14F-4D97-AF65-F5344CB8AC3E}">
        <p14:creationId xmlns:p14="http://schemas.microsoft.com/office/powerpoint/2010/main" val="388403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8774" y="462496"/>
            <a:ext cx="842645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+mj-lt"/>
              </a:rPr>
              <a:t>Устный счёт</a:t>
            </a:r>
            <a:endParaRPr lang="ru-RU" sz="2400" b="1" dirty="0">
              <a:solidFill>
                <a:srgbClr val="FFC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761285" y="1294324"/>
                <a:ext cx="711021" cy="79117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4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3,7</m:t>
                      </m:r>
                    </m:oMath>
                  </m:oMathPara>
                </a14:m>
                <a:endParaRPr lang="ru-RU" sz="3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285" y="1294324"/>
                <a:ext cx="711021" cy="79117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Прямоугольник 35"/>
          <p:cNvSpPr/>
          <p:nvPr/>
        </p:nvSpPr>
        <p:spPr>
          <a:xfrm>
            <a:off x="2056076" y="1293575"/>
            <a:ext cx="534041" cy="79192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27000" dist="63500" dir="5400000" sx="95000" sy="95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8113" indent="-138113" algn="ctr"/>
            <a:endParaRPr lang="ru-RU" sz="3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113678" y="1427928"/>
                <a:ext cx="349455" cy="5232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ru-RU" sz="3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3678" y="1427928"/>
                <a:ext cx="349455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Прямоугольник 24"/>
          <p:cNvSpPr/>
          <p:nvPr/>
        </p:nvSpPr>
        <p:spPr>
          <a:xfrm>
            <a:off x="1992704" y="2914002"/>
            <a:ext cx="923533" cy="10548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27000" dist="63500" dir="5400000" sx="95000" sy="95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8113" indent="-138113" algn="ctr"/>
            <a:endParaRPr lang="ru-RU" sz="3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010028" y="2939402"/>
                <a:ext cx="906210" cy="9935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400" b="0" i="1" smtClean="0">
                          <a:latin typeface="Cambria Math" panose="02040503050406030204" pitchFamily="18" charset="0"/>
                        </a:rPr>
                        <m:t>8</m:t>
                      </m:r>
                      <m:f>
                        <m:fPr>
                          <m:ctrlPr>
                            <a:rPr lang="ru-RU" sz="3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3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ru-RU" sz="3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0028" y="2939402"/>
                <a:ext cx="906210" cy="99354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574731" y="2920658"/>
                <a:ext cx="912576" cy="104814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4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8</m:t>
                      </m:r>
                      <m:r>
                        <a:rPr lang="en-US" sz="34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ru-RU" sz="34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ru-RU" sz="3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731" y="2920658"/>
                <a:ext cx="912576" cy="104814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1540649" y="3228204"/>
                <a:ext cx="396240" cy="540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5888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4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649" y="3228204"/>
                <a:ext cx="396240" cy="54000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3480011" y="1293575"/>
                <a:ext cx="689917" cy="79192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4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34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ru-RU" sz="34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sz="3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011" y="1293575"/>
                <a:ext cx="689917" cy="79192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Прямоугольник 30"/>
          <p:cNvSpPr/>
          <p:nvPr/>
        </p:nvSpPr>
        <p:spPr>
          <a:xfrm>
            <a:off x="4726212" y="1293575"/>
            <a:ext cx="645635" cy="808283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27000" dist="63500" dir="5400000" sx="95000" sy="95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8113" indent="-138113" algn="ctr"/>
            <a:endParaRPr lang="ru-RU" sz="3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753274" y="1443639"/>
                <a:ext cx="591509" cy="5232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400" b="0" i="1" smtClean="0"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ru-RU" sz="3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274" y="1443639"/>
                <a:ext cx="591509" cy="52322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4266127" y="1409998"/>
                <a:ext cx="396240" cy="540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5888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4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ru-RU" sz="3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6127" y="1409998"/>
                <a:ext cx="396240" cy="54000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Прямоугольник 39"/>
          <p:cNvSpPr/>
          <p:nvPr/>
        </p:nvSpPr>
        <p:spPr>
          <a:xfrm>
            <a:off x="4875369" y="2922687"/>
            <a:ext cx="957106" cy="10548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27000" dist="63500" dir="5400000" sx="95000" sy="95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8113" indent="-138113" algn="ctr"/>
            <a:endParaRPr lang="ru-RU" sz="3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858558" y="2931737"/>
                <a:ext cx="906210" cy="9828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400" b="0" i="1" smtClean="0">
                          <a:latin typeface="Cambria Math" panose="02040503050406030204" pitchFamily="18" charset="0"/>
                        </a:rPr>
                        <m:t>6</m:t>
                      </m:r>
                      <m:f>
                        <m:fPr>
                          <m:ctrlPr>
                            <a:rPr lang="ru-RU" sz="3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ru-RU" sz="3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ru-RU" sz="3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8558" y="2931737"/>
                <a:ext cx="906210" cy="982898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/>
              <p:cNvSpPr/>
              <p:nvPr/>
            </p:nvSpPr>
            <p:spPr>
              <a:xfrm>
                <a:off x="3498012" y="2914002"/>
                <a:ext cx="822616" cy="104814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4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6</m:t>
                      </m:r>
                      <m:r>
                        <a:rPr lang="en-US" sz="34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ru-RU" sz="34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ru-RU" sz="3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012" y="2914002"/>
                <a:ext cx="822616" cy="104814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42"/>
              <p:cNvSpPr/>
              <p:nvPr/>
            </p:nvSpPr>
            <p:spPr>
              <a:xfrm>
                <a:off x="4423313" y="3236889"/>
                <a:ext cx="396240" cy="540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5888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4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313" y="3236889"/>
                <a:ext cx="396240" cy="54000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угольник 43"/>
              <p:cNvSpPr/>
              <p:nvPr/>
            </p:nvSpPr>
            <p:spPr>
              <a:xfrm>
                <a:off x="1566728" y="1412452"/>
                <a:ext cx="396240" cy="540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5888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4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ru-RU" sz="3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4" name="Прямоугольник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728" y="1412452"/>
                <a:ext cx="396240" cy="54000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6321006" y="1134263"/>
                <a:ext cx="822616" cy="104814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4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4</m:t>
                      </m:r>
                      <m:r>
                        <a:rPr lang="en-US" sz="34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ru-RU" sz="34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sz="3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1006" y="1134263"/>
                <a:ext cx="822616" cy="1048144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7667553" y="1158380"/>
                <a:ext cx="822616" cy="104814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4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4</m:t>
                      </m:r>
                      <m:r>
                        <a:rPr lang="en-US" sz="34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ru-RU" sz="34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ru-RU" sz="3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7553" y="1158380"/>
                <a:ext cx="822616" cy="1048144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6321006" y="2949653"/>
                <a:ext cx="822616" cy="104814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4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3</m:t>
                      </m:r>
                      <m:r>
                        <a:rPr lang="en-US" sz="34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ru-RU" sz="34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ru-RU" sz="3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1006" y="2949653"/>
                <a:ext cx="822616" cy="1048144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7667553" y="2973770"/>
                <a:ext cx="822616" cy="104814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4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3</m:t>
                      </m:r>
                      <m:r>
                        <a:rPr lang="en-US" sz="34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ru-RU" sz="34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sz="3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7553" y="2973770"/>
                <a:ext cx="822616" cy="1048144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7207467" y="1426859"/>
                <a:ext cx="396240" cy="540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5888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ru-RU" sz="3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7467" y="1426859"/>
                <a:ext cx="396240" cy="540000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/>
              <p:cNvSpPr/>
              <p:nvPr/>
            </p:nvSpPr>
            <p:spPr>
              <a:xfrm>
                <a:off x="7207467" y="3240737"/>
                <a:ext cx="396240" cy="540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5888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ru-RU" sz="3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7467" y="3240737"/>
                <a:ext cx="396240" cy="540000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967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6" grpId="0" animBg="1"/>
      <p:bldP spid="11" grpId="0"/>
      <p:bldP spid="25" grpId="0" animBg="1"/>
      <p:bldP spid="26" grpId="0"/>
      <p:bldP spid="27" grpId="0" animBg="1"/>
      <p:bldP spid="28" grpId="0" animBg="1"/>
      <p:bldP spid="29" grpId="0" animBg="1"/>
      <p:bldP spid="31" grpId="0" animBg="1"/>
      <p:bldP spid="32" grpId="0"/>
      <p:bldP spid="37" grpId="0" animBg="1"/>
      <p:bldP spid="40" grpId="0" animBg="1"/>
      <p:bldP spid="41" grpId="0"/>
      <p:bldP spid="42" grpId="0" animBg="1"/>
      <p:bldP spid="43" grpId="0" animBg="1"/>
      <p:bldP spid="44" grpId="0" animBg="1"/>
      <p:bldP spid="21" grpId="0" animBg="1"/>
      <p:bldP spid="22" grpId="0" animBg="1"/>
      <p:bldP spid="23" grpId="0" animBg="1"/>
      <p:bldP spid="24" grpId="0" animBg="1"/>
      <p:bldP spid="34" grpId="0" animBg="1"/>
      <p:bldP spid="3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BJ">
      <a:majorFont>
        <a:latin typeface="Merriweather"/>
        <a:ea typeface=""/>
        <a:cs typeface=""/>
      </a:majorFont>
      <a:minorFont>
        <a:latin typeface="Roboto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13416</TotalTime>
  <Words>1444</Words>
  <Application>Microsoft Office PowerPoint</Application>
  <PresentationFormat>Экран (16:9)</PresentationFormat>
  <Paragraphs>462</Paragraphs>
  <Slides>36</Slides>
  <Notes>36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2" baseType="lpstr">
      <vt:lpstr>Merriweather</vt:lpstr>
      <vt:lpstr>Roboto</vt:lpstr>
      <vt:lpstr>Arial</vt:lpstr>
      <vt:lpstr>Cambria Math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MSI</cp:lastModifiedBy>
  <cp:revision>378</cp:revision>
  <dcterms:created xsi:type="dcterms:W3CDTF">2017-06-06T14:34:21Z</dcterms:created>
  <dcterms:modified xsi:type="dcterms:W3CDTF">2025-01-17T12:59:52Z</dcterms:modified>
</cp:coreProperties>
</file>