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8"/>
  </p:notesMasterIdLst>
  <p:sldIdLst>
    <p:sldId id="273" r:id="rId2"/>
    <p:sldId id="516" r:id="rId3"/>
    <p:sldId id="274" r:id="rId4"/>
    <p:sldId id="541" r:id="rId5"/>
    <p:sldId id="469" r:id="rId6"/>
    <p:sldId id="542" r:id="rId7"/>
    <p:sldId id="262" r:id="rId8"/>
    <p:sldId id="470" r:id="rId9"/>
    <p:sldId id="524" r:id="rId10"/>
    <p:sldId id="543" r:id="rId11"/>
    <p:sldId id="544" r:id="rId12"/>
    <p:sldId id="546" r:id="rId13"/>
    <p:sldId id="547" r:id="rId14"/>
    <p:sldId id="548" r:id="rId15"/>
    <p:sldId id="326" r:id="rId16"/>
    <p:sldId id="472" r:id="rId17"/>
    <p:sldId id="410" r:id="rId18"/>
    <p:sldId id="549" r:id="rId19"/>
    <p:sldId id="550" r:id="rId20"/>
    <p:sldId id="551" r:id="rId21"/>
    <p:sldId id="495" r:id="rId22"/>
    <p:sldId id="552" r:id="rId23"/>
    <p:sldId id="553" r:id="rId24"/>
    <p:sldId id="554" r:id="rId25"/>
    <p:sldId id="555" r:id="rId26"/>
    <p:sldId id="556" r:id="rId27"/>
    <p:sldId id="532" r:id="rId28"/>
    <p:sldId id="533" r:id="rId29"/>
    <p:sldId id="558" r:id="rId30"/>
    <p:sldId id="559" r:id="rId31"/>
    <p:sldId id="560" r:id="rId32"/>
    <p:sldId id="557" r:id="rId33"/>
    <p:sldId id="561" r:id="rId34"/>
    <p:sldId id="496" r:id="rId35"/>
    <p:sldId id="537" r:id="rId36"/>
    <p:sldId id="374" r:id="rId37"/>
  </p:sldIdLst>
  <p:sldSz cx="9144000" cy="5143500" type="screen16x9"/>
  <p:notesSz cx="6858000" cy="9144000"/>
  <p:embeddedFontLst>
    <p:embeddedFont>
      <p:font typeface="Merriweather" panose="020B0604020202020204" charset="-52"/>
      <p:regular r:id="rId39"/>
      <p:bold r:id="rId40"/>
    </p:embeddedFont>
    <p:embeddedFont>
      <p:font typeface="Cambria Math" panose="02040503050406030204" pitchFamily="18" charset="0"/>
      <p:regular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59" userDrawn="1">
          <p15:clr>
            <a:srgbClr val="A4A3A4"/>
          </p15:clr>
        </p15:guide>
        <p15:guide id="5" pos="3016" userDrawn="1">
          <p15:clr>
            <a:srgbClr val="A4A3A4"/>
          </p15:clr>
        </p15:guide>
        <p15:guide id="6" pos="2744" userDrawn="1">
          <p15:clr>
            <a:srgbClr val="A4A3A4"/>
          </p15:clr>
        </p15:guide>
        <p15:guide id="7" pos="2109" userDrawn="1">
          <p15:clr>
            <a:srgbClr val="A4A3A4"/>
          </p15:clr>
        </p15:guide>
        <p15:guide id="8" pos="3651" userDrawn="1">
          <p15:clr>
            <a:srgbClr val="A4A3A4"/>
          </p15:clr>
        </p15:guide>
        <p15:guide id="9" pos="1837" userDrawn="1">
          <p15:clr>
            <a:srgbClr val="A4A3A4"/>
          </p15:clr>
        </p15:guide>
        <p15:guide id="10" pos="39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2A7F4A"/>
    <a:srgbClr val="15490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0413" autoAdjust="0"/>
  </p:normalViewPr>
  <p:slideViewPr>
    <p:cSldViewPr snapToGrid="0" showGuides="1">
      <p:cViewPr varScale="1">
        <p:scale>
          <a:sx n="105" d="100"/>
          <a:sy n="105" d="100"/>
        </p:scale>
        <p:origin x="830" y="67"/>
      </p:cViewPr>
      <p:guideLst>
        <p:guide orient="horz" pos="2981"/>
        <p:guide pos="226"/>
        <p:guide pos="5534"/>
        <p:guide orient="horz" pos="259"/>
        <p:guide pos="3016"/>
        <p:guide pos="2744"/>
        <p:guide pos="2109"/>
        <p:guide pos="3651"/>
        <p:guide pos="1837"/>
        <p:guide pos="39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62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58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88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48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82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17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60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43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10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40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4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99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85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43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66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33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342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589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75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047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244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53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673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561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144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541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047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452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9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0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07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21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5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3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40.png"/><Relationship Id="rId5" Type="http://schemas.openxmlformats.org/officeDocument/2006/relationships/image" Target="../media/image33.png"/><Relationship Id="rId10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7.png"/><Relationship Id="rId5" Type="http://schemas.openxmlformats.org/officeDocument/2006/relationships/image" Target="../media/image10.png"/><Relationship Id="rId10" Type="http://schemas.openxmlformats.org/officeDocument/2006/relationships/image" Target="../media/image46.png"/><Relationship Id="rId4" Type="http://schemas.openxmlformats.org/officeDocument/2006/relationships/image" Target="../media/image9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8.png"/><Relationship Id="rId21" Type="http://schemas.openxmlformats.org/officeDocument/2006/relationships/image" Target="../media/image64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0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2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3.png"/><Relationship Id="rId21" Type="http://schemas.openxmlformats.org/officeDocument/2006/relationships/image" Target="../media/image9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0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6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9.png"/><Relationship Id="rId5" Type="http://schemas.openxmlformats.org/officeDocument/2006/relationships/image" Target="../media/image72.png"/><Relationship Id="rId1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71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10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0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107.png"/><Relationship Id="rId5" Type="http://schemas.openxmlformats.org/officeDocument/2006/relationships/image" Target="../media/image102.png"/><Relationship Id="rId10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1" Type="http://schemas.openxmlformats.org/officeDocument/2006/relationships/image" Target="../media/image127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24" Type="http://schemas.openxmlformats.org/officeDocument/2006/relationships/image" Target="../media/image130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4" Type="http://schemas.openxmlformats.org/officeDocument/2006/relationships/image" Target="../media/image110.png"/><Relationship Id="rId9" Type="http://schemas.openxmlformats.org/officeDocument/2006/relationships/image" Target="../media/image70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21" Type="http://schemas.openxmlformats.org/officeDocument/2006/relationships/image" Target="../media/image128.png"/><Relationship Id="rId7" Type="http://schemas.openxmlformats.org/officeDocument/2006/relationships/image" Target="../media/image113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11" Type="http://schemas.openxmlformats.org/officeDocument/2006/relationships/image" Target="../media/image118.png"/><Relationship Id="rId24" Type="http://schemas.openxmlformats.org/officeDocument/2006/relationships/image" Target="../media/image131.png"/><Relationship Id="rId5" Type="http://schemas.openxmlformats.org/officeDocument/2006/relationships/image" Target="../media/image111.png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19" Type="http://schemas.openxmlformats.org/officeDocument/2006/relationships/image" Target="../media/image126.png"/><Relationship Id="rId4" Type="http://schemas.openxmlformats.org/officeDocument/2006/relationships/image" Target="../media/image110.png"/><Relationship Id="rId9" Type="http://schemas.openxmlformats.org/officeDocument/2006/relationships/image" Target="../media/image1160.pn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26" Type="http://schemas.openxmlformats.org/officeDocument/2006/relationships/image" Target="../media/image69.png"/><Relationship Id="rId21" Type="http://schemas.openxmlformats.org/officeDocument/2006/relationships/image" Target="../media/image128.png"/><Relationship Id="rId7" Type="http://schemas.openxmlformats.org/officeDocument/2006/relationships/image" Target="../media/image113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11" Type="http://schemas.openxmlformats.org/officeDocument/2006/relationships/image" Target="../media/image118.png"/><Relationship Id="rId24" Type="http://schemas.openxmlformats.org/officeDocument/2006/relationships/image" Target="../media/image131.png"/><Relationship Id="rId5" Type="http://schemas.openxmlformats.org/officeDocument/2006/relationships/image" Target="../media/image111.png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10" Type="http://schemas.openxmlformats.org/officeDocument/2006/relationships/image" Target="../media/image117.png"/><Relationship Id="rId19" Type="http://schemas.openxmlformats.org/officeDocument/2006/relationships/image" Target="../media/image126.png"/><Relationship Id="rId4" Type="http://schemas.openxmlformats.org/officeDocument/2006/relationships/image" Target="../media/image110.png"/><Relationship Id="rId9" Type="http://schemas.openxmlformats.org/officeDocument/2006/relationships/image" Target="../media/image1160.pn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1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6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5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44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5" Type="http://schemas.openxmlformats.org/officeDocument/2006/relationships/image" Target="../media/image124.png"/><Relationship Id="rId10" Type="http://schemas.openxmlformats.org/officeDocument/2006/relationships/image" Target="../media/image139.png"/><Relationship Id="rId19" Type="http://schemas.openxmlformats.org/officeDocument/2006/relationships/image" Target="../media/image147.png"/><Relationship Id="rId4" Type="http://schemas.openxmlformats.org/officeDocument/2006/relationships/image" Target="../media/image1330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8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520.png"/><Relationship Id="rId18" Type="http://schemas.openxmlformats.org/officeDocument/2006/relationships/image" Target="../media/image1570.png"/><Relationship Id="rId7" Type="http://schemas.openxmlformats.org/officeDocument/2006/relationships/image" Target="../media/image154.png"/><Relationship Id="rId17" Type="http://schemas.openxmlformats.org/officeDocument/2006/relationships/image" Target="../media/image160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15" Type="http://schemas.openxmlformats.org/officeDocument/2006/relationships/image" Target="../media/image158.png"/><Relationship Id="rId19" Type="http://schemas.openxmlformats.org/officeDocument/2006/relationships/image" Target="../media/image70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36513" y="1786920"/>
            <a:ext cx="4392613" cy="1569660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+mj-lt"/>
              </a:rPr>
              <a:t>Умножение десятичных дробей</a:t>
            </a:r>
            <a:endParaRPr lang="en-US" sz="3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36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5275" y="524954"/>
                <a:ext cx="95577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0,7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524954"/>
                <a:ext cx="955774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6369" r="-5732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07988" y="524953"/>
                <a:ext cx="706449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=0,7+0,7+0,7+0,7+0,7+0,7+0,7+0,7+0,7+0,7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88" y="524953"/>
                <a:ext cx="7064498" cy="338554"/>
              </a:xfrm>
              <a:prstGeom prst="rect">
                <a:avLst/>
              </a:prstGeom>
              <a:blipFill rotWithShape="0">
                <a:blip r:embed="rId5"/>
                <a:stretch>
                  <a:fillRect r="-345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32753" y="524953"/>
                <a:ext cx="51437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753" y="524953"/>
                <a:ext cx="514372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4762" r="-11905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5275" y="993970"/>
                <a:ext cx="95577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3,8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993970"/>
                <a:ext cx="955774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6369" r="-5732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07988" y="993969"/>
                <a:ext cx="713714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=3,8+3,8+3,8+3,8+3,8+3,8+3,8+3,8+3,8+3,8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88" y="993969"/>
                <a:ext cx="7137147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70853" y="993969"/>
                <a:ext cx="66986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=38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853" y="993969"/>
                <a:ext cx="669863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3636" r="-8182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2936" y="1462985"/>
                <a:ext cx="11112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1,37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36" y="1462985"/>
                <a:ext cx="1111265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4918" r="-4372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62301" y="1465468"/>
                <a:ext cx="74488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1,37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1,37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1,37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1,37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1,37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1,37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1,37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1,37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301" y="1465468"/>
                <a:ext cx="7448834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818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64933" y="1936206"/>
                <a:ext cx="8830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=13,7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33" y="1936206"/>
                <a:ext cx="883062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2759" r="-6207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5275" y="1936206"/>
                <a:ext cx="172681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1,37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1,37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1936206"/>
                <a:ext cx="1726819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5282" r="-352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76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777" y="1421428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7555" y="1524478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358775" y="411163"/>
            <a:ext cx="3590925" cy="1010265"/>
          </a:xfrm>
          <a:prstGeom prst="wedgeRoundRectCallout">
            <a:avLst>
              <a:gd name="adj1" fmla="val -13984"/>
              <a:gd name="adj2" fmla="val 9926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Заметили ли вы какую-нибудь закономерность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Да, Саша, ты абсолютно прав.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356100" y="403060"/>
            <a:ext cx="4429125" cy="881379"/>
          </a:xfrm>
          <a:prstGeom prst="wedgeRoundRectCallout">
            <a:avLst>
              <a:gd name="adj1" fmla="val 29104"/>
              <a:gd name="adj2" fmla="val 77393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Подожди,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. Кажется, я понял. Мы получили те же числа, только запятая у них перенесена на один знак вправо.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55840" y="1989303"/>
                <a:ext cx="18835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0,7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⋅10=7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840" y="1989303"/>
                <a:ext cx="1883529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75194" y="2557178"/>
                <a:ext cx="20823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3,8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⋅10=38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194" y="2557178"/>
                <a:ext cx="208230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55840" y="3125053"/>
                <a:ext cx="25535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1,37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⋅10=13,7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840" y="3125053"/>
                <a:ext cx="2553584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96819" y="1989303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819" y="1989303"/>
                <a:ext cx="360676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71511" y="2557177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511" y="2557177"/>
                <a:ext cx="360676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275" y="668503"/>
                <a:ext cx="18835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0,7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⋅10=7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668503"/>
                <a:ext cx="188352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4629" y="1236378"/>
                <a:ext cx="20823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3,8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⋅10=38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29" y="1236378"/>
                <a:ext cx="208230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5275" y="1804253"/>
                <a:ext cx="25535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1,37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⋅10=13,7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1804253"/>
                <a:ext cx="2553584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36254" y="668503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254" y="668503"/>
                <a:ext cx="360676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10946" y="1236377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946" y="1236377"/>
                <a:ext cx="360676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1929" y="2835606"/>
                <a:ext cx="14162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0,7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29" y="2835606"/>
                <a:ext cx="1416285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1283" y="3403481"/>
                <a:ext cx="14162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3,8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3" y="3403481"/>
                <a:ext cx="1416285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1929" y="3971356"/>
                <a:ext cx="1615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1,37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29" y="3971356"/>
                <a:ext cx="1615058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18214" y="2835605"/>
                <a:ext cx="22430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=0,7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⋅10⋅10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14" y="2835605"/>
                <a:ext cx="2243050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18214" y="3371684"/>
                <a:ext cx="22430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=3,8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⋅10⋅10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14" y="3371684"/>
                <a:ext cx="2243050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14278" y="3971356"/>
                <a:ext cx="24418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=1,37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⋅10⋅10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278" y="3971356"/>
                <a:ext cx="2441822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61264" y="2835604"/>
                <a:ext cx="21772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⋅10=70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264" y="2835604"/>
                <a:ext cx="2177263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61264" y="3371682"/>
                <a:ext cx="25748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⋅10=380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264" y="3371682"/>
                <a:ext cx="2574807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56100" y="3971356"/>
                <a:ext cx="28473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=13,7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⋅10=137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00" y="3971356"/>
                <a:ext cx="2847318" cy="43088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3464" y="1236377"/>
            <a:ext cx="2637071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Скругленная прямоугольная выноска 26"/>
              <p:cNvSpPr/>
              <p:nvPr/>
            </p:nvSpPr>
            <p:spPr>
              <a:xfrm>
                <a:off x="4356100" y="403061"/>
                <a:ext cx="4429125" cy="664530"/>
              </a:xfrm>
              <a:prstGeom prst="wedgeRoundRectCallout">
                <a:avLst>
                  <a:gd name="adj1" fmla="val 29104"/>
                  <a:gd name="adj2" fmla="val 8886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У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100 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два нуля </a:t>
                </a:r>
                <a:r>
                  <a:rPr lang="ru-RU" dirty="0">
                    <a:solidFill>
                      <a:schemeClr val="tx1"/>
                    </a:solidFill>
                  </a:rPr>
                  <a:t>и запятую мы перенесли на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знака.</a:t>
                </a:r>
              </a:p>
            </p:txBody>
          </p:sp>
        </mc:Choice>
        <mc:Fallback xmlns="">
          <p:sp>
            <p:nvSpPr>
              <p:cNvPr id="27" name="Скругленная прямоугольная выноска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00" y="403061"/>
                <a:ext cx="4429125" cy="664530"/>
              </a:xfrm>
              <a:prstGeom prst="wedgeRoundRectCallout">
                <a:avLst>
                  <a:gd name="adj1" fmla="val 29104"/>
                  <a:gd name="adj2" fmla="val 88860"/>
                  <a:gd name="adj3" fmla="val 16667"/>
                </a:avLst>
              </a:prstGeom>
              <a:blipFill rotWithShape="0">
                <a:blip r:embed="rId19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23976" y="2835604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76" y="2835604"/>
                <a:ext cx="360676" cy="43088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24430" y="3371680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430" y="3371680"/>
                <a:ext cx="360676" cy="43088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52152" y="3971356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152" y="3971356"/>
                <a:ext cx="360676" cy="43088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7" grpId="0"/>
      <p:bldP spid="22" grpId="0"/>
      <p:bldP spid="23" grpId="0"/>
      <p:bldP spid="8" grpId="0"/>
      <p:bldP spid="24" grpId="0"/>
      <p:bldP spid="25" grpId="0"/>
      <p:bldP spid="27" grpId="0" animBg="1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275" y="668503"/>
                <a:ext cx="18835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0,7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⋅10=7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668503"/>
                <a:ext cx="188352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4629" y="1236378"/>
                <a:ext cx="20823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3,8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⋅10=38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29" y="1236378"/>
                <a:ext cx="208230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5275" y="1804253"/>
                <a:ext cx="25535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1,37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⋅10=13,7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1804253"/>
                <a:ext cx="2553584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36254" y="668503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254" y="668503"/>
                <a:ext cx="360676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10946" y="1236377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946" y="1236377"/>
                <a:ext cx="360676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1929" y="2835606"/>
                <a:ext cx="14162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0,7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29" y="2835606"/>
                <a:ext cx="1416285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1283" y="3403481"/>
                <a:ext cx="14162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3,8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3" y="3403481"/>
                <a:ext cx="1416285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1929" y="3971356"/>
                <a:ext cx="1615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1,37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29" y="3971356"/>
                <a:ext cx="1615058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18214" y="2835605"/>
                <a:ext cx="22430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=0,7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⋅10⋅10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14" y="2835605"/>
                <a:ext cx="2243050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18214" y="3371684"/>
                <a:ext cx="22430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=3,8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⋅10⋅10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14" y="3371684"/>
                <a:ext cx="2243050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14278" y="3971356"/>
                <a:ext cx="24418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=1,37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⋅10⋅10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278" y="3971356"/>
                <a:ext cx="2441822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61264" y="2835604"/>
                <a:ext cx="21772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⋅10=70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264" y="2835604"/>
                <a:ext cx="2177263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61264" y="3371682"/>
                <a:ext cx="25748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⋅10=380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264" y="3371682"/>
                <a:ext cx="2574807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56100" y="3971356"/>
                <a:ext cx="28473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=13,7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⋅10=137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00" y="3971356"/>
                <a:ext cx="2847318" cy="43088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Скругленная прямоугольная выноска 26"/>
          <p:cNvSpPr/>
          <p:nvPr/>
        </p:nvSpPr>
        <p:spPr>
          <a:xfrm>
            <a:off x="4356100" y="403061"/>
            <a:ext cx="4429125" cy="664530"/>
          </a:xfrm>
          <a:prstGeom prst="wedgeRoundRectCallout">
            <a:avLst>
              <a:gd name="adj1" fmla="val 29104"/>
              <a:gd name="adj2" fmla="val 8886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Ага, а у десяти один ноль и запятую мы перенесли на один знак вправо.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23976" y="2835604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76" y="2835604"/>
                <a:ext cx="360676" cy="43088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24430" y="3371680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430" y="3371680"/>
                <a:ext cx="360676" cy="43088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52152" y="3971356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152" y="3971356"/>
                <a:ext cx="360676" cy="43088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Рисунок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5093" y="1354097"/>
            <a:ext cx="1464443" cy="33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275" y="668503"/>
                <a:ext cx="18835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0,7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⋅10=7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668503"/>
                <a:ext cx="188352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4629" y="1236378"/>
                <a:ext cx="20823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3,8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⋅10=38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29" y="1236378"/>
                <a:ext cx="208230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5275" y="1804253"/>
                <a:ext cx="25535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1,37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⋅10=13,7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1804253"/>
                <a:ext cx="2553584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36254" y="668503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254" y="668503"/>
                <a:ext cx="360676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10946" y="1236377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946" y="1236377"/>
                <a:ext cx="360676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1929" y="2835606"/>
                <a:ext cx="14162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0,7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29" y="2835606"/>
                <a:ext cx="1416285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1283" y="3403481"/>
                <a:ext cx="14162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3,8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3" y="3403481"/>
                <a:ext cx="1416285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1929" y="3971356"/>
                <a:ext cx="1615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1,37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29" y="3971356"/>
                <a:ext cx="1615058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18214" y="2835605"/>
                <a:ext cx="22430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=0,7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⋅10⋅10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14" y="2835605"/>
                <a:ext cx="2243050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18214" y="3371684"/>
                <a:ext cx="22430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=3,8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⋅10⋅10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14" y="3371684"/>
                <a:ext cx="2243050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14278" y="3971356"/>
                <a:ext cx="24418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=1,37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⋅10⋅10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278" y="3971356"/>
                <a:ext cx="2441822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61264" y="2835604"/>
                <a:ext cx="21772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⋅10=70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264" y="2835604"/>
                <a:ext cx="2177263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61264" y="3371682"/>
                <a:ext cx="25748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⋅10=380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264" y="3371682"/>
                <a:ext cx="2574807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56100" y="3971356"/>
                <a:ext cx="28473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=13,7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⋅10=137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00" y="3971356"/>
                <a:ext cx="2847318" cy="43088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Скругленная прямоугольная выноска 26"/>
              <p:cNvSpPr/>
              <p:nvPr/>
            </p:nvSpPr>
            <p:spPr>
              <a:xfrm>
                <a:off x="4137910" y="403061"/>
                <a:ext cx="4647316" cy="664530"/>
              </a:xfrm>
              <a:prstGeom prst="wedgeRoundRectCallout">
                <a:avLst>
                  <a:gd name="adj1" fmla="val 29391"/>
                  <a:gd name="adj2" fmla="val 14810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Мальчики, вы, сами того не зная, получили правило умножения десятичных дробей на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1 000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и так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далее.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Скругленная прямоугольная выноска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910" y="403061"/>
                <a:ext cx="4647316" cy="664530"/>
              </a:xfrm>
              <a:prstGeom prst="wedgeRoundRectCallout">
                <a:avLst>
                  <a:gd name="adj1" fmla="val 29391"/>
                  <a:gd name="adj2" fmla="val 148105"/>
                  <a:gd name="adj3" fmla="val 16667"/>
                </a:avLst>
              </a:prstGeom>
              <a:blipFill rotWithShape="0">
                <a:blip r:embed="rId18"/>
                <a:stretch>
                  <a:fillRect t="-1826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23976" y="2835604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76" y="2835604"/>
                <a:ext cx="360676" cy="43088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24430" y="3371680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430" y="3371680"/>
                <a:ext cx="360676" cy="43088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52152" y="3971356"/>
                <a:ext cx="360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152" y="3971356"/>
                <a:ext cx="360676" cy="43088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7840" y="1804253"/>
            <a:ext cx="248616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4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460" y="899398"/>
                <a:ext cx="5487033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sz="1800" dirty="0" smtClean="0"/>
                  <a:t>Чтобы умножить десятичную дробь на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1 000</m:t>
                    </m:r>
                  </m:oMath>
                </a14:m>
                <a:r>
                  <a:rPr lang="ru-RU" sz="1800" dirty="0"/>
                  <a:t> и так далее, надо в этой дроби перенести запятую </a:t>
                </a:r>
                <a:r>
                  <a:rPr lang="ru-RU" sz="1800" dirty="0" smtClean="0"/>
                  <a:t>вправо, соответственно, </a:t>
                </a:r>
                <a:r>
                  <a:rPr lang="ru-RU" sz="1800" dirty="0"/>
                  <a:t>на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800" dirty="0"/>
                  <a:t> и так далее цифры.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0" y="899398"/>
                <a:ext cx="5487033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2667" t="-6630" b="-12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1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3883095" y="376238"/>
            <a:ext cx="4619486" cy="715961"/>
          </a:xfrm>
          <a:prstGeom prst="wedgeRoundRectCallout">
            <a:avLst>
              <a:gd name="adj1" fmla="val 14190"/>
              <a:gd name="adj2" fmla="val 11488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</a:t>
            </a:r>
            <a:r>
              <a:rPr lang="ru-RU" dirty="0" err="1" smtClean="0">
                <a:solidFill>
                  <a:schemeClr val="tx1"/>
                </a:solidFill>
              </a:rPr>
              <a:t>Электроша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тут </a:t>
            </a:r>
            <a:r>
              <a:rPr lang="ru-RU" dirty="0" smtClean="0">
                <a:solidFill>
                  <a:schemeClr val="tx1"/>
                </a:solidFill>
              </a:rPr>
              <a:t>всё </a:t>
            </a:r>
            <a:r>
              <a:rPr lang="ru-RU" dirty="0">
                <a:solidFill>
                  <a:schemeClr val="tx1"/>
                </a:solidFill>
              </a:rPr>
              <a:t>просто.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358775" y="407203"/>
            <a:ext cx="3032125" cy="715961"/>
          </a:xfrm>
          <a:prstGeom prst="wedgeRoundRectCallout">
            <a:avLst>
              <a:gd name="adj1" fmla="val -10375"/>
              <a:gd name="adj2" fmla="val 15923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Вам понятно?</a:t>
            </a:r>
          </a:p>
        </p:txBody>
      </p:sp>
    </p:spTree>
    <p:extLst>
      <p:ext uri="{BB962C8B-B14F-4D97-AF65-F5344CB8AC3E}">
        <p14:creationId xmlns:p14="http://schemas.microsoft.com/office/powerpoint/2010/main" val="140266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Найти значения выражений:</a:t>
                </a:r>
              </a:p>
              <a:p>
                <a:endParaRPr lang="ru-RU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1,2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 б) 15,256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163,15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⋅1 000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738" b="-155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1102033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а) 1,2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102033" cy="261610"/>
              </a:xfrm>
              <a:prstGeom prst="rect">
                <a:avLst/>
              </a:prstGeom>
              <a:blipFill rotWithShape="0">
                <a:blip r:embed="rId5"/>
                <a:stretch>
                  <a:fillRect l="-2222" r="-3333" b="-37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512" y="1957080"/>
            <a:ext cx="1195312" cy="2770178"/>
          </a:xfrm>
          <a:prstGeom prst="rect">
            <a:avLst/>
          </a:prstGeom>
        </p:spPr>
      </p:pic>
      <p:sp>
        <p:nvSpPr>
          <p:cNvPr id="42" name="Скругленная прямоугольная выноска 41"/>
          <p:cNvSpPr/>
          <p:nvPr/>
        </p:nvSpPr>
        <p:spPr>
          <a:xfrm>
            <a:off x="3759200" y="1881159"/>
            <a:ext cx="3688312" cy="715961"/>
          </a:xfrm>
          <a:prstGeom prst="wedgeRoundRectCallout">
            <a:avLst>
              <a:gd name="adj1" fmla="val 56703"/>
              <a:gd name="adj2" fmla="val -16376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 </a:t>
            </a:r>
            <a:r>
              <a:rPr lang="ru-RU" dirty="0">
                <a:solidFill>
                  <a:schemeClr val="tx1"/>
                </a:solidFill>
              </a:rPr>
              <a:t>после запятой стоит только один знак, а переносить надо на два. Как быть?</a:t>
            </a:r>
          </a:p>
        </p:txBody>
      </p:sp>
    </p:spTree>
    <p:extLst>
      <p:ext uri="{BB962C8B-B14F-4D97-AF65-F5344CB8AC3E}">
        <p14:creationId xmlns:p14="http://schemas.microsoft.com/office/powerpoint/2010/main" val="14873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41" grpId="0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Найти значения выражений:</a:t>
                </a:r>
              </a:p>
              <a:p>
                <a:endParaRPr lang="ru-RU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1,2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 б) 15,256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163,15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⋅1 000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738" b="-155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1102033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а) 1,2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102033" cy="261610"/>
              </a:xfrm>
              <a:prstGeom prst="rect">
                <a:avLst/>
              </a:prstGeom>
              <a:blipFill rotWithShape="0">
                <a:blip r:embed="rId5"/>
                <a:stretch>
                  <a:fillRect l="-2222" r="-3333" b="-37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065" y="2046410"/>
            <a:ext cx="2486160" cy="2880000"/>
          </a:xfrm>
          <a:prstGeom prst="rect">
            <a:avLst/>
          </a:prstGeom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111500" y="1851440"/>
            <a:ext cx="3493050" cy="1209260"/>
          </a:xfrm>
          <a:prstGeom prst="wedgeRoundRectCallout">
            <a:avLst>
              <a:gd name="adj1" fmla="val 56417"/>
              <a:gd name="adj2" fmla="val 26106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таком случае надо дописать справа столько </a:t>
            </a:r>
            <a:r>
              <a:rPr lang="ru-RU" dirty="0" smtClean="0">
                <a:solidFill>
                  <a:schemeClr val="tx1"/>
                </a:solidFill>
              </a:rPr>
              <a:t>нулей, </a:t>
            </a:r>
            <a:r>
              <a:rPr lang="ru-RU" dirty="0">
                <a:solidFill>
                  <a:schemeClr val="tx1"/>
                </a:solidFill>
              </a:rPr>
              <a:t>сколько не хватает. Мы же помним, что дописывая в десятичной дроби справа </a:t>
            </a:r>
            <a:r>
              <a:rPr lang="ru-RU" dirty="0" smtClean="0">
                <a:solidFill>
                  <a:schemeClr val="tx1"/>
                </a:solidFill>
              </a:rPr>
              <a:t>нули, </a:t>
            </a:r>
            <a:r>
              <a:rPr lang="ru-RU" dirty="0">
                <a:solidFill>
                  <a:schemeClr val="tx1"/>
                </a:solidFill>
              </a:rPr>
              <a:t>мы не меняем дробь.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35407" y="2155784"/>
                <a:ext cx="12808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=1,20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407" y="2155784"/>
                <a:ext cx="128080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948" r="-379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1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Найти значения выражений:</a:t>
                </a:r>
              </a:p>
              <a:p>
                <a:endParaRPr lang="ru-RU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1,2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 б) 15,256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163,15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⋅1 000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738" b="-155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1102033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а) 1,2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102033" cy="261610"/>
              </a:xfrm>
              <a:prstGeom prst="rect">
                <a:avLst/>
              </a:prstGeom>
              <a:blipFill rotWithShape="0">
                <a:blip r:embed="rId5"/>
                <a:stretch>
                  <a:fillRect l="-2222" r="-3333" b="-37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512" y="1957080"/>
            <a:ext cx="119531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92178" y="2160773"/>
                <a:ext cx="696921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=120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178" y="2160773"/>
                <a:ext cx="696921" cy="261610"/>
              </a:xfrm>
              <a:prstGeom prst="rect">
                <a:avLst/>
              </a:prstGeom>
              <a:blipFill rotWithShape="0">
                <a:blip r:embed="rId7"/>
                <a:stretch>
                  <a:fillRect l="-2632" r="-4386" b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46075" y="4120022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3940" y="4120021"/>
                <a:ext cx="572273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а) 120;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40" y="4120021"/>
                <a:ext cx="572273" cy="207749"/>
              </a:xfrm>
              <a:prstGeom prst="rect">
                <a:avLst/>
              </a:prstGeom>
              <a:blipFill rotWithShape="0">
                <a:blip r:embed="rId8"/>
                <a:stretch>
                  <a:fillRect l="-3191" r="-6383" b="-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6213" y="4120021"/>
                <a:ext cx="807913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б) 152,56;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213" y="4120021"/>
                <a:ext cx="807913" cy="207749"/>
              </a:xfrm>
              <a:prstGeom prst="rect">
                <a:avLst/>
              </a:prstGeom>
              <a:blipFill rotWithShape="0">
                <a:blip r:embed="rId9"/>
                <a:stretch>
                  <a:fillRect l="-4511" r="-3759" b="-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33374" y="2728981"/>
                <a:ext cx="135530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б) 15,256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728981"/>
                <a:ext cx="1355307" cy="261610"/>
              </a:xfrm>
              <a:prstGeom prst="rect">
                <a:avLst/>
              </a:prstGeom>
              <a:blipFill rotWithShape="0">
                <a:blip r:embed="rId10"/>
                <a:stretch>
                  <a:fillRect l="-3604" r="-2703" b="-37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680782" y="2724618"/>
                <a:ext cx="98225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=152,56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782" y="2724618"/>
                <a:ext cx="982257" cy="261610"/>
              </a:xfrm>
              <a:prstGeom prst="rect">
                <a:avLst/>
              </a:prstGeom>
              <a:blipFill rotWithShape="0">
                <a:blip r:embed="rId11"/>
                <a:stretch>
                  <a:fillRect l="-1863" r="-2484" b="-13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2508" y="3260567"/>
                <a:ext cx="163903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в) 163,15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⋅1 000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08" y="3260567"/>
                <a:ext cx="1639038" cy="261610"/>
              </a:xfrm>
              <a:prstGeom prst="rect">
                <a:avLst/>
              </a:prstGeom>
              <a:blipFill rotWithShape="0">
                <a:blip r:embed="rId12"/>
                <a:stretch>
                  <a:fillRect l="-1115" r="-1859" b="-37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856" y="3256204"/>
                <a:ext cx="1257973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=163 150,0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856" y="3256204"/>
                <a:ext cx="1257973" cy="261610"/>
              </a:xfrm>
              <a:prstGeom prst="rect">
                <a:avLst/>
              </a:prstGeom>
              <a:blipFill rotWithShape="0">
                <a:blip r:embed="rId13"/>
                <a:stretch>
                  <a:fillRect l="-1456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328250" y="4120021"/>
                <a:ext cx="894476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в) 163 150.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50" y="4120021"/>
                <a:ext cx="894476" cy="207749"/>
              </a:xfrm>
              <a:prstGeom prst="rect">
                <a:avLst/>
              </a:prstGeom>
              <a:blipFill rotWithShape="0">
                <a:blip r:embed="rId14"/>
                <a:stretch>
                  <a:fillRect l="-2041" r="-680" b="-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35407" y="2155784"/>
                <a:ext cx="12808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=1,20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407" y="2155784"/>
                <a:ext cx="1280800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948" r="-379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51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" grpId="0"/>
      <p:bldP spid="13" grpId="0"/>
      <p:bldP spid="50" grpId="0"/>
      <p:bldP spid="63" grpId="0"/>
      <p:bldP spid="6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3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4613" y="1794724"/>
            <a:ext cx="1242699" cy="1744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ая прямоугольная выноска 10"/>
              <p:cNvSpPr/>
              <p:nvPr/>
            </p:nvSpPr>
            <p:spPr>
              <a:xfrm>
                <a:off x="4008438" y="271326"/>
                <a:ext cx="2393370" cy="1237921"/>
              </a:xfrm>
              <a:prstGeom prst="wedgeRoundRectCallout">
                <a:avLst>
                  <a:gd name="adj1" fmla="val 18791"/>
                  <a:gd name="adj2" fmla="val 6423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Так,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15,7+3,08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Ой, как же так…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ая прямоугольная выноска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438" y="271326"/>
                <a:ext cx="2393370" cy="1237921"/>
              </a:xfrm>
              <a:prstGeom prst="wedgeRoundRectCallout">
                <a:avLst>
                  <a:gd name="adj1" fmla="val 18791"/>
                  <a:gd name="adj2" fmla="val 64234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6242" y="1780573"/>
            <a:ext cx="1191785" cy="1724628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802771" y="271326"/>
            <a:ext cx="2393370" cy="1237921"/>
          </a:xfrm>
          <a:prstGeom prst="wedgeRoundRectCallout">
            <a:avLst>
              <a:gd name="adj1" fmla="val 54343"/>
              <a:gd name="adj2" fmla="val 6526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Паша, привет.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Что </a:t>
            </a:r>
            <a:r>
              <a:rPr lang="ru-RU" dirty="0">
                <a:solidFill>
                  <a:schemeClr val="tx1"/>
                </a:solidFill>
              </a:rPr>
              <a:t>делаешь?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537" y="2426368"/>
            <a:ext cx="1868044" cy="139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460" y="899398"/>
                <a:ext cx="5487033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sz="1800" dirty="0" smtClean="0"/>
                  <a:t>При </a:t>
                </a:r>
                <a:r>
                  <a:rPr lang="ru-RU" sz="1800" dirty="0"/>
                  <a:t>умножении дроби на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1 000</m:t>
                    </m:r>
                  </m:oMath>
                </a14:m>
                <a:r>
                  <a:rPr lang="ru-RU" sz="1800" dirty="0"/>
                  <a:t> и так далее исходная дробь увеличивается соответственно в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1 000</m:t>
                    </m:r>
                  </m:oMath>
                </a14:m>
                <a:r>
                  <a:rPr lang="ru-RU" sz="1800" dirty="0"/>
                  <a:t> и так далее раз.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0" y="899398"/>
                <a:ext cx="5487033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667" t="-8824" r="-3444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7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3657365" y="404538"/>
            <a:ext cx="5127859" cy="953665"/>
          </a:xfrm>
          <a:prstGeom prst="wedgeRoundRectCallout">
            <a:avLst>
              <a:gd name="adj1" fmla="val -11143"/>
              <a:gd name="adj2" fmla="val 7756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, а мне вот интересно. На что надо </a:t>
            </a:r>
            <a:r>
              <a:rPr lang="ru-RU" dirty="0" smtClean="0">
                <a:solidFill>
                  <a:schemeClr val="tx1"/>
                </a:solidFill>
              </a:rPr>
              <a:t>умножать </a:t>
            </a:r>
            <a:r>
              <a:rPr lang="ru-RU" dirty="0">
                <a:solidFill>
                  <a:schemeClr val="tx1"/>
                </a:solidFill>
              </a:rPr>
              <a:t>десятичные дроби, чтобы запятая переносилась не вправо, а влево?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ая прямоугольная выноска 6"/>
              <p:cNvSpPr/>
              <p:nvPr/>
            </p:nvSpPr>
            <p:spPr>
              <a:xfrm>
                <a:off x="352309" y="404539"/>
                <a:ext cx="2790942" cy="953664"/>
              </a:xfrm>
              <a:prstGeom prst="wedgeRoundRectCallout">
                <a:avLst>
                  <a:gd name="adj1" fmla="val -7258"/>
                  <a:gd name="adj2" fmla="val 11713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Для этого дроби надо уменьшить в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1 000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и так далее раз.</a:t>
                </a:r>
              </a:p>
            </p:txBody>
          </p:sp>
        </mc:Choice>
        <mc:Fallback xmlns="">
          <p:sp>
            <p:nvSpPr>
              <p:cNvPr id="7" name="Скругленная прямоугольная выноска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09" y="404539"/>
                <a:ext cx="2790942" cy="953664"/>
              </a:xfrm>
              <a:prstGeom prst="wedgeRoundRectCallout">
                <a:avLst>
                  <a:gd name="adj1" fmla="val -7258"/>
                  <a:gd name="adj2" fmla="val 117130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2824" y="1862759"/>
                <a:ext cx="26647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15,12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 ?=1,512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824" y="1862759"/>
                <a:ext cx="2664704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52309" y="404539"/>
            <a:ext cx="2790942" cy="953664"/>
          </a:xfrm>
          <a:prstGeom prst="wedgeRoundRectCallout">
            <a:avLst>
              <a:gd name="adj1" fmla="val -7258"/>
              <a:gd name="adj2" fmla="val 11713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Используя эти нехитрые правила, мы можем перемножить абсолютно любые десятичные дроби.</a:t>
            </a:r>
          </a:p>
        </p:txBody>
      </p:sp>
    </p:spTree>
    <p:extLst>
      <p:ext uri="{BB962C8B-B14F-4D97-AF65-F5344CB8AC3E}">
        <p14:creationId xmlns:p14="http://schemas.microsoft.com/office/powerpoint/2010/main" val="37589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52309" y="404539"/>
            <a:ext cx="2790942" cy="953664"/>
          </a:xfrm>
          <a:prstGeom prst="wedgeRoundRectCallout">
            <a:avLst>
              <a:gd name="adj1" fmla="val -7258"/>
              <a:gd name="adj2" fmla="val 11713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Используя эти нехитрые правила, мы можем перемножить абсолютно любые десятичные дроби.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02000" y="665927"/>
                <a:ext cx="10693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4,38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⋅1,4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0" y="665927"/>
                <a:ext cx="1069395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5143" r="-5143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02000" y="1142759"/>
                <a:ext cx="19220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4,38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⋅100=438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0" y="1142759"/>
                <a:ext cx="1922001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540" r="-2222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08891" y="1619591"/>
                <a:ext cx="14939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1,4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⋅10=14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891" y="1619591"/>
                <a:ext cx="1493999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3673" r="-285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08891" y="2096423"/>
                <a:ext cx="55423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438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⋅14=4,38⋅100⋅1,4⋅10=4,38⋅1,4⋅1 000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891" y="2096423"/>
                <a:ext cx="5542350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550" r="-440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11486" y="2573255"/>
                <a:ext cx="492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0" smtClean="0">
                          <a:latin typeface="Cambria Math" panose="02040503050406030204" pitchFamily="18" charset="0"/>
                        </a:rPr>
                        <m:t>438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486" y="2573255"/>
                <a:ext cx="49212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1111" r="-9877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54153" y="2881032"/>
                <a:ext cx="3494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0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153" y="2881032"/>
                <a:ext cx="349455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7544" r="-14035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Умножение 12"/>
          <p:cNvSpPr/>
          <p:nvPr/>
        </p:nvSpPr>
        <p:spPr>
          <a:xfrm>
            <a:off x="3140315" y="2757951"/>
            <a:ext cx="168576" cy="246161"/>
          </a:xfrm>
          <a:prstGeom prst="mathMultiply">
            <a:avLst>
              <a:gd name="adj1" fmla="val 663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140315" y="3188809"/>
            <a:ext cx="6963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71111" y="3234783"/>
                <a:ext cx="6347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1752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111" y="3234783"/>
                <a:ext cx="634789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8654" r="-8654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71111" y="3511752"/>
                <a:ext cx="492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438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111" y="3511752"/>
                <a:ext cx="492122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11111" r="-9877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21779" y="3388671"/>
                <a:ext cx="2564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779" y="3388671"/>
                <a:ext cx="256480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21429" r="-19048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3140315" y="3836517"/>
            <a:ext cx="6963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68819" y="3880670"/>
                <a:ext cx="6347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6132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819" y="3880670"/>
                <a:ext cx="634789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8654" r="-7692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46703" y="664106"/>
                <a:ext cx="9512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=6,132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703" y="664106"/>
                <a:ext cx="951286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1923" r="-5769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2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 animBg="1"/>
      <p:bldP spid="16" grpId="0"/>
      <p:bldP spid="17" grpId="0"/>
      <p:bldP spid="18" grpId="0"/>
      <p:bldP spid="20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60" y="899398"/>
            <a:ext cx="5487033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dirty="0"/>
              <a:t>Для того, чтобы перемножить две десятичные дроби, надо:</a:t>
            </a:r>
          </a:p>
          <a:p>
            <a:pPr>
              <a:spcAft>
                <a:spcPts val="1200"/>
              </a:spcAft>
            </a:pPr>
            <a:r>
              <a:rPr lang="ru-RU" sz="1800" dirty="0" smtClean="0"/>
              <a:t>1. Перемножить их, </a:t>
            </a:r>
            <a:r>
              <a:rPr lang="ru-RU" sz="1800" dirty="0"/>
              <a:t>как натуральные числа, не обращая внимание на запятые.</a:t>
            </a:r>
          </a:p>
          <a:p>
            <a:pPr>
              <a:spcAft>
                <a:spcPts val="1200"/>
              </a:spcAft>
            </a:pPr>
            <a:r>
              <a:rPr lang="ru-RU" sz="1800" dirty="0" smtClean="0"/>
              <a:t>2. В </a:t>
            </a:r>
            <a:r>
              <a:rPr lang="ru-RU" sz="1800" dirty="0"/>
              <a:t>полученном произведении отделить запятой справа столько цифр, сколько их стоит после запятых </a:t>
            </a:r>
            <a:r>
              <a:rPr lang="ru-RU" sz="1800" u="sng" dirty="0"/>
              <a:t>в обоих множителях вместе</a:t>
            </a:r>
            <a:r>
              <a:rPr lang="ru-RU" sz="18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82546" y="1891612"/>
                <a:ext cx="12912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0,4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⋅0,2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546" y="1891612"/>
                <a:ext cx="129125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82546" y="2368444"/>
                <a:ext cx="14122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⋅4=8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546" y="2368444"/>
                <a:ext cx="1412246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70449" y="1889791"/>
                <a:ext cx="11256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=0,08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449" y="1889791"/>
                <a:ext cx="112569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6051" y="2368443"/>
                <a:ext cx="10519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=008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051" y="2368443"/>
                <a:ext cx="105195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6087370" y="404538"/>
            <a:ext cx="1904630" cy="953665"/>
          </a:xfrm>
          <a:prstGeom prst="wedgeRoundRectCallout">
            <a:avLst>
              <a:gd name="adj1" fmla="val 2"/>
              <a:gd name="adj2" fmla="val 8440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52309" y="404539"/>
            <a:ext cx="2790942" cy="953664"/>
          </a:xfrm>
          <a:prstGeom prst="wedgeRoundRectCallout">
            <a:avLst>
              <a:gd name="adj1" fmla="val -7258"/>
              <a:gd name="adj2" fmla="val 11713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Вам </a:t>
            </a:r>
            <a:r>
              <a:rPr lang="ru-RU" dirty="0" smtClean="0">
                <a:solidFill>
                  <a:schemeClr val="tx1"/>
                </a:solidFill>
              </a:rPr>
              <a:t>всё </a:t>
            </a:r>
            <a:r>
              <a:rPr lang="ru-RU" dirty="0">
                <a:solidFill>
                  <a:schemeClr val="tx1"/>
                </a:solidFill>
              </a:rPr>
              <a:t>понятно, ребята?</a:t>
            </a:r>
          </a:p>
        </p:txBody>
      </p:sp>
    </p:spTree>
    <p:extLst>
      <p:ext uri="{BB962C8B-B14F-4D97-AF65-F5344CB8AC3E}">
        <p14:creationId xmlns:p14="http://schemas.microsoft.com/office/powerpoint/2010/main" val="257241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Задание №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2</a:t>
            </a:r>
            <a:endParaRPr lang="ru-RU" sz="2400" b="1" dirty="0" smtClean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1014402"/>
                <a:ext cx="842645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Известно, что </a:t>
                </a:r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386</m:t>
                    </m:r>
                    <m:r>
                      <a:rPr lang="ru-RU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⋅15=5 790</m:t>
                    </m:r>
                  </m:oMath>
                </a14:m>
                <a:r>
                  <a:rPr lang="ru-RU" sz="1400" dirty="0" smtClean="0"/>
                  <a:t>. Поставьте </a:t>
                </a:r>
                <a:r>
                  <a:rPr lang="ru-RU" sz="1400" dirty="0"/>
                  <a:t>в правой части равенства запятую так, чтобы умножение было выполнено правильно.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1014402"/>
                <a:ext cx="8426450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1302" t="-12676" r="-1085" b="-23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2406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38,6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⋅1,5=   5 7 9 0;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240610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761" r="-1269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512" y="1957080"/>
            <a:ext cx="119531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7547" y="2728981"/>
                <a:ext cx="23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3,86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⋅15=   5 7 9 0;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47" y="2728981"/>
                <a:ext cx="2370842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799" t="-2222" r="-1542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07902" y="2182528"/>
                <a:ext cx="24942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 0,386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⋅15=   5 7 9 0;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902" y="2182528"/>
                <a:ext cx="249427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733" r="-1222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301552" y="2728981"/>
                <a:ext cx="2794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г) 0,386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⋅0,15=      5 7 9 0.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552" y="2728981"/>
                <a:ext cx="2794035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655" t="-2222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69895" y="2186175"/>
                <a:ext cx="1057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895" y="2186175"/>
                <a:ext cx="105798" cy="276999"/>
              </a:xfrm>
              <a:prstGeom prst="rect">
                <a:avLst/>
              </a:prstGeom>
              <a:blipFill rotWithShape="0">
                <a:blip r:embed="rId10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217900" y="2725724"/>
                <a:ext cx="1057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900" y="2725724"/>
                <a:ext cx="105798" cy="276999"/>
              </a:xfrm>
              <a:prstGeom prst="rect">
                <a:avLst/>
              </a:prstGeom>
              <a:blipFill rotWithShape="0">
                <a:blip r:embed="rId11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35326" y="2184135"/>
                <a:ext cx="1057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326" y="2184135"/>
                <a:ext cx="105798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17843" y="2725723"/>
                <a:ext cx="3622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800" b="0" i="1" smtClean="0">
                        <a:latin typeface="Cambria Math" panose="02040503050406030204" pitchFamily="18" charset="0"/>
                      </a:rPr>
                      <m:t>0,0</m:t>
                    </m:r>
                  </m:oMath>
                </a14:m>
                <a:r>
                  <a:rPr lang="ru-RU" sz="1800" dirty="0" smtClean="0"/>
                  <a:t> </a:t>
                </a:r>
                <a:endParaRPr lang="ru-RU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843" y="2725723"/>
                <a:ext cx="362279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1667" r="-6667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36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41" grpId="0"/>
      <p:bldP spid="29" grpId="0"/>
      <p:bldP spid="30" grpId="0"/>
      <p:bldP spid="31" grpId="0"/>
      <p:bldP spid="5" grpId="0"/>
      <p:bldP spid="35" grpId="0"/>
      <p:bldP spid="37" grpId="0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Вычислите:</a:t>
                </a:r>
              </a:p>
              <a:p>
                <a:endParaRPr lang="ru-RU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0,4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⋅0,03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 б) 16,15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⋅1,75;в)163,5⋅0,1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738" b="-155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12230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0,4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⋅0,03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22309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00" r="-4500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56466" y="2186526"/>
                <a:ext cx="9169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=0,012;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466" y="2186526"/>
                <a:ext cx="91691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987" r="-4636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32272" y="452459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40137" y="4524589"/>
                <a:ext cx="703719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а) 0,012;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37" y="4524589"/>
                <a:ext cx="703719" cy="207749"/>
              </a:xfrm>
              <a:prstGeom prst="rect">
                <a:avLst/>
              </a:prstGeom>
              <a:blipFill rotWithShape="0">
                <a:blip r:embed="rId7"/>
                <a:stretch>
                  <a:fillRect l="-2586" r="-4310" b="-3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45786" y="4524589"/>
                <a:ext cx="90409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б) 28,2625;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86" y="4524589"/>
                <a:ext cx="904094" cy="207749"/>
              </a:xfrm>
              <a:prstGeom prst="rect">
                <a:avLst/>
              </a:prstGeom>
              <a:blipFill rotWithShape="0">
                <a:blip r:embed="rId8"/>
                <a:stretch>
                  <a:fillRect l="-4730" r="-3378" b="-3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8018" y="2046410"/>
            <a:ext cx="2109657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3374" y="2623961"/>
                <a:ext cx="13577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⋅3=0012;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623961"/>
                <a:ext cx="135774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604" r="-3153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2616" y="3183329"/>
                <a:ext cx="14923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16,15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⋅1,75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6" y="3183329"/>
                <a:ext cx="1492396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265" r="-3673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815012" y="3182188"/>
                <a:ext cx="11733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=28,2625;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012" y="3182188"/>
                <a:ext cx="1173398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1563" r="-3646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066907" y="2072979"/>
                <a:ext cx="570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1615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07" y="2072979"/>
                <a:ext cx="570669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9574" r="-9574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94584" y="2338871"/>
                <a:ext cx="4424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0" smtClean="0">
                          <a:latin typeface="Cambria Math" panose="02040503050406030204" pitchFamily="18" charset="0"/>
                        </a:rPr>
                        <m:t>175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584" y="2338871"/>
                <a:ext cx="442429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2329" r="-12329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Умножение 45"/>
          <p:cNvSpPr/>
          <p:nvPr/>
        </p:nvSpPr>
        <p:spPr>
          <a:xfrm>
            <a:off x="3913691" y="2211478"/>
            <a:ext cx="168576" cy="246161"/>
          </a:xfrm>
          <a:prstGeom prst="mathMultiply">
            <a:avLst>
              <a:gd name="adj1" fmla="val 663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969475" y="2720453"/>
            <a:ext cx="6963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065239" y="2754793"/>
                <a:ext cx="570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8075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39" y="2754793"/>
                <a:ext cx="570669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9677" r="-1075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782605" y="3017982"/>
                <a:ext cx="6989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11305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605" y="3017982"/>
                <a:ext cx="698909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7895" r="-877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597797" y="2794190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797" y="2794190"/>
                <a:ext cx="230832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18421" r="-2105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я соединительная линия 58"/>
          <p:cNvCxnSpPr/>
          <p:nvPr/>
        </p:nvCxnSpPr>
        <p:spPr>
          <a:xfrm>
            <a:off x="3713213" y="3605997"/>
            <a:ext cx="941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796932" y="3307482"/>
                <a:ext cx="570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1615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932" y="3307482"/>
                <a:ext cx="570669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9677" r="-1075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597797" y="3136679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797" y="3136679"/>
                <a:ext cx="230832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18421" r="-2105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828629" y="3659817"/>
                <a:ext cx="8271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282625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629" y="3659817"/>
                <a:ext cx="827150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6618" r="-661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22616" y="3743379"/>
                <a:ext cx="1359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 163,5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⋅0,1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6" y="3743379"/>
                <a:ext cx="1359346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1794" r="-3587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681962" y="3749252"/>
                <a:ext cx="10227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6 3 5.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962" y="3749252"/>
                <a:ext cx="1022716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1190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40251" y="3754137"/>
                <a:ext cx="937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51" y="3754137"/>
                <a:ext cx="93720" cy="276999"/>
              </a:xfrm>
              <a:prstGeom prst="rect">
                <a:avLst/>
              </a:prstGeom>
              <a:blipFill rotWithShape="0">
                <a:blip r:embed="rId24"/>
                <a:stretch>
                  <a:fillRect l="-6250" r="-6250" b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536363" y="4524589"/>
                <a:ext cx="698909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в) 16,35.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363" y="4524589"/>
                <a:ext cx="698909" cy="207749"/>
              </a:xfrm>
              <a:prstGeom prst="rect">
                <a:avLst/>
              </a:prstGeom>
              <a:blipFill rotWithShape="0">
                <a:blip r:embed="rId25"/>
                <a:stretch>
                  <a:fillRect l="-2609" r="-1739" b="-3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3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41" grpId="0"/>
      <p:bldP spid="3" grpId="0"/>
      <p:bldP spid="49" grpId="0"/>
      <p:bldP spid="13" grpId="0"/>
      <p:bldP spid="32" grpId="0"/>
      <p:bldP spid="5" grpId="0"/>
      <p:bldP spid="36" grpId="0"/>
      <p:bldP spid="37" grpId="0"/>
      <p:bldP spid="42" grpId="0"/>
      <p:bldP spid="44" grpId="0"/>
      <p:bldP spid="46" grpId="0" animBg="1"/>
      <p:bldP spid="51" grpId="0"/>
      <p:bldP spid="57" grpId="0"/>
      <p:bldP spid="58" grpId="0"/>
      <p:bldP spid="60" grpId="0"/>
      <p:bldP spid="62" grpId="0"/>
      <p:bldP spid="63" grpId="0"/>
      <p:bldP spid="64" grpId="0"/>
      <p:bldP spid="65" grpId="0"/>
      <p:bldP spid="9" grpId="0"/>
      <p:bldP spid="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Вычислите:</a:t>
                </a:r>
              </a:p>
              <a:p>
                <a:endParaRPr lang="ru-RU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0,4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⋅0,03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 б) 16,15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⋅1,75;в)163,5⋅0,1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738" b="-155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12230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0,4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⋅0,03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22309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00" r="-4500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56466" y="2186526"/>
                <a:ext cx="9169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=0,012;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466" y="2186526"/>
                <a:ext cx="91691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987" r="-4636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32272" y="452459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40137" y="4524589"/>
                <a:ext cx="703719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а) 0,012;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37" y="4524589"/>
                <a:ext cx="703719" cy="207749"/>
              </a:xfrm>
              <a:prstGeom prst="rect">
                <a:avLst/>
              </a:prstGeom>
              <a:blipFill rotWithShape="0">
                <a:blip r:embed="rId7"/>
                <a:stretch>
                  <a:fillRect l="-2586" r="-4310" b="-3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45786" y="4524589"/>
                <a:ext cx="90409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б) 28,2625;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86" y="4524589"/>
                <a:ext cx="904094" cy="207749"/>
              </a:xfrm>
              <a:prstGeom prst="rect">
                <a:avLst/>
              </a:prstGeom>
              <a:blipFill rotWithShape="0">
                <a:blip r:embed="rId8"/>
                <a:stretch>
                  <a:fillRect l="-4730" r="-3378" b="-3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3374" y="2623961"/>
                <a:ext cx="12968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⋅3=0012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623961"/>
                <a:ext cx="1296830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774" r="-4245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2616" y="3183329"/>
                <a:ext cx="14923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16,15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⋅1,75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6" y="3183329"/>
                <a:ext cx="149239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265" r="-3673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815012" y="3182188"/>
                <a:ext cx="11733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=28,2625;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012" y="3182188"/>
                <a:ext cx="1173398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563" r="-3646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066907" y="2072979"/>
                <a:ext cx="570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1615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07" y="2072979"/>
                <a:ext cx="570669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9574" r="-9574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94584" y="2338871"/>
                <a:ext cx="4424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0" smtClean="0">
                          <a:latin typeface="Cambria Math" panose="02040503050406030204" pitchFamily="18" charset="0"/>
                        </a:rPr>
                        <m:t>175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584" y="2338871"/>
                <a:ext cx="442429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2329" r="-12329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Умножение 45"/>
          <p:cNvSpPr/>
          <p:nvPr/>
        </p:nvSpPr>
        <p:spPr>
          <a:xfrm>
            <a:off x="3913691" y="2211478"/>
            <a:ext cx="168576" cy="246161"/>
          </a:xfrm>
          <a:prstGeom prst="mathMultiply">
            <a:avLst>
              <a:gd name="adj1" fmla="val 663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969475" y="2720453"/>
            <a:ext cx="6963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065239" y="2754793"/>
                <a:ext cx="570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8075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39" y="2754793"/>
                <a:ext cx="570669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9677" r="-1075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782605" y="3017982"/>
                <a:ext cx="6989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11305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605" y="3017982"/>
                <a:ext cx="698909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7895" r="-877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597797" y="2794190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797" y="2794190"/>
                <a:ext cx="230832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18421" r="-2105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я соединительная линия 58"/>
          <p:cNvCxnSpPr/>
          <p:nvPr/>
        </p:nvCxnSpPr>
        <p:spPr>
          <a:xfrm>
            <a:off x="3713213" y="3605997"/>
            <a:ext cx="941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796932" y="3307482"/>
                <a:ext cx="570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1615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932" y="3307482"/>
                <a:ext cx="570669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9677" r="-1075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597797" y="3136679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797" y="3136679"/>
                <a:ext cx="230832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18421" r="-2105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828629" y="3659817"/>
                <a:ext cx="8271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282625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629" y="3659817"/>
                <a:ext cx="827150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6618" r="-661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22616" y="3743379"/>
                <a:ext cx="1359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 163,5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⋅0,1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6" y="3743379"/>
                <a:ext cx="1359346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1794" r="-3587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681962" y="3749252"/>
                <a:ext cx="10227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6 3 5.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962" y="3749252"/>
                <a:ext cx="1022716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1190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40251" y="3754137"/>
                <a:ext cx="937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51" y="3754137"/>
                <a:ext cx="93720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6250" r="-6250" b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536363" y="4524589"/>
                <a:ext cx="698909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в) 16,35.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363" y="4524589"/>
                <a:ext cx="698909" cy="207749"/>
              </a:xfrm>
              <a:prstGeom prst="rect">
                <a:avLst/>
              </a:prstGeom>
              <a:blipFill rotWithShape="0">
                <a:blip r:embed="rId24"/>
                <a:stretch>
                  <a:fillRect l="-2609" r="-1739" b="-3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4268" y="2106970"/>
            <a:ext cx="2486160" cy="2880000"/>
          </a:xfrm>
          <a:prstGeom prst="rect">
            <a:avLst/>
          </a:prstGeom>
        </p:spPr>
      </p:pic>
      <p:sp>
        <p:nvSpPr>
          <p:cNvPr id="43" name="Скругленная прямоугольная выноска 42"/>
          <p:cNvSpPr/>
          <p:nvPr/>
        </p:nvSpPr>
        <p:spPr>
          <a:xfrm>
            <a:off x="4959895" y="1908239"/>
            <a:ext cx="1904630" cy="1751578"/>
          </a:xfrm>
          <a:prstGeom prst="wedgeRoundRectCallout">
            <a:avLst>
              <a:gd name="adj1" fmla="val 62480"/>
              <a:gd name="adj2" fmla="val -7841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Давайте </a:t>
            </a:r>
            <a:r>
              <a:rPr lang="ru-RU" dirty="0">
                <a:solidFill>
                  <a:schemeClr val="tx1"/>
                </a:solidFill>
              </a:rPr>
              <a:t>внимательно посмотрим на последний пример.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Что в </a:t>
            </a:r>
            <a:r>
              <a:rPr lang="ru-RU" dirty="0" smtClean="0">
                <a:solidFill>
                  <a:schemeClr val="tx1"/>
                </a:solidFill>
              </a:rPr>
              <a:t>нём </a:t>
            </a:r>
            <a:r>
              <a:rPr lang="ru-RU" dirty="0">
                <a:solidFill>
                  <a:schemeClr val="tx1"/>
                </a:solidFill>
              </a:rPr>
              <a:t>необычного?</a:t>
            </a:r>
          </a:p>
        </p:txBody>
      </p:sp>
    </p:spTree>
    <p:extLst>
      <p:ext uri="{BB962C8B-B14F-4D97-AF65-F5344CB8AC3E}">
        <p14:creationId xmlns:p14="http://schemas.microsoft.com/office/powerpoint/2010/main" val="6859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70" y="142083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9778" y="1523883"/>
            <a:ext cx="1464443" cy="33939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4608514" y="376238"/>
            <a:ext cx="4176712" cy="893066"/>
          </a:xfrm>
          <a:prstGeom prst="wedgeRoundRectCallout">
            <a:avLst>
              <a:gd name="adj1" fmla="val 27817"/>
              <a:gd name="adj2" fmla="val 6773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 вот делал домашнее задание по математике, но ошибся.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713549" y="356013"/>
            <a:ext cx="3146425" cy="893066"/>
          </a:xfrm>
          <a:prstGeom prst="wedgeRoundRectCallout">
            <a:avLst>
              <a:gd name="adj1" fmla="val -27077"/>
              <a:gd name="adj2" fmla="val 7200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Как?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1964" y="1758950"/>
                <a:ext cx="10964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15,70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964" y="1758950"/>
                <a:ext cx="1096454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39590" y="2254250"/>
                <a:ext cx="86882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3,08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590" y="2254250"/>
                <a:ext cx="868828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Умножение 6"/>
          <p:cNvSpPr/>
          <p:nvPr/>
        </p:nvSpPr>
        <p:spPr>
          <a:xfrm>
            <a:off x="3504226" y="2076768"/>
            <a:ext cx="307738" cy="400050"/>
          </a:xfrm>
          <a:prstGeom prst="mathMultiply">
            <a:avLst>
              <a:gd name="adj1" fmla="val 663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811964" y="2746693"/>
            <a:ext cx="10964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8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/>
      <p:bldP spid="14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Вычислите:</a:t>
                </a:r>
              </a:p>
              <a:p>
                <a:endParaRPr lang="ru-RU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0,4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⋅0,03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 б) 16,15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⋅1,75;в)163,5⋅0,1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738" b="-155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12230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0,4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⋅0,03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22309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00" r="-4500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56466" y="2186526"/>
                <a:ext cx="9169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=0,012;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466" y="2186526"/>
                <a:ext cx="91691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987" r="-4636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32272" y="452459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40137" y="4524589"/>
                <a:ext cx="703719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а) 0,012;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37" y="4524589"/>
                <a:ext cx="703719" cy="207749"/>
              </a:xfrm>
              <a:prstGeom prst="rect">
                <a:avLst/>
              </a:prstGeom>
              <a:blipFill rotWithShape="0">
                <a:blip r:embed="rId7"/>
                <a:stretch>
                  <a:fillRect l="-2586" r="-4310" b="-3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45786" y="4524589"/>
                <a:ext cx="90409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б) 28,2625;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86" y="4524589"/>
                <a:ext cx="904094" cy="207749"/>
              </a:xfrm>
              <a:prstGeom prst="rect">
                <a:avLst/>
              </a:prstGeom>
              <a:blipFill rotWithShape="0">
                <a:blip r:embed="rId8"/>
                <a:stretch>
                  <a:fillRect l="-4730" r="-3378" b="-3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3374" y="2623961"/>
                <a:ext cx="12968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⋅3=0012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623961"/>
                <a:ext cx="1296830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774" r="-4245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12062" y="2616265"/>
                <a:ext cx="868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=0012;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062" y="2616265"/>
                <a:ext cx="86882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098" r="-4895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2616" y="3183329"/>
                <a:ext cx="14923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16,15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⋅1,75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6" y="3183329"/>
                <a:ext cx="149239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265" r="-3673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815012" y="3182188"/>
                <a:ext cx="11733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=28,2625;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012" y="3182188"/>
                <a:ext cx="1173398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563" r="-3646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066907" y="2072979"/>
                <a:ext cx="570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1615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07" y="2072979"/>
                <a:ext cx="570669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9574" r="-9574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94584" y="2338871"/>
                <a:ext cx="4424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0" smtClean="0">
                          <a:latin typeface="Cambria Math" panose="02040503050406030204" pitchFamily="18" charset="0"/>
                        </a:rPr>
                        <m:t>175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584" y="2338871"/>
                <a:ext cx="442429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2329" r="-12329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Умножение 45"/>
          <p:cNvSpPr/>
          <p:nvPr/>
        </p:nvSpPr>
        <p:spPr>
          <a:xfrm>
            <a:off x="3913691" y="2211478"/>
            <a:ext cx="168576" cy="246161"/>
          </a:xfrm>
          <a:prstGeom prst="mathMultiply">
            <a:avLst>
              <a:gd name="adj1" fmla="val 663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969475" y="2720453"/>
            <a:ext cx="6963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065239" y="2754793"/>
                <a:ext cx="570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8075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39" y="2754793"/>
                <a:ext cx="570669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9677" r="-1075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782605" y="3017982"/>
                <a:ext cx="6989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11305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605" y="3017982"/>
                <a:ext cx="698909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7895" r="-877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597797" y="2794190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797" y="2794190"/>
                <a:ext cx="230832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18421" r="-2105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я соединительная линия 58"/>
          <p:cNvCxnSpPr/>
          <p:nvPr/>
        </p:nvCxnSpPr>
        <p:spPr>
          <a:xfrm>
            <a:off x="3713213" y="3605997"/>
            <a:ext cx="941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796932" y="3307482"/>
                <a:ext cx="570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1615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932" y="3307482"/>
                <a:ext cx="570669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9677" r="-1075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597797" y="3136679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797" y="3136679"/>
                <a:ext cx="230832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18421" r="-21053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828629" y="3659817"/>
                <a:ext cx="8271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282625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629" y="3659817"/>
                <a:ext cx="827150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6618" r="-6618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22616" y="3743379"/>
                <a:ext cx="1359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 163,5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⋅0,1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16" y="3743379"/>
                <a:ext cx="1359346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1794" r="-3587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681962" y="3749252"/>
                <a:ext cx="10227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6 3 5.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962" y="3749252"/>
                <a:ext cx="1022716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1190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40251" y="3754137"/>
                <a:ext cx="937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51" y="3754137"/>
                <a:ext cx="93720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6250" r="-6250" b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536363" y="4524589"/>
                <a:ext cx="698909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в) 16,35.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363" y="4524589"/>
                <a:ext cx="698909" cy="207749"/>
              </a:xfrm>
              <a:prstGeom prst="rect">
                <a:avLst/>
              </a:prstGeom>
              <a:blipFill rotWithShape="0">
                <a:blip r:embed="rId24"/>
                <a:stretch>
                  <a:fillRect l="-2609" r="-1739" b="-3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Скругленная прямоугольная выноска 42"/>
              <p:cNvSpPr/>
              <p:nvPr/>
            </p:nvSpPr>
            <p:spPr>
              <a:xfrm>
                <a:off x="4959895" y="1908239"/>
                <a:ext cx="1904630" cy="1751578"/>
              </a:xfrm>
              <a:prstGeom prst="wedgeRoundRectCallout">
                <a:avLst>
                  <a:gd name="adj1" fmla="val 88129"/>
                  <a:gd name="adj2" fmla="val -34301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При умножении на </a:t>
                </a:r>
                <a14:m>
                  <m:oMath xmlns:m="http://schemas.openxmlformats.org/officeDocument/2006/math"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0,1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мы просто перенесли запятую на один знак </a:t>
                </a:r>
                <a:r>
                  <a:rPr lang="ru-RU" u="sng" dirty="0">
                    <a:solidFill>
                      <a:schemeClr val="tx1"/>
                    </a:solidFill>
                  </a:rPr>
                  <a:t>влево</a:t>
                </a:r>
                <a:r>
                  <a:rPr lang="ru-RU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3" name="Скругленная прямоугольная выноска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895" y="1908239"/>
                <a:ext cx="1904630" cy="1751578"/>
              </a:xfrm>
              <a:prstGeom prst="wedgeRoundRectCallout">
                <a:avLst>
                  <a:gd name="adj1" fmla="val 88129"/>
                  <a:gd name="adj2" fmla="val -34301"/>
                  <a:gd name="adj3" fmla="val 16667"/>
                </a:avLst>
              </a:prstGeom>
              <a:blipFill rotWithShape="0">
                <a:blip r:embed="rId2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Рисунок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512" y="1957080"/>
            <a:ext cx="1195312" cy="277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460" y="899398"/>
                <a:ext cx="5979540" cy="1261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sz="1800" dirty="0" smtClean="0"/>
                  <a:t>Чтобы умножить десятичную дробь на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0,1, 0,01, 0,001</m:t>
                    </m:r>
                    <m:r>
                      <a:rPr lang="ru-RU" sz="18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1800" dirty="0" smtClean="0"/>
                  <a:t> надо </a:t>
                </a:r>
                <a:r>
                  <a:rPr lang="ru-RU" sz="1800" dirty="0"/>
                  <a:t>в этой дроби перенести запятую </a:t>
                </a:r>
                <a:r>
                  <a:rPr lang="ru-RU" sz="1800" dirty="0" smtClean="0"/>
                  <a:t>влево, соответственно, </a:t>
                </a:r>
                <a:r>
                  <a:rPr lang="ru-RU" sz="1800" dirty="0"/>
                  <a:t>на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</a:rPr>
                      <m:t>1, 2, 3 </m:t>
                    </m:r>
                  </m:oMath>
                </a14:m>
                <a:r>
                  <a:rPr lang="ru-RU" sz="1800" dirty="0"/>
                  <a:t>и так далее цифры.</a:t>
                </a:r>
              </a:p>
              <a:p>
                <a:pPr>
                  <a:spcAft>
                    <a:spcPts val="1200"/>
                  </a:spcAft>
                </a:pPr>
                <a:endParaRPr lang="ru-RU" sz="1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0" y="899398"/>
                <a:ext cx="5979540" cy="1261884"/>
              </a:xfrm>
              <a:prstGeom prst="rect">
                <a:avLst/>
              </a:prstGeom>
              <a:blipFill rotWithShape="0">
                <a:blip r:embed="rId4"/>
                <a:stretch>
                  <a:fillRect l="-2446" t="-5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1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6087370" y="404538"/>
            <a:ext cx="1904630" cy="953665"/>
          </a:xfrm>
          <a:prstGeom prst="wedgeRoundRectCallout">
            <a:avLst>
              <a:gd name="adj1" fmla="val 2"/>
              <a:gd name="adj2" fmla="val 84409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52309" y="404539"/>
            <a:ext cx="2790942" cy="953664"/>
          </a:xfrm>
          <a:prstGeom prst="wedgeRoundRectCallout">
            <a:avLst>
              <a:gd name="adj1" fmla="val -7258"/>
              <a:gd name="adj2" fmla="val 11713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Вам </a:t>
            </a:r>
            <a:r>
              <a:rPr lang="ru-RU" dirty="0" smtClean="0">
                <a:solidFill>
                  <a:schemeClr val="tx1"/>
                </a:solidFill>
              </a:rPr>
              <a:t>всё </a:t>
            </a:r>
            <a:r>
              <a:rPr lang="ru-RU" dirty="0">
                <a:solidFill>
                  <a:schemeClr val="tx1"/>
                </a:solidFill>
              </a:rPr>
              <a:t>понятно, ребята?</a:t>
            </a:r>
          </a:p>
        </p:txBody>
      </p:sp>
    </p:spTree>
    <p:extLst>
      <p:ext uri="{BB962C8B-B14F-4D97-AF65-F5344CB8AC3E}">
        <p14:creationId xmlns:p14="http://schemas.microsoft.com/office/powerpoint/2010/main" val="295149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Вычислите:</a:t>
                </a:r>
              </a:p>
              <a:p>
                <a:endParaRPr lang="ru-RU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15,85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 б) 13,65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⋅0,01;в) 1,3⋅1,4 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738" b="-155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14314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15,85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43148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702" r="-2979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34861" y="2187666"/>
                <a:ext cx="9201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=1 585;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861" y="2187666"/>
                <a:ext cx="92012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649" r="-3974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32272" y="452459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40137" y="4524589"/>
                <a:ext cx="668453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а) 1585;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37" y="4524589"/>
                <a:ext cx="668453" cy="207749"/>
              </a:xfrm>
              <a:prstGeom prst="rect">
                <a:avLst/>
              </a:prstGeom>
              <a:blipFill rotWithShape="0">
                <a:blip r:embed="rId7"/>
                <a:stretch>
                  <a:fillRect l="-2727" r="-4545" b="-3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45786" y="4524589"/>
                <a:ext cx="807913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б) 0,1365;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86" y="4524589"/>
                <a:ext cx="807913" cy="207749"/>
              </a:xfrm>
              <a:prstGeom prst="rect">
                <a:avLst/>
              </a:prstGeom>
              <a:blipFill rotWithShape="0">
                <a:blip r:embed="rId8"/>
                <a:stretch>
                  <a:fillRect l="-5263" r="-3008" b="-3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5477" y="2739523"/>
                <a:ext cx="14923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13,65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⋅0,01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77" y="2739523"/>
                <a:ext cx="1492396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265" r="-3673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827873" y="2738382"/>
                <a:ext cx="10451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=0,1365;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873" y="2738382"/>
                <a:ext cx="104515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339" r="-4094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066907" y="2072979"/>
                <a:ext cx="31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07" y="2072979"/>
                <a:ext cx="31418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5385" r="-17308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81782" y="2336122"/>
                <a:ext cx="31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0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782" y="2336122"/>
                <a:ext cx="314189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7647" r="-17647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Умножение 45"/>
          <p:cNvSpPr/>
          <p:nvPr/>
        </p:nvSpPr>
        <p:spPr>
          <a:xfrm>
            <a:off x="3913691" y="2211478"/>
            <a:ext cx="168576" cy="246161"/>
          </a:xfrm>
          <a:prstGeom prst="mathMultiply">
            <a:avLst>
              <a:gd name="adj1" fmla="val 663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62314" y="2653005"/>
            <a:ext cx="6963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078424" y="2718953"/>
                <a:ext cx="31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52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424" y="2718953"/>
                <a:ext cx="314189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17308" r="-17308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954592" y="2976664"/>
                <a:ext cx="31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592" y="2976664"/>
                <a:ext cx="314189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7647" r="-17647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597797" y="2794190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797" y="2794190"/>
                <a:ext cx="230832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8421" r="-2105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я соединительная линия 58"/>
          <p:cNvCxnSpPr/>
          <p:nvPr/>
        </p:nvCxnSpPr>
        <p:spPr>
          <a:xfrm>
            <a:off x="3662314" y="3277216"/>
            <a:ext cx="734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938667" y="3345610"/>
                <a:ext cx="4424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182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667" y="3345610"/>
                <a:ext cx="442429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10959" r="-1232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35477" y="3299573"/>
                <a:ext cx="11028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 1,3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⋅1,4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77" y="3299573"/>
                <a:ext cx="1102866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762" r="-4972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430983" y="3289365"/>
                <a:ext cx="7758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=1,82.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983" y="3289365"/>
                <a:ext cx="775853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3150" r="-787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461207" y="4524589"/>
                <a:ext cx="602729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в) 1,82.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207" y="4524589"/>
                <a:ext cx="602729" cy="207749"/>
              </a:xfrm>
              <a:prstGeom prst="rect">
                <a:avLst/>
              </a:prstGeom>
              <a:blipFill rotWithShape="0">
                <a:blip r:embed="rId19"/>
                <a:stretch>
                  <a:fillRect l="-3030" r="-1010" b="-3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512" y="1957080"/>
            <a:ext cx="1195312" cy="277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41" grpId="0"/>
      <p:bldP spid="3" grpId="0"/>
      <p:bldP spid="49" grpId="0"/>
      <p:bldP spid="13" grpId="0"/>
      <p:bldP spid="32" grpId="0"/>
      <p:bldP spid="36" grpId="0"/>
      <p:bldP spid="37" grpId="0"/>
      <p:bldP spid="42" grpId="0"/>
      <p:bldP spid="44" grpId="0"/>
      <p:bldP spid="46" grpId="0" animBg="1"/>
      <p:bldP spid="51" grpId="0"/>
      <p:bldP spid="57" grpId="0"/>
      <p:bldP spid="58" grpId="0"/>
      <p:bldP spid="63" grpId="0"/>
      <p:bldP spid="64" grpId="0"/>
      <p:bldP spid="65" grpId="0"/>
      <p:bldP spid="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52309" y="404539"/>
            <a:ext cx="7715926" cy="864764"/>
          </a:xfrm>
          <a:prstGeom prst="wedgeRoundRectCallout">
            <a:avLst>
              <a:gd name="adj1" fmla="val -33546"/>
              <a:gd name="adj2" fmla="val 12458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Когда мы говорили об умножении натуральных чисел, мы перечисляли основные свойства умножения: переместительное, сочетательное и распределительное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Эти же свойства будут выполняться и для десятичных дробей.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69537" y="1753658"/>
                <a:ext cx="11678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537" y="1753658"/>
                <a:ext cx="116782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5759" r="-5236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50520" y="2259393"/>
                <a:ext cx="20088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20" y="2259393"/>
                <a:ext cx="2008820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304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28966" y="2765129"/>
                <a:ext cx="26352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66" y="2765129"/>
                <a:ext cx="263527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926" r="-926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4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Найдите значение выражения:</a:t>
                </a:r>
              </a:p>
              <a:p>
                <a:endParaRPr lang="ru-RU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(70−37,48)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⋅0,1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33734"/>
                <a:ext cx="8426450" cy="630942"/>
              </a:xfrm>
              <a:prstGeom prst="rect">
                <a:avLst/>
              </a:prstGeom>
              <a:blipFill rotWithShape="0">
                <a:blip r:embed="rId4"/>
                <a:stretch>
                  <a:fillRect l="-1302" t="-8738" b="-155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358774" y="17301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775" y="18514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3374" y="2187667"/>
                <a:ext cx="170392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(70−37,48)</m:t>
                      </m:r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⋅0,1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2187667"/>
                <a:ext cx="1703928" cy="261610"/>
              </a:xfrm>
              <a:prstGeom prst="rect">
                <a:avLst/>
              </a:prstGeom>
              <a:blipFill rotWithShape="0">
                <a:blip r:embed="rId5"/>
                <a:stretch>
                  <a:fillRect l="-3943" r="-2151" b="-37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2283" y="2187666"/>
                <a:ext cx="2102755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=32,52⋅0,1=3,252.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283" y="2187666"/>
                <a:ext cx="2102755" cy="261610"/>
              </a:xfrm>
              <a:prstGeom prst="rect">
                <a:avLst/>
              </a:prstGeom>
              <a:blipFill rotWithShape="0">
                <a:blip r:embed="rId6"/>
                <a:stretch>
                  <a:fillRect l="-580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46075" y="4120022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3940" y="4120021"/>
                <a:ext cx="498533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3,252.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40" y="4120021"/>
                <a:ext cx="498533" cy="207749"/>
              </a:xfrm>
              <a:prstGeom prst="rect">
                <a:avLst/>
              </a:prstGeom>
              <a:blipFill rotWithShape="0">
                <a:blip r:embed="rId7"/>
                <a:stretch>
                  <a:fillRect l="-7317" r="-2439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6539" y="2587450"/>
                <a:ext cx="58028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70,00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39" y="2587450"/>
                <a:ext cx="580287" cy="261610"/>
              </a:xfrm>
              <a:prstGeom prst="rect">
                <a:avLst/>
              </a:prstGeom>
              <a:blipFill rotWithShape="0">
                <a:blip r:embed="rId8"/>
                <a:stretch>
                  <a:fillRect l="-8421" r="-6316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33909" y="2815671"/>
                <a:ext cx="58028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37,48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09" y="2815671"/>
                <a:ext cx="580287" cy="261610"/>
              </a:xfrm>
              <a:prstGeom prst="rect">
                <a:avLst/>
              </a:prstGeom>
              <a:blipFill rotWithShape="0">
                <a:blip r:embed="rId9"/>
                <a:stretch>
                  <a:fillRect l="-8421" r="-6316"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единительная линия 53"/>
          <p:cNvCxnSpPr/>
          <p:nvPr/>
        </p:nvCxnSpPr>
        <p:spPr>
          <a:xfrm>
            <a:off x="820405" y="3077281"/>
            <a:ext cx="5937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15355" y="2708706"/>
                <a:ext cx="218008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55" y="2708706"/>
                <a:ext cx="218008" cy="261610"/>
              </a:xfrm>
              <a:prstGeom prst="rect">
                <a:avLst/>
              </a:prstGeom>
              <a:blipFill rotWithShape="0">
                <a:blip r:embed="rId13"/>
                <a:stretch>
                  <a:fillRect l="-2778" r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239469" y="3091049"/>
                <a:ext cx="174727" cy="2616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469" y="3091049"/>
                <a:ext cx="174727" cy="261610"/>
              </a:xfrm>
              <a:prstGeom prst="rect">
                <a:avLst/>
              </a:prstGeom>
              <a:blipFill rotWithShape="0">
                <a:blip r:embed="rId14"/>
                <a:stretch>
                  <a:fillRect l="-24138" r="-27586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130885" y="3087220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85" y="3087220"/>
                <a:ext cx="174727" cy="261610"/>
              </a:xfrm>
              <a:prstGeom prst="rect">
                <a:avLst/>
              </a:prstGeom>
              <a:blipFill rotWithShape="0">
                <a:blip r:embed="rId15"/>
                <a:stretch>
                  <a:fillRect l="-28571" r="-32143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53331" y="3084649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31" y="3084649"/>
                <a:ext cx="174727" cy="261610"/>
              </a:xfrm>
              <a:prstGeom prst="rect">
                <a:avLst/>
              </a:prstGeom>
              <a:blipFill rotWithShape="0">
                <a:blip r:embed="rId16"/>
                <a:stretch>
                  <a:fillRect l="-24138" r="-27586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39650" y="3085835"/>
                <a:ext cx="174727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50" y="3085835"/>
                <a:ext cx="174727" cy="261610"/>
              </a:xfrm>
              <a:prstGeom prst="rect">
                <a:avLst/>
              </a:prstGeom>
              <a:blipFill rotWithShape="0">
                <a:blip r:embed="rId17"/>
                <a:stretch>
                  <a:fillRect l="-28571" r="-28571"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076852" y="3109624"/>
                <a:ext cx="99386" cy="261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7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7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52" y="3109624"/>
                <a:ext cx="99386" cy="261610"/>
              </a:xfrm>
              <a:prstGeom prst="rect">
                <a:avLst/>
              </a:prstGeom>
              <a:blipFill rotWithShape="0">
                <a:blip r:embed="rId18"/>
                <a:stretch>
                  <a:fillRect l="-6250" b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Рисунок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4343" y="1931234"/>
            <a:ext cx="210965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7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  <p:bldP spid="40" grpId="0"/>
      <p:bldP spid="41" grpId="0"/>
      <p:bldP spid="3" grpId="0"/>
      <p:bldP spid="49" grpId="0"/>
      <p:bldP spid="13" grpId="0"/>
      <p:bldP spid="4" grpId="0"/>
      <p:bldP spid="53" grpId="0"/>
      <p:bldP spid="55" grpId="0"/>
      <p:bldP spid="57" grpId="0"/>
      <p:bldP spid="58" grpId="0"/>
      <p:bldP spid="59" grpId="0"/>
      <p:bldP spid="60" grpId="0"/>
      <p:bldP spid="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775" y="865294"/>
                <a:ext cx="8158924" cy="38279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ts val="2200"/>
                  </a:lnSpc>
                  <a:buFont typeface="Arial" pitchFamily="34" charset="0"/>
                  <a:buChar char="•"/>
                </a:pPr>
                <a:r>
                  <a:rPr lang="ru-RU" sz="1600" dirty="0" smtClean="0">
                    <a:solidFill>
                      <a:schemeClr val="bg1"/>
                    </a:solidFill>
                  </a:rPr>
                  <a:t>Для </a:t>
                </a:r>
                <a:r>
                  <a:rPr lang="ru-RU" sz="1600" dirty="0">
                    <a:solidFill>
                      <a:schemeClr val="bg1"/>
                    </a:solidFill>
                  </a:rPr>
                  <a:t>того чтобы умножить десятичную дробь на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1 000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и так далее, надо в этой дроби перенести запятую </a:t>
                </a:r>
                <a:r>
                  <a:rPr lang="ru-RU" sz="1600" dirty="0" smtClean="0">
                    <a:solidFill>
                      <a:srgbClr val="FFC000"/>
                    </a:solidFill>
                  </a:rPr>
                  <a:t>вправо</a:t>
                </a:r>
                <a:r>
                  <a:rPr lang="ru-RU" sz="1600" dirty="0" smtClean="0">
                    <a:solidFill>
                      <a:schemeClr val="bg1"/>
                    </a:solidFill>
                  </a:rPr>
                  <a:t>, соответственно, </a:t>
                </a:r>
                <a:r>
                  <a:rPr lang="ru-RU" sz="1600" dirty="0">
                    <a:solidFill>
                      <a:schemeClr val="bg1"/>
                    </a:solidFill>
                  </a:rPr>
                  <a:t>на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и так далее цифры.</a:t>
                </a:r>
              </a:p>
              <a:p>
                <a:pPr marL="285750" indent="-285750">
                  <a:lnSpc>
                    <a:spcPts val="2200"/>
                  </a:lnSpc>
                  <a:buFont typeface="Arial" pitchFamily="34" charset="0"/>
                  <a:buChar char="•"/>
                </a:pPr>
                <a:endParaRPr lang="ru-RU" sz="1600" dirty="0" smtClean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buFont typeface="Arial" pitchFamily="34" charset="0"/>
                  <a:buChar char="•"/>
                </a:pPr>
                <a:r>
                  <a:rPr lang="ru-RU" sz="1600" dirty="0" smtClean="0">
                    <a:solidFill>
                      <a:schemeClr val="bg1"/>
                    </a:solidFill>
                  </a:rPr>
                  <a:t>Для </a:t>
                </a:r>
                <a:r>
                  <a:rPr lang="ru-RU" sz="1600" dirty="0">
                    <a:solidFill>
                      <a:schemeClr val="bg1"/>
                    </a:solidFill>
                  </a:rPr>
                  <a:t>того, чтобы перемножить две десятичные дроби, надо:</a:t>
                </a:r>
              </a:p>
              <a:p>
                <a:pPr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dirty="0" smtClean="0">
                    <a:solidFill>
                      <a:schemeClr val="bg1"/>
                    </a:solidFill>
                  </a:rPr>
                  <a:t>1. Перемножить их, </a:t>
                </a:r>
                <a:r>
                  <a:rPr lang="ru-RU" sz="1600" dirty="0">
                    <a:solidFill>
                      <a:schemeClr val="bg1"/>
                    </a:solidFill>
                  </a:rPr>
                  <a:t>как натуральные числа, не обращая внимание на запятые.</a:t>
                </a:r>
              </a:p>
              <a:p>
                <a:pPr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dirty="0" smtClean="0">
                    <a:solidFill>
                      <a:schemeClr val="bg1"/>
                    </a:solidFill>
                  </a:rPr>
                  <a:t>2. В </a:t>
                </a:r>
                <a:r>
                  <a:rPr lang="ru-RU" sz="1600" dirty="0">
                    <a:solidFill>
                      <a:schemeClr val="bg1"/>
                    </a:solidFill>
                  </a:rPr>
                  <a:t>полученном произведении отделить запятой справа столько цифр, сколько их стоит после запятых в обоих множителях вместе.</a:t>
                </a:r>
              </a:p>
              <a:p>
                <a:pPr>
                  <a:lnSpc>
                    <a:spcPts val="2200"/>
                  </a:lnSpc>
                </a:pPr>
                <a:endParaRPr lang="ru-RU" sz="1600" dirty="0" smtClean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buFont typeface="Arial" panose="020B0604020202020204" pitchFamily="34" charset="0"/>
                  <a:buChar char="•"/>
                </a:pPr>
                <a:r>
                  <a:rPr lang="ru-RU" sz="1600" dirty="0" smtClean="0">
                    <a:solidFill>
                      <a:schemeClr val="bg1"/>
                    </a:solidFill>
                  </a:rPr>
                  <a:t>Чтобы </a:t>
                </a:r>
                <a:r>
                  <a:rPr lang="ru-RU" sz="1600" dirty="0">
                    <a:solidFill>
                      <a:schemeClr val="bg1"/>
                    </a:solidFill>
                  </a:rPr>
                  <a:t>умножить десятичную дробь на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0,1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0,01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0,001</m:t>
                    </m:r>
                  </m:oMath>
                </a14:m>
                <a:r>
                  <a:rPr lang="ru-RU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1600" dirty="0">
                    <a:solidFill>
                      <a:schemeClr val="bg1"/>
                    </a:solidFill>
                  </a:rPr>
                  <a:t>надо в этой дроби перенести запятую </a:t>
                </a:r>
                <a:r>
                  <a:rPr lang="ru-RU" sz="1600" dirty="0">
                    <a:solidFill>
                      <a:srgbClr val="FFC000"/>
                    </a:solidFill>
                  </a:rPr>
                  <a:t>влево</a:t>
                </a:r>
                <a:r>
                  <a:rPr lang="ru-RU" sz="1600" dirty="0">
                    <a:solidFill>
                      <a:schemeClr val="bg1"/>
                    </a:solidFill>
                  </a:rPr>
                  <a:t> соответственно на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и так далее цифры.</a:t>
                </a:r>
              </a:p>
              <a:p>
                <a:pPr>
                  <a:lnSpc>
                    <a:spcPts val="22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65294"/>
                <a:ext cx="8158924" cy="3827971"/>
              </a:xfrm>
              <a:prstGeom prst="rect">
                <a:avLst/>
              </a:prstGeom>
              <a:blipFill rotWithShape="0">
                <a:blip r:embed="rId5"/>
                <a:stretch>
                  <a:fillRect l="-1570" t="-1433" r="-1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Итоги урока</a:t>
            </a:r>
          </a:p>
        </p:txBody>
      </p:sp>
    </p:spTree>
    <p:extLst>
      <p:ext uri="{BB962C8B-B14F-4D97-AF65-F5344CB8AC3E}">
        <p14:creationId xmlns:p14="http://schemas.microsoft.com/office/powerpoint/2010/main" val="40688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ая прямоугольная выноска 11"/>
          <p:cNvSpPr/>
          <p:nvPr/>
        </p:nvSpPr>
        <p:spPr>
          <a:xfrm>
            <a:off x="4608514" y="376238"/>
            <a:ext cx="4176712" cy="893066"/>
          </a:xfrm>
          <a:prstGeom prst="wedgeRoundRectCallout">
            <a:avLst>
              <a:gd name="adj1" fmla="val 27817"/>
              <a:gd name="adj2" fmla="val 6773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Складывать </a:t>
            </a:r>
            <a:r>
              <a:rPr lang="ru-RU" dirty="0">
                <a:solidFill>
                  <a:schemeClr val="tx1"/>
                </a:solidFill>
              </a:rPr>
              <a:t>и вычитать десятичные дроби надо, как и натуральные числа.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dirty="0">
                <a:solidFill>
                  <a:schemeClr val="tx1"/>
                </a:solidFill>
              </a:rPr>
              <a:t>вот интересно, как быть с умножением?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713549" y="356013"/>
            <a:ext cx="3146425" cy="893066"/>
          </a:xfrm>
          <a:prstGeom prst="wedgeRoundRectCallout">
            <a:avLst>
              <a:gd name="adj1" fmla="val -27077"/>
              <a:gd name="adj2" fmla="val 7200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Пойдём </a:t>
            </a:r>
            <a:r>
              <a:rPr lang="ru-RU" dirty="0">
                <a:solidFill>
                  <a:schemeClr val="tx1"/>
                </a:solidFill>
              </a:rPr>
              <a:t>в гости к </a:t>
            </a:r>
            <a:r>
              <a:rPr lang="ru-RU" dirty="0" err="1" smtClean="0">
                <a:solidFill>
                  <a:schemeClr val="tx1"/>
                </a:solidFill>
              </a:rPr>
              <a:t>Электроше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и он нам всё расскажет.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1964" y="1758950"/>
                <a:ext cx="10964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15,70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964" y="1758950"/>
                <a:ext cx="1096454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39590" y="2254250"/>
                <a:ext cx="86882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3,08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590" y="2254250"/>
                <a:ext cx="868828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Умножение 6"/>
          <p:cNvSpPr/>
          <p:nvPr/>
        </p:nvSpPr>
        <p:spPr>
          <a:xfrm>
            <a:off x="3504226" y="2076768"/>
            <a:ext cx="307738" cy="400050"/>
          </a:xfrm>
          <a:prstGeom prst="mathMultiply">
            <a:avLst>
              <a:gd name="adj1" fmla="val 663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811964" y="2746693"/>
            <a:ext cx="10964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70" y="1420833"/>
            <a:ext cx="2637071" cy="36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9778" y="1523883"/>
            <a:ext cx="1464443" cy="33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5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796665" y="376238"/>
            <a:ext cx="2733935" cy="762000"/>
          </a:xfrm>
          <a:prstGeom prst="wedgeRoundRectCallout">
            <a:avLst>
              <a:gd name="adj1" fmla="val -24278"/>
              <a:gd name="adj2" fmla="val 14954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Здравствуйте, мальчики.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898900" y="376238"/>
            <a:ext cx="4886325" cy="919162"/>
          </a:xfrm>
          <a:prstGeom prst="wedgeRoundRectCallout">
            <a:avLst>
              <a:gd name="adj1" fmla="val 15966"/>
              <a:gd name="adj2" fmla="val 7785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Электроша</a:t>
            </a:r>
            <a:r>
              <a:rPr lang="ru-RU" dirty="0" smtClean="0">
                <a:solidFill>
                  <a:schemeClr val="tx1"/>
                </a:solidFill>
              </a:rPr>
              <a:t>, привет.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3898900" y="376238"/>
            <a:ext cx="4886325" cy="919162"/>
          </a:xfrm>
          <a:prstGeom prst="wedgeRoundRectCallout">
            <a:avLst>
              <a:gd name="adj1" fmla="val 15966"/>
              <a:gd name="adj2" fmla="val 7785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dirty="0">
                <a:solidFill>
                  <a:schemeClr val="tx1"/>
                </a:solidFill>
              </a:rPr>
              <a:t>как умножать десятичные дроби? Просто сложение и вычитание этих дробей очень похоже на сложение и вычитание натуральных чисел, вот нам стало интересно про умножение.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96665" y="376238"/>
            <a:ext cx="2733935" cy="762000"/>
          </a:xfrm>
          <a:prstGeom prst="wedgeRoundRectCallout">
            <a:avLst>
              <a:gd name="adj1" fmla="val -24278"/>
              <a:gd name="adj2" fmla="val 14954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Здравствуйте, мальчики.</a:t>
            </a:r>
          </a:p>
        </p:txBody>
      </p:sp>
    </p:spTree>
    <p:extLst>
      <p:ext uri="{BB962C8B-B14F-4D97-AF65-F5344CB8AC3E}">
        <p14:creationId xmlns:p14="http://schemas.microsoft.com/office/powerpoint/2010/main" val="426069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774" y="462496"/>
            <a:ext cx="84264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Устный счёт</a:t>
            </a:r>
            <a:endParaRPr lang="ru-RU" sz="2400" dirty="0">
              <a:solidFill>
                <a:srgbClr val="FFC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610992" y="1450384"/>
                <a:ext cx="988462" cy="5893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15,2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92" y="1450384"/>
                <a:ext cx="988462" cy="5893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угольник 37"/>
          <p:cNvSpPr/>
          <p:nvPr/>
        </p:nvSpPr>
        <p:spPr>
          <a:xfrm>
            <a:off x="3047540" y="1450384"/>
            <a:ext cx="948658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756521" y="1745074"/>
            <a:ext cx="11679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942673" y="1293212"/>
                <a:ext cx="7758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+ 0,3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673" y="1293212"/>
                <a:ext cx="77585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7087" r="-8661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5376649" y="1469371"/>
            <a:ext cx="917585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4088053" y="1753720"/>
            <a:ext cx="11679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256534" y="1288171"/>
                <a:ext cx="7758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− 1,7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534" y="1288171"/>
                <a:ext cx="77585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781" r="-8594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рямоугольник 48"/>
          <p:cNvSpPr/>
          <p:nvPr/>
        </p:nvSpPr>
        <p:spPr>
          <a:xfrm>
            <a:off x="7679742" y="1469371"/>
            <a:ext cx="978567" cy="56578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6378549" y="1761759"/>
            <a:ext cx="11679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55150" y="1293212"/>
                <a:ext cx="7758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+ 0,8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50" y="1293212"/>
                <a:ext cx="775853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7031" r="-8594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985681" y="1450384"/>
                <a:ext cx="1027525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3800" b="0" i="1" smtClean="0">
                          <a:latin typeface="Cambria Math" panose="02040503050406030204" pitchFamily="18" charset="0"/>
                        </a:rPr>
                        <m:t>5,5</m:t>
                      </m:r>
                    </m:oMath>
                  </m:oMathPara>
                </a14:m>
                <a:endParaRPr lang="ru-RU" sz="3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681" y="1450384"/>
                <a:ext cx="1027525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309068" y="1469371"/>
                <a:ext cx="1027525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3800" b="0" i="1" smtClean="0">
                          <a:latin typeface="Cambria Math" panose="02040503050406030204" pitchFamily="18" charset="0"/>
                        </a:rPr>
                        <m:t>3,8</m:t>
                      </m:r>
                    </m:oMath>
                  </m:oMathPara>
                </a14:m>
                <a:endParaRPr lang="ru-RU" sz="3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068" y="1469371"/>
                <a:ext cx="1027525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30785" y="1450383"/>
                <a:ext cx="1027525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3800" b="0" i="1" smtClean="0">
                          <a:latin typeface="Cambria Math" panose="02040503050406030204" pitchFamily="18" charset="0"/>
                        </a:rPr>
                        <m:t>4,6</m:t>
                      </m:r>
                    </m:oMath>
                  </m:oMathPara>
                </a14:m>
                <a:endParaRPr lang="ru-RU" sz="3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785" y="1450383"/>
                <a:ext cx="1027525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3037548" y="3401922"/>
                <a:ext cx="987070" cy="5709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0,9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548" y="3401922"/>
                <a:ext cx="987070" cy="57090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Прямоугольник 55"/>
          <p:cNvSpPr/>
          <p:nvPr/>
        </p:nvSpPr>
        <p:spPr>
          <a:xfrm>
            <a:off x="610992" y="3401922"/>
            <a:ext cx="987055" cy="590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1756521" y="3697122"/>
            <a:ext cx="11679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908363" y="3254928"/>
                <a:ext cx="7758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+ 0,6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363" y="3254928"/>
                <a:ext cx="775853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7087" r="-9449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рямоугольник 58"/>
          <p:cNvSpPr/>
          <p:nvPr/>
        </p:nvSpPr>
        <p:spPr>
          <a:xfrm>
            <a:off x="5376650" y="3401922"/>
            <a:ext cx="917584" cy="57090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4124932" y="3697122"/>
            <a:ext cx="11679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284373" y="3240364"/>
                <a:ext cx="7758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− 0,2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373" y="3240364"/>
                <a:ext cx="775853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575" r="-8661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Прямоугольник 61"/>
          <p:cNvSpPr/>
          <p:nvPr/>
        </p:nvSpPr>
        <p:spPr>
          <a:xfrm>
            <a:off x="7679742" y="3401922"/>
            <a:ext cx="978566" cy="57090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6391249" y="3687372"/>
            <a:ext cx="11679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572895" y="3203383"/>
                <a:ext cx="7758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+ 0,7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95" y="3203383"/>
                <a:ext cx="775853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7031" r="-8594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35851" y="3388049"/>
                <a:ext cx="758221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3800" b="0" i="1" smtClean="0">
                          <a:latin typeface="Cambria Math" panose="02040503050406030204" pitchFamily="18" charset="0"/>
                        </a:rPr>
                        <m:t>,3</m:t>
                      </m:r>
                    </m:oMath>
                  </m:oMathPara>
                </a14:m>
                <a:endParaRPr lang="ru-RU" sz="3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51" y="3388049"/>
                <a:ext cx="758221" cy="5847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460532" y="3394985"/>
                <a:ext cx="758221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3800" b="0" i="1" smtClean="0">
                          <a:latin typeface="Cambria Math" panose="02040503050406030204" pitchFamily="18" charset="0"/>
                        </a:rPr>
                        <m:t>,7</m:t>
                      </m:r>
                    </m:oMath>
                  </m:oMathPara>
                </a14:m>
                <a:endParaRPr lang="ru-RU" sz="3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532" y="3394985"/>
                <a:ext cx="758221" cy="58477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776752" y="3404734"/>
                <a:ext cx="758221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3800" b="0" i="1" smtClean="0">
                          <a:latin typeface="Cambria Math" panose="02040503050406030204" pitchFamily="18" charset="0"/>
                        </a:rPr>
                        <m:t>,4</m:t>
                      </m:r>
                    </m:oMath>
                  </m:oMathPara>
                </a14:m>
                <a:endParaRPr lang="ru-RU" sz="38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752" y="3404734"/>
                <a:ext cx="758221" cy="58477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6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45" grpId="0"/>
      <p:bldP spid="46" grpId="0" animBg="1"/>
      <p:bldP spid="48" grpId="0"/>
      <p:bldP spid="49" grpId="0" animBg="1"/>
      <p:bldP spid="51" grpId="0"/>
      <p:bldP spid="52" grpId="0"/>
      <p:bldP spid="53" grpId="0"/>
      <p:bldP spid="54" grpId="0"/>
      <p:bldP spid="55" grpId="0" animBg="1"/>
      <p:bldP spid="56" grpId="0" animBg="1"/>
      <p:bldP spid="58" grpId="0"/>
      <p:bldP spid="59" grpId="0" animBg="1"/>
      <p:bldP spid="61" grpId="0"/>
      <p:bldP spid="62" grpId="0" animBg="1"/>
      <p:bldP spid="64" grpId="0"/>
      <p:bldP spid="65" grpId="0"/>
      <p:bldP spid="66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777" y="1421428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7555" y="1524478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Скругленная прямоугольная выноска 13"/>
              <p:cNvSpPr/>
              <p:nvPr/>
            </p:nvSpPr>
            <p:spPr>
              <a:xfrm>
                <a:off x="358775" y="411163"/>
                <a:ext cx="3590925" cy="1010265"/>
              </a:xfrm>
              <a:prstGeom prst="wedgeRoundRectCallout">
                <a:avLst>
                  <a:gd name="adj1" fmla="val -13984"/>
                  <a:gd name="adj2" fmla="val 9926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Сначала давайте вспомним, что значит некоторое число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⋅10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?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Паша, ты помнишь?</a:t>
                </a:r>
              </a:p>
            </p:txBody>
          </p:sp>
        </mc:Choice>
        <mc:Fallback xmlns="">
          <p:sp>
            <p:nvSpPr>
              <p:cNvPr id="14" name="Скругленная прямоугольная выноска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411163"/>
                <a:ext cx="3590925" cy="1010265"/>
              </a:xfrm>
              <a:prstGeom prst="wedgeRoundRectCallout">
                <a:avLst>
                  <a:gd name="adj1" fmla="val -13984"/>
                  <a:gd name="adj2" fmla="val 99260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52977" y="1628074"/>
                <a:ext cx="8191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977" y="1628074"/>
                <a:ext cx="81919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704" r="-8148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72176" y="1619971"/>
                <a:ext cx="22726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176" y="1619971"/>
                <a:ext cx="227267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806" r="-1075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Левая фигурная скобка 7"/>
          <p:cNvSpPr/>
          <p:nvPr/>
        </p:nvSpPr>
        <p:spPr>
          <a:xfrm rot="16200000">
            <a:off x="4698133" y="1048780"/>
            <a:ext cx="131597" cy="1961838"/>
          </a:xfrm>
          <a:prstGeom prst="leftBrace">
            <a:avLst>
              <a:gd name="adj1" fmla="val 3818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6110" y="2231678"/>
                <a:ext cx="235642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110" y="2231678"/>
                <a:ext cx="235642" cy="207749"/>
              </a:xfrm>
              <a:prstGeom prst="rect">
                <a:avLst/>
              </a:prstGeom>
              <a:blipFill rotWithShape="0">
                <a:blip r:embed="rId10"/>
                <a:stretch>
                  <a:fillRect l="-15385" r="-17949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кругленная прямоугольная выноска 10"/>
          <p:cNvSpPr/>
          <p:nvPr/>
        </p:nvSpPr>
        <p:spPr>
          <a:xfrm>
            <a:off x="5194300" y="403061"/>
            <a:ext cx="3590925" cy="651040"/>
          </a:xfrm>
          <a:prstGeom prst="wedgeRoundRectCallout">
            <a:avLst>
              <a:gd name="adj1" fmla="val -9032"/>
              <a:gd name="adj2" fmla="val 11629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Умножение можно заменить сложением одинаковых слагаемых.</a:t>
            </a:r>
          </a:p>
        </p:txBody>
      </p:sp>
    </p:spTree>
    <p:extLst>
      <p:ext uri="{BB962C8B-B14F-4D97-AF65-F5344CB8AC3E}">
        <p14:creationId xmlns:p14="http://schemas.microsoft.com/office/powerpoint/2010/main" val="287225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7" grpId="0"/>
      <p:bldP spid="8" grpId="0" animBg="1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5275" y="524954"/>
                <a:ext cx="95577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0,7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524954"/>
                <a:ext cx="955774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6369" r="-5732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07988" y="524953"/>
                <a:ext cx="706449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=0,7+0,7+0,7+0,7+0,7+0,7+0,7+0,7+0,7+0,7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88" y="524953"/>
                <a:ext cx="7064498" cy="338554"/>
              </a:xfrm>
              <a:prstGeom prst="rect">
                <a:avLst/>
              </a:prstGeom>
              <a:blipFill rotWithShape="0">
                <a:blip r:embed="rId5"/>
                <a:stretch>
                  <a:fillRect r="-345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32753" y="524953"/>
                <a:ext cx="51437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753" y="524953"/>
                <a:ext cx="514372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4762" r="-11905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3" y="1332523"/>
            <a:ext cx="14941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2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16495</TotalTime>
  <Words>1573</Words>
  <Application>Microsoft Office PowerPoint</Application>
  <PresentationFormat>Экран (16:9)</PresentationFormat>
  <Paragraphs>358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Merriweather</vt:lpstr>
      <vt:lpstr>Arial</vt:lpstr>
      <vt:lpstr>Cambria Math</vt:lpstr>
      <vt:lpstr>Roboto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MSI</cp:lastModifiedBy>
  <cp:revision>414</cp:revision>
  <dcterms:created xsi:type="dcterms:W3CDTF">2017-06-06T14:34:21Z</dcterms:created>
  <dcterms:modified xsi:type="dcterms:W3CDTF">2025-01-17T13:00:44Z</dcterms:modified>
</cp:coreProperties>
</file>