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8"/>
  </p:notesMasterIdLst>
  <p:sldIdLst>
    <p:sldId id="273" r:id="rId2"/>
    <p:sldId id="516" r:id="rId3"/>
    <p:sldId id="274" r:id="rId4"/>
    <p:sldId id="541" r:id="rId5"/>
    <p:sldId id="469" r:id="rId6"/>
    <p:sldId id="262" r:id="rId7"/>
    <p:sldId id="542" r:id="rId8"/>
    <p:sldId id="470" r:id="rId9"/>
    <p:sldId id="562" r:id="rId10"/>
    <p:sldId id="563" r:id="rId11"/>
    <p:sldId id="565" r:id="rId12"/>
    <p:sldId id="564" r:id="rId13"/>
    <p:sldId id="566" r:id="rId14"/>
    <p:sldId id="567" r:id="rId15"/>
    <p:sldId id="568" r:id="rId16"/>
    <p:sldId id="410" r:id="rId17"/>
    <p:sldId id="570" r:id="rId18"/>
    <p:sldId id="551" r:id="rId19"/>
    <p:sldId id="569" r:id="rId20"/>
    <p:sldId id="571" r:id="rId21"/>
    <p:sldId id="532" r:id="rId22"/>
    <p:sldId id="495" r:id="rId23"/>
    <p:sldId id="552" r:id="rId24"/>
    <p:sldId id="572" r:id="rId25"/>
    <p:sldId id="573" r:id="rId26"/>
    <p:sldId id="574" r:id="rId27"/>
    <p:sldId id="575" r:id="rId28"/>
    <p:sldId id="576" r:id="rId29"/>
    <p:sldId id="577" r:id="rId30"/>
    <p:sldId id="578" r:id="rId31"/>
    <p:sldId id="579" r:id="rId32"/>
    <p:sldId id="580" r:id="rId33"/>
    <p:sldId id="581" r:id="rId34"/>
    <p:sldId id="582" r:id="rId35"/>
    <p:sldId id="583" r:id="rId36"/>
    <p:sldId id="374" r:id="rId37"/>
  </p:sldIdLst>
  <p:sldSz cx="9144000" cy="5143500" type="screen16x9"/>
  <p:notesSz cx="6858000" cy="9144000"/>
  <p:embeddedFontLst>
    <p:embeddedFont>
      <p:font typeface="Merriweather" panose="020B0604020202020204" charset="-52"/>
      <p:regular r:id="rId39"/>
      <p:bold r:id="rId40"/>
    </p:embeddedFont>
    <p:embeddedFont>
      <p:font typeface="Cambria Math" panose="02040503050406030204" pitchFamily="18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Roboto" panose="020B0604020202020204" charset="0"/>
      <p:regular r:id="rId46"/>
      <p:bold r:id="rId47"/>
      <p:italic r:id="rId48"/>
      <p:boldItalic r:id="rId49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59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44" userDrawn="1">
          <p15:clr>
            <a:srgbClr val="A4A3A4"/>
          </p15:clr>
        </p15:guide>
        <p15:guide id="7" pos="2109" userDrawn="1">
          <p15:clr>
            <a:srgbClr val="A4A3A4"/>
          </p15:clr>
        </p15:guide>
        <p15:guide id="8" pos="3651" userDrawn="1">
          <p15:clr>
            <a:srgbClr val="A4A3A4"/>
          </p15:clr>
        </p15:guide>
        <p15:guide id="9" pos="1837" userDrawn="1">
          <p15:clr>
            <a:srgbClr val="A4A3A4"/>
          </p15:clr>
        </p15:guide>
        <p15:guide id="10" pos="39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2A7F4A"/>
    <a:srgbClr val="15490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830" y="62"/>
      </p:cViewPr>
      <p:guideLst>
        <p:guide orient="horz" pos="2981"/>
        <p:guide pos="226"/>
        <p:guide pos="5534"/>
        <p:guide orient="horz" pos="259"/>
        <p:guide pos="2993"/>
        <p:guide pos="2744"/>
        <p:guide pos="2109"/>
        <p:guide pos="3651"/>
        <p:guide pos="1837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6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87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78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2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3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67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37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10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73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85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0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99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84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04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43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66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4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20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63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10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12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30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53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43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58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25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07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566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8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9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0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2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0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4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1.png"/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12" Type="http://schemas.openxmlformats.org/officeDocument/2006/relationships/image" Target="../media/image4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23.png"/><Relationship Id="rId21" Type="http://schemas.openxmlformats.org/officeDocument/2006/relationships/image" Target="../media/image67.png"/><Relationship Id="rId7" Type="http://schemas.openxmlformats.org/officeDocument/2006/relationships/image" Target="../media/image25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3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23.png"/><Relationship Id="rId21" Type="http://schemas.openxmlformats.org/officeDocument/2006/relationships/image" Target="../media/image87.png"/><Relationship Id="rId7" Type="http://schemas.openxmlformats.org/officeDocument/2006/relationships/image" Target="../media/image25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77.png"/><Relationship Id="rId5" Type="http://schemas.openxmlformats.org/officeDocument/2006/relationships/image" Target="../media/image53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23.png"/><Relationship Id="rId21" Type="http://schemas.openxmlformats.org/officeDocument/2006/relationships/image" Target="../media/image102.png"/><Relationship Id="rId7" Type="http://schemas.openxmlformats.org/officeDocument/2006/relationships/image" Target="../media/image25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5" Type="http://schemas.openxmlformats.org/officeDocument/2006/relationships/image" Target="../media/image53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21" Type="http://schemas.openxmlformats.org/officeDocument/2006/relationships/image" Target="../media/image12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52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26" Type="http://schemas.openxmlformats.org/officeDocument/2006/relationships/image" Target="../media/image149.png"/><Relationship Id="rId3" Type="http://schemas.openxmlformats.org/officeDocument/2006/relationships/image" Target="../media/image23.png"/><Relationship Id="rId21" Type="http://schemas.openxmlformats.org/officeDocument/2006/relationships/image" Target="../media/image144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5" Type="http://schemas.openxmlformats.org/officeDocument/2006/relationships/image" Target="../media/image14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9.png"/><Relationship Id="rId20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34.png"/><Relationship Id="rId24" Type="http://schemas.openxmlformats.org/officeDocument/2006/relationships/image" Target="../media/image147.png"/><Relationship Id="rId5" Type="http://schemas.openxmlformats.org/officeDocument/2006/relationships/image" Target="../media/image25.png"/><Relationship Id="rId15" Type="http://schemas.openxmlformats.org/officeDocument/2006/relationships/image" Target="../media/image138.png"/><Relationship Id="rId23" Type="http://schemas.openxmlformats.org/officeDocument/2006/relationships/image" Target="../media/image146.png"/><Relationship Id="rId10" Type="http://schemas.openxmlformats.org/officeDocument/2006/relationships/image" Target="../media/image133.png"/><Relationship Id="rId19" Type="http://schemas.openxmlformats.org/officeDocument/2006/relationships/image" Target="../media/image142.png"/><Relationship Id="rId4" Type="http://schemas.openxmlformats.org/officeDocument/2006/relationships/image" Target="../media/image51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Relationship Id="rId22" Type="http://schemas.openxmlformats.org/officeDocument/2006/relationships/image" Target="../media/image145.png"/><Relationship Id="rId27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09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26" Type="http://schemas.openxmlformats.org/officeDocument/2006/relationships/image" Target="../media/image187.png"/><Relationship Id="rId3" Type="http://schemas.openxmlformats.org/officeDocument/2006/relationships/image" Target="../media/image6.png"/><Relationship Id="rId21" Type="http://schemas.openxmlformats.org/officeDocument/2006/relationships/image" Target="../media/image182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5" Type="http://schemas.openxmlformats.org/officeDocument/2006/relationships/image" Target="../media/image18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72.png"/><Relationship Id="rId24" Type="http://schemas.openxmlformats.org/officeDocument/2006/relationships/image" Target="../media/image185.png"/><Relationship Id="rId5" Type="http://schemas.openxmlformats.org/officeDocument/2006/relationships/image" Target="../media/image23.png"/><Relationship Id="rId15" Type="http://schemas.openxmlformats.org/officeDocument/2006/relationships/image" Target="../media/image176.png"/><Relationship Id="rId23" Type="http://schemas.openxmlformats.org/officeDocument/2006/relationships/image" Target="../media/image184.png"/><Relationship Id="rId28" Type="http://schemas.openxmlformats.org/officeDocument/2006/relationships/image" Target="../media/image189.png"/><Relationship Id="rId10" Type="http://schemas.openxmlformats.org/officeDocument/2006/relationships/image" Target="../media/image171.png"/><Relationship Id="rId19" Type="http://schemas.openxmlformats.org/officeDocument/2006/relationships/image" Target="../media/image180.png"/><Relationship Id="rId4" Type="http://schemas.openxmlformats.org/officeDocument/2006/relationships/image" Target="../media/image7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Relationship Id="rId22" Type="http://schemas.openxmlformats.org/officeDocument/2006/relationships/image" Target="../media/image183.png"/><Relationship Id="rId27" Type="http://schemas.openxmlformats.org/officeDocument/2006/relationships/image" Target="../media/image1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96.png"/><Relationship Id="rId18" Type="http://schemas.openxmlformats.org/officeDocument/2006/relationships/image" Target="../media/image166.png"/><Relationship Id="rId7" Type="http://schemas.openxmlformats.org/officeDocument/2006/relationships/image" Target="../media/image192.png"/><Relationship Id="rId12" Type="http://schemas.openxmlformats.org/officeDocument/2006/relationships/image" Target="../media/image195.png"/><Relationship Id="rId17" Type="http://schemas.openxmlformats.org/officeDocument/2006/relationships/image" Target="../media/image197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11" Type="http://schemas.openxmlformats.org/officeDocument/2006/relationships/image" Target="../media/image158.png"/><Relationship Id="rId5" Type="http://schemas.openxmlformats.org/officeDocument/2006/relationships/image" Target="../media/image109.png"/><Relationship Id="rId15" Type="http://schemas.openxmlformats.org/officeDocument/2006/relationships/image" Target="../media/image1620.png"/><Relationship Id="rId10" Type="http://schemas.openxmlformats.org/officeDocument/2006/relationships/image" Target="../media/image194.png"/><Relationship Id="rId19" Type="http://schemas.openxmlformats.org/officeDocument/2006/relationships/image" Target="../media/image198.png"/><Relationship Id="rId4" Type="http://schemas.openxmlformats.org/officeDocument/2006/relationships/image" Target="../media/image190.png"/><Relationship Id="rId9" Type="http://schemas.openxmlformats.org/officeDocument/2006/relationships/image" Target="../media/image193.png"/><Relationship Id="rId14" Type="http://schemas.openxmlformats.org/officeDocument/2006/relationships/image" Target="../media/image19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png"/><Relationship Id="rId4" Type="http://schemas.openxmlformats.org/officeDocument/2006/relationships/image" Target="../media/image19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png"/><Relationship Id="rId4" Type="http://schemas.openxmlformats.org/officeDocument/2006/relationships/image" Target="../media/image2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109.png"/><Relationship Id="rId10" Type="http://schemas.openxmlformats.org/officeDocument/2006/relationships/image" Target="../media/image206.png"/><Relationship Id="rId4" Type="http://schemas.openxmlformats.org/officeDocument/2006/relationships/image" Target="../media/image201.png"/><Relationship Id="rId9" Type="http://schemas.openxmlformats.org/officeDocument/2006/relationships/image" Target="../media/image20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14.png"/><Relationship Id="rId18" Type="http://schemas.openxmlformats.org/officeDocument/2006/relationships/image" Target="../media/image219.png"/><Relationship Id="rId3" Type="http://schemas.openxmlformats.org/officeDocument/2006/relationships/image" Target="../media/image23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17" Type="http://schemas.openxmlformats.org/officeDocument/2006/relationships/image" Target="../media/image218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17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12.png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19" Type="http://schemas.openxmlformats.org/officeDocument/2006/relationships/image" Target="../media/image6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6.png"/><Relationship Id="rId3" Type="http://schemas.openxmlformats.org/officeDocument/2006/relationships/image" Target="../media/image6.png"/><Relationship Id="rId7" Type="http://schemas.openxmlformats.org/officeDocument/2006/relationships/image" Target="../media/image221.png"/><Relationship Id="rId12" Type="http://schemas.openxmlformats.org/officeDocument/2006/relationships/image" Target="../media/image2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224.pn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223.png"/><Relationship Id="rId14" Type="http://schemas.openxmlformats.org/officeDocument/2006/relationships/image" Target="../media/image2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png"/><Relationship Id="rId4" Type="http://schemas.openxmlformats.org/officeDocument/2006/relationships/image" Target="../media/image2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26" Type="http://schemas.openxmlformats.org/officeDocument/2006/relationships/image" Target="../media/image248.png"/><Relationship Id="rId3" Type="http://schemas.openxmlformats.org/officeDocument/2006/relationships/image" Target="../media/image23.png"/><Relationship Id="rId21" Type="http://schemas.openxmlformats.org/officeDocument/2006/relationships/image" Target="../media/image243.png"/><Relationship Id="rId7" Type="http://schemas.openxmlformats.org/officeDocument/2006/relationships/image" Target="../media/image7.pn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47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38.png"/><Relationship Id="rId20" Type="http://schemas.openxmlformats.org/officeDocument/2006/relationships/image" Target="../media/image2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33.png"/><Relationship Id="rId24" Type="http://schemas.openxmlformats.org/officeDocument/2006/relationships/image" Target="../media/image246.png"/><Relationship Id="rId5" Type="http://schemas.openxmlformats.org/officeDocument/2006/relationships/image" Target="../media/image229.png"/><Relationship Id="rId15" Type="http://schemas.openxmlformats.org/officeDocument/2006/relationships/image" Target="../media/image237.png"/><Relationship Id="rId23" Type="http://schemas.openxmlformats.org/officeDocument/2006/relationships/image" Target="../media/image245.png"/><Relationship Id="rId10" Type="http://schemas.openxmlformats.org/officeDocument/2006/relationships/image" Target="../media/image232.png"/><Relationship Id="rId19" Type="http://schemas.openxmlformats.org/officeDocument/2006/relationships/image" Target="../media/image241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Relationship Id="rId22" Type="http://schemas.openxmlformats.org/officeDocument/2006/relationships/image" Target="../media/image2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26" Type="http://schemas.openxmlformats.org/officeDocument/2006/relationships/image" Target="../media/image273.png"/><Relationship Id="rId21" Type="http://schemas.openxmlformats.org/officeDocument/2006/relationships/image" Target="../media/image268.png"/><Relationship Id="rId34" Type="http://schemas.openxmlformats.org/officeDocument/2006/relationships/image" Target="../media/image281.png"/><Relationship Id="rId7" Type="http://schemas.openxmlformats.org/officeDocument/2006/relationships/image" Target="../media/image254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5" Type="http://schemas.openxmlformats.org/officeDocument/2006/relationships/image" Target="../media/image272.png"/><Relationship Id="rId33" Type="http://schemas.openxmlformats.org/officeDocument/2006/relationships/image" Target="../media/image280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263.png"/><Relationship Id="rId20" Type="http://schemas.openxmlformats.org/officeDocument/2006/relationships/image" Target="../media/image267.png"/><Relationship Id="rId29" Type="http://schemas.openxmlformats.org/officeDocument/2006/relationships/image" Target="../media/image2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3.png"/><Relationship Id="rId11" Type="http://schemas.openxmlformats.org/officeDocument/2006/relationships/image" Target="../media/image250.png"/><Relationship Id="rId24" Type="http://schemas.openxmlformats.org/officeDocument/2006/relationships/image" Target="../media/image271.png"/><Relationship Id="rId32" Type="http://schemas.openxmlformats.org/officeDocument/2006/relationships/image" Target="../media/image279.png"/><Relationship Id="rId37" Type="http://schemas.openxmlformats.org/officeDocument/2006/relationships/image" Target="../media/image284.png"/><Relationship Id="rId5" Type="http://schemas.openxmlformats.org/officeDocument/2006/relationships/image" Target="../media/image129.png"/><Relationship Id="rId15" Type="http://schemas.openxmlformats.org/officeDocument/2006/relationships/image" Target="../media/image262.png"/><Relationship Id="rId23" Type="http://schemas.openxmlformats.org/officeDocument/2006/relationships/image" Target="../media/image270.png"/><Relationship Id="rId28" Type="http://schemas.openxmlformats.org/officeDocument/2006/relationships/image" Target="../media/image275.png"/><Relationship Id="rId36" Type="http://schemas.openxmlformats.org/officeDocument/2006/relationships/image" Target="../media/image283.png"/><Relationship Id="rId10" Type="http://schemas.openxmlformats.org/officeDocument/2006/relationships/image" Target="../media/image257.png"/><Relationship Id="rId19" Type="http://schemas.openxmlformats.org/officeDocument/2006/relationships/image" Target="../media/image266.png"/><Relationship Id="rId31" Type="http://schemas.openxmlformats.org/officeDocument/2006/relationships/image" Target="../media/image278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Relationship Id="rId22" Type="http://schemas.openxmlformats.org/officeDocument/2006/relationships/image" Target="../media/image269.png"/><Relationship Id="rId27" Type="http://schemas.openxmlformats.org/officeDocument/2006/relationships/image" Target="../media/image274.png"/><Relationship Id="rId30" Type="http://schemas.openxmlformats.org/officeDocument/2006/relationships/image" Target="../media/image277.png"/><Relationship Id="rId35" Type="http://schemas.openxmlformats.org/officeDocument/2006/relationships/image" Target="../media/image28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13" Type="http://schemas.openxmlformats.org/officeDocument/2006/relationships/image" Target="../media/image294.png"/><Relationship Id="rId18" Type="http://schemas.openxmlformats.org/officeDocument/2006/relationships/image" Target="../media/image299.png"/><Relationship Id="rId7" Type="http://schemas.openxmlformats.org/officeDocument/2006/relationships/image" Target="../media/image288.png"/><Relationship Id="rId12" Type="http://schemas.openxmlformats.org/officeDocument/2006/relationships/image" Target="../media/image293.png"/><Relationship Id="rId17" Type="http://schemas.openxmlformats.org/officeDocument/2006/relationships/image" Target="../media/image298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7.png"/><Relationship Id="rId11" Type="http://schemas.openxmlformats.org/officeDocument/2006/relationships/image" Target="../media/image292.png"/><Relationship Id="rId5" Type="http://schemas.openxmlformats.org/officeDocument/2006/relationships/image" Target="../media/image152.png"/><Relationship Id="rId15" Type="http://schemas.openxmlformats.org/officeDocument/2006/relationships/image" Target="../media/image296.png"/><Relationship Id="rId10" Type="http://schemas.openxmlformats.org/officeDocument/2006/relationships/image" Target="../media/image291.png"/><Relationship Id="rId4" Type="http://schemas.openxmlformats.org/officeDocument/2006/relationships/image" Target="../media/image285.png"/><Relationship Id="rId9" Type="http://schemas.openxmlformats.org/officeDocument/2006/relationships/image" Target="../media/image290.png"/><Relationship Id="rId14" Type="http://schemas.openxmlformats.org/officeDocument/2006/relationships/image" Target="../media/image29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0.png"/><Relationship Id="rId11" Type="http://schemas.openxmlformats.org/officeDocument/2006/relationships/image" Target="../media/image15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4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7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10.png"/><Relationship Id="rId11" Type="http://schemas.openxmlformats.org/officeDocument/2006/relationships/image" Target="../media/image32.png"/><Relationship Id="rId5" Type="http://schemas.openxmlformats.org/officeDocument/2006/relationships/image" Target="../media/image1410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6513" y="1786920"/>
            <a:ext cx="4392613" cy="1569660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Деление десятичных дробей</a:t>
            </a:r>
            <a:endParaRPr lang="en-US" sz="3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6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2939" y="400512"/>
                <a:ext cx="9182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1,6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39" y="400512"/>
                <a:ext cx="91826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623" r="-7285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89607" y="400512"/>
                <a:ext cx="7940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0,8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607" y="400512"/>
                <a:ext cx="79400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77" r="-846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73798" y="971954"/>
                <a:ext cx="16751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0,8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1,6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798" y="971954"/>
                <a:ext cx="167513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650" r="-4015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73798" y="1560513"/>
                <a:ext cx="682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798" y="1560513"/>
                <a:ext cx="68230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821" r="-8929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56100" y="1553429"/>
                <a:ext cx="7940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0" y="1553429"/>
                <a:ext cx="79400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77" r="-923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73798" y="2134904"/>
                <a:ext cx="1442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0,5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798" y="2134904"/>
                <a:ext cx="144270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661" r="-4661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71342" y="2723463"/>
                <a:ext cx="14244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39,68 :16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342" y="2723463"/>
                <a:ext cx="142449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274" r="-470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95835" y="2723463"/>
                <a:ext cx="5033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35" y="2723463"/>
                <a:ext cx="50334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4819" r="-12048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кругленная прямоугольная выноска 16"/>
          <p:cNvSpPr/>
          <p:nvPr/>
        </p:nvSpPr>
        <p:spPr>
          <a:xfrm>
            <a:off x="5795963" y="404599"/>
            <a:ext cx="2989262" cy="1010265"/>
          </a:xfrm>
          <a:prstGeom prst="wedgeRoundRectCallout">
            <a:avLst>
              <a:gd name="adj1" fmla="val 16937"/>
              <a:gd name="adj2" fmla="val 7016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Ой,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, а разве мы можем выполнить такое деление?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Устно </a:t>
            </a:r>
            <a:r>
              <a:rPr lang="ru-RU" dirty="0">
                <a:solidFill>
                  <a:schemeClr val="tx1"/>
                </a:solidFill>
              </a:rPr>
              <a:t>у нас точно не </a:t>
            </a:r>
            <a:r>
              <a:rPr lang="ru-RU" dirty="0" smtClean="0">
                <a:solidFill>
                  <a:schemeClr val="tx1"/>
                </a:solidFill>
              </a:rPr>
              <a:t>получится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027" y="1567464"/>
            <a:ext cx="1464443" cy="33938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205" y="1591468"/>
            <a:ext cx="1408974" cy="33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2939" y="400512"/>
                <a:ext cx="9182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1,6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39" y="400512"/>
                <a:ext cx="91826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623" r="-7285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89607" y="400512"/>
                <a:ext cx="7940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0,8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607" y="400512"/>
                <a:ext cx="79400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77" r="-846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73798" y="971954"/>
                <a:ext cx="16751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0,8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1,6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798" y="971954"/>
                <a:ext cx="167513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650" r="-4015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73798" y="1560513"/>
                <a:ext cx="682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798" y="1560513"/>
                <a:ext cx="68230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821" r="-8929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56100" y="1553429"/>
                <a:ext cx="7940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0" y="1553429"/>
                <a:ext cx="79400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77" r="-923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73798" y="2134904"/>
                <a:ext cx="1442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0,5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798" y="2134904"/>
                <a:ext cx="144270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661" r="-4661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71342" y="2723463"/>
                <a:ext cx="14244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39,68 :16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342" y="2723463"/>
                <a:ext cx="142449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274" r="-470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95835" y="2723463"/>
                <a:ext cx="4360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35" y="2723463"/>
                <a:ext cx="43601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5634" r="-15493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027" y="1567464"/>
            <a:ext cx="1464442" cy="33938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205" y="1591468"/>
            <a:ext cx="1408973" cy="3394798"/>
          </a:xfrm>
          <a:prstGeom prst="rect">
            <a:avLst/>
          </a:prstGeom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358775" y="413378"/>
            <a:ext cx="2989262" cy="1010265"/>
          </a:xfrm>
          <a:prstGeom prst="wedgeRoundRectCallout">
            <a:avLst>
              <a:gd name="adj1" fmla="val -15018"/>
              <a:gd name="adj2" fmla="val 96835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Конечно, </a:t>
            </a:r>
            <a:r>
              <a:rPr lang="ru-RU" dirty="0" smtClean="0">
                <a:solidFill>
                  <a:schemeClr val="tx1"/>
                </a:solidFill>
              </a:rPr>
              <a:t>мальчики, </a:t>
            </a:r>
            <a:r>
              <a:rPr lang="ru-RU" dirty="0">
                <a:solidFill>
                  <a:schemeClr val="tx1"/>
                </a:solidFill>
              </a:rPr>
              <a:t>мы можем разделить эти числа.</a:t>
            </a:r>
          </a:p>
        </p:txBody>
      </p:sp>
    </p:spTree>
    <p:extLst>
      <p:ext uri="{BB962C8B-B14F-4D97-AF65-F5344CB8AC3E}">
        <p14:creationId xmlns:p14="http://schemas.microsoft.com/office/powerpoint/2010/main" val="219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67235" y="733844"/>
                <a:ext cx="11940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39,68 :16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35" y="733844"/>
                <a:ext cx="119404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592" r="-3571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027" y="1567464"/>
            <a:ext cx="1464442" cy="33938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205" y="1591468"/>
            <a:ext cx="1408973" cy="3394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20507" y="1567464"/>
                <a:ext cx="13018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39,68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507" y="1567464"/>
                <a:ext cx="130183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4225" r="-3756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99158" y="1567463"/>
                <a:ext cx="9544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=3 968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158" y="1567463"/>
                <a:ext cx="95449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564" r="-5128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0507" y="1959865"/>
                <a:ext cx="11972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3 968 :16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507" y="1959865"/>
                <a:ext cx="1197251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4592" r="-4082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17758" y="1959865"/>
                <a:ext cx="20717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=39,68 :16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758" y="1959865"/>
                <a:ext cx="207178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588" r="-205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98771" y="2434326"/>
                <a:ext cx="6347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3968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771" y="2434326"/>
                <a:ext cx="634789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7692" r="-8654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474170" y="2434326"/>
            <a:ext cx="0" cy="592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>
            <a:off x="3771246" y="2440915"/>
            <a:ext cx="0" cy="592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73285" y="2421023"/>
                <a:ext cx="3494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285" y="2421023"/>
                <a:ext cx="349455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17544" r="-14035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93428" y="2586925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28" y="2586925"/>
                <a:ext cx="256480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4651" r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74461" y="2740813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461" y="2740813"/>
                <a:ext cx="206787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12034" y="2715965"/>
                <a:ext cx="3494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034" y="2715965"/>
                <a:ext cx="349455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5517" r="-1379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>
          <a:xfrm>
            <a:off x="2750208" y="3054145"/>
            <a:ext cx="580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37167" y="3034967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67" y="3034967"/>
                <a:ext cx="206787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73261" y="3034579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61" y="3034579"/>
                <a:ext cx="206787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26471" r="-26471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50683" y="2746327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683" y="2746327"/>
                <a:ext cx="206787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21668" y="3152782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668" y="3152782"/>
                <a:ext cx="256480" cy="307777"/>
              </a:xfrm>
              <a:prstGeom prst="rect">
                <a:avLst/>
              </a:prstGeom>
              <a:blipFill rotWithShape="0">
                <a:blip r:embed="rId20"/>
                <a:stretch>
                  <a:fillRect l="-4651" r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40274" y="3281822"/>
                <a:ext cx="3494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274" y="3281822"/>
                <a:ext cx="349455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15517" r="-13793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2878448" y="3620002"/>
            <a:ext cx="580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44717" y="3645129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717" y="3645129"/>
                <a:ext cx="492122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11111" r="-987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57470" y="2745259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70" y="2745259"/>
                <a:ext cx="206787" cy="307777"/>
              </a:xfrm>
              <a:prstGeom prst="rect">
                <a:avLst/>
              </a:prstGeom>
              <a:blipFill rotWithShape="0">
                <a:blip r:embed="rId23"/>
                <a:stretch>
                  <a:fillRect l="-29412" r="-23529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39878" y="3794136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78" y="3794136"/>
                <a:ext cx="256480" cy="307777"/>
              </a:xfrm>
              <a:prstGeom prst="rect">
                <a:avLst/>
              </a:prstGeom>
              <a:blipFill rotWithShape="0">
                <a:blip r:embed="rId24"/>
                <a:stretch>
                  <a:fillRect l="-4651" r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58484" y="3923176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84" y="3923176"/>
                <a:ext cx="492122" cy="307777"/>
              </a:xfrm>
              <a:prstGeom prst="rect">
                <a:avLst/>
              </a:prstGeom>
              <a:blipFill rotWithShape="0">
                <a:blip r:embed="rId25"/>
                <a:stretch>
                  <a:fillRect l="-11111" r="-987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>
            <a:off x="2896658" y="4261356"/>
            <a:ext cx="580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230052" y="4256079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052" y="4256079"/>
                <a:ext cx="206787" cy="307777"/>
              </a:xfrm>
              <a:prstGeom prst="rect">
                <a:avLst/>
              </a:prstGeom>
              <a:blipFill rotWithShape="0">
                <a:blip r:embed="rId26"/>
                <a:stretch>
                  <a:fillRect l="-29412" r="-23529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663994" y="3253361"/>
                <a:ext cx="225613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248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=2,48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94" y="3253361"/>
                <a:ext cx="2256130" cy="57823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61280" y="732839"/>
                <a:ext cx="8086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=2,48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280" y="732839"/>
                <a:ext cx="808619" cy="307777"/>
              </a:xfrm>
              <a:prstGeom prst="rect">
                <a:avLst/>
              </a:prstGeom>
              <a:blipFill rotWithShape="0">
                <a:blip r:embed="rId28"/>
                <a:stretch>
                  <a:fillRect l="-3030" r="-6818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3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4" grpId="0"/>
      <p:bldP spid="23" grpId="0"/>
      <p:bldP spid="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67235" y="733844"/>
                <a:ext cx="11940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39,68 :16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35" y="733844"/>
                <a:ext cx="119404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592" r="-3571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027" y="1567464"/>
            <a:ext cx="1464442" cy="33938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205" y="1591468"/>
            <a:ext cx="1408973" cy="3394798"/>
          </a:xfrm>
          <a:prstGeom prst="rect">
            <a:avLst/>
          </a:prstGeom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358775" y="413378"/>
            <a:ext cx="2989262" cy="1010265"/>
          </a:xfrm>
          <a:prstGeom prst="wedgeRoundRectCallout">
            <a:avLst>
              <a:gd name="adj1" fmla="val -15018"/>
              <a:gd name="adj2" fmla="val 96835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Проверим правильность нашего деления.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61280" y="732839"/>
                <a:ext cx="8086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=2,48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280" y="732839"/>
                <a:ext cx="808619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030" r="-6818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48084" y="1567464"/>
                <a:ext cx="5450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2,48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084" y="1567464"/>
                <a:ext cx="545021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0112" r="-10112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43650" y="1875241"/>
                <a:ext cx="3494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650" y="1875241"/>
                <a:ext cx="349455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7544" r="-14035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Умножение 47"/>
          <p:cNvSpPr/>
          <p:nvPr/>
        </p:nvSpPr>
        <p:spPr>
          <a:xfrm>
            <a:off x="4064257" y="1737136"/>
            <a:ext cx="168576" cy="246161"/>
          </a:xfrm>
          <a:prstGeom prst="mathMultiply">
            <a:avLst>
              <a:gd name="adj1" fmla="val 663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064257" y="2191182"/>
            <a:ext cx="7288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1696" y="2179620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696" y="2179620"/>
                <a:ext cx="206787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17201" y="2183017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201" y="2183017"/>
                <a:ext cx="206787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29412" r="-23529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52706" y="2183018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706" y="2183018"/>
                <a:ext cx="206787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9412" r="-23529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12631" y="2179619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631" y="2179619"/>
                <a:ext cx="206787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71994" y="2287675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994" y="2287675"/>
                <a:ext cx="25648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21429" r="-19048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13909" y="2433397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909" y="2433397"/>
                <a:ext cx="206787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6471" r="-26471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49414" y="2433398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14" y="2433398"/>
                <a:ext cx="206787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26471" r="-26471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09339" y="2429999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339" y="2429999"/>
                <a:ext cx="206787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26471" r="-26471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>
            <a:off x="4022540" y="2754537"/>
            <a:ext cx="7288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566210" y="2745940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210" y="2745940"/>
                <a:ext cx="206787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26471" r="-26471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417201" y="2745940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201" y="2745940"/>
                <a:ext cx="206787" cy="307777"/>
              </a:xfrm>
              <a:prstGeom prst="rect">
                <a:avLst/>
              </a:prstGeom>
              <a:blipFill rotWithShape="0">
                <a:blip r:embed="rId20"/>
                <a:stretch>
                  <a:fillRect l="-29412" r="-23529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71022" y="2751139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022" y="2751139"/>
                <a:ext cx="206787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29412" r="-23529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09339" y="2741174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339" y="2741174"/>
                <a:ext cx="206787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26471" r="-26471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382658" y="2747740"/>
                <a:ext cx="1170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658" y="2747740"/>
                <a:ext cx="117020" cy="307777"/>
              </a:xfrm>
              <a:prstGeom prst="rect">
                <a:avLst/>
              </a:prstGeom>
              <a:blipFill rotWithShape="0">
                <a:blip r:embed="rId23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9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47" grpId="0"/>
      <p:bldP spid="48" grpId="0" animBg="1"/>
      <p:bldP spid="10" grpId="0"/>
      <p:bldP spid="49" grpId="0"/>
      <p:bldP spid="50" grpId="0"/>
      <p:bldP spid="51" grpId="0"/>
      <p:bldP spid="11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67235" y="733844"/>
                <a:ext cx="11940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39,68 :16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35" y="733844"/>
                <a:ext cx="119404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592" r="-3571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027" y="1567464"/>
            <a:ext cx="1464442" cy="33938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205" y="1591468"/>
            <a:ext cx="1408973" cy="3394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61280" y="732839"/>
                <a:ext cx="8086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=2,48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280" y="732839"/>
                <a:ext cx="808619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030" r="-6818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34249" y="1681526"/>
                <a:ext cx="6876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39,68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249" y="1681526"/>
                <a:ext cx="687689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8036" r="-8036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4421938" y="1681526"/>
            <a:ext cx="0" cy="693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21938" y="1989303"/>
            <a:ext cx="5058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88339" y="1681526"/>
                <a:ext cx="3494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39" y="1681526"/>
                <a:ext cx="349455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5517" r="-1379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11899" y="1818769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899" y="1818769"/>
                <a:ext cx="256480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47949" y="1989303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949" y="1989303"/>
                <a:ext cx="206787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29412" r="-23529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38059" y="1935917"/>
                <a:ext cx="3494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59" y="1935917"/>
                <a:ext cx="349455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15517" r="-1379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3611632" y="2254835"/>
            <a:ext cx="67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88371" y="2260087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371" y="2260087"/>
                <a:ext cx="206788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58643" y="2260087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643" y="2260087"/>
                <a:ext cx="206788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86724" y="1989303"/>
                <a:ext cx="1170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724" y="1989303"/>
                <a:ext cx="117019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61170" y="2406901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170" y="2406901"/>
                <a:ext cx="256480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7143" r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12786" y="2534452"/>
                <a:ext cx="3494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786" y="2534452"/>
                <a:ext cx="349455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17544" r="-14035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>
            <a:off x="3760903" y="2842967"/>
            <a:ext cx="67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48291" y="1989303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91" y="1989303"/>
                <a:ext cx="206787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30303" r="-27273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09596" y="2808817"/>
                <a:ext cx="3494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596" y="2808817"/>
                <a:ext cx="349455" cy="307777"/>
              </a:xfrm>
              <a:prstGeom prst="rect">
                <a:avLst/>
              </a:prstGeom>
              <a:blipFill rotWithShape="0">
                <a:blip r:embed="rId20"/>
                <a:stretch>
                  <a:fillRect l="-15517" r="-1379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28572" y="2807727"/>
                <a:ext cx="17972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72" y="2807727"/>
                <a:ext cx="179727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41379" r="-37931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691312" y="2912016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12" y="2912016"/>
                <a:ext cx="256480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7143" r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42928" y="3039567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28" y="3039567"/>
                <a:ext cx="492122" cy="307777"/>
              </a:xfrm>
              <a:prstGeom prst="rect">
                <a:avLst/>
              </a:prstGeom>
              <a:blipFill rotWithShape="0">
                <a:blip r:embed="rId23"/>
                <a:stretch>
                  <a:fillRect l="-12346" r="-8642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единительная линия 63"/>
          <p:cNvCxnSpPr/>
          <p:nvPr/>
        </p:nvCxnSpPr>
        <p:spPr>
          <a:xfrm>
            <a:off x="3791045" y="3348082"/>
            <a:ext cx="67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793511" y="1993451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11" y="1993451"/>
                <a:ext cx="206787" cy="307777"/>
              </a:xfrm>
              <a:prstGeom prst="rect">
                <a:avLst/>
              </a:prstGeom>
              <a:blipFill rotWithShape="0">
                <a:blip r:embed="rId24"/>
                <a:stretch>
                  <a:fillRect l="-26471" r="-2647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28572" y="3321006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72" y="3321006"/>
                <a:ext cx="206788" cy="307777"/>
              </a:xfrm>
              <a:prstGeom prst="rect">
                <a:avLst/>
              </a:prstGeom>
              <a:blipFill rotWithShape="0">
                <a:blip r:embed="rId25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6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  <p:bldP spid="17" grpId="0"/>
      <p:bldP spid="22" grpId="0"/>
      <p:bldP spid="23" grpId="0"/>
      <p:bldP spid="25" grpId="0"/>
      <p:bldP spid="26" grpId="0"/>
      <p:bldP spid="43" grpId="0"/>
      <p:bldP spid="44" grpId="0"/>
      <p:bldP spid="61" grpId="0"/>
      <p:bldP spid="27" grpId="0"/>
      <p:bldP spid="28" grpId="0"/>
      <p:bldP spid="62" grpId="0"/>
      <p:bldP spid="63" grpId="0"/>
      <p:bldP spid="65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027" y="1567464"/>
            <a:ext cx="1464442" cy="33938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205" y="1591468"/>
            <a:ext cx="1408973" cy="3394798"/>
          </a:xfrm>
          <a:prstGeom prst="rect">
            <a:avLst/>
          </a:prstGeom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358775" y="413379"/>
            <a:ext cx="2989262" cy="737786"/>
          </a:xfrm>
          <a:prstGeom prst="wedgeRoundRectCallout">
            <a:avLst>
              <a:gd name="adj1" fmla="val -14199"/>
              <a:gd name="adj2" fmla="val 152165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Вам понятно, </a:t>
            </a:r>
            <a:r>
              <a:rPr lang="ru-RU" dirty="0" smtClean="0">
                <a:solidFill>
                  <a:schemeClr val="tx1"/>
                </a:solidFill>
              </a:rPr>
              <a:t>ребята?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5795963" y="411163"/>
            <a:ext cx="2989262" cy="740001"/>
          </a:xfrm>
          <a:prstGeom prst="wedgeRoundRectCallout">
            <a:avLst>
              <a:gd name="adj1" fmla="val 5466"/>
              <a:gd name="adj2" fmla="val 7582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Да, </a:t>
            </a:r>
            <a:r>
              <a:rPr lang="ru-RU" dirty="0" err="1" smtClean="0">
                <a:solidFill>
                  <a:schemeClr val="tx1"/>
                </a:solidFill>
              </a:rPr>
              <a:t>Электроша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частное чисел: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42,56 :8.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38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5" y="1681145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512" y="1957080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8540" y="2160427"/>
                <a:ext cx="6187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42,56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40" y="2160427"/>
                <a:ext cx="61875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7843" r="-8824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1226229" y="2160427"/>
            <a:ext cx="0" cy="693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26229" y="2468204"/>
            <a:ext cx="5058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2630" y="2160427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630" y="2160427"/>
                <a:ext cx="18594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806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6190" y="2297670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90" y="2297670"/>
                <a:ext cx="23083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263" r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52240" y="2468204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240" y="2468204"/>
                <a:ext cx="18594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9032" r="-2903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2350" y="2414818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50" y="2414818"/>
                <a:ext cx="31418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7308" r="-15385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>
            <a:off x="415923" y="2733736"/>
            <a:ext cx="67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2662" y="2738988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62" y="2738988"/>
                <a:ext cx="18594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62934" y="2738988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34" y="2738988"/>
                <a:ext cx="18594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0000" r="-3333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91015" y="2468204"/>
                <a:ext cx="1057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15" y="2468204"/>
                <a:ext cx="105798" cy="276999"/>
              </a:xfrm>
              <a:prstGeom prst="rect">
                <a:avLst/>
              </a:prstGeom>
              <a:blipFill rotWithShape="0">
                <a:blip r:embed="rId1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5461" y="2885802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61" y="2885802"/>
                <a:ext cx="230832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632" r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7077" y="3013353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77" y="3013353"/>
                <a:ext cx="314189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7647" r="-1764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>
            <a:off x="565194" y="3321868"/>
            <a:ext cx="67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52582" y="2468204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582" y="2468204"/>
                <a:ext cx="18594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2489" y="3286628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89" y="3286628"/>
                <a:ext cx="18594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59018" y="3286628"/>
                <a:ext cx="1797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18" y="3286628"/>
                <a:ext cx="179727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5603" y="3390917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3" y="3390917"/>
                <a:ext cx="230832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632" r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2489" y="3526632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89" y="3526632"/>
                <a:ext cx="314189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17647" r="-1764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>
            <a:off x="595336" y="3826983"/>
            <a:ext cx="67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73849" y="2466903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49" y="2466903"/>
                <a:ext cx="185948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50730" y="3818527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30" y="3818527"/>
                <a:ext cx="185948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32272" y="4524590"/>
                <a:ext cx="257016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5,32</m:t>
                    </m:r>
                  </m:oMath>
                </a14:m>
                <a:r>
                  <a:rPr lang="ru-RU" sz="1400" dirty="0" smtClean="0"/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72" y="4524590"/>
                <a:ext cx="2570163" cy="215444"/>
              </a:xfrm>
              <a:prstGeom prst="rect">
                <a:avLst/>
              </a:prstGeom>
              <a:blipFill rotWithShape="0">
                <a:blip r:embed="rId23"/>
                <a:stretch>
                  <a:fillRect l="-4276" t="-25000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3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10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027" y="1567465"/>
            <a:ext cx="1464442" cy="33938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205" y="1591469"/>
            <a:ext cx="1408973" cy="3394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02444" y="725205"/>
                <a:ext cx="908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1,32 :5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444" y="725205"/>
                <a:ext cx="90871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6040" r="-6040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кругленная прямоугольная выноска 6"/>
          <p:cNvSpPr/>
          <p:nvPr/>
        </p:nvSpPr>
        <p:spPr>
          <a:xfrm>
            <a:off x="5795963" y="411163"/>
            <a:ext cx="2989262" cy="944108"/>
          </a:xfrm>
          <a:prstGeom prst="wedgeRoundRectCallout">
            <a:avLst>
              <a:gd name="adj1" fmla="val 30047"/>
              <a:gd name="adj2" fmla="val 6977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Подожди,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Но </a:t>
            </a:r>
            <a:r>
              <a:rPr lang="ru-RU" dirty="0">
                <a:solidFill>
                  <a:schemeClr val="tx1"/>
                </a:solidFill>
              </a:rPr>
              <a:t>здесь делимое </a:t>
            </a:r>
            <a:r>
              <a:rPr lang="ru-RU" dirty="0" smtClean="0">
                <a:solidFill>
                  <a:schemeClr val="tx1"/>
                </a:solidFill>
              </a:rPr>
              <a:t>меньше, </a:t>
            </a:r>
            <a:r>
              <a:rPr lang="ru-RU" dirty="0">
                <a:solidFill>
                  <a:schemeClr val="tx1"/>
                </a:solidFill>
              </a:rPr>
              <a:t>чем делитель, разве такие числа можно делить?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58775" y="407040"/>
            <a:ext cx="2989262" cy="944108"/>
          </a:xfrm>
          <a:prstGeom prst="wedgeRoundRectCallout">
            <a:avLst>
              <a:gd name="adj1" fmla="val -10921"/>
              <a:gd name="adj2" fmla="val 11473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</a:t>
            </a:r>
            <a:r>
              <a:rPr lang="ru-RU" dirty="0" smtClean="0">
                <a:solidFill>
                  <a:schemeClr val="tx1"/>
                </a:solidFill>
              </a:rPr>
              <a:t>Саша, </a:t>
            </a:r>
            <a:r>
              <a:rPr lang="ru-RU" dirty="0">
                <a:solidFill>
                  <a:schemeClr val="tx1"/>
                </a:solidFill>
              </a:rPr>
              <a:t>и такие числа можно делить.</a:t>
            </a:r>
          </a:p>
        </p:txBody>
      </p:sp>
    </p:spTree>
    <p:extLst>
      <p:ext uri="{BB962C8B-B14F-4D97-AF65-F5344CB8AC3E}">
        <p14:creationId xmlns:p14="http://schemas.microsoft.com/office/powerpoint/2010/main" val="13848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dirty="0"/>
              <a:t>Если делимое меньше делителя, то целая часть частного равна нулю.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7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027" y="1567464"/>
            <a:ext cx="1464442" cy="33938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205" y="1591468"/>
            <a:ext cx="1408973" cy="3394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32629" y="620486"/>
                <a:ext cx="908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1,32 :5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629" y="620486"/>
                <a:ext cx="90871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5333" r="-5333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54979" y="1131727"/>
                <a:ext cx="490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1,32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979" y="1131727"/>
                <a:ext cx="49051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1250" r="-1125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3861025" y="1131727"/>
            <a:ext cx="0" cy="693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861025" y="1439504"/>
            <a:ext cx="7028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2110" y="1131727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110" y="1131727"/>
                <a:ext cx="18594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333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32629" y="1268970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629" y="1268970"/>
                <a:ext cx="23083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632" r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80848" y="1432078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848" y="1432078"/>
                <a:ext cx="18594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58789" y="1386118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789" y="1386118"/>
                <a:ext cx="31418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7647" r="-1764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3042053" y="1669982"/>
            <a:ext cx="67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09101" y="1710288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101" y="1710288"/>
                <a:ext cx="185948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79373" y="1710288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373" y="1710288"/>
                <a:ext cx="185948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19623" y="1432078"/>
                <a:ext cx="1057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23" y="1432078"/>
                <a:ext cx="105798" cy="276999"/>
              </a:xfrm>
              <a:prstGeom prst="rect">
                <a:avLst/>
              </a:prstGeom>
              <a:blipFill rotWithShape="0">
                <a:blip r:embed="rId1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81900" y="1857102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900" y="1857102"/>
                <a:ext cx="230832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5263" r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33516" y="1984653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516" y="1984653"/>
                <a:ext cx="314189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5385" r="-1730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3275945" y="2252707"/>
            <a:ext cx="571910" cy="91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81190" y="1432078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190" y="1432078"/>
                <a:ext cx="185948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38928" y="2257928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928" y="2257928"/>
                <a:ext cx="185948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02457" y="1430777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457" y="1430777"/>
                <a:ext cx="185948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Скругленная прямоугольная выноска 36"/>
          <p:cNvSpPr/>
          <p:nvPr/>
        </p:nvSpPr>
        <p:spPr>
          <a:xfrm>
            <a:off x="352309" y="404539"/>
            <a:ext cx="2522745" cy="953664"/>
          </a:xfrm>
          <a:prstGeom prst="wedgeRoundRectCallout">
            <a:avLst>
              <a:gd name="adj1" fmla="val -7258"/>
              <a:gd name="adj2" fmla="val 11713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chemeClr val="tx1"/>
                </a:solidFill>
              </a:rPr>
              <a:t>в десятичной дроби справа мы допишем нули, то число не изменится.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75077" y="1132068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077" y="1132068"/>
                <a:ext cx="185948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61907" y="2264570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907" y="2264570"/>
                <a:ext cx="185948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46247" y="1428232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247" y="1428232"/>
                <a:ext cx="185948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92263" y="2344627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263" y="2344627"/>
                <a:ext cx="230832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2632" r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43879" y="2472178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879" y="2472178"/>
                <a:ext cx="314189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15385" r="-1730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>
            <a:off x="3391996" y="2780693"/>
            <a:ext cx="486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669132" y="2786098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132" y="2786098"/>
                <a:ext cx="185948" cy="276999"/>
              </a:xfrm>
              <a:prstGeom prst="rect">
                <a:avLst/>
              </a:prstGeom>
              <a:blipFill rotWithShape="0">
                <a:blip r:embed="rId26"/>
                <a:stretch>
                  <a:fillRect l="-30000" r="-30000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997445" y="620485"/>
                <a:ext cx="9512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=0,264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445" y="620485"/>
                <a:ext cx="951286" cy="307777"/>
              </a:xfrm>
              <a:prstGeom prst="rect">
                <a:avLst/>
              </a:prstGeom>
              <a:blipFill rotWithShape="0">
                <a:blip r:embed="rId27"/>
                <a:stretch>
                  <a:fillRect l="-2564" r="-5128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Скругленная прямоугольная выноска 33"/>
          <p:cNvSpPr/>
          <p:nvPr/>
        </p:nvSpPr>
        <p:spPr>
          <a:xfrm>
            <a:off x="6071122" y="407704"/>
            <a:ext cx="2522745" cy="953664"/>
          </a:xfrm>
          <a:prstGeom prst="wedgeRoundRectCallout">
            <a:avLst>
              <a:gd name="adj1" fmla="val 29415"/>
              <a:gd name="adj2" fmla="val 6524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Получается, что десятичные дроби на натуральные числа делятся с остатком?</a:t>
            </a:r>
          </a:p>
        </p:txBody>
      </p:sp>
    </p:spTree>
    <p:extLst>
      <p:ext uri="{BB962C8B-B14F-4D97-AF65-F5344CB8AC3E}">
        <p14:creationId xmlns:p14="http://schemas.microsoft.com/office/powerpoint/2010/main" val="237447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7" grpId="0"/>
      <p:bldP spid="21" grpId="0"/>
      <p:bldP spid="22" grpId="0"/>
      <p:bldP spid="23" grpId="0"/>
      <p:bldP spid="24" grpId="0"/>
      <p:bldP spid="26" grpId="0"/>
      <p:bldP spid="27" grpId="0"/>
      <p:bldP spid="33" grpId="0"/>
      <p:bldP spid="37" grpId="0" animBg="1"/>
      <p:bldP spid="38" grpId="0"/>
      <p:bldP spid="39" grpId="0"/>
      <p:bldP spid="40" grpId="0"/>
      <p:bldP spid="41" grpId="0"/>
      <p:bldP spid="42" grpId="0"/>
      <p:bldP spid="44" grpId="0"/>
      <p:bldP spid="45" grpId="0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3404" y="1745937"/>
            <a:ext cx="1242699" cy="1744551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3834393" y="360107"/>
            <a:ext cx="2393370" cy="1237921"/>
          </a:xfrm>
          <a:prstGeom prst="wedgeRoundRectCallout">
            <a:avLst>
              <a:gd name="adj1" fmla="val 31526"/>
              <a:gd name="adj2" fmla="val 5863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Привет, Паша.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Давай </a:t>
            </a:r>
            <a:r>
              <a:rPr lang="ru-RU" dirty="0">
                <a:solidFill>
                  <a:schemeClr val="tx1"/>
                </a:solidFill>
              </a:rPr>
              <a:t>сходим, только сначала помоги мне разобраться с одной задачкой.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351" y="1765860"/>
            <a:ext cx="1191785" cy="1724628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648352" y="364469"/>
            <a:ext cx="2393370" cy="1237921"/>
          </a:xfrm>
          <a:prstGeom prst="wedgeRoundRectCallout">
            <a:avLst>
              <a:gd name="adj1" fmla="val 54343"/>
              <a:gd name="adj2" fmla="val 6526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Саш, привет. Чем занимаешься?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Может, </a:t>
            </a:r>
            <a:r>
              <a:rPr lang="ru-RU" dirty="0">
                <a:solidFill>
                  <a:schemeClr val="tx1"/>
                </a:solidFill>
              </a:rPr>
              <a:t>сходим погулять на улицу?</a:t>
            </a:r>
          </a:p>
        </p:txBody>
      </p:sp>
    </p:spTree>
    <p:extLst>
      <p:ext uri="{BB962C8B-B14F-4D97-AF65-F5344CB8AC3E}">
        <p14:creationId xmlns:p14="http://schemas.microsoft.com/office/powerpoint/2010/main" val="33259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027" y="1567464"/>
            <a:ext cx="1464442" cy="33938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205" y="1591468"/>
            <a:ext cx="1408973" cy="3394798"/>
          </a:xfrm>
          <a:prstGeom prst="rect">
            <a:avLst/>
          </a:prstGeom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358775" y="413379"/>
            <a:ext cx="2989262" cy="737786"/>
          </a:xfrm>
          <a:prstGeom prst="wedgeRoundRectCallout">
            <a:avLst>
              <a:gd name="adj1" fmla="val -14199"/>
              <a:gd name="adj2" fmla="val 152165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Вам понятно, </a:t>
            </a:r>
            <a:r>
              <a:rPr lang="ru-RU" dirty="0" smtClean="0">
                <a:solidFill>
                  <a:schemeClr val="tx1"/>
                </a:solidFill>
              </a:rPr>
              <a:t>ребята?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5795963" y="411163"/>
            <a:ext cx="2989262" cy="740001"/>
          </a:xfrm>
          <a:prstGeom prst="wedgeRoundRectCallout">
            <a:avLst>
              <a:gd name="adj1" fmla="val 5466"/>
              <a:gd name="adj2" fmla="val 7582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Да, </a:t>
            </a:r>
            <a:r>
              <a:rPr lang="ru-RU" dirty="0" err="1" smtClean="0">
                <a:solidFill>
                  <a:schemeClr val="tx1"/>
                </a:solidFill>
              </a:rPr>
              <a:t>Электроша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2</a:t>
            </a:r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4" y="850573"/>
                <a:ext cx="8426450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частное чисел:</a:t>
                </a:r>
              </a:p>
              <a:p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2,6 :4.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850573"/>
                <a:ext cx="842645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621" b="-2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0302" y="1957080"/>
            <a:ext cx="114973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9148" y="2157032"/>
                <a:ext cx="3622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2,6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48" y="2157032"/>
                <a:ext cx="36227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3333" r="-15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1155194" y="2157032"/>
            <a:ext cx="0" cy="693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55194" y="2464809"/>
            <a:ext cx="7028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56279" y="2157032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279" y="2157032"/>
                <a:ext cx="18594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6798" y="2294275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8" y="2294275"/>
                <a:ext cx="23083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75017" y="2457383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017" y="2457383"/>
                <a:ext cx="18594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6305" y="2418308"/>
                <a:ext cx="2879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5" y="2418308"/>
                <a:ext cx="28796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1277" r="-255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336222" y="2695287"/>
            <a:ext cx="67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13792" y="2457383"/>
                <a:ext cx="1057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92" y="2457383"/>
                <a:ext cx="105798" cy="276999"/>
              </a:xfrm>
              <a:prstGeom prst="rect">
                <a:avLst/>
              </a:prstGeom>
              <a:blipFill rotWithShape="0">
                <a:blip r:embed="rId11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75359" y="2457383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359" y="2457383"/>
                <a:ext cx="18594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5305" y="2687019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05" y="2687019"/>
                <a:ext cx="185948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496626" y="245608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63102" y="2156284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02" y="2156284"/>
                <a:ext cx="185948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8284" y="2685423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84" y="2685423"/>
                <a:ext cx="185948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11020" y="2452361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020" y="2452361"/>
                <a:ext cx="18594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30000" r="-3333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8640" y="2773718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0" y="2773718"/>
                <a:ext cx="230832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00256" y="2901269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56" y="2901269"/>
                <a:ext cx="314189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7647" r="-1764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>
            <a:off x="548373" y="3209784"/>
            <a:ext cx="486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25509" y="3215189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9" y="3215189"/>
                <a:ext cx="185948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5806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2272" y="4524590"/>
                <a:ext cx="257016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0,65</m:t>
                    </m:r>
                  </m:oMath>
                </a14:m>
                <a:r>
                  <a:rPr lang="ru-RU" sz="1400" dirty="0" smtClean="0"/>
                  <a:t>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72" y="4524590"/>
                <a:ext cx="2570163" cy="215444"/>
              </a:xfrm>
              <a:prstGeom prst="rect">
                <a:avLst/>
              </a:prstGeom>
              <a:blipFill rotWithShape="0">
                <a:blip r:embed="rId20"/>
                <a:stretch>
                  <a:fillRect l="-4276" t="-25000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3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16" grpId="0"/>
      <p:bldP spid="19" grpId="0"/>
      <p:bldP spid="20" grpId="0"/>
      <p:bldP spid="21" grpId="0"/>
      <p:bldP spid="22" grpId="0"/>
      <p:bldP spid="26" grpId="0"/>
      <p:bldP spid="33" grpId="0"/>
      <p:bldP spid="34" grpId="0"/>
      <p:bldP spid="36" grpId="0"/>
      <p:bldP spid="42" grpId="0"/>
      <p:bldP spid="43" grpId="0"/>
      <p:bldP spid="45" grpId="0"/>
      <p:bldP spid="46" grpId="0"/>
      <p:bldP spid="47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44417" y="564638"/>
                <a:ext cx="11918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422 :4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417" y="564638"/>
                <a:ext cx="119180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76422" y="1181038"/>
                <a:ext cx="5866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422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22" y="1181038"/>
                <a:ext cx="58669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0309" r="-11340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3777666" y="1173537"/>
            <a:ext cx="0" cy="693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77666" y="1481314"/>
            <a:ext cx="7028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94190" y="1151187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90" y="1151187"/>
                <a:ext cx="24686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6829" r="-26829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69657" y="1318944"/>
                <a:ext cx="306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57" y="1318944"/>
                <a:ext cx="30617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922" r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73088" y="1473433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088" y="1473433"/>
                <a:ext cx="24686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0000" r="-27500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64304" y="1475403"/>
                <a:ext cx="2879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304" y="1475403"/>
                <a:ext cx="28796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4583" r="-1666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2779081" y="1809760"/>
            <a:ext cx="8299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37541" y="1464814"/>
                <a:ext cx="1369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541" y="1464814"/>
                <a:ext cx="13696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15691" y="1471232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691" y="1471232"/>
                <a:ext cx="246862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26829" r="-26829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46328" y="1801492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8" y="1801492"/>
                <a:ext cx="246862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6829" r="-26829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029290" y="1472587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85574" y="1172789"/>
                <a:ext cx="3093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574" y="1172789"/>
                <a:ext cx="309379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961" r="-21569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10127" y="1797376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127" y="1797376"/>
                <a:ext cx="246862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27500" r="-27500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76976" y="1468023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976" y="1468023"/>
                <a:ext cx="246862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32500" r="-30000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91499" y="1920847"/>
                <a:ext cx="306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99" y="1920847"/>
                <a:ext cx="306173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3922" r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43115" y="2048398"/>
                <a:ext cx="4167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115" y="2048398"/>
                <a:ext cx="416781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16176" r="-1764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2991232" y="2356913"/>
            <a:ext cx="6826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28974" y="2355905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974" y="2355905"/>
                <a:ext cx="246862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26829" r="-26829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88104" y="2354278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104" y="2354278"/>
                <a:ext cx="246862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26829" r="-26829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80423" y="2497012"/>
                <a:ext cx="306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23" y="2497012"/>
                <a:ext cx="306173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3922" r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32039" y="2624563"/>
                <a:ext cx="4167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039" y="2624563"/>
                <a:ext cx="416781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16176" r="-17647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>
            <a:off x="3180156" y="2933078"/>
            <a:ext cx="6826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05023" y="2909699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023" y="2909699"/>
                <a:ext cx="246862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30000" r="-27500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04816" y="1465531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816" y="1465531"/>
                <a:ext cx="246862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29268" r="-29268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77516" y="560073"/>
                <a:ext cx="13244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=105,5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516" y="560073"/>
                <a:ext cx="1324465" cy="430887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Скругленная прямоугольная выноска 36"/>
              <p:cNvSpPr/>
              <p:nvPr/>
            </p:nvSpPr>
            <p:spPr>
              <a:xfrm>
                <a:off x="352309" y="404539"/>
                <a:ext cx="1946878" cy="953664"/>
              </a:xfrm>
              <a:prstGeom prst="wedgeRoundRectCallout">
                <a:avLst>
                  <a:gd name="adj1" fmla="val 10774"/>
                  <a:gd name="adj2" fmla="val 11713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Каждый из вас съел по </a:t>
                </a:r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105,5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гр. </a:t>
                </a:r>
                <a:r>
                  <a:rPr lang="ru-RU" dirty="0">
                    <a:solidFill>
                      <a:schemeClr val="tx1"/>
                    </a:solidFill>
                  </a:rPr>
                  <a:t>конфет.</a:t>
                </a:r>
              </a:p>
            </p:txBody>
          </p:sp>
        </mc:Choice>
        <mc:Fallback xmlns="">
          <p:sp>
            <p:nvSpPr>
              <p:cNvPr id="37" name="Скругленная прямоугольная выноска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9" y="404539"/>
                <a:ext cx="1946878" cy="953664"/>
              </a:xfrm>
              <a:prstGeom prst="wedgeRoundRectCallout">
                <a:avLst>
                  <a:gd name="adj1" fmla="val 10774"/>
                  <a:gd name="adj2" fmla="val 117130"/>
                  <a:gd name="adj3" fmla="val 16667"/>
                </a:avLst>
              </a:prstGeom>
              <a:blipFill rotWithShape="0">
                <a:blip r:embed="rId2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52309" y="404539"/>
            <a:ext cx="2268427" cy="689475"/>
          </a:xfrm>
          <a:prstGeom prst="wedgeRoundRectCallout">
            <a:avLst>
              <a:gd name="adj1" fmla="val -779"/>
              <a:gd name="adj2" fmla="val 173312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Ну как, мальчики, вам стало понятно?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984040" y="411163"/>
            <a:ext cx="2268427" cy="682851"/>
          </a:xfrm>
          <a:prstGeom prst="wedgeRoundRectCallout">
            <a:avLst>
              <a:gd name="adj1" fmla="val -59"/>
              <a:gd name="adj2" fmla="val 12242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89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4" y="850573"/>
                <a:ext cx="8426450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частное чисел:</a:t>
                </a:r>
              </a:p>
              <a:p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41 :5.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850573"/>
                <a:ext cx="842645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621"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0302" y="1957080"/>
            <a:ext cx="114973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2240" y="2157178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0" y="2157178"/>
                <a:ext cx="31418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7647" r="-1764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1155194" y="2157032"/>
            <a:ext cx="0" cy="693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55194" y="2464809"/>
            <a:ext cx="4886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56279" y="2157032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279" y="2157032"/>
                <a:ext cx="18594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0000" r="-3333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6798" y="2294275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8" y="2294275"/>
                <a:ext cx="23083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75017" y="2457383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017" y="2457383"/>
                <a:ext cx="18594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6305" y="2418308"/>
                <a:ext cx="2879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5" y="2418308"/>
                <a:ext cx="28796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1277" r="-255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336222" y="2695287"/>
            <a:ext cx="67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13792" y="2457383"/>
                <a:ext cx="1057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92" y="2457383"/>
                <a:ext cx="105798" cy="276999"/>
              </a:xfrm>
              <a:prstGeom prst="rect">
                <a:avLst/>
              </a:prstGeom>
              <a:blipFill rotWithShape="0">
                <a:blip r:embed="rId11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75359" y="2457383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359" y="2457383"/>
                <a:ext cx="18594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5305" y="2687019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05" y="2687019"/>
                <a:ext cx="185948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496626" y="245608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63102" y="2156284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02" y="2156284"/>
                <a:ext cx="234038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632" r="-23684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8284" y="2693661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84" y="2693661"/>
                <a:ext cx="185948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8640" y="2773718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0" y="2773718"/>
                <a:ext cx="230832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00256" y="2901269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56" y="2901269"/>
                <a:ext cx="314189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7647" r="-1764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>
            <a:off x="548373" y="3209784"/>
            <a:ext cx="486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25509" y="3215189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9" y="3215189"/>
                <a:ext cx="185948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5806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2272" y="4524590"/>
                <a:ext cx="257016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8,2</m:t>
                    </m:r>
                  </m:oMath>
                </a14:m>
                <a:r>
                  <a:rPr lang="ru-RU" sz="1400" dirty="0" smtClean="0"/>
                  <a:t>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72" y="4524590"/>
                <a:ext cx="2570163" cy="215444"/>
              </a:xfrm>
              <a:prstGeom prst="rect">
                <a:avLst/>
              </a:prstGeom>
              <a:blipFill rotWithShape="0">
                <a:blip r:embed="rId19"/>
                <a:stretch>
                  <a:fillRect l="-4276" t="-25000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0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16" grpId="0"/>
      <p:bldP spid="19" grpId="0"/>
      <p:bldP spid="20" grpId="0"/>
      <p:bldP spid="21" grpId="0"/>
      <p:bldP spid="22" grpId="0"/>
      <p:bldP spid="26" grpId="0"/>
      <p:bldP spid="33" grpId="0"/>
      <p:bldP spid="34" grpId="0"/>
      <p:bldP spid="36" grpId="0"/>
      <p:bldP spid="42" grpId="0"/>
      <p:bldP spid="43" grpId="0"/>
      <p:bldP spid="46" grpId="0"/>
      <p:bldP spid="47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460" y="899398"/>
                <a:ext cx="5487033" cy="13849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1800" dirty="0" smtClean="0"/>
                  <a:t>Если </a:t>
                </a:r>
                <a:r>
                  <a:rPr lang="ru-RU" sz="1800" dirty="0"/>
                  <a:t>запятую перенести вправо на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800" dirty="0"/>
                  <a:t> или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800" dirty="0"/>
                  <a:t> цифры, то число увеличится в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1 000</m:t>
                    </m:r>
                  </m:oMath>
                </a14:m>
                <a:r>
                  <a:rPr lang="ru-RU" sz="1800" dirty="0"/>
                  <a:t> и так далее раз, а если запятую перенести влево на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800" dirty="0"/>
                  <a:t> или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800" dirty="0"/>
                  <a:t> цифры, то число уменьшится, соответственно, в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1 000</m:t>
                    </m:r>
                  </m:oMath>
                </a14:m>
                <a:r>
                  <a:rPr lang="ru-RU" sz="1800" dirty="0"/>
                  <a:t> и так далее раз.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" y="899398"/>
                <a:ext cx="5487033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2667" t="-5286" r="-444" b="-9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460" y="899398"/>
                <a:ext cx="5487033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1800" dirty="0" smtClean="0"/>
                  <a:t>Чтобы разделить десятичную дробь на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1 000</m:t>
                    </m:r>
                  </m:oMath>
                </a14:m>
                <a:r>
                  <a:rPr lang="ru-RU" sz="1800" dirty="0"/>
                  <a:t> и так далее, надо в записи этой дроби перенести запятую влево на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800" dirty="0"/>
                  <a:t> и так далее цифры.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" y="899398"/>
                <a:ext cx="5487033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2667" t="-6630" b="-12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4" y="850573"/>
                <a:ext cx="8426450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частное чисел:</a:t>
                </a:r>
              </a:p>
              <a:p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52,63 :10; б) 125,8 :100.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850573"/>
                <a:ext cx="842645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621" b="-13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0302" y="1957080"/>
            <a:ext cx="114973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2272" y="4524590"/>
                <a:ext cx="257016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а) 5,263;</m:t>
                    </m:r>
                  </m:oMath>
                </a14:m>
                <a:endParaRPr lang="ru-RU" sz="1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72" y="4524590"/>
                <a:ext cx="2570163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4276" t="-25000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31427" y="2171907"/>
                <a:ext cx="1518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а) 52,63 :10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7" y="2171907"/>
                <a:ext cx="151836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538544" y="2171006"/>
                <a:ext cx="11015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=5,263;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544" y="2171006"/>
                <a:ext cx="110158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31427" y="2642006"/>
                <a:ext cx="16594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125,8 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:10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7" y="2642006"/>
                <a:ext cx="1659429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717135" y="2642006"/>
                <a:ext cx="11015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=1,258.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135" y="2642006"/>
                <a:ext cx="110158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7353" y="4511814"/>
                <a:ext cx="7277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б) 1,258.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353" y="4511814"/>
                <a:ext cx="727763" cy="215444"/>
              </a:xfrm>
              <a:prstGeom prst="rect">
                <a:avLst/>
              </a:prstGeom>
              <a:blipFill rotWithShape="0">
                <a:blip r:embed="rId11"/>
                <a:stretch>
                  <a:fillRect l="-5000" b="-3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50" grpId="0"/>
      <p:bldP spid="3" grpId="0"/>
      <p:bldP spid="28" grpId="0"/>
      <p:bldP spid="29" grpId="0"/>
      <p:bldP spid="30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52309" y="404539"/>
            <a:ext cx="2268427" cy="689475"/>
          </a:xfrm>
          <a:prstGeom prst="wedgeRoundRectCallout">
            <a:avLst>
              <a:gd name="adj1" fmla="val -779"/>
              <a:gd name="adj2" fmla="val 173312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 у них общего?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Паша</a:t>
            </a:r>
            <a:r>
              <a:rPr lang="ru-RU" dirty="0">
                <a:solidFill>
                  <a:schemeClr val="tx1"/>
                </a:solidFill>
              </a:rPr>
              <a:t>, ты как думаешь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Да, Паша, может.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551713" y="288096"/>
            <a:ext cx="3233511" cy="1102978"/>
          </a:xfrm>
          <a:prstGeom prst="wedgeRoundRectCallout">
            <a:avLst>
              <a:gd name="adj1" fmla="val 5810"/>
              <a:gd name="adj2" fmla="val 63506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 </a:t>
            </a:r>
            <a:r>
              <a:rPr lang="ru-RU" dirty="0">
                <a:solidFill>
                  <a:schemeClr val="tx1"/>
                </a:solidFill>
              </a:rPr>
              <a:t>всех этих примерах делителями были натуральные числа.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>
                <a:solidFill>
                  <a:schemeClr val="tx1"/>
                </a:solidFill>
              </a:rPr>
              <a:t>вот интересно, может ли делителем быть десятичная дробь?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99842" y="676694"/>
                <a:ext cx="11940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39,68 :16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842" y="676694"/>
                <a:ext cx="1194045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4615" r="-4103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93887" y="675689"/>
                <a:ext cx="8086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=2,48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887" y="675689"/>
                <a:ext cx="808619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2256" r="-676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25779" y="1094014"/>
                <a:ext cx="12360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42,56 :8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779" y="1094014"/>
                <a:ext cx="1236044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074432" y="1094014"/>
                <a:ext cx="9932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=5,32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32" y="1094014"/>
                <a:ext cx="993285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025779" y="1528501"/>
                <a:ext cx="10933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1,32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779" y="1528501"/>
                <a:ext cx="1093376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954618" y="1528501"/>
                <a:ext cx="11359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0,264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18" y="1528501"/>
                <a:ext cx="1135952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023790" y="2023680"/>
                <a:ext cx="9507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90" y="2023680"/>
                <a:ext cx="950708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788124" y="2023680"/>
                <a:ext cx="9932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0,65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124" y="2023680"/>
                <a:ext cx="993285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023790" y="2458167"/>
                <a:ext cx="10404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422 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90" y="2458167"/>
                <a:ext cx="1040478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906839" y="2458034"/>
                <a:ext cx="11359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105,5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839" y="2458034"/>
                <a:ext cx="1135952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037698" y="2892521"/>
                <a:ext cx="8978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41 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698" y="2892521"/>
                <a:ext cx="897810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776180" y="2894752"/>
                <a:ext cx="8506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8,2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180" y="2894752"/>
                <a:ext cx="850617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158" y="1391074"/>
            <a:ext cx="2637071" cy="36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564" y="1597174"/>
            <a:ext cx="1464443" cy="33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158" y="1391074"/>
            <a:ext cx="2637071" cy="36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92807" y="595993"/>
                <a:ext cx="557332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b="0" i="0" smtClean="0"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07" y="595993"/>
                <a:ext cx="557332" cy="5781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92807" y="1369632"/>
                <a:ext cx="70000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b="0" i="0" smtClean="0"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07" y="1369632"/>
                <a:ext cx="700000" cy="5782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92807" y="2143334"/>
                <a:ext cx="84266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b="0" i="0" smtClean="0"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07" y="2143334"/>
                <a:ext cx="842667" cy="5782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48038" y="595993"/>
                <a:ext cx="2411621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⋅1 000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=600 гр.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38" y="595993"/>
                <a:ext cx="2411621" cy="57817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564" y="1597174"/>
            <a:ext cx="1464443" cy="339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37240" y="1369632"/>
                <a:ext cx="2554289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⋅1 000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=600 гр.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240" y="1369632"/>
                <a:ext cx="2554289" cy="5782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35474" y="2143271"/>
                <a:ext cx="269695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⋅1 000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=600 гр.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474" y="2143271"/>
                <a:ext cx="2696957" cy="57823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98859" y="3140185"/>
                <a:ext cx="1589794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859" y="3140185"/>
                <a:ext cx="1589794" cy="57823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98859" y="3955323"/>
                <a:ext cx="31088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:5=30 :50=300 :500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859" y="3955323"/>
                <a:ext cx="3108864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176" r="-1373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70" y="142083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9778" y="1523883"/>
            <a:ext cx="1464443" cy="3393900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713549" y="356013"/>
            <a:ext cx="3146425" cy="893066"/>
          </a:xfrm>
          <a:prstGeom prst="wedgeRoundRectCallout">
            <a:avLst>
              <a:gd name="adj1" fmla="val -27077"/>
              <a:gd name="adj2" fmla="val 7200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Сколько </a:t>
            </a:r>
            <a:r>
              <a:rPr lang="ru-RU" dirty="0">
                <a:solidFill>
                  <a:schemeClr val="tx1"/>
                </a:solidFill>
              </a:rPr>
              <a:t>грамм конфет досталось каждому из нас?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84933" y="2131299"/>
                <a:ext cx="2651264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Вес коробки конфет: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422</m:t>
                    </m:r>
                  </m:oMath>
                </a14:m>
                <a:r>
                  <a:rPr lang="ru-RU" dirty="0" smtClean="0"/>
                  <a:t> гр.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933" y="2131299"/>
                <a:ext cx="2651264" cy="300082"/>
              </a:xfrm>
              <a:prstGeom prst="rect">
                <a:avLst/>
              </a:prstGeom>
              <a:blipFill rotWithShape="0">
                <a:blip r:embed="rId6"/>
                <a:stretch>
                  <a:fillRect l="-691" t="-408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3916" y="1634387"/>
            <a:ext cx="1821483" cy="1369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6089" y="1743989"/>
            <a:ext cx="273549" cy="2603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4837" y="1743989"/>
            <a:ext cx="273549" cy="2603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604" y="1743989"/>
            <a:ext cx="273549" cy="26036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9359" y="1743989"/>
            <a:ext cx="273549" cy="2603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7728" y="1743989"/>
            <a:ext cx="273549" cy="26036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1521" y="2045926"/>
            <a:ext cx="273549" cy="26036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0269" y="2045926"/>
            <a:ext cx="273549" cy="26036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5036" y="2045926"/>
            <a:ext cx="273549" cy="2603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791" y="2045926"/>
            <a:ext cx="273549" cy="26036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160" y="2045926"/>
            <a:ext cx="273549" cy="2603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1521" y="2353058"/>
            <a:ext cx="273549" cy="26036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0269" y="2353058"/>
            <a:ext cx="273549" cy="26036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5036" y="2353058"/>
            <a:ext cx="273549" cy="26036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791" y="2353058"/>
            <a:ext cx="273549" cy="26036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160" y="2353058"/>
            <a:ext cx="273549" cy="26036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6054" y="2645344"/>
            <a:ext cx="273549" cy="26036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4802" y="2645344"/>
            <a:ext cx="273549" cy="26036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9569" y="2645344"/>
            <a:ext cx="273549" cy="26036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9324" y="2645344"/>
            <a:ext cx="273549" cy="26036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7693" y="2645344"/>
            <a:ext cx="273549" cy="26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463 L -0.03316 0.2577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265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617 L -0.01875 0.2592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265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463 L -0.00521 0.2577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126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2716E-6 L -0.11146 0.31234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1561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82716E-6 L -0.09445 0.3123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156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463 L 0.13854 0.1981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96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463 L 0.15643 0.1981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966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309 L 0.1684 0.19753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100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5868 0.2533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126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8177 0.2533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1265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308 L 0.31476 0.1376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672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154 L 0.32743 0.1385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685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154 L 0.34253 0.13858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685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95062E-6 L 0.23681 0.1938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969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2566 0.19382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0" y="969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154 L 0.14062 0.22345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108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154 L 0.15607 0.2234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1108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54 L 0.17066 0.22345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4" y="1108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82716E-6 L 0.0625 0.27993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398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82716E-6 L 0.08594 0.2799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461" y="899398"/>
                <a:ext cx="5238404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1800" dirty="0" smtClean="0"/>
                  <a:t>Если делимое и делитель увеличить одновременно в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1 000</m:t>
                    </m:r>
                  </m:oMath>
                </a14:m>
                <a:r>
                  <a:rPr lang="ru-RU" sz="1800" dirty="0"/>
                  <a:t> и так далее раз, то частное не изменится.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1" y="899398"/>
                <a:ext cx="523840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794" t="-8824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20234" y="676694"/>
                <a:ext cx="12469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39,68 :1,6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234" y="676694"/>
                <a:ext cx="1246944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902" r="-4390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158" y="1391074"/>
            <a:ext cx="2637071" cy="36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564" y="1597174"/>
            <a:ext cx="1464443" cy="339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21384" y="1237185"/>
                <a:ext cx="2173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39,68 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10=396,8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384" y="1237185"/>
                <a:ext cx="217367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961" r="-2241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34132" y="1792656"/>
                <a:ext cx="15501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1,6 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10=16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132" y="1792656"/>
                <a:ext cx="1550104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137" r="-2745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94709" y="2310383"/>
                <a:ext cx="6876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396,8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09" y="2310383"/>
                <a:ext cx="687688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8036" r="-8036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3770108" y="2310383"/>
            <a:ext cx="0" cy="592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>
            <a:off x="4067184" y="2316972"/>
            <a:ext cx="0" cy="592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69223" y="2297080"/>
                <a:ext cx="3494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223" y="2297080"/>
                <a:ext cx="34945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5517" r="-1379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89366" y="2462982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366" y="2462982"/>
                <a:ext cx="256480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7143" r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70399" y="2616870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399" y="2616870"/>
                <a:ext cx="206787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30303" r="-27273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107972" y="2592022"/>
                <a:ext cx="3494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72" y="2592022"/>
                <a:ext cx="349455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7544" r="-14035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>
          <a:xfrm>
            <a:off x="3046146" y="2930202"/>
            <a:ext cx="580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33105" y="2911024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105" y="2911024"/>
                <a:ext cx="206787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26471" r="-26471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00977" y="2920545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977" y="2920545"/>
                <a:ext cx="206787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9412" r="-23529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63790" y="2613162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90" y="2613162"/>
                <a:ext cx="206787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26471" r="-26471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17606" y="3028839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606" y="3028839"/>
                <a:ext cx="256480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36212" y="3157879"/>
                <a:ext cx="3494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212" y="3157879"/>
                <a:ext cx="349455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17544" r="-14035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единительная линия 36"/>
          <p:cNvCxnSpPr/>
          <p:nvPr/>
        </p:nvCxnSpPr>
        <p:spPr>
          <a:xfrm>
            <a:off x="3174386" y="3496059"/>
            <a:ext cx="580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240655" y="3521186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55" y="3521186"/>
                <a:ext cx="492122" cy="307777"/>
              </a:xfrm>
              <a:prstGeom prst="rect">
                <a:avLst/>
              </a:prstGeom>
              <a:blipFill rotWithShape="0">
                <a:blip r:embed="rId20"/>
                <a:stretch>
                  <a:fillRect l="-12500" r="-10000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49313" y="2612768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13" y="2612768"/>
                <a:ext cx="206787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035816" y="3670193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816" y="3670193"/>
                <a:ext cx="256480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54422" y="3799233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22" y="3799233"/>
                <a:ext cx="492122" cy="307777"/>
              </a:xfrm>
              <a:prstGeom prst="rect">
                <a:avLst/>
              </a:prstGeom>
              <a:blipFill rotWithShape="0">
                <a:blip r:embed="rId23"/>
                <a:stretch>
                  <a:fillRect l="-12346" r="-8642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>
            <a:off x="3192596" y="4137413"/>
            <a:ext cx="580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25990" y="4132136"/>
                <a:ext cx="2067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990" y="4132136"/>
                <a:ext cx="206787" cy="307777"/>
              </a:xfrm>
              <a:prstGeom prst="rect">
                <a:avLst/>
              </a:prstGeom>
              <a:blipFill rotWithShape="0">
                <a:blip r:embed="rId24"/>
                <a:stretch>
                  <a:fillRect l="-26471" r="-26471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01386" y="2621468"/>
                <a:ext cx="1170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386" y="2621468"/>
                <a:ext cx="117020" cy="307777"/>
              </a:xfrm>
              <a:prstGeom prst="rect">
                <a:avLst/>
              </a:prstGeom>
              <a:blipFill rotWithShape="0">
                <a:blip r:embed="rId2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60342" y="672957"/>
                <a:ext cx="8086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=24,8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342" y="672957"/>
                <a:ext cx="808619" cy="307777"/>
              </a:xfrm>
              <a:prstGeom prst="rect">
                <a:avLst/>
              </a:prstGeom>
              <a:blipFill rotWithShape="0">
                <a:blip r:embed="rId26"/>
                <a:stretch>
                  <a:fillRect l="-2256" r="-6767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8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3" grpId="0"/>
      <p:bldP spid="44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1" y="899398"/>
            <a:ext cx="5238404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dirty="0"/>
              <a:t>Чтобы разделить десятичную дробь на десятичную, надо:</a:t>
            </a:r>
          </a:p>
          <a:p>
            <a:pPr>
              <a:spcAft>
                <a:spcPts val="1200"/>
              </a:spcAft>
            </a:pPr>
            <a:r>
              <a:rPr lang="ru-RU" sz="1800" dirty="0" smtClean="0"/>
              <a:t>1. </a:t>
            </a:r>
            <a:r>
              <a:rPr lang="ru-RU" sz="1800" dirty="0"/>
              <a:t>Перенести в делимом и </a:t>
            </a:r>
            <a:r>
              <a:rPr lang="ru-RU" sz="1800" dirty="0" smtClean="0"/>
              <a:t>делителе </a:t>
            </a:r>
            <a:r>
              <a:rPr lang="ru-RU" sz="1800" dirty="0"/>
              <a:t>запятые вправо на столько цифр, сколько их содержится после запятой в делителе.</a:t>
            </a:r>
          </a:p>
          <a:p>
            <a:pPr>
              <a:spcAft>
                <a:spcPts val="1200"/>
              </a:spcAft>
            </a:pPr>
            <a:r>
              <a:rPr lang="ru-RU" sz="1800" dirty="0" smtClean="0"/>
              <a:t>2. </a:t>
            </a:r>
            <a:r>
              <a:rPr lang="ru-RU" sz="1800" dirty="0"/>
              <a:t>Выполнить деление на натуральное число.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52309" y="404539"/>
            <a:ext cx="2268427" cy="689475"/>
          </a:xfrm>
          <a:prstGeom prst="wedgeRoundRectCallout">
            <a:avLst>
              <a:gd name="adj1" fmla="val -779"/>
              <a:gd name="adj2" fmla="val 173312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Ну что, мальчики, вам стало понятно?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984040" y="411163"/>
            <a:ext cx="2268427" cy="682851"/>
          </a:xfrm>
          <a:prstGeom prst="wedgeRoundRectCallout">
            <a:avLst>
              <a:gd name="adj1" fmla="val -59"/>
              <a:gd name="adj2" fmla="val 12242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7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4" y="850573"/>
                <a:ext cx="8426450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частное чисел:</a:t>
                </a:r>
              </a:p>
              <a:p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4,928 :0,16;б) 9,6 :0,04.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850573"/>
                <a:ext cx="842645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621" b="-13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0302" y="2009897"/>
            <a:ext cx="1149732" cy="2664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2272" y="4524590"/>
                <a:ext cx="257016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а) 30,8;</m:t>
                    </m:r>
                  </m:oMath>
                </a14:m>
                <a:endParaRPr lang="ru-RU" sz="1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72" y="4524590"/>
                <a:ext cx="2570163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4276" t="-25000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31427" y="2171907"/>
                <a:ext cx="1694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4,928 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0,16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7" y="2171907"/>
                <a:ext cx="169469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757256" y="2151174"/>
                <a:ext cx="973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=30,8;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256" y="2151174"/>
                <a:ext cx="97334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208671" y="2151355"/>
                <a:ext cx="14510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9,6 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,04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671" y="2151355"/>
                <a:ext cx="1451038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439608" y="2151174"/>
                <a:ext cx="9124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=240.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608" y="2151174"/>
                <a:ext cx="91242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59040" y="4524590"/>
                <a:ext cx="5915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б) 240.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40" y="4524590"/>
                <a:ext cx="591509" cy="215444"/>
              </a:xfrm>
              <a:prstGeom prst="rect">
                <a:avLst/>
              </a:prstGeom>
              <a:blipFill rotWithShape="0">
                <a:blip r:embed="rId11"/>
                <a:stretch>
                  <a:fillRect l="-7216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6704" y="2584090"/>
                <a:ext cx="6187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492,8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04" y="2584090"/>
                <a:ext cx="61875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8911" r="-891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1159447" y="2584090"/>
            <a:ext cx="0" cy="592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>
            <a:off x="1456523" y="2590679"/>
            <a:ext cx="0" cy="592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91218" y="2570787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18" y="2570787"/>
                <a:ext cx="31418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5385" r="-1730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1361" y="2736689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61" y="2736689"/>
                <a:ext cx="230832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632" r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92394" y="2890577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94" y="2890577"/>
                <a:ext cx="185948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9967" y="2865729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7" y="2865729"/>
                <a:ext cx="314189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7647" r="-1764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>
            <a:off x="468141" y="3203909"/>
            <a:ext cx="580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5100" y="3184731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00" y="3184731"/>
                <a:ext cx="18594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5806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8329" y="3186405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29" y="3186405"/>
                <a:ext cx="185948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19873" y="2886475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873" y="2886475"/>
                <a:ext cx="185948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9601" y="3302546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01" y="3302546"/>
                <a:ext cx="230832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632" r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12954" y="2886475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954" y="2886475"/>
                <a:ext cx="185948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5034" y="3429263"/>
                <a:ext cx="4424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34" y="3429263"/>
                <a:ext cx="442429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10959" r="-123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>
            <a:off x="593208" y="3767443"/>
            <a:ext cx="580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6602" y="3762166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02" y="3762166"/>
                <a:ext cx="185948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25806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453242" y="2894101"/>
                <a:ext cx="1057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242" y="2894101"/>
                <a:ext cx="105798" cy="276999"/>
              </a:xfrm>
              <a:prstGeom prst="rect">
                <a:avLst/>
              </a:prstGeom>
              <a:blipFill rotWithShape="0">
                <a:blip r:embed="rId2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24515" y="3183871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15" y="3183871"/>
                <a:ext cx="185948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39254" y="2559594"/>
                <a:ext cx="4424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960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254" y="2559594"/>
                <a:ext cx="442429" cy="276999"/>
              </a:xfrm>
              <a:prstGeom prst="rect">
                <a:avLst/>
              </a:prstGeom>
              <a:blipFill rotWithShape="0">
                <a:blip r:embed="rId26"/>
                <a:stretch>
                  <a:fillRect l="-12329" r="-1095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>
            <a:off x="4154263" y="2558424"/>
            <a:ext cx="0" cy="592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6200000">
            <a:off x="4451339" y="2565013"/>
            <a:ext cx="0" cy="592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86034" y="2545121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034" y="2545121"/>
                <a:ext cx="185948" cy="276999"/>
              </a:xfrm>
              <a:prstGeom prst="rect">
                <a:avLst/>
              </a:prstGeom>
              <a:blipFill rotWithShape="0">
                <a:blip r:embed="rId27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420473" y="2711023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473" y="2711023"/>
                <a:ext cx="230832" cy="276999"/>
              </a:xfrm>
              <a:prstGeom prst="rect">
                <a:avLst/>
              </a:prstGeom>
              <a:blipFill rotWithShape="0">
                <a:blip r:embed="rId28"/>
                <a:stretch>
                  <a:fillRect l="-2632" r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87210" y="2864911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210" y="2864911"/>
                <a:ext cx="185948" cy="276999"/>
              </a:xfrm>
              <a:prstGeom prst="rect">
                <a:avLst/>
              </a:prstGeom>
              <a:blipFill rotWithShape="0">
                <a:blip r:embed="rId29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639079" y="2840063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079" y="2840063"/>
                <a:ext cx="185948" cy="276999"/>
              </a:xfrm>
              <a:prstGeom prst="rect">
                <a:avLst/>
              </a:prstGeom>
              <a:blipFill rotWithShape="0">
                <a:blip r:embed="rId30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единительная линия 50"/>
          <p:cNvCxnSpPr/>
          <p:nvPr/>
        </p:nvCxnSpPr>
        <p:spPr>
          <a:xfrm>
            <a:off x="3577253" y="3178243"/>
            <a:ext cx="580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41752" y="3159065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752" y="3159065"/>
                <a:ext cx="185948" cy="276999"/>
              </a:xfrm>
              <a:prstGeom prst="rect">
                <a:avLst/>
              </a:prstGeom>
              <a:blipFill rotWithShape="0">
                <a:blip r:embed="rId31"/>
                <a:stretch>
                  <a:fillRect l="-25806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774981" y="3160739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81" y="3160739"/>
                <a:ext cx="185948" cy="276999"/>
              </a:xfrm>
              <a:prstGeom prst="rect">
                <a:avLst/>
              </a:prstGeom>
              <a:blipFill rotWithShape="0">
                <a:blip r:embed="rId32"/>
                <a:stretch>
                  <a:fillRect l="-25806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16414" y="2868618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414" y="2868618"/>
                <a:ext cx="185948" cy="276999"/>
              </a:xfrm>
              <a:prstGeom prst="rect">
                <a:avLst/>
              </a:prstGeom>
              <a:blipFill rotWithShape="0">
                <a:blip r:embed="rId33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426253" y="3276880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253" y="3276880"/>
                <a:ext cx="230832" cy="276999"/>
              </a:xfrm>
              <a:prstGeom prst="rect">
                <a:avLst/>
              </a:prstGeom>
              <a:blipFill rotWithShape="0">
                <a:blip r:embed="rId34"/>
                <a:stretch>
                  <a:fillRect l="-2632" r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67709" y="2868618"/>
                <a:ext cx="1707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709" y="2868618"/>
                <a:ext cx="170704" cy="276999"/>
              </a:xfrm>
              <a:prstGeom prst="rect">
                <a:avLst/>
              </a:prstGeom>
              <a:blipFill rotWithShape="0">
                <a:blip r:embed="rId35"/>
                <a:stretch>
                  <a:fillRect l="-35714" r="-35714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41686" y="3403597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686" y="3403597"/>
                <a:ext cx="314189" cy="276999"/>
              </a:xfrm>
              <a:prstGeom prst="rect">
                <a:avLst/>
              </a:prstGeom>
              <a:blipFill rotWithShape="0">
                <a:blip r:embed="rId36"/>
                <a:stretch>
                  <a:fillRect l="-15385" r="-1730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я соединительная линия 57"/>
          <p:cNvCxnSpPr/>
          <p:nvPr/>
        </p:nvCxnSpPr>
        <p:spPr>
          <a:xfrm>
            <a:off x="3577253" y="3680596"/>
            <a:ext cx="4432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774632" y="3680596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632" y="3680596"/>
                <a:ext cx="185948" cy="276999"/>
              </a:xfrm>
              <a:prstGeom prst="rect">
                <a:avLst/>
              </a:prstGeom>
              <a:blipFill rotWithShape="0">
                <a:blip r:embed="rId37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3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50" grpId="0"/>
      <p:bldP spid="3" grpId="0"/>
      <p:bldP spid="28" grpId="0"/>
      <p:bldP spid="29" grpId="0"/>
      <p:bldP spid="30" grpId="0"/>
      <p:bldP spid="4" grpId="0"/>
      <p:bldP spid="15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33" grpId="0"/>
      <p:bldP spid="35" grpId="0"/>
      <p:bldP spid="37" grpId="0"/>
      <p:bldP spid="41" grpId="0"/>
      <p:bldP spid="42" grpId="0"/>
      <p:bldP spid="43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4" y="850573"/>
                <a:ext cx="8426450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Решите уравнение:</a:t>
                </a:r>
              </a:p>
              <a:p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8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1800" b="0" i="1" dirty="0" smtClean="0">
                          <a:latin typeface="Cambria Math" panose="02040503050406030204" pitchFamily="18" charset="0"/>
                        </a:rPr>
                        <m:t> −0,28</m:t>
                      </m:r>
                      <m:r>
                        <a:rPr lang="de-DE" sz="1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=36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850573"/>
                <a:ext cx="842645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621"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2223" y="2009897"/>
            <a:ext cx="1105889" cy="2664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2272" y="4524590"/>
                <a:ext cx="257016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50.</m:t>
                    </m:r>
                  </m:oMath>
                </a14:m>
                <a:endParaRPr lang="ru-RU" sz="1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72" y="4524590"/>
                <a:ext cx="2570163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4276" t="-25000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28932" y="2144767"/>
                <a:ext cx="1881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1800" i="1" dirty="0" smtClean="0">
                          <a:latin typeface="Cambria Math" panose="02040503050406030204" pitchFamily="18" charset="0"/>
                        </a:rPr>
                        <m:t> −0,28</m:t>
                      </m:r>
                      <m:r>
                        <a:rPr lang="de-DE" sz="18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=36</m:t>
                      </m:r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32" y="2144767"/>
                <a:ext cx="188115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228932" y="2557524"/>
                <a:ext cx="20195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1800" i="1" dirty="0">
                              <a:latin typeface="Cambria Math" panose="02040503050406030204" pitchFamily="18" charset="0"/>
                            </a:rPr>
                            <m:t>−0,28</m:t>
                          </m:r>
                        </m:e>
                      </m:d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=36</m:t>
                      </m:r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32" y="2557524"/>
                <a:ext cx="201959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228932" y="2963831"/>
                <a:ext cx="14240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,72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=36</m:t>
                      </m:r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32" y="2963831"/>
                <a:ext cx="142404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228932" y="3374878"/>
                <a:ext cx="16228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=36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:0,72;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32" y="3374878"/>
                <a:ext cx="162281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069326" y="2086296"/>
                <a:ext cx="570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3600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326" y="2086296"/>
                <a:ext cx="57066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8511" r="-9574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единительная линия 63"/>
          <p:cNvCxnSpPr/>
          <p:nvPr/>
        </p:nvCxnSpPr>
        <p:spPr>
          <a:xfrm>
            <a:off x="3646757" y="2086296"/>
            <a:ext cx="0" cy="592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647643" y="2389075"/>
            <a:ext cx="377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662453" y="2087616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453" y="2087616"/>
                <a:ext cx="31418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7647" r="-1764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863983" y="2238895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83" y="2238895"/>
                <a:ext cx="230832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5263" r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646757" y="2386084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757" y="2386084"/>
                <a:ext cx="185948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9032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082589" y="2367935"/>
                <a:ext cx="4424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360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589" y="2367935"/>
                <a:ext cx="442429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2500" r="-125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Прямая соединительная линия 69"/>
          <p:cNvCxnSpPr/>
          <p:nvPr/>
        </p:nvCxnSpPr>
        <p:spPr>
          <a:xfrm>
            <a:off x="3020763" y="2706115"/>
            <a:ext cx="580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781450" y="2378361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50" y="2378361"/>
                <a:ext cx="18594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5806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339070" y="2730814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070" y="2730814"/>
                <a:ext cx="18594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228932" y="3781835"/>
                <a:ext cx="978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32" y="3781835"/>
                <a:ext cx="978408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0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50" grpId="0"/>
      <p:bldP spid="5" grpId="0"/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3" grpId="0"/>
      <p:bldP spid="78" grpId="0"/>
      <p:bldP spid="8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775" y="865294"/>
                <a:ext cx="8158924" cy="43858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ts val="2200"/>
                  </a:lnSpc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Поговорили о том, что если делимое меньше делителя, то в целой части частного стоит ноль.</a:t>
                </a:r>
              </a:p>
              <a:p>
                <a:pPr marL="285750" indent="-285750">
                  <a:lnSpc>
                    <a:spcPts val="2200"/>
                  </a:lnSpc>
                  <a:buFont typeface="Arial" pitchFamily="34" charset="0"/>
                  <a:buChar char="•"/>
                </a:pPr>
                <a:endParaRPr lang="ru-RU" sz="1600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Чтобы </a:t>
                </a:r>
                <a:r>
                  <a:rPr lang="ru-RU" sz="1600" dirty="0">
                    <a:solidFill>
                      <a:schemeClr val="bg1"/>
                    </a:solidFill>
                  </a:rPr>
                  <a:t>разделить десятичную дробь на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1 000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и так далее, надо в этой дроби перенести запятую влево на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и так далее цифры.</a:t>
                </a:r>
              </a:p>
              <a:p>
                <a:pPr marL="285750" indent="-285750">
                  <a:lnSpc>
                    <a:spcPts val="2200"/>
                  </a:lnSpc>
                  <a:buFont typeface="Arial" pitchFamily="34" charset="0"/>
                  <a:buChar char="•"/>
                </a:pPr>
                <a:endParaRPr lang="ru-RU" sz="1600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Если </a:t>
                </a:r>
                <a:r>
                  <a:rPr lang="ru-RU" sz="1600" dirty="0">
                    <a:solidFill>
                      <a:schemeClr val="bg1"/>
                    </a:solidFill>
                  </a:rPr>
                  <a:t>делимое и делитель увеличить одновременно в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1 000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и так далее раз, то частное не изменится.</a:t>
                </a:r>
              </a:p>
              <a:p>
                <a:pPr marL="285750" indent="-285750">
                  <a:lnSpc>
                    <a:spcPts val="2200"/>
                  </a:lnSpc>
                  <a:buFont typeface="Arial" pitchFamily="34" charset="0"/>
                  <a:buChar char="•"/>
                </a:pPr>
                <a:endParaRPr lang="ru-RU" sz="1600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Чтобы </a:t>
                </a:r>
                <a:r>
                  <a:rPr lang="ru-RU" sz="1600" dirty="0">
                    <a:solidFill>
                      <a:schemeClr val="bg1"/>
                    </a:solidFill>
                  </a:rPr>
                  <a:t>разделить десятичную дробь на десятичную, надо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>
                  <a:lnSpc>
                    <a:spcPts val="2200"/>
                  </a:lnSpc>
                </a:pPr>
                <a:endParaRPr lang="ru-RU" sz="1600" dirty="0">
                  <a:solidFill>
                    <a:schemeClr val="bg1"/>
                  </a:solidFill>
                </a:endParaRPr>
              </a:p>
              <a:p>
                <a:pPr>
                  <a:lnSpc>
                    <a:spcPts val="2200"/>
                  </a:lnSpc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1. </a:t>
                </a:r>
                <a:r>
                  <a:rPr lang="ru-RU" sz="1600" dirty="0">
                    <a:solidFill>
                      <a:schemeClr val="bg1"/>
                    </a:solidFill>
                  </a:rPr>
                  <a:t>Перенести в делимом и в делителе запятые вправо на столько цифр, сколько их содержится после запятой в делителе.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2. </a:t>
                </a:r>
                <a:r>
                  <a:rPr lang="ru-RU" sz="1600" dirty="0">
                    <a:solidFill>
                      <a:schemeClr val="bg1"/>
                    </a:solidFill>
                  </a:rPr>
                  <a:t>Выполнить деление на натуральное число.</a:t>
                </a:r>
              </a:p>
              <a:p>
                <a:pPr>
                  <a:lnSpc>
                    <a:spcPts val="22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65294"/>
                <a:ext cx="8158924" cy="4385816"/>
              </a:xfrm>
              <a:prstGeom prst="rect">
                <a:avLst/>
              </a:prstGeom>
              <a:blipFill rotWithShape="0">
                <a:blip r:embed="rId5"/>
                <a:stretch>
                  <a:fillRect l="-1570" t="-1252" r="-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</p:spTree>
    <p:extLst>
      <p:ext uri="{BB962C8B-B14F-4D97-AF65-F5344CB8AC3E}">
        <p14:creationId xmlns:p14="http://schemas.microsoft.com/office/powerpoint/2010/main" val="40688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ая прямоугольная выноска 11"/>
          <p:cNvSpPr/>
          <p:nvPr/>
        </p:nvSpPr>
        <p:spPr>
          <a:xfrm>
            <a:off x="4608514" y="376238"/>
            <a:ext cx="4176712" cy="893066"/>
          </a:xfrm>
          <a:prstGeom prst="wedgeRoundRectCallout">
            <a:avLst>
              <a:gd name="adj1" fmla="val 27817"/>
              <a:gd name="adj2" fmla="val 6773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интересно как-то получается.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Я </a:t>
            </a:r>
            <a:r>
              <a:rPr lang="ru-RU" dirty="0">
                <a:solidFill>
                  <a:schemeClr val="tx1"/>
                </a:solidFill>
              </a:rPr>
              <a:t>думаю, что, если мы </a:t>
            </a:r>
            <a:r>
              <a:rPr lang="ru-RU" dirty="0" smtClean="0">
                <a:solidFill>
                  <a:schemeClr val="tx1"/>
                </a:solidFill>
              </a:rPr>
              <a:t>пойдём </a:t>
            </a:r>
            <a:r>
              <a:rPr lang="ru-RU" dirty="0">
                <a:solidFill>
                  <a:schemeClr val="tx1"/>
                </a:solidFill>
              </a:rPr>
              <a:t>в гости к </a:t>
            </a:r>
            <a:r>
              <a:rPr lang="ru-RU" dirty="0" err="1">
                <a:solidFill>
                  <a:schemeClr val="tx1"/>
                </a:solidFill>
              </a:rPr>
              <a:t>Электроше</a:t>
            </a:r>
            <a:r>
              <a:rPr lang="ru-RU" dirty="0">
                <a:solidFill>
                  <a:schemeClr val="tx1"/>
                </a:solidFill>
              </a:rPr>
              <a:t>, он нам сможет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объяснить.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13549" y="356013"/>
            <a:ext cx="3146425" cy="893066"/>
          </a:xfrm>
          <a:prstGeom prst="wedgeRoundRectCallout">
            <a:avLst>
              <a:gd name="adj1" fmla="val -27077"/>
              <a:gd name="adj2" fmla="val 7200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 </a:t>
            </a:r>
            <a:r>
              <a:rPr lang="ru-RU" dirty="0">
                <a:solidFill>
                  <a:schemeClr val="tx1"/>
                </a:solidFill>
              </a:rPr>
              <a:t>мы все конфеты поделили нацело, </a:t>
            </a:r>
            <a:r>
              <a:rPr lang="ru-RU" dirty="0" smtClean="0">
                <a:solidFill>
                  <a:schemeClr val="tx1"/>
                </a:solidFill>
              </a:rPr>
              <a:t>значит, </a:t>
            </a:r>
            <a:r>
              <a:rPr lang="ru-RU" dirty="0">
                <a:solidFill>
                  <a:schemeClr val="tx1"/>
                </a:solidFill>
              </a:rPr>
              <a:t>и вес тоже должен </a:t>
            </a:r>
            <a:r>
              <a:rPr lang="ru-RU" dirty="0" smtClean="0">
                <a:solidFill>
                  <a:schemeClr val="tx1"/>
                </a:solidFill>
              </a:rPr>
              <a:t>поделиться </a:t>
            </a:r>
            <a:r>
              <a:rPr lang="ru-RU" dirty="0">
                <a:solidFill>
                  <a:schemeClr val="tx1"/>
                </a:solidFill>
              </a:rPr>
              <a:t>без остатка.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70" y="1420833"/>
            <a:ext cx="2637071" cy="36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9778" y="1523883"/>
            <a:ext cx="1464443" cy="339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3242" y="2662791"/>
                <a:ext cx="4424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422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242" y="2662791"/>
                <a:ext cx="44242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959" r="-123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3939963" y="2670955"/>
            <a:ext cx="0" cy="5498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949539" y="2905644"/>
            <a:ext cx="5544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38334" y="2662790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334" y="2662790"/>
                <a:ext cx="18594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72946" y="2939789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946" y="2939789"/>
                <a:ext cx="18594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79950" y="2774005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950" y="2774005"/>
                <a:ext cx="23083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632" r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491286" y="2939788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286" y="2939788"/>
                <a:ext cx="18594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>
            <a:off x="3510782" y="3224952"/>
            <a:ext cx="3749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05502" y="3244070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502" y="3244070"/>
                <a:ext cx="18594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5806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106940" y="2939787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940" y="2939787"/>
                <a:ext cx="18594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742649" y="3244069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649" y="3244069"/>
                <a:ext cx="185948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256048" y="2939785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048" y="2939785"/>
                <a:ext cx="185948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9032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395366" y="3353148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66" y="3353148"/>
                <a:ext cx="230832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5263" r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606702" y="3518931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02" y="3518931"/>
                <a:ext cx="18594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Прямая соединительная линия 66"/>
          <p:cNvCxnSpPr/>
          <p:nvPr/>
        </p:nvCxnSpPr>
        <p:spPr>
          <a:xfrm>
            <a:off x="3584260" y="3804093"/>
            <a:ext cx="3749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42649" y="3518930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649" y="3518930"/>
                <a:ext cx="18594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739723" y="3846402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723" y="3846402"/>
                <a:ext cx="185948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1941" y="1563151"/>
            <a:ext cx="273549" cy="26036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2345" y="1563151"/>
            <a:ext cx="273549" cy="26036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2749" y="1563151"/>
            <a:ext cx="273549" cy="26036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2143" y="1823517"/>
            <a:ext cx="273549" cy="26036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2547" y="1823517"/>
            <a:ext cx="273549" cy="26036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6790" y="1565343"/>
            <a:ext cx="273549" cy="2603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7194" y="1565343"/>
            <a:ext cx="273549" cy="2603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7598" y="1565343"/>
            <a:ext cx="273549" cy="26036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6992" y="1825709"/>
            <a:ext cx="273549" cy="2603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7396" y="1825709"/>
            <a:ext cx="273549" cy="26036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9016" y="1563151"/>
            <a:ext cx="273549" cy="260366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9420" y="1563151"/>
            <a:ext cx="273549" cy="2603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9824" y="1563151"/>
            <a:ext cx="273549" cy="2603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218" y="1823517"/>
            <a:ext cx="273549" cy="26036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9622" y="1823517"/>
            <a:ext cx="273549" cy="2603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2380" y="1563151"/>
            <a:ext cx="273549" cy="2603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2784" y="1563151"/>
            <a:ext cx="273549" cy="26036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188" y="1563151"/>
            <a:ext cx="273549" cy="26036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2582" y="1823517"/>
            <a:ext cx="273549" cy="26036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2986" y="1823517"/>
            <a:ext cx="273549" cy="26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47" grpId="0"/>
      <p:bldP spid="50" grpId="0"/>
      <p:bldP spid="52" grpId="0"/>
      <p:bldP spid="53" grpId="0"/>
      <p:bldP spid="57" grpId="0"/>
      <p:bldP spid="58" grpId="0"/>
      <p:bldP spid="59" grpId="0"/>
      <p:bldP spid="60" grpId="0"/>
      <p:bldP spid="65" grpId="0"/>
      <p:bldP spid="66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796665" y="376237"/>
            <a:ext cx="2733935" cy="1099165"/>
          </a:xfrm>
          <a:prstGeom prst="wedgeRoundRectCallout">
            <a:avLst>
              <a:gd name="adj1" fmla="val -22486"/>
              <a:gd name="adj2" fmla="val 9680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Здравствуйте, мальчики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Конечно, сейчас я вам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объясню, но сначала давайте решим устно несколько заданий.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ая прямоугольная выноска 7"/>
              <p:cNvSpPr/>
              <p:nvPr/>
            </p:nvSpPr>
            <p:spPr>
              <a:xfrm>
                <a:off x="3898900" y="376237"/>
                <a:ext cx="4886325" cy="893065"/>
              </a:xfrm>
              <a:prstGeom prst="wedgeRoundRectCallout">
                <a:avLst>
                  <a:gd name="adj1" fmla="val 14963"/>
                  <a:gd name="adj2" fmla="val 7626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Электроша</a:t>
                </a:r>
                <a:r>
                  <a:rPr lang="ru-RU" dirty="0">
                    <a:solidFill>
                      <a:schemeClr val="tx1"/>
                    </a:solidFill>
                  </a:rPr>
                  <a:t>, здравствуй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У нас новая задача. Мы не можем разделить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422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на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хотя точно знаем, что должно поделиться. </a:t>
                </a:r>
                <a:endParaRPr lang="ru-RU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Можешь </a:t>
                </a:r>
                <a:r>
                  <a:rPr lang="ru-RU" dirty="0">
                    <a:solidFill>
                      <a:schemeClr val="tx1"/>
                    </a:solidFill>
                  </a:rPr>
                  <a:t>нам объяснить, как такое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делится</a:t>
                </a:r>
                <a:r>
                  <a:rPr lang="ru-RU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Скругленная прямоугольная выноска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900" y="376237"/>
                <a:ext cx="4886325" cy="893065"/>
              </a:xfrm>
              <a:prstGeom prst="wedgeRoundRectCallout">
                <a:avLst>
                  <a:gd name="adj1" fmla="val 14963"/>
                  <a:gd name="adj2" fmla="val 76267"/>
                  <a:gd name="adj3" fmla="val 16667"/>
                </a:avLst>
              </a:prstGeom>
              <a:blipFill rotWithShape="0">
                <a:blip r:embed="rId5"/>
                <a:stretch>
                  <a:fillRect t="-160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027" y="1567463"/>
            <a:ext cx="1464443" cy="3393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205" y="1591467"/>
            <a:ext cx="1408974" cy="33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462496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10992" y="1450384"/>
                <a:ext cx="988462" cy="5893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15,2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92" y="1450384"/>
                <a:ext cx="988462" cy="5893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/>
          <p:cNvSpPr/>
          <p:nvPr/>
        </p:nvSpPr>
        <p:spPr>
          <a:xfrm>
            <a:off x="3047540" y="1450384"/>
            <a:ext cx="948658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756521" y="1745074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42673" y="1293212"/>
                <a:ext cx="7016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0,3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673" y="1293212"/>
                <a:ext cx="70160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739" r="-9565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5376649" y="1469371"/>
            <a:ext cx="917585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4088053" y="1753720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256534" y="1288171"/>
                <a:ext cx="7758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− 1,5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534" y="1288171"/>
                <a:ext cx="77585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781" r="-9375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угольник 48"/>
          <p:cNvSpPr/>
          <p:nvPr/>
        </p:nvSpPr>
        <p:spPr>
          <a:xfrm>
            <a:off x="7679742" y="1469371"/>
            <a:ext cx="978567" cy="56578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6378549" y="1761759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10802" y="1294549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+ 0,04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802" y="1294549"/>
                <a:ext cx="94577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5806" r="-7742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985681" y="1450384"/>
                <a:ext cx="1027525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,56</m:t>
                      </m:r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681" y="1450384"/>
                <a:ext cx="1027525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09068" y="1469371"/>
                <a:ext cx="1027524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,06</m:t>
                      </m:r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068" y="1469371"/>
                <a:ext cx="1027524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789914" y="1450383"/>
                <a:ext cx="758221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,1</m:t>
                      </m:r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914" y="1450383"/>
                <a:ext cx="758221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037548" y="3401922"/>
                <a:ext cx="987070" cy="5709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0,09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548" y="3401922"/>
                <a:ext cx="987070" cy="57090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55"/>
          <p:cNvSpPr/>
          <p:nvPr/>
        </p:nvSpPr>
        <p:spPr>
          <a:xfrm>
            <a:off x="610992" y="3401922"/>
            <a:ext cx="987055" cy="590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1756521" y="3697122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929871" y="3217256"/>
                <a:ext cx="7758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0,3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871" y="3217256"/>
                <a:ext cx="775853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575" r="-866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рямоугольник 58"/>
          <p:cNvSpPr/>
          <p:nvPr/>
        </p:nvSpPr>
        <p:spPr>
          <a:xfrm>
            <a:off x="5376650" y="3401922"/>
            <a:ext cx="917584" cy="57090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4124932" y="3697122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222374" y="3240364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− 0,02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374" y="3240364"/>
                <a:ext cx="945772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290" r="-7097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угольник 61"/>
          <p:cNvSpPr/>
          <p:nvPr/>
        </p:nvSpPr>
        <p:spPr>
          <a:xfrm>
            <a:off x="7679742" y="3401922"/>
            <a:ext cx="978566" cy="57090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6391249" y="3687372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548481" y="3203383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+ 0,07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481" y="3203383"/>
                <a:ext cx="945772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5806" r="-7742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4901" y="3407547"/>
                <a:ext cx="1027525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,39</m:t>
                      </m:r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1" y="3407547"/>
                <a:ext cx="1027525" cy="5847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335468" y="3394984"/>
                <a:ext cx="1027525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,07</m:t>
                      </m:r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68" y="3394984"/>
                <a:ext cx="1027525" cy="5847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673843" y="3407547"/>
                <a:ext cx="1027524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ru-RU" sz="3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843" y="3407547"/>
                <a:ext cx="1027524" cy="5847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6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45" grpId="0"/>
      <p:bldP spid="46" grpId="0" animBg="1"/>
      <p:bldP spid="48" grpId="0"/>
      <p:bldP spid="49" grpId="0" animBg="1"/>
      <p:bldP spid="51" grpId="0"/>
      <p:bldP spid="52" grpId="0"/>
      <p:bldP spid="53" grpId="0"/>
      <p:bldP spid="54" grpId="0"/>
      <p:bldP spid="55" grpId="0" animBg="1"/>
      <p:bldP spid="56" grpId="0" animBg="1"/>
      <p:bldP spid="58" grpId="0"/>
      <p:bldP spid="59" grpId="0" animBg="1"/>
      <p:bldP spid="61" grpId="0"/>
      <p:bldP spid="62" grpId="0" animBg="1"/>
      <p:bldP spid="64" grpId="0"/>
      <p:bldP spid="65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2733935" cy="762000"/>
          </a:xfrm>
          <a:prstGeom prst="wedgeRoundRectCallout">
            <a:avLst>
              <a:gd name="adj1" fmla="val -24278"/>
              <a:gd name="adj2" fmla="val 14954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Прежде чем решить вашу задачу, давайте поговорим о делении десятичных дробей.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027" y="1567463"/>
            <a:ext cx="1464443" cy="3393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205" y="1591467"/>
            <a:ext cx="1408974" cy="33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9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58775" y="411163"/>
            <a:ext cx="3590925" cy="1010265"/>
          </a:xfrm>
          <a:prstGeom prst="wedgeRoundRectCallout">
            <a:avLst>
              <a:gd name="adj1" fmla="val -13984"/>
              <a:gd name="adj2" fmla="val 9926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Паша</a:t>
            </a:r>
            <a:r>
              <a:rPr lang="ru-RU" dirty="0">
                <a:solidFill>
                  <a:schemeClr val="tx1"/>
                </a:solidFill>
              </a:rPr>
              <a:t>, ты помнишь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Это же правило выполняется и тогда, когда одно из чисел является десятичной дробью.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65384" y="1628074"/>
                <a:ext cx="694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384" y="1628074"/>
                <a:ext cx="69493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263" r="-8772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56953" y="1619971"/>
                <a:ext cx="5279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953" y="1619971"/>
                <a:ext cx="52790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598" r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65540" y="2204052"/>
                <a:ext cx="1256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с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40" y="2204052"/>
                <a:ext cx="125656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913" r="-1942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027" y="1567463"/>
            <a:ext cx="1464443" cy="33939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205" y="1591467"/>
            <a:ext cx="1408974" cy="33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2939" y="400512"/>
                <a:ext cx="9182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1,6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39" y="400512"/>
                <a:ext cx="91826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623" r="-7285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89607" y="400512"/>
                <a:ext cx="7940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0,8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607" y="400512"/>
                <a:ext cx="79400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77" r="-846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73798" y="971954"/>
                <a:ext cx="16751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0,8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1,6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798" y="971954"/>
                <a:ext cx="167513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650" r="-4015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73798" y="1560513"/>
                <a:ext cx="682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798" y="1560513"/>
                <a:ext cx="68230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821" r="-8929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56100" y="1553429"/>
                <a:ext cx="7940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0" y="1553429"/>
                <a:ext cx="79400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77" r="-923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73798" y="2134904"/>
                <a:ext cx="1442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0,5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798" y="2134904"/>
                <a:ext cx="144270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661" r="-4661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71342" y="2723463"/>
                <a:ext cx="14244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39,68 :16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342" y="2723463"/>
                <a:ext cx="142449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274" r="-470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027" y="1567463"/>
            <a:ext cx="1464443" cy="33939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205" y="1591467"/>
            <a:ext cx="1408974" cy="33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0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17509</TotalTime>
  <Words>1271</Words>
  <Application>Microsoft Office PowerPoint</Application>
  <PresentationFormat>Экран (16:9)</PresentationFormat>
  <Paragraphs>423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Merriweather</vt:lpstr>
      <vt:lpstr>Arial</vt:lpstr>
      <vt:lpstr>Cambria Math</vt:lpstr>
      <vt:lpstr>Calibri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444</cp:revision>
  <dcterms:created xsi:type="dcterms:W3CDTF">2017-06-06T14:34:21Z</dcterms:created>
  <dcterms:modified xsi:type="dcterms:W3CDTF">2025-01-17T13:01:31Z</dcterms:modified>
</cp:coreProperties>
</file>