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273" r:id="rId2"/>
    <p:sldId id="516" r:id="rId3"/>
    <p:sldId id="274" r:id="rId4"/>
    <p:sldId id="585" r:id="rId5"/>
    <p:sldId id="586" r:id="rId6"/>
    <p:sldId id="584" r:id="rId7"/>
    <p:sldId id="469" r:id="rId8"/>
    <p:sldId id="602" r:id="rId9"/>
    <p:sldId id="262" r:id="rId10"/>
    <p:sldId id="542" r:id="rId11"/>
    <p:sldId id="470" r:id="rId12"/>
    <p:sldId id="587" r:id="rId13"/>
    <p:sldId id="601" r:id="rId14"/>
    <p:sldId id="588" r:id="rId15"/>
    <p:sldId id="562" r:id="rId16"/>
    <p:sldId id="589" r:id="rId17"/>
    <p:sldId id="563" r:id="rId18"/>
    <p:sldId id="568" r:id="rId19"/>
    <p:sldId id="410" r:id="rId20"/>
    <p:sldId id="590" r:id="rId21"/>
    <p:sldId id="592" r:id="rId22"/>
    <p:sldId id="593" r:id="rId23"/>
    <p:sldId id="594" r:id="rId24"/>
    <p:sldId id="595" r:id="rId25"/>
    <p:sldId id="596" r:id="rId26"/>
    <p:sldId id="597" r:id="rId27"/>
    <p:sldId id="598" r:id="rId28"/>
    <p:sldId id="599" r:id="rId29"/>
    <p:sldId id="600" r:id="rId30"/>
    <p:sldId id="374" r:id="rId31"/>
  </p:sldIdLst>
  <p:sldSz cx="9144000" cy="5143500" type="screen16x9"/>
  <p:notesSz cx="6858000" cy="9144000"/>
  <p:embeddedFontLs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erriweather" panose="020B0604020202020204" charset="-52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59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44" userDrawn="1">
          <p15:clr>
            <a:srgbClr val="A4A3A4"/>
          </p15:clr>
        </p15:guide>
        <p15:guide id="7" pos="2132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A7F4A"/>
    <a:srgbClr val="15490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9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845" y="67"/>
      </p:cViewPr>
      <p:guideLst>
        <p:guide orient="horz" pos="2981"/>
        <p:guide pos="226"/>
        <p:guide pos="5534"/>
        <p:guide orient="horz" pos="259"/>
        <p:guide pos="2993"/>
        <p:guide pos="2744"/>
        <p:guide pos="2132"/>
        <p:guide pos="3651"/>
        <p:guide pos="1837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07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5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66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539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67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14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3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887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037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1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99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21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85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30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81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18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861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87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8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33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1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5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9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3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2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4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20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2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36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8.png"/><Relationship Id="rId5" Type="http://schemas.openxmlformats.org/officeDocument/2006/relationships/image" Target="../media/image1410.png"/><Relationship Id="rId15" Type="http://schemas.openxmlformats.org/officeDocument/2006/relationships/image" Target="../media/image22.png"/><Relationship Id="rId10" Type="http://schemas.openxmlformats.org/officeDocument/2006/relationships/image" Target="../media/image170.png"/><Relationship Id="rId9" Type="http://schemas.openxmlformats.org/officeDocument/2006/relationships/image" Target="../media/image160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36958" y="1382245"/>
            <a:ext cx="4908958" cy="196977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Среднее арифметическое. Среднее значение величины</a:t>
            </a:r>
            <a:endParaRPr lang="en-US" sz="32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58775" y="411163"/>
            <a:ext cx="2557463" cy="1076781"/>
          </a:xfrm>
          <a:prstGeom prst="wedgeRoundRectCallout">
            <a:avLst>
              <a:gd name="adj1" fmla="val -1258"/>
              <a:gd name="adj2" fmla="val 9603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таких случаях речь идёт о среднем количестве шоколада, который съедают жители России.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61" y="0"/>
            <a:ext cx="3280877" cy="3280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25" y="1411878"/>
            <a:ext cx="1407726" cy="1284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8472" y="3811325"/>
            <a:ext cx="615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Ср</a:t>
            </a:r>
            <a:endParaRPr lang="ru-RU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50004" y="3811324"/>
                <a:ext cx="5289204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                                                                   </m:t>
                          </m:r>
                        </m:num>
                        <m:den/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004" y="3811324"/>
                <a:ext cx="5289204" cy="33227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3411187" y="3665639"/>
            <a:ext cx="5281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ea typeface="Calibri" panose="020F0502020204030204" pitchFamily="34" charset="0"/>
              </a:rPr>
              <a:t>Общее </a:t>
            </a:r>
            <a:r>
              <a:rPr lang="ru-RU" sz="1400" b="1" dirty="0">
                <a:ea typeface="Calibri" panose="020F0502020204030204" pitchFamily="34" charset="0"/>
              </a:rPr>
              <a:t>количество </a:t>
            </a:r>
            <a:r>
              <a:rPr lang="ru-RU" sz="1400" b="1" dirty="0" smtClean="0">
                <a:ea typeface="Calibri" panose="020F0502020204030204" pitchFamily="34" charset="0"/>
              </a:rPr>
              <a:t>всего </a:t>
            </a:r>
            <a:r>
              <a:rPr lang="ru-RU" sz="1400" b="1" dirty="0">
                <a:ea typeface="Calibri" panose="020F0502020204030204" pitchFamily="34" charset="0"/>
              </a:rPr>
              <a:t>шоколада, который съели за год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04098" y="3934164"/>
            <a:ext cx="5281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ea typeface="Calibri" panose="020F0502020204030204" pitchFamily="34" charset="0"/>
              </a:rPr>
              <a:t>Общее </a:t>
            </a:r>
            <a:r>
              <a:rPr lang="ru-RU" sz="1400" b="1" dirty="0">
                <a:ea typeface="Calibri" panose="020F0502020204030204" pitchFamily="34" charset="0"/>
              </a:rPr>
              <a:t>количество </a:t>
            </a:r>
            <a:r>
              <a:rPr lang="ru-RU" sz="1400" b="1" dirty="0" smtClean="0">
                <a:ea typeface="Calibri" panose="020F0502020204030204" pitchFamily="34" charset="0"/>
              </a:rPr>
              <a:t>людей, которые проживают в России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606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290351" y="1374710"/>
            <a:ext cx="767119" cy="335904"/>
          </a:xfrm>
          <a:prstGeom prst="wedgeRoundRectCallout">
            <a:avLst>
              <a:gd name="adj1" fmla="val -10947"/>
              <a:gd name="adj2" fmla="val 1172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11 лет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792580" y="1206758"/>
            <a:ext cx="767119" cy="335904"/>
          </a:xfrm>
          <a:prstGeom prst="wedgeRoundRectCallout">
            <a:avLst>
              <a:gd name="adj1" fmla="val -10947"/>
              <a:gd name="adj2" fmla="val 1172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12 лет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036662" y="1489787"/>
            <a:ext cx="767119" cy="335904"/>
          </a:xfrm>
          <a:prstGeom prst="wedgeRoundRectCallout">
            <a:avLst>
              <a:gd name="adj1" fmla="val -10947"/>
              <a:gd name="adj2" fmla="val 1172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11 лет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716270" y="1265853"/>
            <a:ext cx="767119" cy="335904"/>
          </a:xfrm>
          <a:prstGeom prst="wedgeRoundRectCallout">
            <a:avLst>
              <a:gd name="adj1" fmla="val -10947"/>
              <a:gd name="adj2" fmla="val 1172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11 лет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395878" y="1502229"/>
            <a:ext cx="767119" cy="335904"/>
          </a:xfrm>
          <a:prstGeom prst="wedgeRoundRectCallout">
            <a:avLst>
              <a:gd name="adj1" fmla="val -10947"/>
              <a:gd name="adj2" fmla="val 1172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12 лет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7869918" y="1449358"/>
            <a:ext cx="767119" cy="335904"/>
          </a:xfrm>
          <a:prstGeom prst="wedgeRoundRectCallout">
            <a:avLst>
              <a:gd name="adj1" fmla="val -10947"/>
              <a:gd name="adj2" fmla="val 1172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12 лет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8774" y="411163"/>
            <a:ext cx="3771577" cy="59032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511847"/>
                <a:ext cx="3678892" cy="390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Ср. в. 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11+12+11+11+12+12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=11,5 лет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511847"/>
                <a:ext cx="3678892" cy="390300"/>
              </a:xfrm>
              <a:prstGeom prst="rect">
                <a:avLst/>
              </a:prstGeom>
              <a:blipFill rotWithShape="0">
                <a:blip r:embed="rId5"/>
                <a:stretch>
                  <a:fillRect l="-1161" t="-1563" r="-332" b="-14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2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433155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477870" y="1922109"/>
            <a:ext cx="1438922" cy="335904"/>
          </a:xfrm>
          <a:prstGeom prst="wedgeRoundRectCallout">
            <a:avLst>
              <a:gd name="adj1" fmla="val -23916"/>
              <a:gd name="adj2" fmla="val 9868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65 знаков/мин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338178" y="1910828"/>
            <a:ext cx="1456056" cy="335904"/>
          </a:xfrm>
          <a:prstGeom prst="wedgeRoundRectCallout">
            <a:avLst>
              <a:gd name="adj1" fmla="val -32027"/>
              <a:gd name="adj2" fmla="val 11589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95 знаков/мин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8775" y="411163"/>
            <a:ext cx="2874184" cy="59032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511847"/>
                <a:ext cx="2874185" cy="39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Ср. 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65+95+98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=86 знаков/мин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511847"/>
                <a:ext cx="2874185" cy="394532"/>
              </a:xfrm>
              <a:prstGeom prst="rect">
                <a:avLst/>
              </a:prstGeom>
              <a:blipFill rotWithShape="0">
                <a:blip r:embed="rId5"/>
                <a:stretch>
                  <a:fillRect l="-1486" t="-3077" r="-425" b="-1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Скругленная прямоугольная выноска 11"/>
          <p:cNvSpPr/>
          <p:nvPr/>
        </p:nvSpPr>
        <p:spPr>
          <a:xfrm>
            <a:off x="4474369" y="1910828"/>
            <a:ext cx="1463976" cy="335904"/>
          </a:xfrm>
          <a:prstGeom prst="wedgeRoundRectCallout">
            <a:avLst>
              <a:gd name="adj1" fmla="val -14202"/>
              <a:gd name="adj2" fmla="val 7514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98 знаков/мин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49" y="411163"/>
            <a:ext cx="5143500" cy="51435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710204" y="585699"/>
            <a:ext cx="3090670" cy="578084"/>
          </a:xfrm>
          <a:prstGeom prst="wedgeRoundRectCallout">
            <a:avLst>
              <a:gd name="adj1" fmla="val -37983"/>
              <a:gd name="adj2" fmla="val 9295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Аграрии собрали 15 </a:t>
            </a:r>
            <a:r>
              <a:rPr lang="ru-RU" dirty="0" smtClean="0">
                <a:solidFill>
                  <a:schemeClr val="tx1"/>
                </a:solidFill>
              </a:rPr>
              <a:t>т </a:t>
            </a:r>
            <a:r>
              <a:rPr lang="ru-RU" dirty="0">
                <a:solidFill>
                  <a:schemeClr val="tx1"/>
                </a:solidFill>
              </a:rPr>
              <a:t>пшеницы с гектара.</a:t>
            </a:r>
          </a:p>
        </p:txBody>
      </p:sp>
    </p:spTree>
    <p:extLst>
      <p:ext uri="{BB962C8B-B14F-4D97-AF65-F5344CB8AC3E}">
        <p14:creationId xmlns:p14="http://schemas.microsoft.com/office/powerpoint/2010/main" val="12660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49" y="411163"/>
            <a:ext cx="5143500" cy="51435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710204" y="585699"/>
            <a:ext cx="3090670" cy="578084"/>
          </a:xfrm>
          <a:prstGeom prst="wedgeRoundRectCallout">
            <a:avLst>
              <a:gd name="adj1" fmla="val -37983"/>
              <a:gd name="adj2" fmla="val 9295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Средняя пенсия по России за 2016 год составила 13,1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34540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3"/>
            <a:ext cx="1464443" cy="33939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796665" y="376237"/>
            <a:ext cx="2733935" cy="1099165"/>
          </a:xfrm>
          <a:prstGeom prst="wedgeRoundRectCallout">
            <a:avLst>
              <a:gd name="adj1" fmla="val -22486"/>
              <a:gd name="adj2" fmla="val 9680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Для </a:t>
            </a:r>
            <a:r>
              <a:rPr lang="ru-RU" dirty="0" smtClean="0">
                <a:solidFill>
                  <a:schemeClr val="tx1"/>
                </a:solidFill>
              </a:rPr>
              <a:t>задач на среднюю величину ввели </a:t>
            </a:r>
            <a:r>
              <a:rPr lang="ru-RU" dirty="0">
                <a:solidFill>
                  <a:schemeClr val="tx1"/>
                </a:solidFill>
              </a:rPr>
              <a:t>специальную величину </a:t>
            </a:r>
            <a:r>
              <a:rPr lang="ru-RU" dirty="0" smtClean="0">
                <a:solidFill>
                  <a:schemeClr val="tx1"/>
                </a:solidFill>
              </a:rPr>
              <a:t>— </a:t>
            </a:r>
            <a:r>
              <a:rPr lang="ru-RU" dirty="0">
                <a:solidFill>
                  <a:srgbClr val="C00000"/>
                </a:solidFill>
              </a:rPr>
              <a:t>среднее арифметическое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6901" y="2226808"/>
            <a:ext cx="61585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частное от деления суммы этих чисел на количество слагаемых.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96901" y="1070125"/>
            <a:ext cx="634514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Среднее арифметическое нескольких чисел —</a:t>
            </a:r>
          </a:p>
        </p:txBody>
      </p:sp>
    </p:spTree>
    <p:extLst>
      <p:ext uri="{BB962C8B-B14F-4D97-AF65-F5344CB8AC3E}">
        <p14:creationId xmlns:p14="http://schemas.microsoft.com/office/powerpoint/2010/main" val="40544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5" y="493633"/>
                <a:ext cx="842645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Найдите среднее арифметическое чисел: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20,3;12,2;20.</m:t>
                    </m:r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493633"/>
                <a:ext cx="842645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302" t="-2222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131" y="973300"/>
                <a:ext cx="303076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20,3+12,2+20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 :3=52,5 :3=17,5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31" y="973300"/>
                <a:ext cx="3030766" cy="207749"/>
              </a:xfrm>
              <a:prstGeom prst="rect">
                <a:avLst/>
              </a:prstGeom>
              <a:blipFill rotWithShape="0">
                <a:blip r:embed="rId8"/>
                <a:stretch>
                  <a:fillRect r="-100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58775" y="1383717"/>
                <a:ext cx="842645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Среднее арифметическое чисел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20,3;12,2;20</m:t>
                    </m:r>
                  </m:oMath>
                </a14:m>
                <a:r>
                  <a:rPr lang="ru-RU" sz="1400" dirty="0" smtClean="0"/>
                  <a:t> равно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17,5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383717"/>
                <a:ext cx="8426450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302" t="-2222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3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358775" y="413379"/>
            <a:ext cx="2989262" cy="737786"/>
          </a:xfrm>
          <a:prstGeom prst="wedgeRoundRectCallout">
            <a:avLst>
              <a:gd name="adj1" fmla="val -14199"/>
              <a:gd name="adj2" fmla="val 15216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Вам </a:t>
            </a:r>
            <a:r>
              <a:rPr lang="ru-RU" dirty="0" smtClean="0">
                <a:solidFill>
                  <a:schemeClr val="tx1"/>
                </a:solidFill>
              </a:rPr>
              <a:t>всё понятно?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5795963" y="411163"/>
            <a:ext cx="2989262" cy="740001"/>
          </a:xfrm>
          <a:prstGeom prst="wedgeRoundRectCallout">
            <a:avLst>
              <a:gd name="adj1" fmla="val 5466"/>
              <a:gd name="adj2" fmla="val 7582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Да, </a:t>
            </a:r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6309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Найдите среднее арифметическое чисел:</a:t>
                </a:r>
              </a:p>
              <a:p>
                <a:endParaRPr lang="ru-RU" sz="9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12;24;36.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630942"/>
              </a:xfrm>
              <a:prstGeom prst="rect">
                <a:avLst/>
              </a:prstGeom>
              <a:blipFill rotWithShape="0">
                <a:blip r:embed="rId4"/>
                <a:stretch>
                  <a:fillRect l="-1302" t="-8738" b="-58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58775" y="3291439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291439"/>
                <a:ext cx="257016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3094" y="2046410"/>
            <a:ext cx="119531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9830" y="2569068"/>
                <a:ext cx="250498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12+24+36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 :3=72 :3=24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0" y="2569068"/>
                <a:ext cx="2504981" cy="207749"/>
              </a:xfrm>
              <a:prstGeom prst="rect">
                <a:avLst/>
              </a:prstGeom>
              <a:blipFill rotWithShape="0">
                <a:blip r:embed="rId7"/>
                <a:stretch>
                  <a:fillRect r="-1217" b="-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3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33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413" y="1736718"/>
            <a:ext cx="1242699" cy="1744551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834393" y="360107"/>
            <a:ext cx="2393370" cy="1237921"/>
          </a:xfrm>
          <a:prstGeom prst="wedgeRoundRectCallout">
            <a:avLst>
              <a:gd name="adj1" fmla="val 31526"/>
              <a:gd name="adj2" fmla="val 5863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Привет, Саша.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Да </a:t>
            </a:r>
            <a:r>
              <a:rPr lang="ru-RU" dirty="0">
                <a:solidFill>
                  <a:schemeClr val="tx1"/>
                </a:solidFill>
              </a:rPr>
              <a:t>вот читаю журнал.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64" y="1750421"/>
            <a:ext cx="1191785" cy="1724628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648352" y="364469"/>
            <a:ext cx="2393370" cy="1237921"/>
          </a:xfrm>
          <a:prstGeom prst="wedgeRoundRectCallout">
            <a:avLst>
              <a:gd name="adj1" fmla="val 54343"/>
              <a:gd name="adj2" fmla="val 6526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Паша, привет. Чем занимаешься?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07" y="1937315"/>
            <a:ext cx="22669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358775" y="413379"/>
            <a:ext cx="2989262" cy="735971"/>
          </a:xfrm>
          <a:prstGeom prst="wedgeRoundRectCallout">
            <a:avLst>
              <a:gd name="adj1" fmla="val -11683"/>
              <a:gd name="adj2" fmla="val 15240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Речь </a:t>
            </a:r>
            <a:r>
              <a:rPr lang="ru-RU" dirty="0">
                <a:solidFill>
                  <a:schemeClr val="tx1"/>
                </a:solidFill>
              </a:rPr>
              <a:t>идёт именно о </a:t>
            </a:r>
            <a:r>
              <a:rPr lang="ru-RU" u="sng" dirty="0">
                <a:solidFill>
                  <a:schemeClr val="tx1"/>
                </a:solidFill>
              </a:rPr>
              <a:t>среднем арифметическом</a:t>
            </a:r>
            <a:r>
              <a:rPr lang="ru-RU" dirty="0">
                <a:solidFill>
                  <a:schemeClr val="tx1"/>
                </a:solidFill>
              </a:rPr>
              <a:t> скоростей.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4310" y="1078810"/>
            <a:ext cx="3245777" cy="3408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Выноска-облако 3"/>
              <p:cNvSpPr/>
              <p:nvPr/>
            </p:nvSpPr>
            <p:spPr>
              <a:xfrm>
                <a:off x="3540313" y="781364"/>
                <a:ext cx="1960563" cy="99695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Средняя скорость –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90 км/ч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.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Выноска-облако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13" y="781364"/>
                <a:ext cx="1960563" cy="996950"/>
              </a:xfrm>
              <a:prstGeom prst="cloudCallou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9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По показаниям синоптиков, температура в первый день поднималась до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25 °С </m:t>
                    </m:r>
                  </m:oMath>
                </a14:m>
                <a:r>
                  <a:rPr lang="ru-RU" sz="1400" dirty="0"/>
                  <a:t>выше нуля, во второй </a:t>
                </a:r>
                <a:r>
                  <a:rPr lang="ru-RU" sz="1400" dirty="0" smtClean="0"/>
                  <a:t>– до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23 °С</m:t>
                    </m:r>
                  </m:oMath>
                </a14:m>
                <a:r>
                  <a:rPr lang="ru-RU" sz="1400" dirty="0"/>
                  <a:t>, а в третий </a:t>
                </a:r>
                <a:r>
                  <a:rPr lang="ru-RU" sz="1400" dirty="0" smtClean="0"/>
                  <a:t>– до 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27 °С</m:t>
                    </m:r>
                  </m:oMath>
                </a14:m>
                <a:r>
                  <a:rPr lang="ru-RU" sz="1400" dirty="0"/>
                  <a:t> выше нуля</a:t>
                </a:r>
                <a:r>
                  <a:rPr lang="ru-RU" sz="1400" dirty="0" smtClean="0"/>
                  <a:t>.</a:t>
                </a:r>
              </a:p>
              <a:p>
                <a:r>
                  <a:rPr lang="ru-RU" sz="1400" dirty="0" smtClean="0"/>
                  <a:t>Найдите </a:t>
                </a:r>
                <a:r>
                  <a:rPr lang="ru-RU" sz="1400" dirty="0"/>
                  <a:t>среднюю температуру за три жарких летних дня.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02" t="-8491" b="-160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58775" y="3291439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25 °С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291439"/>
                <a:ext cx="257016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3113" y="2556051"/>
                <a:ext cx="296632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25+23+27</m:t>
                          </m:r>
                        </m:e>
                      </m:d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 :3=75 :3=25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13" y="2556051"/>
                <a:ext cx="2966325" cy="246221"/>
              </a:xfrm>
              <a:prstGeom prst="rect">
                <a:avLst/>
              </a:prstGeom>
              <a:blipFill rotWithShape="0">
                <a:blip r:embed="rId6"/>
                <a:stretch>
                  <a:fillRect r="-1029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8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3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Автомобиль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часа ехал 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  <a:r>
                  <a:rPr lang="ru-RU" sz="1400" dirty="0"/>
                  <a:t>Затем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часа </a:t>
                </a:r>
                <a:r>
                  <a:rPr lang="ru-RU" sz="1400" dirty="0" smtClean="0"/>
                  <a:t>— </a:t>
                </a:r>
                <a:r>
                  <a:rPr lang="ru-RU" sz="1400" dirty="0"/>
                  <a:t>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</a:p>
              <a:p>
                <a:r>
                  <a:rPr lang="ru-RU" sz="1400" dirty="0" smtClean="0"/>
                  <a:t>Определите </a:t>
                </a:r>
                <a:r>
                  <a:rPr lang="ru-RU" sz="1400" dirty="0"/>
                  <a:t>среднюю скорость движения автомобиля.</a:t>
                </a:r>
                <a:endParaRPr lang="ru-RU" sz="18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02" t="-1285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223" y="2086078"/>
            <a:ext cx="1195312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1911" y="2121794"/>
            <a:ext cx="1195312" cy="2770178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422121" y="1753808"/>
            <a:ext cx="2989262" cy="735971"/>
          </a:xfrm>
          <a:prstGeom prst="wedgeRoundRectCallout">
            <a:avLst>
              <a:gd name="adj1" fmla="val 86883"/>
              <a:gd name="adj2" fmla="val -405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Ой, </a:t>
            </a:r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а мы не знаем, как такое решать. Ты можешь помочь?</a:t>
            </a:r>
          </a:p>
        </p:txBody>
      </p:sp>
    </p:spTree>
    <p:extLst>
      <p:ext uri="{BB962C8B-B14F-4D97-AF65-F5344CB8AC3E}">
        <p14:creationId xmlns:p14="http://schemas.microsoft.com/office/powerpoint/2010/main" val="12250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422121" y="1753808"/>
            <a:ext cx="2989262" cy="1155402"/>
          </a:xfrm>
          <a:prstGeom prst="wedgeRoundRectCallout">
            <a:avLst>
              <a:gd name="adj1" fmla="val 86883"/>
              <a:gd name="adj2" fmla="val -2079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Конечно. Давайте вспомним формулу, по которой мы можем найти скорость.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Паша</a:t>
            </a:r>
            <a:r>
              <a:rPr lang="ru-RU" dirty="0">
                <a:solidFill>
                  <a:schemeClr val="tx1"/>
                </a:solidFill>
              </a:rPr>
              <a:t>, ты помнишь?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383" y="2121793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Автомобиль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часа ехал 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  <a:r>
                  <a:rPr lang="ru-RU" sz="1400" dirty="0"/>
                  <a:t>Затем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часа </a:t>
                </a:r>
                <a:r>
                  <a:rPr lang="ru-RU" sz="1400" dirty="0" smtClean="0"/>
                  <a:t>— </a:t>
                </a:r>
                <a:r>
                  <a:rPr lang="ru-RU" sz="1400" dirty="0"/>
                  <a:t>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</a:p>
              <a:p>
                <a:r>
                  <a:rPr lang="ru-RU" sz="1400" dirty="0" smtClean="0"/>
                  <a:t>Определите </a:t>
                </a:r>
                <a:r>
                  <a:rPr lang="ru-RU" sz="1400" dirty="0"/>
                  <a:t>среднюю скорость движения автомобиля.</a:t>
                </a:r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302" t="-1285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3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Скругленная прямоугольная выноска 10"/>
              <p:cNvSpPr/>
              <p:nvPr/>
            </p:nvSpPr>
            <p:spPr>
              <a:xfrm>
                <a:off x="5961185" y="1882226"/>
                <a:ext cx="1188752" cy="637700"/>
              </a:xfrm>
              <a:prstGeom prst="wedgeRoundRectCallout">
                <a:avLst>
                  <a:gd name="adj1" fmla="val 86883"/>
                  <a:gd name="adj2" fmla="val -2079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Скругленная прямоугольная выноска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185" y="1882226"/>
                <a:ext cx="1188752" cy="637700"/>
              </a:xfrm>
              <a:prstGeom prst="wedgeRoundRectCallout">
                <a:avLst>
                  <a:gd name="adj1" fmla="val 86883"/>
                  <a:gd name="adj2" fmla="val -20791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2885" y="2061799"/>
            <a:ext cx="1258229" cy="291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Автомобиль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часа ехал 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  <a:r>
                  <a:rPr lang="ru-RU" sz="1400" dirty="0"/>
                  <a:t>Затем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часа </a:t>
                </a:r>
                <a:r>
                  <a:rPr lang="ru-RU" sz="1400" dirty="0" smtClean="0"/>
                  <a:t>— </a:t>
                </a:r>
                <a:r>
                  <a:rPr lang="ru-RU" sz="1400" dirty="0"/>
                  <a:t>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</a:p>
              <a:p>
                <a:r>
                  <a:rPr lang="ru-RU" sz="1400" dirty="0" smtClean="0"/>
                  <a:t>Определите </a:t>
                </a:r>
                <a:r>
                  <a:rPr lang="ru-RU" sz="1400" dirty="0"/>
                  <a:t>среднюю скорость движения автомобиля.</a:t>
                </a:r>
                <a:endParaRPr lang="ru-RU" sz="18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blipFill rotWithShape="0">
                <a:blip r:embed="rId7"/>
                <a:stretch>
                  <a:fillRect l="-1302" t="-1285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3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422121" y="1753808"/>
            <a:ext cx="2989262" cy="1155402"/>
          </a:xfrm>
          <a:prstGeom prst="wedgeRoundRectCallout">
            <a:avLst>
              <a:gd name="adj1" fmla="val 86883"/>
              <a:gd name="adj2" fmla="val -2079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Правильно. Давайте </a:t>
            </a:r>
            <a:r>
              <a:rPr lang="ru-RU" dirty="0" smtClean="0">
                <a:solidFill>
                  <a:schemeClr val="tx1"/>
                </a:solidFill>
              </a:rPr>
              <a:t>посчитаем, чему равно </a:t>
            </a:r>
            <a:r>
              <a:rPr lang="ru-RU" dirty="0">
                <a:solidFill>
                  <a:schemeClr val="tx1"/>
                </a:solidFill>
              </a:rPr>
              <a:t>общее расстояние, </a:t>
            </a:r>
            <a:r>
              <a:rPr lang="ru-RU" dirty="0" smtClean="0">
                <a:solidFill>
                  <a:schemeClr val="tx1"/>
                </a:solidFill>
              </a:rPr>
              <a:t>которое </a:t>
            </a:r>
            <a:r>
              <a:rPr lang="ru-RU" dirty="0">
                <a:solidFill>
                  <a:schemeClr val="tx1"/>
                </a:solidFill>
              </a:rPr>
              <a:t>проехал автомобиль.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Паша, посчитай.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383" y="2121793"/>
            <a:ext cx="248616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Автомобиль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часа ехал 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  <a:r>
                  <a:rPr lang="ru-RU" sz="1400" dirty="0"/>
                  <a:t>Затем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часа </a:t>
                </a:r>
                <a:r>
                  <a:rPr lang="ru-RU" sz="1400" dirty="0" smtClean="0"/>
                  <a:t>— </a:t>
                </a:r>
                <a:r>
                  <a:rPr lang="ru-RU" sz="1400" dirty="0"/>
                  <a:t>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</a:p>
              <a:p>
                <a:r>
                  <a:rPr lang="ru-RU" sz="1400" dirty="0" smtClean="0"/>
                  <a:t>Определите </a:t>
                </a:r>
                <a:r>
                  <a:rPr lang="ru-RU" sz="1400" dirty="0"/>
                  <a:t>среднюю скорость движения автомобиля.</a:t>
                </a:r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302" t="-1285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6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305" y="2061799"/>
            <a:ext cx="1242695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8775" y="2237178"/>
                <a:ext cx="407803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⋅56=168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/>
                  <a:t>(км) — проехал автомобиль за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/>
                  <a:t> часа; 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237178"/>
                <a:ext cx="4078039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1495" t="-26471" r="-2093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8775" y="2615221"/>
                <a:ext cx="514243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⋅5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14 </m:t>
                    </m:r>
                  </m:oMath>
                </a14:m>
                <a:r>
                  <a:rPr lang="ru-RU" dirty="0" smtClean="0"/>
                  <a:t>(км) — проехал автомобиль за следующие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/>
                  <a:t> часа; 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615221"/>
                <a:ext cx="5142433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1186" t="-26471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5778" y="2993264"/>
                <a:ext cx="41613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168+114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282 </m:t>
                    </m:r>
                  </m:oMath>
                </a14:m>
                <a:r>
                  <a:rPr lang="ru-RU" dirty="0" smtClean="0"/>
                  <a:t>(км) — всего проехал автомобиль; 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78" y="2993264"/>
                <a:ext cx="4161396" cy="207749"/>
              </a:xfrm>
              <a:prstGeom prst="rect">
                <a:avLst/>
              </a:prstGeom>
              <a:blipFill rotWithShape="0">
                <a:blip r:embed="rId7"/>
                <a:stretch>
                  <a:fillRect l="-1464" t="-26471" r="-2050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5778" y="3371307"/>
                <a:ext cx="317234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2+3=5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/>
                  <a:t>(ч) — автомобиль был в пути; </a:t>
                </a:r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78" y="3371307"/>
                <a:ext cx="3172343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1919" t="-26471" r="-2879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8775" y="3751811"/>
                <a:ext cx="442268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282 :5=56,4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/>
                  <a:t>(км/ч) — средняя скорость автомобиля. 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751811"/>
                <a:ext cx="4422686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1379" t="-25714" r="-1931" b="-4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5" y="4135088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56,4</m:t>
                    </m:r>
                  </m:oMath>
                </a14:m>
                <a:r>
                  <a:rPr lang="ru-RU" sz="1400" dirty="0" smtClean="0"/>
                  <a:t> км/ч.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4135088"/>
                <a:ext cx="2570163" cy="215444"/>
              </a:xfrm>
              <a:prstGeom prst="rect">
                <a:avLst/>
              </a:prstGeom>
              <a:blipFill rotWithShape="0">
                <a:blip r:embed="rId11"/>
                <a:stretch>
                  <a:fillRect l="-4276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Автомобиль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часа ехал 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  <a:r>
                  <a:rPr lang="ru-RU" sz="1400" dirty="0"/>
                  <a:t>Затем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часа </a:t>
                </a:r>
                <a:r>
                  <a:rPr lang="ru-RU" sz="1400" dirty="0" smtClean="0"/>
                  <a:t>— </a:t>
                </a:r>
                <a:r>
                  <a:rPr lang="ru-RU" sz="1400" dirty="0"/>
                  <a:t>со скоростью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57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км/ч. </a:t>
                </a:r>
              </a:p>
              <a:p>
                <a:r>
                  <a:rPr lang="ru-RU" sz="1400" dirty="0" smtClean="0"/>
                  <a:t>Определите </a:t>
                </a:r>
                <a:r>
                  <a:rPr lang="ru-RU" sz="1400" dirty="0"/>
                  <a:t>среднюю скорость движения автомобиля.</a:t>
                </a:r>
                <a:endParaRPr lang="ru-RU" sz="1800" dirty="0" smtClean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49668"/>
                <a:ext cx="8426450" cy="430887"/>
              </a:xfrm>
              <a:prstGeom prst="rect">
                <a:avLst/>
              </a:prstGeom>
              <a:blipFill rotWithShape="0">
                <a:blip r:embed="rId12"/>
                <a:stretch>
                  <a:fillRect l="-1302" t="-12857" b="-2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5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4"/>
            <a:ext cx="1464442" cy="3393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8"/>
            <a:ext cx="1408973" cy="3394798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358775" y="413379"/>
            <a:ext cx="2989262" cy="737786"/>
          </a:xfrm>
          <a:prstGeom prst="wedgeRoundRectCallout">
            <a:avLst>
              <a:gd name="adj1" fmla="val -14199"/>
              <a:gd name="adj2" fmla="val 15216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Вам </a:t>
            </a:r>
            <a:r>
              <a:rPr lang="ru-RU" dirty="0" smtClean="0">
                <a:solidFill>
                  <a:schemeClr val="tx1"/>
                </a:solidFill>
              </a:rPr>
              <a:t>стало понятно, ребята?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5795963" y="411163"/>
            <a:ext cx="2989262" cy="740001"/>
          </a:xfrm>
          <a:prstGeom prst="wedgeRoundRectCallout">
            <a:avLst>
              <a:gd name="adj1" fmla="val 5466"/>
              <a:gd name="adj2" fmla="val 7582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Да, </a:t>
            </a:r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Среднее арифметическое пяти чисел равно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25,7</m:t>
                    </m:r>
                  </m:oMath>
                </a14:m>
                <a:r>
                  <a:rPr lang="ru-RU" sz="1800" dirty="0" smtClean="0"/>
                  <a:t>. </a:t>
                </a:r>
                <a:r>
                  <a:rPr lang="ru-RU" sz="1400" dirty="0" smtClean="0"/>
                  <a:t>Первые четыре числа равны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13,9;7,2;20,4;9,5</m:t>
                    </m:r>
                  </m:oMath>
                </a14:m>
                <a:r>
                  <a:rPr lang="ru-RU" sz="1400" dirty="0" smtClean="0"/>
                  <a:t>. Найдите пятое число. </a:t>
                </a:r>
                <a:r>
                  <a:rPr lang="ru-RU" sz="1600" dirty="0" smtClean="0"/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302" t="-13953" b="-186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8775" y="2237178"/>
                <a:ext cx="2509726" cy="353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13,9 + 7,2 + 20,4 + 9,5 +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=25,7</m:t>
                    </m:r>
                  </m:oMath>
                </a14:m>
                <a:r>
                  <a:rPr lang="ru-RU" dirty="0" smtClean="0"/>
                  <a:t>; 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237178"/>
                <a:ext cx="2509726" cy="353238"/>
              </a:xfrm>
              <a:prstGeom prst="rect">
                <a:avLst/>
              </a:prstGeom>
              <a:blipFill rotWithShape="0">
                <a:blip r:embed="rId5"/>
                <a:stretch>
                  <a:fillRect l="-1942" r="-3155" b="-12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8774" y="2739254"/>
                <a:ext cx="287783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13,9+7,2+20,4+9,5+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=25,7⋅5</m:t>
                    </m:r>
                  </m:oMath>
                </a14:m>
                <a:r>
                  <a:rPr lang="ru-RU" dirty="0" smtClean="0"/>
                  <a:t>; 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739254"/>
                <a:ext cx="2877839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2119" t="-26471" r="-2754" b="-5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6075" y="4657573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77,5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75" y="4657573"/>
                <a:ext cx="2570163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8774" y="3124992"/>
                <a:ext cx="280410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13,9+7,2+20,4+9,5+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=128,5;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124992"/>
                <a:ext cx="280410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2174" b="-147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4" y="3508867"/>
                <a:ext cx="122995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=128,5;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508867"/>
                <a:ext cx="1229952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5446" b="-147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58774" y="3891769"/>
                <a:ext cx="122995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=128,5−51;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891769"/>
                <a:ext cx="1229952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3465" b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8774" y="4274671"/>
                <a:ext cx="725007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=77,5.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4274671"/>
                <a:ext cx="725007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5882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2683" y="2136595"/>
            <a:ext cx="119531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2" grpId="0"/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5</a:t>
            </a:r>
            <a:endParaRPr lang="ru-RU" sz="2400" dirty="0" smtClean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5" y="8337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Одно число больше второго в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раз. Среднее арифметическое чисел равно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r>
                  <a:rPr lang="ru-RU" sz="1400" dirty="0" smtClean="0"/>
                  <a:t>Найдите эти числа.</a:t>
                </a:r>
                <a:r>
                  <a:rPr lang="ru-RU" sz="1600" dirty="0" smtClean="0"/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33734"/>
                <a:ext cx="8426450" cy="492443"/>
              </a:xfrm>
              <a:prstGeom prst="rect">
                <a:avLst/>
              </a:prstGeom>
              <a:blipFill rotWithShape="0">
                <a:blip r:embed="rId4"/>
                <a:stretch>
                  <a:fillRect l="-1302" t="-6173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1681145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8775" y="18514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305" y="2061799"/>
            <a:ext cx="1242695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8775" y="2237178"/>
                <a:ext cx="407252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dirty="0" smtClean="0"/>
                  <a:t>Пусть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—</a:t>
                </a:r>
                <a:r>
                  <a:rPr lang="en-US" dirty="0" smtClean="0"/>
                  <a:t> </a:t>
                </a:r>
                <a:r>
                  <a:rPr lang="ru-RU" dirty="0" smtClean="0"/>
                  <a:t>первое число, тогда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—</a:t>
                </a:r>
                <a:r>
                  <a:rPr lang="en-US" dirty="0" smtClean="0"/>
                  <a:t> </a:t>
                </a:r>
                <a:r>
                  <a:rPr lang="ru-RU" dirty="0" smtClean="0"/>
                  <a:t>второе число.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237178"/>
                <a:ext cx="4072525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2695" t="-26471" r="-1497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8775" y="2635379"/>
                <a:ext cx="923586" cy="351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ru-RU" sz="1600" dirty="0" smtClean="0"/>
                  <a:t>; </a:t>
                </a:r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635379"/>
                <a:ext cx="923586" cy="351699"/>
              </a:xfrm>
              <a:prstGeom prst="rect">
                <a:avLst/>
              </a:prstGeom>
              <a:blipFill rotWithShape="0">
                <a:blip r:embed="rId7"/>
                <a:stretch>
                  <a:fillRect l="-4636" t="-3448" r="-12583" b="-18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4" y="4364506"/>
                <a:ext cx="25701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2;10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4364506"/>
                <a:ext cx="2570163" cy="215444"/>
              </a:xfrm>
              <a:prstGeom prst="rect">
                <a:avLst/>
              </a:prstGeom>
              <a:blipFill rotWithShape="0">
                <a:blip r:embed="rId8"/>
                <a:stretch>
                  <a:fillRect l="-4276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8774" y="3124992"/>
                <a:ext cx="69935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=12;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124992"/>
                <a:ext cx="699359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8696" b="-147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4" y="3508867"/>
                <a:ext cx="50699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=2;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508867"/>
                <a:ext cx="506998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8434" b="-147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58774" y="3891769"/>
                <a:ext cx="69935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=10.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891769"/>
                <a:ext cx="699359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9565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7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0" grpId="0"/>
      <p:bldP spid="2" grpId="0"/>
      <p:bldP spid="13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86" y="142083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9778" y="1523883"/>
            <a:ext cx="1464443" cy="3393900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5509483" y="441408"/>
            <a:ext cx="3146425" cy="893066"/>
          </a:xfrm>
          <a:prstGeom prst="wedgeRoundRectCallout">
            <a:avLst>
              <a:gd name="adj1" fmla="val 29662"/>
              <a:gd name="adj2" fmla="val 6712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Представляешь, в России за год каждый человек съедает по </a:t>
            </a:r>
            <a:r>
              <a:rPr lang="ru-RU" dirty="0" smtClean="0">
                <a:solidFill>
                  <a:schemeClr val="tx1"/>
                </a:solidFill>
              </a:rPr>
              <a:t>4,3 </a:t>
            </a:r>
            <a:r>
              <a:rPr lang="ru-RU" dirty="0">
                <a:solidFill>
                  <a:schemeClr val="tx1"/>
                </a:solidFill>
              </a:rPr>
              <a:t>килограмма шоколада. Это же сколько шоколадок получается?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27" y="1884393"/>
            <a:ext cx="2353746" cy="21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52276" y="734052"/>
                <a:ext cx="7101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4,3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 кг</m:t>
                    </m:r>
                  </m:oMath>
                </a14:m>
                <a:r>
                  <a:rPr lang="en-US" sz="2000" dirty="0" smtClean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276" y="734052"/>
                <a:ext cx="710131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1966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Скругленная прямоугольная выноска 33"/>
          <p:cNvSpPr/>
          <p:nvPr/>
        </p:nvSpPr>
        <p:spPr>
          <a:xfrm>
            <a:off x="358775" y="441408"/>
            <a:ext cx="3146425" cy="893066"/>
          </a:xfrm>
          <a:prstGeom prst="wedgeRoundRectCallout">
            <a:avLst>
              <a:gd name="adj1" fmla="val -31822"/>
              <a:gd name="adj2" fmla="val 6991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Интересно, а как считали? Вот, например, я очень люблю шоколад и могу съесть </a:t>
            </a:r>
            <a:r>
              <a:rPr lang="ru-RU" dirty="0" smtClean="0">
                <a:solidFill>
                  <a:schemeClr val="tx1"/>
                </a:solidFill>
              </a:rPr>
              <a:t>много.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538" y="2131386"/>
            <a:ext cx="815892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dirty="0" smtClean="0">
                <a:solidFill>
                  <a:srgbClr val="FFC000"/>
                </a:solidFill>
              </a:rPr>
              <a:t>Среднее арифметическое нескольких чисел — </a:t>
            </a:r>
            <a:r>
              <a:rPr lang="ru-RU" sz="1600" dirty="0">
                <a:solidFill>
                  <a:schemeClr val="bg1"/>
                </a:solidFill>
              </a:rPr>
              <a:t>частное от деления суммы этих чисел на количество слагаемых.</a:t>
            </a:r>
          </a:p>
          <a:p>
            <a:pPr>
              <a:lnSpc>
                <a:spcPts val="2200"/>
              </a:lnSpc>
            </a:pPr>
            <a:endParaRPr lang="ru-RU" sz="1600" dirty="0">
              <a:solidFill>
                <a:srgbClr val="FFC000"/>
              </a:solidFill>
            </a:endParaRP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1200"/>
              </a:spcAft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1602465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40688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13" y="695071"/>
            <a:ext cx="2353727" cy="4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8" y="0"/>
            <a:ext cx="7724442" cy="4303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08" y="48986"/>
            <a:ext cx="9144000" cy="509451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997576" y="411163"/>
            <a:ext cx="2787650" cy="893066"/>
          </a:xfrm>
          <a:prstGeom prst="wedgeRoundRectCallout">
            <a:avLst>
              <a:gd name="adj1" fmla="val -55448"/>
              <a:gd name="adj2" fmla="val -1815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Сколько шоколадок вы съедаете за год?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662248" y="411163"/>
            <a:ext cx="505546" cy="458476"/>
          </a:xfrm>
          <a:prstGeom prst="wedgeRoundRectCallout">
            <a:avLst>
              <a:gd name="adj1" fmla="val 65599"/>
              <a:gd name="adj2" fmla="val 6449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15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86" y="142083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9778" y="1523883"/>
            <a:ext cx="1464443" cy="3393900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5509483" y="441408"/>
            <a:ext cx="3146425" cy="893066"/>
          </a:xfrm>
          <a:prstGeom prst="wedgeRoundRectCallout">
            <a:avLst>
              <a:gd name="adj1" fmla="val 29662"/>
              <a:gd name="adj2" fmla="val 6712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Может, </a:t>
            </a:r>
            <a:r>
              <a:rPr lang="ru-RU" dirty="0">
                <a:solidFill>
                  <a:schemeClr val="tx1"/>
                </a:solidFill>
              </a:rPr>
              <a:t>сходим к </a:t>
            </a:r>
            <a:r>
              <a:rPr lang="ru-RU" dirty="0" err="1">
                <a:solidFill>
                  <a:schemeClr val="tx1"/>
                </a:solidFill>
              </a:rPr>
              <a:t>Электроше</a:t>
            </a:r>
            <a:r>
              <a:rPr lang="ru-RU" dirty="0">
                <a:solidFill>
                  <a:schemeClr val="tx1"/>
                </a:solidFill>
              </a:rPr>
              <a:t> и у него узнаем, как получили это число?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12" y="1724438"/>
            <a:ext cx="2353746" cy="2147700"/>
          </a:xfrm>
          <a:prstGeom prst="rect">
            <a:avLst/>
          </a:prstGeom>
        </p:spPr>
      </p:pic>
      <p:sp>
        <p:nvSpPr>
          <p:cNvPr id="34" name="Скругленная прямоугольная выноска 33"/>
          <p:cNvSpPr/>
          <p:nvPr/>
        </p:nvSpPr>
        <p:spPr>
          <a:xfrm>
            <a:off x="377710" y="411163"/>
            <a:ext cx="3056229" cy="923311"/>
          </a:xfrm>
          <a:prstGeom prst="wedgeRoundRectCallout">
            <a:avLst>
              <a:gd name="adj1" fmla="val -27548"/>
              <a:gd name="adj2" fmla="val 6886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>
                <a:solidFill>
                  <a:schemeClr val="tx1"/>
                </a:solidFill>
              </a:rPr>
              <a:t>меня никто не спрашивал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Какое-то это неправильное </a:t>
            </a:r>
            <a:r>
              <a:rPr lang="ru-RU" dirty="0" smtClean="0">
                <a:solidFill>
                  <a:schemeClr val="tx1"/>
                </a:solidFill>
              </a:rPr>
              <a:t>число, </a:t>
            </a:r>
            <a:r>
              <a:rPr lang="ru-RU" dirty="0">
                <a:solidFill>
                  <a:schemeClr val="tx1"/>
                </a:solidFill>
              </a:rPr>
              <a:t>и вообще непонятно, откуда его взяли.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52276" y="734052"/>
                <a:ext cx="7101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4,3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 кг</m:t>
                    </m:r>
                  </m:oMath>
                </a14:m>
                <a:r>
                  <a:rPr lang="en-US" sz="2000" dirty="0" smtClean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276" y="734052"/>
                <a:ext cx="710131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1966" b="-7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3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898900" y="376237"/>
            <a:ext cx="4886325" cy="1099165"/>
          </a:xfrm>
          <a:prstGeom prst="wedgeRoundRectCallout">
            <a:avLst>
              <a:gd name="adj1" fmla="val 24001"/>
              <a:gd name="adj2" fmla="val 604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Электроша</a:t>
            </a:r>
            <a:r>
              <a:rPr lang="ru-RU" dirty="0" smtClean="0">
                <a:solidFill>
                  <a:schemeClr val="tx1"/>
                </a:solidFill>
              </a:rPr>
              <a:t>, привет.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Мы к тебе с новым вопросом.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3"/>
            <a:ext cx="1464443" cy="3393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796665" y="376237"/>
            <a:ext cx="2733935" cy="1099165"/>
          </a:xfrm>
          <a:prstGeom prst="wedgeRoundRectCallout">
            <a:avLst>
              <a:gd name="adj1" fmla="val -22486"/>
              <a:gd name="adj2" fmla="val 96807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Сейчас я вам </a:t>
            </a:r>
            <a:r>
              <a:rPr lang="ru-RU" dirty="0" smtClean="0">
                <a:solidFill>
                  <a:schemeClr val="tx1"/>
                </a:solidFill>
              </a:rPr>
              <a:t>всё </a:t>
            </a:r>
            <a:r>
              <a:rPr lang="ru-RU" dirty="0">
                <a:solidFill>
                  <a:schemeClr val="tx1"/>
                </a:solidFill>
              </a:rPr>
              <a:t>объясню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Но сначала давайте порешаем </a:t>
            </a:r>
            <a:r>
              <a:rPr lang="ru-RU" dirty="0" smtClean="0">
                <a:solidFill>
                  <a:schemeClr val="tx1"/>
                </a:solidFill>
              </a:rPr>
              <a:t>устно.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898900" y="376237"/>
            <a:ext cx="4886325" cy="1099165"/>
          </a:xfrm>
          <a:prstGeom prst="wedgeRoundRectCallout">
            <a:avLst>
              <a:gd name="adj1" fmla="val 24001"/>
              <a:gd name="adj2" fmla="val 6042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журнале мы прочитали, что каждый житель России за год съедает </a:t>
            </a:r>
            <a:r>
              <a:rPr lang="ru-RU" dirty="0" smtClean="0">
                <a:solidFill>
                  <a:schemeClr val="tx1"/>
                </a:solidFill>
              </a:rPr>
              <a:t>4,3 килограмма </a:t>
            </a:r>
            <a:r>
              <a:rPr lang="ru-RU" dirty="0">
                <a:solidFill>
                  <a:schemeClr val="tx1"/>
                </a:solidFill>
              </a:rPr>
              <a:t>шоколада.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нам интересно, а как это считают?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Ведь </a:t>
            </a:r>
            <a:r>
              <a:rPr lang="ru-RU" dirty="0">
                <a:solidFill>
                  <a:schemeClr val="tx1"/>
                </a:solidFill>
              </a:rPr>
              <a:t>если, например, Ваня не может </a:t>
            </a:r>
            <a:r>
              <a:rPr lang="ru-RU" dirty="0" smtClean="0">
                <a:solidFill>
                  <a:schemeClr val="tx1"/>
                </a:solidFill>
              </a:rPr>
              <a:t>есть шоколад </a:t>
            </a:r>
            <a:r>
              <a:rPr lang="ru-RU" dirty="0">
                <a:solidFill>
                  <a:schemeClr val="tx1"/>
                </a:solidFill>
              </a:rPr>
              <a:t>из-за аллергии, то за </a:t>
            </a:r>
            <a:r>
              <a:rPr lang="ru-RU" dirty="0" smtClean="0">
                <a:solidFill>
                  <a:schemeClr val="tx1"/>
                </a:solidFill>
              </a:rPr>
              <a:t>год он никак не </a:t>
            </a:r>
            <a:r>
              <a:rPr lang="ru-RU" dirty="0">
                <a:solidFill>
                  <a:schemeClr val="tx1"/>
                </a:solidFill>
              </a:rPr>
              <a:t>съест столько много.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8027" y="1567463"/>
            <a:ext cx="1464443" cy="3393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205" y="1591467"/>
            <a:ext cx="1408974" cy="3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462496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610992" y="1450384"/>
                <a:ext cx="988462" cy="5893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15,2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92" y="1450384"/>
                <a:ext cx="988462" cy="5893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Прямоугольник 37"/>
          <p:cNvSpPr/>
          <p:nvPr/>
        </p:nvSpPr>
        <p:spPr>
          <a:xfrm>
            <a:off x="3047540" y="1450384"/>
            <a:ext cx="948658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1756521" y="1745074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942673" y="1293212"/>
                <a:ext cx="5498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673" y="1293212"/>
                <a:ext cx="54983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556" r="-12222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Прямоугольник 45"/>
          <p:cNvSpPr/>
          <p:nvPr/>
        </p:nvSpPr>
        <p:spPr>
          <a:xfrm>
            <a:off x="5376649" y="1469371"/>
            <a:ext cx="917585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4088053" y="1753720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256534" y="1288171"/>
                <a:ext cx="7758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− 1,5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34" y="1288171"/>
                <a:ext cx="775853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781" r="-9375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Прямоугольник 48"/>
          <p:cNvSpPr/>
          <p:nvPr/>
        </p:nvSpPr>
        <p:spPr>
          <a:xfrm>
            <a:off x="7679742" y="1469371"/>
            <a:ext cx="978567" cy="5657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6378549" y="1761759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510802" y="1294549"/>
                <a:ext cx="9457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+ 0,04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802" y="1294549"/>
                <a:ext cx="94577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5806" r="-7742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85681" y="1450384"/>
                <a:ext cx="1027525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,52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681" y="1450384"/>
                <a:ext cx="1027525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09068" y="1469371"/>
                <a:ext cx="1027525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,02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068" y="1469371"/>
                <a:ext cx="1027525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646854" y="1450383"/>
                <a:ext cx="1027525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,06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854" y="1450383"/>
                <a:ext cx="1027525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3037548" y="3401922"/>
                <a:ext cx="987070" cy="5709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548" y="3401922"/>
                <a:ext cx="987070" cy="57090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Прямоугольник 55"/>
          <p:cNvSpPr/>
          <p:nvPr/>
        </p:nvSpPr>
        <p:spPr>
          <a:xfrm>
            <a:off x="610992" y="3401922"/>
            <a:ext cx="987055" cy="5904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1756521" y="3697122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2002330" y="3240364"/>
                <a:ext cx="7016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0,2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330" y="3240364"/>
                <a:ext cx="701602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586" r="-7759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Прямоугольник 58"/>
          <p:cNvSpPr/>
          <p:nvPr/>
        </p:nvSpPr>
        <p:spPr>
          <a:xfrm>
            <a:off x="5376650" y="3401922"/>
            <a:ext cx="917584" cy="57090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124932" y="3697122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222374" y="3240364"/>
                <a:ext cx="7758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− 2,2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374" y="3240364"/>
                <a:ext cx="775853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575" r="-8661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Прямоугольник 61"/>
          <p:cNvSpPr/>
          <p:nvPr/>
        </p:nvSpPr>
        <p:spPr>
          <a:xfrm>
            <a:off x="7679742" y="3401922"/>
            <a:ext cx="978566" cy="57090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>
            <a:off x="6391249" y="3687372"/>
            <a:ext cx="11679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48481" y="3203383"/>
                <a:ext cx="9457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+ 0,27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481" y="3203383"/>
                <a:ext cx="945772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5806" r="-7742" b="-81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35851" y="3388049"/>
                <a:ext cx="758221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,8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51" y="3388049"/>
                <a:ext cx="758221" cy="58477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459868" y="3394984"/>
                <a:ext cx="758221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,8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868" y="3394984"/>
                <a:ext cx="758221" cy="58477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673843" y="3407547"/>
                <a:ext cx="1027525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800" b="0" i="1" smtClean="0">
                          <a:latin typeface="Cambria Math" panose="02040503050406030204" pitchFamily="18" charset="0"/>
                        </a:rPr>
                        <m:t>2,07</m:t>
                      </m:r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843" y="3407547"/>
                <a:ext cx="1027525" cy="58477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5" grpId="0"/>
      <p:bldP spid="46" grpId="0" animBg="1"/>
      <p:bldP spid="48" grpId="0"/>
      <p:bldP spid="49" grpId="0" animBg="1"/>
      <p:bldP spid="51" grpId="0"/>
      <p:bldP spid="52" grpId="0"/>
      <p:bldP spid="53" grpId="0"/>
      <p:bldP spid="54" grpId="0"/>
      <p:bldP spid="55" grpId="0" animBg="1"/>
      <p:bldP spid="56" grpId="0" animBg="1"/>
      <p:bldP spid="58" grpId="0"/>
      <p:bldP spid="59" grpId="0" animBg="1"/>
      <p:bldP spid="61" grpId="0"/>
      <p:bldP spid="62" grpId="0" animBg="1"/>
      <p:bldP spid="64" grpId="0"/>
      <p:bldP spid="65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18391</TotalTime>
  <Words>974</Words>
  <Application>Microsoft Office PowerPoint</Application>
  <PresentationFormat>Экран (16:9)</PresentationFormat>
  <Paragraphs>162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Roboto</vt:lpstr>
      <vt:lpstr>Cambria Math</vt:lpstr>
      <vt:lpstr>Calibri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483</cp:revision>
  <dcterms:created xsi:type="dcterms:W3CDTF">2017-06-06T14:34:21Z</dcterms:created>
  <dcterms:modified xsi:type="dcterms:W3CDTF">2025-01-17T13:02:32Z</dcterms:modified>
</cp:coreProperties>
</file>