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47"/>
  </p:notesMasterIdLst>
  <p:sldIdLst>
    <p:sldId id="273" r:id="rId2"/>
    <p:sldId id="516" r:id="rId3"/>
    <p:sldId id="274" r:id="rId4"/>
    <p:sldId id="541" r:id="rId5"/>
    <p:sldId id="469" r:id="rId6"/>
    <p:sldId id="262" r:id="rId7"/>
    <p:sldId id="542" r:id="rId8"/>
    <p:sldId id="551" r:id="rId9"/>
    <p:sldId id="470" r:id="rId10"/>
    <p:sldId id="410" r:id="rId11"/>
    <p:sldId id="570" r:id="rId12"/>
    <p:sldId id="569" r:id="rId13"/>
    <p:sldId id="571" r:id="rId14"/>
    <p:sldId id="584" r:id="rId15"/>
    <p:sldId id="585" r:id="rId16"/>
    <p:sldId id="586" r:id="rId17"/>
    <p:sldId id="587" r:id="rId18"/>
    <p:sldId id="588" r:id="rId19"/>
    <p:sldId id="589" r:id="rId20"/>
    <p:sldId id="590" r:id="rId21"/>
    <p:sldId id="591" r:id="rId22"/>
    <p:sldId id="592" r:id="rId23"/>
    <p:sldId id="593" r:id="rId24"/>
    <p:sldId id="594" r:id="rId25"/>
    <p:sldId id="595" r:id="rId26"/>
    <p:sldId id="596" r:id="rId27"/>
    <p:sldId id="597" r:id="rId28"/>
    <p:sldId id="598" r:id="rId29"/>
    <p:sldId id="599" r:id="rId30"/>
    <p:sldId id="600" r:id="rId31"/>
    <p:sldId id="532" r:id="rId32"/>
    <p:sldId id="572" r:id="rId33"/>
    <p:sldId id="575" r:id="rId34"/>
    <p:sldId id="601" r:id="rId35"/>
    <p:sldId id="576" r:id="rId36"/>
    <p:sldId id="602" r:id="rId37"/>
    <p:sldId id="603" r:id="rId38"/>
    <p:sldId id="604" r:id="rId39"/>
    <p:sldId id="605" r:id="rId40"/>
    <p:sldId id="606" r:id="rId41"/>
    <p:sldId id="607" r:id="rId42"/>
    <p:sldId id="608" r:id="rId43"/>
    <p:sldId id="609" r:id="rId44"/>
    <p:sldId id="610" r:id="rId45"/>
    <p:sldId id="374" r:id="rId46"/>
  </p:sldIdLst>
  <p:sldSz cx="9144000" cy="5143500" type="screen16x9"/>
  <p:notesSz cx="6858000" cy="9144000"/>
  <p:embeddedFontLst>
    <p:embeddedFont>
      <p:font typeface="Merriweather" panose="020B0604020202020204" charset="-52"/>
      <p:regular r:id="rId48"/>
      <p:bold r:id="rId49"/>
    </p:embeddedFont>
    <p:embeddedFont>
      <p:font typeface="Cambria Math" panose="02040503050406030204" pitchFamily="18" charset="0"/>
      <p:regular r:id="rId50"/>
    </p:embeddedFont>
    <p:embeddedFont>
      <p:font typeface="Calibri" panose="020F0502020204030204" pitchFamily="34" charset="0"/>
      <p:regular r:id="rId51"/>
      <p:bold r:id="rId52"/>
      <p:italic r:id="rId53"/>
      <p:boldItalic r:id="rId54"/>
    </p:embeddedFont>
    <p:embeddedFont>
      <p:font typeface="Roboto" panose="020B0604020202020204" charset="0"/>
      <p:regular r:id="rId55"/>
      <p:bold r:id="rId56"/>
      <p:italic r:id="rId57"/>
      <p:boldItalic r:id="rId58"/>
    </p:embeddedFont>
  </p:embeddedFontLst>
  <p:defaultTextStyle>
    <a:defPPr>
      <a:defRPr lang="ru-RU"/>
    </a:defPPr>
    <a:lvl1pPr marL="0" algn="l" defTabSz="68578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892" algn="l" defTabSz="68578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783" algn="l" defTabSz="68578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675" algn="l" defTabSz="68578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566" algn="l" defTabSz="68578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457" algn="l" defTabSz="68578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348" algn="l" defTabSz="68578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240" algn="l" defTabSz="68578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132" algn="l" defTabSz="68578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981" userDrawn="1">
          <p15:clr>
            <a:srgbClr val="A4A3A4"/>
          </p15:clr>
        </p15:guide>
        <p15:guide id="2" pos="226" userDrawn="1">
          <p15:clr>
            <a:srgbClr val="A4A3A4"/>
          </p15:clr>
        </p15:guide>
        <p15:guide id="3" pos="5534" userDrawn="1">
          <p15:clr>
            <a:srgbClr val="A4A3A4"/>
          </p15:clr>
        </p15:guide>
        <p15:guide id="4" orient="horz" pos="259" userDrawn="1">
          <p15:clr>
            <a:srgbClr val="A4A3A4"/>
          </p15:clr>
        </p15:guide>
        <p15:guide id="5" pos="2971" userDrawn="1">
          <p15:clr>
            <a:srgbClr val="A4A3A4"/>
          </p15:clr>
        </p15:guide>
        <p15:guide id="6" pos="2744" userDrawn="1">
          <p15:clr>
            <a:srgbClr val="A4A3A4"/>
          </p15:clr>
        </p15:guide>
        <p15:guide id="7" pos="2109" userDrawn="1">
          <p15:clr>
            <a:srgbClr val="A4A3A4"/>
          </p15:clr>
        </p15:guide>
        <p15:guide id="8" pos="3651" userDrawn="1">
          <p15:clr>
            <a:srgbClr val="A4A3A4"/>
          </p15:clr>
        </p15:guide>
        <p15:guide id="9" pos="1837" userDrawn="1">
          <p15:clr>
            <a:srgbClr val="A4A3A4"/>
          </p15:clr>
        </p15:guide>
        <p15:guide id="10" pos="3901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FC000"/>
    <a:srgbClr val="2A7F4A"/>
    <a:srgbClr val="15490B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2" autoAdjust="0"/>
    <p:restoredTop sz="90413" autoAdjust="0"/>
  </p:normalViewPr>
  <p:slideViewPr>
    <p:cSldViewPr snapToGrid="0" showGuides="1">
      <p:cViewPr varScale="1">
        <p:scale>
          <a:sx n="105" d="100"/>
          <a:sy n="105" d="100"/>
        </p:scale>
        <p:origin x="830" y="67"/>
      </p:cViewPr>
      <p:guideLst>
        <p:guide orient="horz" pos="2981"/>
        <p:guide pos="226"/>
        <p:guide pos="5534"/>
        <p:guide orient="horz" pos="259"/>
        <p:guide pos="2971"/>
        <p:guide pos="2744"/>
        <p:guide pos="2109"/>
        <p:guide pos="3651"/>
        <p:guide pos="1837"/>
        <p:guide pos="390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font" Target="fonts/font3.fntdata"/><Relationship Id="rId55" Type="http://schemas.openxmlformats.org/officeDocument/2006/relationships/font" Target="fonts/font8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font" Target="fonts/font7.fntdata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font" Target="fonts/font6.fntdata"/><Relationship Id="rId58" Type="http://schemas.openxmlformats.org/officeDocument/2006/relationships/font" Target="fonts/font11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2.fntdata"/><Relationship Id="rId57" Type="http://schemas.openxmlformats.org/officeDocument/2006/relationships/font" Target="fonts/font10.fntdata"/><Relationship Id="rId61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5.fntdata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font" Target="fonts/font1.fntdata"/><Relationship Id="rId56" Type="http://schemas.openxmlformats.org/officeDocument/2006/relationships/font" Target="fonts/font9.fntdata"/><Relationship Id="rId8" Type="http://schemas.openxmlformats.org/officeDocument/2006/relationships/slide" Target="slides/slide7.xml"/><Relationship Id="rId51" Type="http://schemas.openxmlformats.org/officeDocument/2006/relationships/font" Target="fonts/font4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F6CDED-7666-4D7E-A294-5461EC81F347}" type="datetimeFigureOut">
              <a:rPr lang="ru-RU" smtClean="0"/>
              <a:t>17.01.2025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3F394D-A24F-4D3B-936C-7A19980982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6276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436266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101011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487357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590754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288491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880172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593930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226198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782088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277204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99175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899919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653433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795203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060828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917678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803026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052285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011012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67307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662529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11720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35531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324390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31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520477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32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74462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33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431041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34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184158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35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751207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36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769729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37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610126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38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978001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39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77847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692593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40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3447202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41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7314023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42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0453104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43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4861787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44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2778019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45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17984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92053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23214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50078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40858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5851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23D31-6C15-4E8B-B5F8-EC45A10A3328}" type="datetimeFigureOut">
              <a:rPr lang="ru-RU" smtClean="0"/>
              <a:t>17.01.2025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2AE63-1518-4AEF-8B91-881F017BEC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70236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23D31-6C15-4E8B-B5F8-EC45A10A3328}" type="datetimeFigureOut">
              <a:rPr lang="ru-RU" smtClean="0"/>
              <a:t>17.01.2025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2AE63-1518-4AEF-8B91-881F017BEC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08118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23D31-6C15-4E8B-B5F8-EC45A10A3328}" type="datetimeFigureOut">
              <a:rPr lang="ru-RU" smtClean="0"/>
              <a:t>17.01.2025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2AE63-1518-4AEF-8B91-881F017BEC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04867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23D31-6C15-4E8B-B5F8-EC45A10A3328}" type="datetimeFigureOut">
              <a:rPr lang="ru-RU" smtClean="0"/>
              <a:t>17.01.2025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2AE63-1518-4AEF-8B91-881F017BEC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21120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23D31-6C15-4E8B-B5F8-EC45A10A3328}" type="datetimeFigureOut">
              <a:rPr lang="ru-RU" smtClean="0"/>
              <a:t>17.01.2025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2AE63-1518-4AEF-8B91-881F017BEC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55252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23D31-6C15-4E8B-B5F8-EC45A10A3328}" type="datetimeFigureOut">
              <a:rPr lang="ru-RU" smtClean="0"/>
              <a:t>17.01.2025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2AE63-1518-4AEF-8B91-881F017BEC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64939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23D31-6C15-4E8B-B5F8-EC45A10A3328}" type="datetimeFigureOut">
              <a:rPr lang="ru-RU" smtClean="0"/>
              <a:t>17.01.2025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2AE63-1518-4AEF-8B91-881F017BEC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13250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23D31-6C15-4E8B-B5F8-EC45A10A3328}" type="datetimeFigureOut">
              <a:rPr lang="ru-RU" smtClean="0"/>
              <a:t>17.01.2025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2AE63-1518-4AEF-8B91-881F017BEC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14772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23D31-6C15-4E8B-B5F8-EC45A10A3328}" type="datetimeFigureOut">
              <a:rPr lang="ru-RU" smtClean="0"/>
              <a:t>17.01.2025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2AE63-1518-4AEF-8B91-881F017BEC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31425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23D31-6C15-4E8B-B5F8-EC45A10A3328}" type="datetimeFigureOut">
              <a:rPr lang="ru-RU" smtClean="0"/>
              <a:t>17.01.2025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2AE63-1518-4AEF-8B91-881F017BEC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84342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23D31-6C15-4E8B-B5F8-EC45A10A3328}" type="datetimeFigureOut">
              <a:rPr lang="ru-RU" smtClean="0"/>
              <a:t>17.01.2025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2AE63-1518-4AEF-8B91-881F017BEC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56006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423D31-6C15-4E8B-B5F8-EC45A10A3328}" type="datetimeFigureOut">
              <a:rPr lang="ru-RU" smtClean="0"/>
              <a:t>17.01.2025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42AE63-1518-4AEF-8B91-881F017BEC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17396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2.png"/><Relationship Id="rId18" Type="http://schemas.openxmlformats.org/officeDocument/2006/relationships/image" Target="../media/image47.png"/><Relationship Id="rId7" Type="http://schemas.openxmlformats.org/officeDocument/2006/relationships/image" Target="../media/image36.png"/><Relationship Id="rId12" Type="http://schemas.openxmlformats.org/officeDocument/2006/relationships/image" Target="../media/image41.png"/><Relationship Id="rId17" Type="http://schemas.openxmlformats.org/officeDocument/2006/relationships/image" Target="../media/image46.pn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4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11" Type="http://schemas.openxmlformats.org/officeDocument/2006/relationships/image" Target="../media/image40.png"/><Relationship Id="rId5" Type="http://schemas.openxmlformats.org/officeDocument/2006/relationships/image" Target="../media/image35.png"/><Relationship Id="rId15" Type="http://schemas.openxmlformats.org/officeDocument/2006/relationships/image" Target="../media/image44.png"/><Relationship Id="rId10" Type="http://schemas.openxmlformats.org/officeDocument/2006/relationships/image" Target="../media/image39.png"/><Relationship Id="rId4" Type="http://schemas.openxmlformats.org/officeDocument/2006/relationships/image" Target="../media/image34.png"/><Relationship Id="rId9" Type="http://schemas.openxmlformats.org/officeDocument/2006/relationships/image" Target="../media/image38.png"/><Relationship Id="rId14" Type="http://schemas.openxmlformats.org/officeDocument/2006/relationships/image" Target="../media/image4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12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48.png"/><Relationship Id="rId9" Type="http://schemas.openxmlformats.org/officeDocument/2006/relationships/image" Target="../media/image5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12.png"/><Relationship Id="rId7" Type="http://schemas.openxmlformats.org/officeDocument/2006/relationships/image" Target="../media/image59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24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12.png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24.png"/><Relationship Id="rId9" Type="http://schemas.openxmlformats.org/officeDocument/2006/relationships/image" Target="../media/image63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png"/><Relationship Id="rId4" Type="http://schemas.openxmlformats.org/officeDocument/2006/relationships/image" Target="../media/image64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12.png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24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12.png"/><Relationship Id="rId7" Type="http://schemas.openxmlformats.org/officeDocument/2006/relationships/image" Target="../media/image6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11" Type="http://schemas.openxmlformats.org/officeDocument/2006/relationships/image" Target="../media/image71.png"/><Relationship Id="rId5" Type="http://schemas.openxmlformats.org/officeDocument/2006/relationships/image" Target="../media/image14.png"/><Relationship Id="rId10" Type="http://schemas.openxmlformats.org/officeDocument/2006/relationships/image" Target="../media/image70.png"/><Relationship Id="rId4" Type="http://schemas.openxmlformats.org/officeDocument/2006/relationships/image" Target="../media/image24.png"/><Relationship Id="rId9" Type="http://schemas.openxmlformats.org/officeDocument/2006/relationships/image" Target="../media/image69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12.png"/><Relationship Id="rId7" Type="http://schemas.openxmlformats.org/officeDocument/2006/relationships/image" Target="../media/image6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11" Type="http://schemas.openxmlformats.org/officeDocument/2006/relationships/image" Target="../media/image71.png"/><Relationship Id="rId5" Type="http://schemas.openxmlformats.org/officeDocument/2006/relationships/image" Target="../media/image14.png"/><Relationship Id="rId10" Type="http://schemas.openxmlformats.org/officeDocument/2006/relationships/image" Target="../media/image70.png"/><Relationship Id="rId4" Type="http://schemas.openxmlformats.org/officeDocument/2006/relationships/image" Target="../media/image24.png"/><Relationship Id="rId9" Type="http://schemas.openxmlformats.org/officeDocument/2006/relationships/image" Target="../media/image69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12.png"/><Relationship Id="rId7" Type="http://schemas.openxmlformats.org/officeDocument/2006/relationships/image" Target="../media/image72.png"/><Relationship Id="rId12" Type="http://schemas.openxmlformats.org/officeDocument/2006/relationships/image" Target="../media/image7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11" Type="http://schemas.openxmlformats.org/officeDocument/2006/relationships/image" Target="../media/image70.png"/><Relationship Id="rId5" Type="http://schemas.openxmlformats.org/officeDocument/2006/relationships/image" Target="../media/image14.png"/><Relationship Id="rId10" Type="http://schemas.openxmlformats.org/officeDocument/2006/relationships/image" Target="../media/image69.png"/><Relationship Id="rId4" Type="http://schemas.openxmlformats.org/officeDocument/2006/relationships/image" Target="../media/image24.png"/><Relationship Id="rId9" Type="http://schemas.openxmlformats.org/officeDocument/2006/relationships/image" Target="../media/image68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12.png"/><Relationship Id="rId7" Type="http://schemas.openxmlformats.org/officeDocument/2006/relationships/image" Target="../media/image73.png"/><Relationship Id="rId12" Type="http://schemas.openxmlformats.org/officeDocument/2006/relationships/image" Target="../media/image7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11" Type="http://schemas.openxmlformats.org/officeDocument/2006/relationships/image" Target="../media/image70.png"/><Relationship Id="rId5" Type="http://schemas.openxmlformats.org/officeDocument/2006/relationships/image" Target="../media/image14.png"/><Relationship Id="rId10" Type="http://schemas.openxmlformats.org/officeDocument/2006/relationships/image" Target="../media/image69.png"/><Relationship Id="rId4" Type="http://schemas.openxmlformats.org/officeDocument/2006/relationships/image" Target="../media/image24.png"/><Relationship Id="rId9" Type="http://schemas.openxmlformats.org/officeDocument/2006/relationships/image" Target="../media/image6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7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10.png"/><Relationship Id="rId4" Type="http://schemas.openxmlformats.org/officeDocument/2006/relationships/image" Target="../media/image8.png"/><Relationship Id="rId9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.png"/><Relationship Id="rId5" Type="http://schemas.openxmlformats.org/officeDocument/2006/relationships/image" Target="../media/image14.png"/><Relationship Id="rId4" Type="http://schemas.openxmlformats.org/officeDocument/2006/relationships/image" Target="../media/image24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13" Type="http://schemas.openxmlformats.org/officeDocument/2006/relationships/image" Target="../media/image85.png"/><Relationship Id="rId7" Type="http://schemas.openxmlformats.org/officeDocument/2006/relationships/image" Target="../media/image79.png"/><Relationship Id="rId12" Type="http://schemas.openxmlformats.org/officeDocument/2006/relationships/image" Target="../media/image84.png"/><Relationship Id="rId2" Type="http://schemas.openxmlformats.org/officeDocument/2006/relationships/notesSlide" Target="../notesSlides/notesSlide31.xml"/><Relationship Id="rId16" Type="http://schemas.openxmlformats.org/officeDocument/2006/relationships/image" Target="../media/image8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4.png"/><Relationship Id="rId11" Type="http://schemas.openxmlformats.org/officeDocument/2006/relationships/image" Target="../media/image83.png"/><Relationship Id="rId5" Type="http://schemas.openxmlformats.org/officeDocument/2006/relationships/image" Target="../media/image77.png"/><Relationship Id="rId15" Type="http://schemas.openxmlformats.org/officeDocument/2006/relationships/image" Target="../media/image87.png"/><Relationship Id="rId10" Type="http://schemas.openxmlformats.org/officeDocument/2006/relationships/image" Target="../media/image82.png"/><Relationship Id="rId4" Type="http://schemas.openxmlformats.org/officeDocument/2006/relationships/image" Target="../media/image75.png"/><Relationship Id="rId9" Type="http://schemas.openxmlformats.org/officeDocument/2006/relationships/image" Target="../media/image80.png"/><Relationship Id="rId14" Type="http://schemas.openxmlformats.org/officeDocument/2006/relationships/image" Target="../media/image86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7" Type="http://schemas.openxmlformats.org/officeDocument/2006/relationships/image" Target="../media/image9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90.png"/><Relationship Id="rId10" Type="http://schemas.openxmlformats.org/officeDocument/2006/relationships/image" Target="../media/image94.png"/><Relationship Id="rId4" Type="http://schemas.openxmlformats.org/officeDocument/2006/relationships/image" Target="../media/image81.png"/><Relationship Id="rId9" Type="http://schemas.openxmlformats.org/officeDocument/2006/relationships/image" Target="../media/image93.png"/></Relationships>
</file>

<file path=ppt/slides/_rels/slide33.xml.rels><?xml version="1.0" encoding="UTF-8" standalone="yes"?>
<Relationships xmlns="http://schemas.openxmlformats.org/package/2006/relationships"><Relationship Id="rId12" Type="http://schemas.openxmlformats.org/officeDocument/2006/relationships/image" Target="../media/image54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2.png"/><Relationship Id="rId11" Type="http://schemas.openxmlformats.org/officeDocument/2006/relationships/image" Target="../media/image207.png"/><Relationship Id="rId4" Type="http://schemas.openxmlformats.org/officeDocument/2006/relationships/image" Target="../media/image92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13" Type="http://schemas.openxmlformats.org/officeDocument/2006/relationships/image" Target="../media/image102.png"/><Relationship Id="rId7" Type="http://schemas.openxmlformats.org/officeDocument/2006/relationships/image" Target="../media/image95.png"/><Relationship Id="rId12" Type="http://schemas.openxmlformats.org/officeDocument/2006/relationships/image" Target="../media/image101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4.png"/><Relationship Id="rId11" Type="http://schemas.openxmlformats.org/officeDocument/2006/relationships/image" Target="../media/image100.png"/><Relationship Id="rId5" Type="http://schemas.openxmlformats.org/officeDocument/2006/relationships/image" Target="../media/image96.png"/><Relationship Id="rId15" Type="http://schemas.openxmlformats.org/officeDocument/2006/relationships/image" Target="../media/image92.png"/><Relationship Id="rId10" Type="http://schemas.openxmlformats.org/officeDocument/2006/relationships/image" Target="../media/image99.png"/><Relationship Id="rId9" Type="http://schemas.openxmlformats.org/officeDocument/2006/relationships/image" Target="../media/image98.png"/><Relationship Id="rId14" Type="http://schemas.openxmlformats.org/officeDocument/2006/relationships/image" Target="../media/image10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7" Type="http://schemas.openxmlformats.org/officeDocument/2006/relationships/image" Target="../media/image108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7.png"/><Relationship Id="rId5" Type="http://schemas.openxmlformats.org/officeDocument/2006/relationships/image" Target="../media/image106.png"/><Relationship Id="rId4" Type="http://schemas.openxmlformats.org/officeDocument/2006/relationships/image" Target="../media/image105.png"/><Relationship Id="rId9" Type="http://schemas.openxmlformats.org/officeDocument/2006/relationships/image" Target="../media/image55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19.png"/><Relationship Id="rId7" Type="http://schemas.openxmlformats.org/officeDocument/2006/relationships/image" Target="../media/image114.png"/><Relationship Id="rId12" Type="http://schemas.openxmlformats.org/officeDocument/2006/relationships/image" Target="../media/image118.png"/><Relationship Id="rId17" Type="http://schemas.openxmlformats.org/officeDocument/2006/relationships/image" Target="../media/image88.png"/><Relationship Id="rId2" Type="http://schemas.openxmlformats.org/officeDocument/2006/relationships/notesSlide" Target="../notesSlides/notesSlide37.xml"/><Relationship Id="rId16" Type="http://schemas.openxmlformats.org/officeDocument/2006/relationships/image" Target="../media/image12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0.png"/><Relationship Id="rId11" Type="http://schemas.openxmlformats.org/officeDocument/2006/relationships/image" Target="../media/image117.png"/><Relationship Id="rId5" Type="http://schemas.openxmlformats.org/officeDocument/2006/relationships/image" Target="../media/image112.png"/><Relationship Id="rId15" Type="http://schemas.openxmlformats.org/officeDocument/2006/relationships/image" Target="../media/image121.png"/><Relationship Id="rId10" Type="http://schemas.openxmlformats.org/officeDocument/2006/relationships/image" Target="../media/image116.png"/><Relationship Id="rId4" Type="http://schemas.openxmlformats.org/officeDocument/2006/relationships/image" Target="../media/image111.png"/><Relationship Id="rId9" Type="http://schemas.openxmlformats.org/officeDocument/2006/relationships/image" Target="../media/image113.png"/><Relationship Id="rId14" Type="http://schemas.openxmlformats.org/officeDocument/2006/relationships/image" Target="../media/image120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7" Type="http://schemas.openxmlformats.org/officeDocument/2006/relationships/image" Target="../media/image126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5.png"/><Relationship Id="rId5" Type="http://schemas.openxmlformats.org/officeDocument/2006/relationships/image" Target="../media/image124.png"/><Relationship Id="rId4" Type="http://schemas.openxmlformats.org/officeDocument/2006/relationships/image" Target="../media/image123.png"/><Relationship Id="rId9" Type="http://schemas.openxmlformats.org/officeDocument/2006/relationships/image" Target="../media/image127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8.png"/><Relationship Id="rId7" Type="http://schemas.openxmlformats.org/officeDocument/2006/relationships/image" Target="../media/image126.png"/><Relationship Id="rId12" Type="http://schemas.openxmlformats.org/officeDocument/2006/relationships/image" Target="../media/image131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5.png"/><Relationship Id="rId11" Type="http://schemas.openxmlformats.org/officeDocument/2006/relationships/image" Target="../media/image130.png"/><Relationship Id="rId5" Type="http://schemas.openxmlformats.org/officeDocument/2006/relationships/image" Target="../media/image124.png"/><Relationship Id="rId10" Type="http://schemas.openxmlformats.org/officeDocument/2006/relationships/image" Target="../media/image129.png"/><Relationship Id="rId4" Type="http://schemas.openxmlformats.org/officeDocument/2006/relationships/image" Target="../media/image123.png"/><Relationship Id="rId9" Type="http://schemas.openxmlformats.org/officeDocument/2006/relationships/image" Target="../media/image5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7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4" Type="http://schemas.openxmlformats.org/officeDocument/2006/relationships/image" Target="../media/image8.png"/><Relationship Id="rId9" Type="http://schemas.openxmlformats.org/officeDocument/2006/relationships/image" Target="../media/image10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9.png"/><Relationship Id="rId13" Type="http://schemas.openxmlformats.org/officeDocument/2006/relationships/image" Target="../media/image133.png"/><Relationship Id="rId7" Type="http://schemas.openxmlformats.org/officeDocument/2006/relationships/image" Target="../media/image126.png"/><Relationship Id="rId12" Type="http://schemas.openxmlformats.org/officeDocument/2006/relationships/image" Target="../media/image132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5.png"/><Relationship Id="rId11" Type="http://schemas.openxmlformats.org/officeDocument/2006/relationships/image" Target="../media/image55.png"/><Relationship Id="rId5" Type="http://schemas.openxmlformats.org/officeDocument/2006/relationships/image" Target="../media/image124.png"/><Relationship Id="rId10" Type="http://schemas.openxmlformats.org/officeDocument/2006/relationships/image" Target="../media/image131.png"/><Relationship Id="rId4" Type="http://schemas.openxmlformats.org/officeDocument/2006/relationships/image" Target="../media/image123.png"/><Relationship Id="rId9" Type="http://schemas.openxmlformats.org/officeDocument/2006/relationships/image" Target="../media/image130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7" Type="http://schemas.openxmlformats.org/officeDocument/2006/relationships/image" Target="../media/image137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6.png"/><Relationship Id="rId5" Type="http://schemas.openxmlformats.org/officeDocument/2006/relationships/image" Target="../media/image135.png"/><Relationship Id="rId4" Type="http://schemas.openxmlformats.org/officeDocument/2006/relationships/image" Target="../media/image134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7" Type="http://schemas.openxmlformats.org/officeDocument/2006/relationships/image" Target="../media/image141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0.png"/><Relationship Id="rId5" Type="http://schemas.openxmlformats.org/officeDocument/2006/relationships/image" Target="../media/image139.png"/><Relationship Id="rId4" Type="http://schemas.openxmlformats.org/officeDocument/2006/relationships/image" Target="../media/image138.png"/><Relationship Id="rId9" Type="http://schemas.openxmlformats.org/officeDocument/2006/relationships/image" Target="../media/image115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17.png"/><Relationship Id="rId3" Type="http://schemas.openxmlformats.org/officeDocument/2006/relationships/image" Target="../media/image15.png"/><Relationship Id="rId7" Type="http://schemas.openxmlformats.org/officeDocument/2006/relationships/image" Target="../media/image143.png"/><Relationship Id="rId12" Type="http://schemas.openxmlformats.org/officeDocument/2006/relationships/image" Target="../media/image160.png"/><Relationship Id="rId17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1410.png"/><Relationship Id="rId15" Type="http://schemas.openxmlformats.org/officeDocument/2006/relationships/image" Target="../media/image19.png"/><Relationship Id="rId10" Type="http://schemas.openxmlformats.org/officeDocument/2006/relationships/image" Target="../media/image150.png"/><Relationship Id="rId9" Type="http://schemas.openxmlformats.org/officeDocument/2006/relationships/image" Target="../media/image30.png"/><Relationship Id="rId1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pn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10" Type="http://schemas.openxmlformats.org/officeDocument/2006/relationships/image" Target="../media/image31.png"/><Relationship Id="rId4" Type="http://schemas.openxmlformats.org/officeDocument/2006/relationships/image" Target="../media/image14.png"/><Relationship Id="rId9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-336958" y="1509841"/>
            <a:ext cx="4908958" cy="2154436"/>
          </a:xfrm>
          <a:prstGeom prst="rect">
            <a:avLst/>
          </a:prstGeom>
        </p:spPr>
        <p:txBody>
          <a:bodyPr wrap="square" lIns="720000" tIns="0" rIns="0" bIns="0">
            <a:spAutoFit/>
          </a:bodyPr>
          <a:lstStyle/>
          <a:p>
            <a:r>
              <a:rPr lang="ru-RU" sz="2800" dirty="0" smtClean="0">
                <a:solidFill>
                  <a:schemeClr val="bg1"/>
                </a:solidFill>
                <a:latin typeface="+mj-lt"/>
              </a:rPr>
              <a:t>Проценты. Нахождение процентов от числа. Нахождение числа по процентам</a:t>
            </a:r>
            <a:endParaRPr lang="en-US" sz="2800" dirty="0" smtClean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813613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358774" y="361950"/>
            <a:ext cx="4033839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dirty="0" smtClean="0">
                <a:solidFill>
                  <a:srgbClr val="C00000"/>
                </a:solidFill>
                <a:latin typeface="+mj-lt"/>
              </a:rPr>
              <a:t>Задание № 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/>
              <p:cNvSpPr txBox="1"/>
              <p:nvPr/>
            </p:nvSpPr>
            <p:spPr>
              <a:xfrm>
                <a:off x="355535" y="991386"/>
                <a:ext cx="8426450" cy="62459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ru-RU" sz="1400" dirty="0" smtClean="0"/>
                  <a:t>Найдите: </a:t>
                </a:r>
              </a:p>
              <a:p>
                <a:r>
                  <a:rPr lang="ru-RU" sz="1400" dirty="0" smtClean="0"/>
                  <a:t>а) </a:t>
                </a:r>
                <a14:m>
                  <m:oMath xmlns:m="http://schemas.openxmlformats.org/officeDocument/2006/math">
                    <m:r>
                      <a:rPr lang="ru-RU" sz="1800" b="0" i="1" dirty="0" smtClean="0">
                        <a:latin typeface="Cambria Math" panose="02040503050406030204" pitchFamily="18" charset="0"/>
                      </a:rPr>
                      <m:t>1 %</m:t>
                    </m:r>
                  </m:oMath>
                </a14:m>
                <a:r>
                  <a:rPr lang="ru-RU" sz="1400" dirty="0" smtClean="0"/>
                  <a:t> от </a:t>
                </a:r>
                <a14:m>
                  <m:oMath xmlns:m="http://schemas.openxmlformats.org/officeDocument/2006/math">
                    <m:r>
                      <a:rPr lang="ru-RU" sz="1800" b="0" i="1" smtClean="0">
                        <a:latin typeface="Cambria Math" panose="02040503050406030204" pitchFamily="18" charset="0"/>
                      </a:rPr>
                      <m:t>17</m:t>
                    </m:r>
                  </m:oMath>
                </a14:m>
                <a:r>
                  <a:rPr lang="ru-RU" sz="1400" dirty="0" smtClean="0"/>
                  <a:t>; б) </a:t>
                </a:r>
                <a14:m>
                  <m:oMath xmlns:m="http://schemas.openxmlformats.org/officeDocument/2006/math">
                    <m:r>
                      <a:rPr lang="ru-RU" sz="1800" b="0" i="1" dirty="0" smtClean="0">
                        <a:latin typeface="Cambria Math" panose="02040503050406030204" pitchFamily="18" charset="0"/>
                      </a:rPr>
                      <m:t>2</m:t>
                    </m:r>
                    <m:r>
                      <a:rPr lang="ru-RU" sz="1800" i="1" dirty="0">
                        <a:latin typeface="Cambria Math" panose="02040503050406030204" pitchFamily="18" charset="0"/>
                      </a:rPr>
                      <m:t> %</m:t>
                    </m:r>
                  </m:oMath>
                </a14:m>
                <a:r>
                  <a:rPr lang="ru-RU" sz="1400" dirty="0"/>
                  <a:t> от </a:t>
                </a:r>
                <a14:m>
                  <m:oMath xmlns:m="http://schemas.openxmlformats.org/officeDocument/2006/math">
                    <m:r>
                      <a:rPr lang="ru-RU" sz="1800" b="0" i="1" smtClean="0">
                        <a:latin typeface="Cambria Math" panose="02040503050406030204" pitchFamily="18" charset="0"/>
                      </a:rPr>
                      <m:t>340</m:t>
                    </m:r>
                  </m:oMath>
                </a14:m>
                <a:r>
                  <a:rPr lang="ru-RU" sz="1400" dirty="0" smtClean="0"/>
                  <a:t>; в) </a:t>
                </a:r>
                <a14:m>
                  <m:oMath xmlns:m="http://schemas.openxmlformats.org/officeDocument/2006/math">
                    <m:r>
                      <a:rPr lang="ru-RU" sz="1800" i="1" dirty="0">
                        <a:latin typeface="Cambria Math" panose="02040503050406030204" pitchFamily="18" charset="0"/>
                      </a:rPr>
                      <m:t>2</m:t>
                    </m:r>
                    <m:r>
                      <a:rPr lang="ru-RU" sz="1800" b="0" i="1" dirty="0" smtClean="0">
                        <a:latin typeface="Cambria Math" panose="02040503050406030204" pitchFamily="18" charset="0"/>
                      </a:rPr>
                      <m:t>3</m:t>
                    </m:r>
                    <m:r>
                      <a:rPr lang="ru-RU" sz="1800" i="1" dirty="0">
                        <a:latin typeface="Cambria Math" panose="02040503050406030204" pitchFamily="18" charset="0"/>
                      </a:rPr>
                      <m:t> %</m:t>
                    </m:r>
                  </m:oMath>
                </a14:m>
                <a:r>
                  <a:rPr lang="ru-RU" sz="1400" dirty="0"/>
                  <a:t> от </a:t>
                </a:r>
                <a14:m>
                  <m:oMath xmlns:m="http://schemas.openxmlformats.org/officeDocument/2006/math">
                    <m:r>
                      <a:rPr lang="ru-RU" sz="1800" b="0" i="1" smtClean="0">
                        <a:latin typeface="Cambria Math" panose="02040503050406030204" pitchFamily="18" charset="0"/>
                      </a:rPr>
                      <m:t>36</m:t>
                    </m:r>
                  </m:oMath>
                </a14:m>
                <a:r>
                  <a:rPr lang="ru-RU" sz="1400" dirty="0" smtClean="0"/>
                  <a:t>.</a:t>
                </a:r>
              </a:p>
              <a:p>
                <a:endParaRPr lang="ru-RU" sz="900" dirty="0"/>
              </a:p>
            </p:txBody>
          </p:sp>
        </mc:Choice>
        <mc:Fallback xmlns="">
          <p:sp>
            <p:nvSpPr>
              <p:cNvPr id="38" name="TextBox 3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5535" y="991386"/>
                <a:ext cx="8426450" cy="624595"/>
              </a:xfrm>
              <a:prstGeom prst="rect">
                <a:avLst/>
              </a:prstGeom>
              <a:blipFill rotWithShape="0">
                <a:blip r:embed="rId4"/>
                <a:stretch>
                  <a:fillRect l="-1302" t="-9804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9" name="Прямая соединительная линия 38"/>
          <p:cNvCxnSpPr/>
          <p:nvPr/>
        </p:nvCxnSpPr>
        <p:spPr>
          <a:xfrm>
            <a:off x="358775" y="1681145"/>
            <a:ext cx="8426451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358775" y="1851440"/>
            <a:ext cx="2570163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400" b="1" dirty="0" smtClean="0"/>
              <a:t>Решение: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/>
              <p:cNvSpPr txBox="1"/>
              <p:nvPr/>
            </p:nvSpPr>
            <p:spPr>
              <a:xfrm>
                <a:off x="355535" y="4025548"/>
                <a:ext cx="2806456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ru-RU" sz="1400" b="1" dirty="0" smtClean="0"/>
                  <a:t>Ответ: </a:t>
                </a:r>
                <a:r>
                  <a:rPr lang="ru-RU" sz="1400" dirty="0" smtClean="0"/>
                  <a:t>а) </a:t>
                </a:r>
                <a14:m>
                  <m:oMath xmlns:m="http://schemas.openxmlformats.org/officeDocument/2006/math">
                    <m:r>
                      <a:rPr lang="ru-RU" sz="1400" b="0" i="1" smtClean="0">
                        <a:latin typeface="Cambria Math" panose="02040503050406030204" pitchFamily="18" charset="0"/>
                      </a:rPr>
                      <m:t>1 %</m:t>
                    </m:r>
                  </m:oMath>
                </a14:m>
                <a:r>
                  <a:rPr lang="ru-RU" sz="1400" dirty="0" smtClean="0"/>
                  <a:t> от </a:t>
                </a:r>
                <a14:m>
                  <m:oMath xmlns:m="http://schemas.openxmlformats.org/officeDocument/2006/math">
                    <m:r>
                      <a:rPr lang="ru-RU" sz="1400" b="0" i="1" smtClean="0">
                        <a:latin typeface="Cambria Math" panose="02040503050406030204" pitchFamily="18" charset="0"/>
                      </a:rPr>
                      <m:t>17</m:t>
                    </m:r>
                  </m:oMath>
                </a14:m>
                <a:r>
                  <a:rPr lang="ru-RU" sz="1400" dirty="0" smtClean="0"/>
                  <a:t> равен </a:t>
                </a:r>
                <a14:m>
                  <m:oMath xmlns:m="http://schemas.openxmlformats.org/officeDocument/2006/math">
                    <m:r>
                      <a:rPr lang="ru-RU" sz="1400" b="0" i="1" smtClean="0">
                        <a:latin typeface="Cambria Math" panose="02040503050406030204" pitchFamily="18" charset="0"/>
                      </a:rPr>
                      <m:t>0,17;</m:t>
                    </m:r>
                  </m:oMath>
                </a14:m>
                <a:endParaRPr lang="ru-RU" sz="1400" dirty="0" smtClean="0"/>
              </a:p>
            </p:txBody>
          </p:sp>
        </mc:Choice>
        <mc:Fallback xmlns="">
          <p:sp>
            <p:nvSpPr>
              <p:cNvPr id="33" name="TextBox 3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5535" y="4025548"/>
                <a:ext cx="2806456" cy="215444"/>
              </a:xfrm>
              <a:prstGeom prst="rect">
                <a:avLst/>
              </a:prstGeom>
              <a:blipFill rotWithShape="0">
                <a:blip r:embed="rId5"/>
                <a:stretch>
                  <a:fillRect l="-3905" t="-25000" b="-47222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4" name="Рисунок 3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61690" y="2039127"/>
            <a:ext cx="1150488" cy="2772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537817" y="2197707"/>
                <a:ext cx="960584" cy="40472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ru-RU" sz="1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ru-RU" sz="1400" b="0" i="1" smtClean="0">
                              <a:latin typeface="Cambria Math" panose="02040503050406030204" pitchFamily="18" charset="0"/>
                            </a:rPr>
                            <m:t>17</m:t>
                          </m:r>
                        </m:num>
                        <m:den>
                          <m:r>
                            <a:rPr lang="ru-RU" sz="1400" b="0" i="1" smtClean="0">
                              <a:latin typeface="Cambria Math" panose="02040503050406030204" pitchFamily="18" charset="0"/>
                            </a:rPr>
                            <m:t>100</m:t>
                          </m:r>
                        </m:den>
                      </m:f>
                      <m:r>
                        <a:rPr lang="ru-RU" sz="1400" b="0" i="1" smtClean="0">
                          <a:latin typeface="Cambria Math" panose="02040503050406030204" pitchFamily="18" charset="0"/>
                        </a:rPr>
                        <m:t>=0,17;</m:t>
                      </m:r>
                    </m:oMath>
                  </m:oMathPara>
                </a14:m>
                <a:endParaRPr lang="ru-RU" sz="1400" dirty="0"/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7817" y="2197707"/>
                <a:ext cx="960584" cy="404726"/>
              </a:xfrm>
              <a:prstGeom prst="rect">
                <a:avLst/>
              </a:prstGeom>
              <a:blipFill rotWithShape="0">
                <a:blip r:embed="rId7"/>
                <a:stretch>
                  <a:fillRect l="-3797" t="-1515" r="-2532" b="-13636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/>
          <p:cNvSpPr txBox="1"/>
          <p:nvPr/>
        </p:nvSpPr>
        <p:spPr>
          <a:xfrm>
            <a:off x="258708" y="2262119"/>
            <a:ext cx="735356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а)</a:t>
            </a:r>
            <a:endParaRPr lang="ru-RU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/>
              <p:cNvSpPr txBox="1"/>
              <p:nvPr/>
            </p:nvSpPr>
            <p:spPr>
              <a:xfrm>
                <a:off x="537817" y="2665594"/>
                <a:ext cx="1792157" cy="40472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ru-RU" sz="1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ru-RU" sz="1400" b="0" i="1" smtClean="0">
                              <a:latin typeface="Cambria Math" panose="02040503050406030204" pitchFamily="18" charset="0"/>
                            </a:rPr>
                            <m:t>340</m:t>
                          </m:r>
                        </m:num>
                        <m:den>
                          <m:r>
                            <a:rPr lang="ru-RU" sz="1400" b="0" i="1" smtClean="0">
                              <a:latin typeface="Cambria Math" panose="02040503050406030204" pitchFamily="18" charset="0"/>
                            </a:rPr>
                            <m:t>100</m:t>
                          </m:r>
                        </m:den>
                      </m:f>
                      <m:r>
                        <a:rPr lang="ru-RU" sz="1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⋅</m:t>
                      </m:r>
                      <m:r>
                        <a:rPr lang="ru-RU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2</m:t>
                      </m:r>
                      <m:r>
                        <a:rPr lang="ru-RU" sz="1400" b="0" i="1" smtClean="0">
                          <a:latin typeface="Cambria Math" panose="02040503050406030204" pitchFamily="18" charset="0"/>
                        </a:rPr>
                        <m:t>=3,4</m:t>
                      </m:r>
                      <m:r>
                        <a:rPr lang="ru-RU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⋅2=6,8</m:t>
                      </m:r>
                      <m:r>
                        <a:rPr lang="ru-RU" sz="1400" b="0" i="1" smtClean="0">
                          <a:latin typeface="Cambria Math" panose="02040503050406030204" pitchFamily="18" charset="0"/>
                        </a:rPr>
                        <m:t>;</m:t>
                      </m:r>
                    </m:oMath>
                  </m:oMathPara>
                </a14:m>
                <a:endParaRPr lang="ru-RU" sz="1400" dirty="0"/>
              </a:p>
            </p:txBody>
          </p:sp>
        </mc:Choice>
        <mc:Fallback xmlns="">
          <p:sp>
            <p:nvSpPr>
              <p:cNvPr id="35" name="TextBox 3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7817" y="2665594"/>
                <a:ext cx="1792157" cy="404726"/>
              </a:xfrm>
              <a:prstGeom prst="rect">
                <a:avLst/>
              </a:prstGeom>
              <a:blipFill rotWithShape="0">
                <a:blip r:embed="rId8"/>
                <a:stretch>
                  <a:fillRect l="-1701" r="-1361" b="-1194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6" name="TextBox 35"/>
          <p:cNvSpPr txBox="1"/>
          <p:nvPr/>
        </p:nvSpPr>
        <p:spPr>
          <a:xfrm>
            <a:off x="258708" y="2730006"/>
            <a:ext cx="735356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б)</a:t>
            </a:r>
            <a:endParaRPr lang="ru-RU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Прямоугольник 4"/>
              <p:cNvSpPr/>
              <p:nvPr/>
            </p:nvSpPr>
            <p:spPr>
              <a:xfrm>
                <a:off x="2901649" y="3979381"/>
                <a:ext cx="2186817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ru-RU" sz="1400" dirty="0" smtClean="0"/>
                  <a:t>б) </a:t>
                </a:r>
                <a14:m>
                  <m:oMath xmlns:m="http://schemas.openxmlformats.org/officeDocument/2006/math">
                    <m:r>
                      <a:rPr lang="ru-RU" sz="1400" b="0" i="1" smtClean="0">
                        <a:latin typeface="Cambria Math" panose="02040503050406030204" pitchFamily="18" charset="0"/>
                      </a:rPr>
                      <m:t>2</m:t>
                    </m:r>
                    <m:r>
                      <a:rPr lang="ru-RU" sz="1400" i="1">
                        <a:latin typeface="Cambria Math" panose="02040503050406030204" pitchFamily="18" charset="0"/>
                      </a:rPr>
                      <m:t> %</m:t>
                    </m:r>
                  </m:oMath>
                </a14:m>
                <a:r>
                  <a:rPr lang="ru-RU" sz="1400" dirty="0"/>
                  <a:t> от </a:t>
                </a:r>
                <a14:m>
                  <m:oMath xmlns:m="http://schemas.openxmlformats.org/officeDocument/2006/math">
                    <m:r>
                      <a:rPr lang="ru-RU" sz="1400" b="0" i="1" smtClean="0">
                        <a:latin typeface="Cambria Math" panose="02040503050406030204" pitchFamily="18" charset="0"/>
                      </a:rPr>
                      <m:t>340</m:t>
                    </m:r>
                  </m:oMath>
                </a14:m>
                <a:r>
                  <a:rPr lang="ru-RU" sz="1400" dirty="0"/>
                  <a:t> </a:t>
                </a:r>
                <a:r>
                  <a:rPr lang="ru-RU" sz="1400" dirty="0" smtClean="0"/>
                  <a:t>равны </a:t>
                </a:r>
                <a14:m>
                  <m:oMath xmlns:m="http://schemas.openxmlformats.org/officeDocument/2006/math">
                    <m:r>
                      <a:rPr lang="ru-RU" sz="1400" b="0" i="1" smtClean="0">
                        <a:latin typeface="Cambria Math" panose="02040503050406030204" pitchFamily="18" charset="0"/>
                      </a:rPr>
                      <m:t>6,8</m:t>
                    </m:r>
                    <m:r>
                      <a:rPr lang="ru-RU" sz="1400" i="1">
                        <a:latin typeface="Cambria Math" panose="02040503050406030204" pitchFamily="18" charset="0"/>
                      </a:rPr>
                      <m:t>;</m:t>
                    </m:r>
                  </m:oMath>
                </a14:m>
                <a:endParaRPr lang="ru-RU" sz="1400" dirty="0"/>
              </a:p>
            </p:txBody>
          </p:sp>
        </mc:Choice>
        <mc:Fallback xmlns="">
          <p:sp>
            <p:nvSpPr>
              <p:cNvPr id="5" name="Прямоугольник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01649" y="3979381"/>
                <a:ext cx="2186817" cy="307777"/>
              </a:xfrm>
              <a:prstGeom prst="rect">
                <a:avLst/>
              </a:prstGeom>
              <a:blipFill rotWithShape="0">
                <a:blip r:embed="rId9"/>
                <a:stretch>
                  <a:fillRect l="-836" t="-4000" b="-2000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/>
              <p:cNvSpPr txBox="1"/>
              <p:nvPr/>
            </p:nvSpPr>
            <p:spPr>
              <a:xfrm>
                <a:off x="537817" y="3197893"/>
                <a:ext cx="2189702" cy="40472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ru-RU" sz="1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ru-RU" sz="1400" b="0" i="1" smtClean="0">
                              <a:latin typeface="Cambria Math" panose="02040503050406030204" pitchFamily="18" charset="0"/>
                            </a:rPr>
                            <m:t>36</m:t>
                          </m:r>
                        </m:num>
                        <m:den>
                          <m:r>
                            <a:rPr lang="ru-RU" sz="1400" b="0" i="1" smtClean="0">
                              <a:latin typeface="Cambria Math" panose="02040503050406030204" pitchFamily="18" charset="0"/>
                            </a:rPr>
                            <m:t>100</m:t>
                          </m:r>
                        </m:den>
                      </m:f>
                      <m:r>
                        <a:rPr lang="ru-RU" sz="1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⋅</m:t>
                      </m:r>
                      <m:r>
                        <a:rPr lang="ru-RU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23</m:t>
                      </m:r>
                      <m:r>
                        <a:rPr lang="ru-RU" sz="1400" b="0" i="1" smtClean="0">
                          <a:latin typeface="Cambria Math" panose="02040503050406030204" pitchFamily="18" charset="0"/>
                        </a:rPr>
                        <m:t>=0,36</m:t>
                      </m:r>
                      <m:r>
                        <a:rPr lang="ru-RU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⋅23=8,28</m:t>
                      </m:r>
                      <m:r>
                        <a:rPr lang="ru-RU" sz="1400" b="0" i="1" smtClean="0">
                          <a:latin typeface="Cambria Math" panose="02040503050406030204" pitchFamily="18" charset="0"/>
                        </a:rPr>
                        <m:t>.</m:t>
                      </m:r>
                    </m:oMath>
                  </m:oMathPara>
                </a14:m>
                <a:endParaRPr lang="ru-RU" sz="1400" dirty="0"/>
              </a:p>
            </p:txBody>
          </p:sp>
        </mc:Choice>
        <mc:Fallback xmlns="">
          <p:sp>
            <p:nvSpPr>
              <p:cNvPr id="37" name="TextBox 3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7817" y="3197893"/>
                <a:ext cx="2189702" cy="404726"/>
              </a:xfrm>
              <a:prstGeom prst="rect">
                <a:avLst/>
              </a:prstGeom>
              <a:blipFill rotWithShape="0">
                <a:blip r:embed="rId10"/>
                <a:stretch>
                  <a:fillRect l="-1114" t="-1515" b="-13636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1" name="TextBox 40"/>
          <p:cNvSpPr txBox="1"/>
          <p:nvPr/>
        </p:nvSpPr>
        <p:spPr>
          <a:xfrm>
            <a:off x="258708" y="3262305"/>
            <a:ext cx="735356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в)</a:t>
            </a:r>
            <a:endParaRPr lang="ru-RU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Прямоугольник 41"/>
              <p:cNvSpPr/>
              <p:nvPr/>
            </p:nvSpPr>
            <p:spPr>
              <a:xfrm>
                <a:off x="5029920" y="3979381"/>
                <a:ext cx="2287806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ru-RU" sz="1400" dirty="0" smtClean="0"/>
                  <a:t>в) </a:t>
                </a:r>
                <a14:m>
                  <m:oMath xmlns:m="http://schemas.openxmlformats.org/officeDocument/2006/math">
                    <m:r>
                      <a:rPr lang="ru-RU" sz="1400" b="0" i="1" smtClean="0">
                        <a:latin typeface="Cambria Math" panose="02040503050406030204" pitchFamily="18" charset="0"/>
                      </a:rPr>
                      <m:t>23</m:t>
                    </m:r>
                    <m:r>
                      <a:rPr lang="ru-RU" sz="1400" i="1">
                        <a:latin typeface="Cambria Math" panose="02040503050406030204" pitchFamily="18" charset="0"/>
                      </a:rPr>
                      <m:t> %</m:t>
                    </m:r>
                  </m:oMath>
                </a14:m>
                <a:r>
                  <a:rPr lang="ru-RU" sz="1400" dirty="0"/>
                  <a:t> от </a:t>
                </a:r>
                <a14:m>
                  <m:oMath xmlns:m="http://schemas.openxmlformats.org/officeDocument/2006/math">
                    <m:r>
                      <a:rPr lang="ru-RU" sz="1400" b="0" i="1" smtClean="0">
                        <a:latin typeface="Cambria Math" panose="02040503050406030204" pitchFamily="18" charset="0"/>
                      </a:rPr>
                      <m:t>36</m:t>
                    </m:r>
                  </m:oMath>
                </a14:m>
                <a:r>
                  <a:rPr lang="ru-RU" sz="1400" dirty="0"/>
                  <a:t> </a:t>
                </a:r>
                <a:r>
                  <a:rPr lang="ru-RU" sz="1400" dirty="0" smtClean="0"/>
                  <a:t>равны </a:t>
                </a:r>
                <a14:m>
                  <m:oMath xmlns:m="http://schemas.openxmlformats.org/officeDocument/2006/math">
                    <m:r>
                      <a:rPr lang="ru-RU" sz="1400" i="1" smtClean="0">
                        <a:latin typeface="Cambria Math" panose="02040503050406030204" pitchFamily="18" charset="0"/>
                      </a:rPr>
                      <m:t>8</m:t>
                    </m:r>
                    <m:r>
                      <a:rPr lang="ru-RU" sz="1400" b="0" i="1" smtClean="0">
                        <a:latin typeface="Cambria Math" panose="02040503050406030204" pitchFamily="18" charset="0"/>
                      </a:rPr>
                      <m:t>,28</m:t>
                    </m:r>
                  </m:oMath>
                </a14:m>
                <a:r>
                  <a:rPr lang="ru-RU" sz="1400" dirty="0" smtClean="0"/>
                  <a:t>.</a:t>
                </a:r>
                <a:endParaRPr lang="ru-RU" sz="1400" dirty="0"/>
              </a:p>
            </p:txBody>
          </p:sp>
        </mc:Choice>
        <mc:Fallback xmlns="">
          <p:sp>
            <p:nvSpPr>
              <p:cNvPr id="42" name="Прямоугольник 4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29920" y="3979381"/>
                <a:ext cx="2287806" cy="307777"/>
              </a:xfrm>
              <a:prstGeom prst="rect">
                <a:avLst/>
              </a:prstGeom>
              <a:blipFill rotWithShape="0">
                <a:blip r:embed="rId11"/>
                <a:stretch>
                  <a:fillRect l="-800" t="-4000" b="-2000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/>
              <p:cNvSpPr txBox="1"/>
              <p:nvPr/>
            </p:nvSpPr>
            <p:spPr>
              <a:xfrm>
                <a:off x="4083026" y="2140306"/>
                <a:ext cx="278923" cy="2462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1600" b="0" i="0" smtClean="0">
                          <a:latin typeface="Cambria Math" panose="02040503050406030204" pitchFamily="18" charset="0"/>
                        </a:rPr>
                        <m:t>36</m:t>
                      </m:r>
                    </m:oMath>
                  </m:oMathPara>
                </a14:m>
                <a:endParaRPr lang="ru-RU" sz="1600" dirty="0"/>
              </a:p>
            </p:txBody>
          </p:sp>
        </mc:Choice>
        <mc:Fallback xmlns="">
          <p:sp>
            <p:nvSpPr>
              <p:cNvPr id="43" name="TextBox 4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83026" y="2140306"/>
                <a:ext cx="278923" cy="246221"/>
              </a:xfrm>
              <a:prstGeom prst="rect">
                <a:avLst/>
              </a:prstGeom>
              <a:blipFill rotWithShape="0">
                <a:blip r:embed="rId12"/>
                <a:stretch>
                  <a:fillRect l="-17391" r="-10870" b="-1000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/>
              <p:cNvSpPr txBox="1"/>
              <p:nvPr/>
            </p:nvSpPr>
            <p:spPr>
              <a:xfrm>
                <a:off x="4077177" y="2332953"/>
                <a:ext cx="278923" cy="2462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1600" b="0" i="0" smtClean="0">
                          <a:latin typeface="Cambria Math" panose="02040503050406030204" pitchFamily="18" charset="0"/>
                        </a:rPr>
                        <m:t>23</m:t>
                      </m:r>
                    </m:oMath>
                  </m:oMathPara>
                </a14:m>
                <a:endParaRPr lang="ru-RU" sz="1600" dirty="0"/>
              </a:p>
            </p:txBody>
          </p:sp>
        </mc:Choice>
        <mc:Fallback xmlns="">
          <p:sp>
            <p:nvSpPr>
              <p:cNvPr id="44" name="TextBox 4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77177" y="2332953"/>
                <a:ext cx="278923" cy="246221"/>
              </a:xfrm>
              <a:prstGeom prst="rect">
                <a:avLst/>
              </a:prstGeom>
              <a:blipFill rotWithShape="0">
                <a:blip r:embed="rId13"/>
                <a:stretch>
                  <a:fillRect l="-17391" r="-10870" b="-750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5" name="Умножение 44"/>
          <p:cNvSpPr/>
          <p:nvPr/>
        </p:nvSpPr>
        <p:spPr>
          <a:xfrm>
            <a:off x="3968391" y="2268823"/>
            <a:ext cx="114635" cy="173088"/>
          </a:xfrm>
          <a:prstGeom prst="mathMultiply">
            <a:avLst>
              <a:gd name="adj1" fmla="val 663"/>
            </a:avLst>
          </a:prstGeom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46" name="Прямая соединительная линия 45"/>
          <p:cNvCxnSpPr/>
          <p:nvPr/>
        </p:nvCxnSpPr>
        <p:spPr>
          <a:xfrm>
            <a:off x="3968391" y="2577095"/>
            <a:ext cx="411191" cy="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/>
              <p:cNvSpPr txBox="1"/>
              <p:nvPr/>
            </p:nvSpPr>
            <p:spPr>
              <a:xfrm>
                <a:off x="3995057" y="2598810"/>
                <a:ext cx="337176" cy="22355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1400" b="0" i="1" smtClean="0">
                          <a:latin typeface="Cambria Math" panose="02040503050406030204" pitchFamily="18" charset="0"/>
                        </a:rPr>
                        <m:t>108</m:t>
                      </m:r>
                    </m:oMath>
                  </m:oMathPara>
                </a14:m>
                <a:endParaRPr lang="ru-RU" sz="1400" dirty="0"/>
              </a:p>
            </p:txBody>
          </p:sp>
        </mc:Choice>
        <mc:Fallback xmlns="">
          <p:sp>
            <p:nvSpPr>
              <p:cNvPr id="47" name="TextBox 4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95057" y="2598810"/>
                <a:ext cx="337176" cy="223552"/>
              </a:xfrm>
              <a:prstGeom prst="rect">
                <a:avLst/>
              </a:prstGeom>
              <a:blipFill rotWithShape="0">
                <a:blip r:embed="rId14"/>
                <a:stretch>
                  <a:fillRect l="-12500" r="-8929" b="-2703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8" name="TextBox 47"/>
              <p:cNvSpPr txBox="1"/>
              <p:nvPr/>
            </p:nvSpPr>
            <p:spPr>
              <a:xfrm>
                <a:off x="3995057" y="2782301"/>
                <a:ext cx="243656" cy="2154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1400" b="0" i="1" smtClean="0">
                          <a:latin typeface="Cambria Math" panose="02040503050406030204" pitchFamily="18" charset="0"/>
                        </a:rPr>
                        <m:t>72</m:t>
                      </m:r>
                    </m:oMath>
                  </m:oMathPara>
                </a14:m>
                <a:endParaRPr lang="ru-RU" sz="1400" dirty="0"/>
              </a:p>
            </p:txBody>
          </p:sp>
        </mc:Choice>
        <mc:Fallback xmlns="">
          <p:sp>
            <p:nvSpPr>
              <p:cNvPr id="48" name="TextBox 4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95057" y="2782301"/>
                <a:ext cx="243656" cy="215444"/>
              </a:xfrm>
              <a:prstGeom prst="rect">
                <a:avLst/>
              </a:prstGeom>
              <a:blipFill rotWithShape="0">
                <a:blip r:embed="rId15"/>
                <a:stretch>
                  <a:fillRect l="-15000" r="-15000" b="-5556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" name="TextBox 48"/>
              <p:cNvSpPr txBox="1"/>
              <p:nvPr/>
            </p:nvSpPr>
            <p:spPr>
              <a:xfrm>
                <a:off x="3846172" y="2662020"/>
                <a:ext cx="179536" cy="2154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1400" b="0" i="1" smtClean="0">
                          <a:latin typeface="Cambria Math" panose="02040503050406030204" pitchFamily="18" charset="0"/>
                        </a:rPr>
                        <m:t>+</m:t>
                      </m:r>
                    </m:oMath>
                  </m:oMathPara>
                </a14:m>
                <a:endParaRPr lang="ru-RU" sz="1400" dirty="0"/>
              </a:p>
            </p:txBody>
          </p:sp>
        </mc:Choice>
        <mc:Fallback xmlns="">
          <p:sp>
            <p:nvSpPr>
              <p:cNvPr id="49" name="TextBox 4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46172" y="2662020"/>
                <a:ext cx="179536" cy="215444"/>
              </a:xfrm>
              <a:prstGeom prst="rect">
                <a:avLst/>
              </a:prstGeom>
              <a:blipFill rotWithShape="0">
                <a:blip r:embed="rId16"/>
                <a:stretch>
                  <a:fillRect l="-20690" r="-20690" b="-8571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0" name="Прямая соединительная линия 49"/>
          <p:cNvCxnSpPr/>
          <p:nvPr/>
        </p:nvCxnSpPr>
        <p:spPr>
          <a:xfrm>
            <a:off x="3995057" y="3030088"/>
            <a:ext cx="397556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1" name="TextBox 50"/>
              <p:cNvSpPr txBox="1"/>
              <p:nvPr/>
            </p:nvSpPr>
            <p:spPr>
              <a:xfrm>
                <a:off x="3946417" y="3064437"/>
                <a:ext cx="383118" cy="2154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1400" b="0" i="1" smtClean="0">
                          <a:latin typeface="Cambria Math" panose="02040503050406030204" pitchFamily="18" charset="0"/>
                        </a:rPr>
                        <m:t>8 28</m:t>
                      </m:r>
                    </m:oMath>
                  </m:oMathPara>
                </a14:m>
                <a:endParaRPr lang="ru-RU" sz="1400" dirty="0"/>
              </a:p>
            </p:txBody>
          </p:sp>
        </mc:Choice>
        <mc:Fallback xmlns="">
          <p:sp>
            <p:nvSpPr>
              <p:cNvPr id="51" name="TextBox 5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46417" y="3064437"/>
                <a:ext cx="383118" cy="215444"/>
              </a:xfrm>
              <a:prstGeom prst="rect">
                <a:avLst/>
              </a:prstGeom>
              <a:blipFill rotWithShape="0">
                <a:blip r:embed="rId17"/>
                <a:stretch>
                  <a:fillRect l="-9524" r="-9524" b="-8571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4" name="TextBox 53"/>
              <p:cNvSpPr txBox="1"/>
              <p:nvPr/>
            </p:nvSpPr>
            <p:spPr>
              <a:xfrm>
                <a:off x="4036300" y="3073514"/>
                <a:ext cx="81753" cy="2154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1400" b="0" i="1" smtClean="0">
                          <a:latin typeface="Cambria Math" panose="02040503050406030204" pitchFamily="18" charset="0"/>
                        </a:rPr>
                        <m:t>,</m:t>
                      </m:r>
                    </m:oMath>
                  </m:oMathPara>
                </a14:m>
                <a:endParaRPr lang="ru-RU" sz="1400" dirty="0"/>
              </a:p>
            </p:txBody>
          </p:sp>
        </mc:Choice>
        <mc:Fallback xmlns="">
          <p:sp>
            <p:nvSpPr>
              <p:cNvPr id="54" name="TextBox 5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6300" y="3073514"/>
                <a:ext cx="81753" cy="215444"/>
              </a:xfrm>
              <a:prstGeom prst="rect">
                <a:avLst/>
              </a:prstGeom>
              <a:blipFill rotWithShape="0"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87315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38" grpId="0"/>
      <p:bldP spid="40" grpId="0"/>
      <p:bldP spid="33" grpId="0"/>
      <p:bldP spid="43" grpId="0"/>
      <p:bldP spid="44" grpId="0"/>
      <p:bldP spid="45" grpId="0" animBg="1"/>
      <p:bldP spid="47" grpId="0"/>
      <p:bldP spid="48" grpId="0"/>
      <p:bldP spid="49" grpId="0"/>
      <p:bldP spid="5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162" y="1989303"/>
            <a:ext cx="2880000" cy="2880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Скругленная прямоугольная выноска 7"/>
              <p:cNvSpPr/>
              <p:nvPr/>
            </p:nvSpPr>
            <p:spPr>
              <a:xfrm>
                <a:off x="480018" y="980668"/>
                <a:ext cx="1655463" cy="481509"/>
              </a:xfrm>
              <a:prstGeom prst="wedgeRoundRectCallout">
                <a:avLst>
                  <a:gd name="adj1" fmla="val 17816"/>
                  <a:gd name="adj2" fmla="val 142627"/>
                  <a:gd name="adj3" fmla="val 16667"/>
                </a:avLst>
              </a:prstGeom>
              <a:solidFill>
                <a:schemeClr val="bg1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dirty="0" smtClean="0">
                    <a:solidFill>
                      <a:schemeClr val="tx1"/>
                    </a:solidFill>
                  </a:rPr>
                  <a:t>Само число равно </a:t>
                </a:r>
                <a14:m>
                  <m:oMath xmlns:m="http://schemas.openxmlformats.org/officeDocument/2006/math">
                    <m:r>
                      <a:rPr lang="ru-RU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100 %</m:t>
                    </m:r>
                  </m:oMath>
                </a14:m>
                <a:r>
                  <a:rPr lang="ru-RU" dirty="0" smtClean="0">
                    <a:solidFill>
                      <a:schemeClr val="tx1"/>
                    </a:solidFill>
                  </a:rPr>
                  <a:t>.</a:t>
                </a:r>
                <a:endParaRPr lang="ru-RU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8" name="Скругленная прямоугольная выноска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0018" y="980668"/>
                <a:ext cx="1655463" cy="481509"/>
              </a:xfrm>
              <a:prstGeom prst="wedgeRoundRectCallout">
                <a:avLst>
                  <a:gd name="adj1" fmla="val 17816"/>
                  <a:gd name="adj2" fmla="val 142627"/>
                  <a:gd name="adj3" fmla="val 16667"/>
                </a:avLst>
              </a:prstGeom>
              <a:blipFill rotWithShape="0">
                <a:blip r:embed="rId5"/>
                <a:stretch>
                  <a:fillRect t="-1282"/>
                </a:stretch>
              </a:blipFill>
              <a:ln>
                <a:solidFill>
                  <a:srgbClr val="C00000"/>
                </a:solidFill>
              </a:ln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08027" y="1567463"/>
            <a:ext cx="1464443" cy="339390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418205" y="1591467"/>
            <a:ext cx="1408974" cy="33948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2153691" y="417557"/>
                <a:ext cx="2615907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1400" dirty="0" smtClean="0"/>
                  <a:t>Работа выполнена на </a:t>
                </a:r>
                <a14:m>
                  <m:oMath xmlns:m="http://schemas.openxmlformats.org/officeDocument/2006/math">
                    <m:r>
                      <a:rPr lang="ru-RU" sz="1400" b="0" i="1" smtClean="0">
                        <a:latin typeface="Cambria Math" panose="02040503050406030204" pitchFamily="18" charset="0"/>
                      </a:rPr>
                      <m:t>100 %</m:t>
                    </m:r>
                  </m:oMath>
                </a14:m>
                <a:endParaRPr lang="ru-RU" sz="1400" dirty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53691" y="417557"/>
                <a:ext cx="2615907" cy="307777"/>
              </a:xfrm>
              <a:prstGeom prst="rect">
                <a:avLst/>
              </a:prstGeom>
              <a:blipFill rotWithShape="0">
                <a:blip r:embed="rId8"/>
                <a:stretch>
                  <a:fillRect l="-699" t="-1961" b="-19608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2166815" y="743856"/>
                <a:ext cx="2615907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1400" dirty="0" smtClean="0"/>
                  <a:t>Батарея заряжена на </a:t>
                </a:r>
                <a14:m>
                  <m:oMath xmlns:m="http://schemas.openxmlformats.org/officeDocument/2006/math">
                    <m:r>
                      <a:rPr lang="ru-RU" sz="1400" b="0" i="1" smtClean="0">
                        <a:latin typeface="Cambria Math" panose="02040503050406030204" pitchFamily="18" charset="0"/>
                      </a:rPr>
                      <m:t>100 %</m:t>
                    </m:r>
                  </m:oMath>
                </a14:m>
                <a:endParaRPr lang="ru-RU" sz="1400" dirty="0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66815" y="743856"/>
                <a:ext cx="2615907" cy="307777"/>
              </a:xfrm>
              <a:prstGeom prst="rect">
                <a:avLst/>
              </a:prstGeom>
              <a:blipFill rotWithShape="0">
                <a:blip r:embed="rId9"/>
                <a:stretch>
                  <a:fillRect l="-698" t="-3922" b="-19608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/>
          <p:cNvSpPr txBox="1"/>
          <p:nvPr/>
        </p:nvSpPr>
        <p:spPr>
          <a:xfrm>
            <a:off x="4558278" y="417557"/>
            <a:ext cx="400972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– </a:t>
            </a:r>
            <a:r>
              <a:rPr lang="ru-RU" sz="1400" dirty="0"/>
              <a:t>работа выполнена </a:t>
            </a:r>
            <a:r>
              <a:rPr lang="ru-RU" sz="1400" dirty="0" smtClean="0"/>
              <a:t>полностью. </a:t>
            </a:r>
            <a:endParaRPr lang="ru-RU" sz="1400" dirty="0"/>
          </a:p>
        </p:txBody>
      </p:sp>
      <p:sp>
        <p:nvSpPr>
          <p:cNvPr id="14" name="TextBox 13"/>
          <p:cNvSpPr txBox="1"/>
          <p:nvPr/>
        </p:nvSpPr>
        <p:spPr>
          <a:xfrm>
            <a:off x="4558278" y="737002"/>
            <a:ext cx="31079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– батарея полностью заряжена. 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1384825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162" y="1989303"/>
            <a:ext cx="2880000" cy="2880000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08027" y="1567464"/>
            <a:ext cx="1464442" cy="3393898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418205" y="1591468"/>
            <a:ext cx="1408973" cy="3394798"/>
          </a:xfrm>
          <a:prstGeom prst="rect">
            <a:avLst/>
          </a:prstGeom>
        </p:spPr>
      </p:pic>
      <p:sp>
        <p:nvSpPr>
          <p:cNvPr id="37" name="Скругленная прямоугольная выноска 36"/>
          <p:cNvSpPr/>
          <p:nvPr/>
        </p:nvSpPr>
        <p:spPr>
          <a:xfrm>
            <a:off x="352309" y="404539"/>
            <a:ext cx="2522745" cy="953664"/>
          </a:xfrm>
          <a:prstGeom prst="wedgeRoundRectCallout">
            <a:avLst>
              <a:gd name="adj1" fmla="val -7258"/>
              <a:gd name="adj2" fmla="val 117130"/>
              <a:gd name="adj3" fmla="val 16667"/>
            </a:avLst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Скажите, мальчики. </a:t>
            </a:r>
            <a:endParaRPr lang="ru-RU" dirty="0" smtClean="0">
              <a:solidFill>
                <a:schemeClr val="tx1"/>
              </a:solidFill>
            </a:endParaRPr>
          </a:p>
          <a:p>
            <a:pPr algn="ctr"/>
            <a:r>
              <a:rPr lang="ru-RU" dirty="0" smtClean="0">
                <a:solidFill>
                  <a:schemeClr val="tx1"/>
                </a:solidFill>
              </a:rPr>
              <a:t>А </a:t>
            </a:r>
            <a:r>
              <a:rPr lang="ru-RU" dirty="0">
                <a:solidFill>
                  <a:schemeClr val="tx1"/>
                </a:solidFill>
              </a:rPr>
              <a:t>где ещё мы часто слышим </a:t>
            </a:r>
            <a:r>
              <a:rPr lang="ru-RU" dirty="0" smtClean="0">
                <a:solidFill>
                  <a:schemeClr val="tx1"/>
                </a:solidFill>
              </a:rPr>
              <a:t>о процентах?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4" name="Скругленная прямоугольная выноска 33"/>
          <p:cNvSpPr/>
          <p:nvPr/>
        </p:nvSpPr>
        <p:spPr>
          <a:xfrm>
            <a:off x="6262480" y="399000"/>
            <a:ext cx="2522745" cy="953664"/>
          </a:xfrm>
          <a:prstGeom prst="wedgeRoundRectCallout">
            <a:avLst>
              <a:gd name="adj1" fmla="val -414"/>
              <a:gd name="adj2" fmla="val 78240"/>
              <a:gd name="adj3" fmla="val 16667"/>
            </a:avLst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В магазинах.</a:t>
            </a:r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4473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672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524" y="-217410"/>
            <a:ext cx="9178524" cy="5862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2698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524" y="-143599"/>
            <a:ext cx="9178524" cy="5715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8825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100" y="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4661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28575"/>
            <a:ext cx="9144000" cy="5164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3014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162" y="1989303"/>
            <a:ext cx="2880000" cy="2880000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08027" y="1567464"/>
            <a:ext cx="1464442" cy="3393898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418205" y="1591468"/>
            <a:ext cx="1408973" cy="3394798"/>
          </a:xfrm>
          <a:prstGeom prst="rect">
            <a:avLst/>
          </a:prstGeom>
        </p:spPr>
      </p:pic>
      <p:sp>
        <p:nvSpPr>
          <p:cNvPr id="37" name="Скругленная прямоугольная выноска 36"/>
          <p:cNvSpPr/>
          <p:nvPr/>
        </p:nvSpPr>
        <p:spPr>
          <a:xfrm>
            <a:off x="352309" y="404539"/>
            <a:ext cx="3838691" cy="953664"/>
          </a:xfrm>
          <a:prstGeom prst="wedgeRoundRectCallout">
            <a:avLst>
              <a:gd name="adj1" fmla="val -20161"/>
              <a:gd name="adj2" fmla="val 112136"/>
              <a:gd name="adj3" fmla="val 16667"/>
            </a:avLst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Чаще всего проценты используют тогда, когда нужно показать, как меняется та или </a:t>
            </a:r>
            <a:r>
              <a:rPr lang="ru-RU" dirty="0" smtClean="0">
                <a:solidFill>
                  <a:schemeClr val="tx1"/>
                </a:solidFill>
              </a:rPr>
              <a:t>иная </a:t>
            </a:r>
            <a:r>
              <a:rPr lang="ru-RU" dirty="0">
                <a:solidFill>
                  <a:schemeClr val="tx1"/>
                </a:solidFill>
              </a:rPr>
              <a:t>величина.</a:t>
            </a:r>
          </a:p>
        </p:txBody>
      </p:sp>
    </p:spTree>
    <p:extLst>
      <p:ext uri="{BB962C8B-B14F-4D97-AF65-F5344CB8AC3E}">
        <p14:creationId xmlns:p14="http://schemas.microsoft.com/office/powerpoint/2010/main" val="1235143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8256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9128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5329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23404" y="1745937"/>
            <a:ext cx="1242699" cy="1744551"/>
          </a:xfrm>
          <a:prstGeom prst="rect">
            <a:avLst/>
          </a:prstGeom>
        </p:spPr>
      </p:pic>
      <p:sp>
        <p:nvSpPr>
          <p:cNvPr id="11" name="Скругленная прямоугольная выноска 10"/>
          <p:cNvSpPr/>
          <p:nvPr/>
        </p:nvSpPr>
        <p:spPr>
          <a:xfrm>
            <a:off x="3834393" y="360107"/>
            <a:ext cx="2393370" cy="1237921"/>
          </a:xfrm>
          <a:prstGeom prst="wedgeRoundRectCallout">
            <a:avLst>
              <a:gd name="adj1" fmla="val 31526"/>
              <a:gd name="adj2" fmla="val 58638"/>
              <a:gd name="adj3" fmla="val 16667"/>
            </a:avLst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Читаю книгу.</a:t>
            </a:r>
          </a:p>
          <a:p>
            <a:pPr algn="ctr"/>
            <a:r>
              <a:rPr lang="ru-RU" dirty="0" smtClean="0">
                <a:solidFill>
                  <a:schemeClr val="tx1"/>
                </a:solidFill>
              </a:rPr>
              <a:t>Да.</a:t>
            </a:r>
          </a:p>
          <a:p>
            <a:pPr algn="ctr"/>
            <a:r>
              <a:rPr lang="ru-RU" dirty="0">
                <a:solidFill>
                  <a:schemeClr val="tx1"/>
                </a:solidFill>
              </a:rPr>
              <a:t>Только я не совсем понимаю.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62351" y="1765860"/>
            <a:ext cx="1191785" cy="1724628"/>
          </a:xfrm>
          <a:prstGeom prst="rect">
            <a:avLst/>
          </a:prstGeom>
        </p:spPr>
      </p:pic>
      <p:sp>
        <p:nvSpPr>
          <p:cNvPr id="13" name="Скругленная прямоугольная выноска 12"/>
          <p:cNvSpPr/>
          <p:nvPr/>
        </p:nvSpPr>
        <p:spPr>
          <a:xfrm>
            <a:off x="648352" y="364469"/>
            <a:ext cx="2393370" cy="1237921"/>
          </a:xfrm>
          <a:prstGeom prst="wedgeRoundRectCallout">
            <a:avLst>
              <a:gd name="adj1" fmla="val 54343"/>
              <a:gd name="adj2" fmla="val 65260"/>
              <a:gd name="adj3" fmla="val 16667"/>
            </a:avLst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Саш, привет. Чем занимаешься</a:t>
            </a:r>
            <a:r>
              <a:rPr lang="ru-RU" dirty="0" smtClean="0">
                <a:solidFill>
                  <a:schemeClr val="tx1"/>
                </a:solidFill>
              </a:rPr>
              <a:t>?</a:t>
            </a:r>
          </a:p>
          <a:p>
            <a:pPr algn="ctr"/>
            <a:r>
              <a:rPr lang="ru-RU" dirty="0">
                <a:solidFill>
                  <a:schemeClr val="tx1"/>
                </a:solidFill>
              </a:rPr>
              <a:t>Интересная?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7009" y="2455452"/>
            <a:ext cx="1851658" cy="1383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5926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8256"/>
            <a:ext cx="914399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4289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162" y="1989303"/>
            <a:ext cx="2880000" cy="2880000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08027" y="1567464"/>
            <a:ext cx="1464442" cy="3393898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418205" y="1591468"/>
            <a:ext cx="1408973" cy="339479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7" name="Скругленная прямоугольная выноска 36"/>
              <p:cNvSpPr/>
              <p:nvPr/>
            </p:nvSpPr>
            <p:spPr>
              <a:xfrm>
                <a:off x="352309" y="404539"/>
                <a:ext cx="3838691" cy="953664"/>
              </a:xfrm>
              <a:prstGeom prst="wedgeRoundRectCallout">
                <a:avLst>
                  <a:gd name="adj1" fmla="val -20161"/>
                  <a:gd name="adj2" fmla="val 112136"/>
                  <a:gd name="adj3" fmla="val 16667"/>
                </a:avLst>
              </a:prstGeom>
              <a:solidFill>
                <a:schemeClr val="bg1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dirty="0" smtClean="0">
                    <a:solidFill>
                      <a:schemeClr val="tx1"/>
                    </a:solidFill>
                  </a:rPr>
                  <a:t>Количество </a:t>
                </a:r>
                <a:r>
                  <a:rPr lang="ru-RU" dirty="0">
                    <a:solidFill>
                      <a:schemeClr val="tx1"/>
                    </a:solidFill>
                  </a:rPr>
                  <a:t>учеников, которые посещают факультатив по </a:t>
                </a:r>
                <a:r>
                  <a:rPr lang="ru-RU" dirty="0" smtClean="0">
                    <a:solidFill>
                      <a:schemeClr val="tx1"/>
                    </a:solidFill>
                  </a:rPr>
                  <a:t>математике, </a:t>
                </a:r>
                <a:r>
                  <a:rPr lang="ru-RU" dirty="0">
                    <a:solidFill>
                      <a:schemeClr val="tx1"/>
                    </a:solidFill>
                  </a:rPr>
                  <a:t>увеличилось на </a:t>
                </a:r>
                <a14:m>
                  <m:oMath xmlns:m="http://schemas.openxmlformats.org/officeDocument/2006/math">
                    <m:r>
                      <a:rPr lang="ru-RU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100 %</m:t>
                    </m:r>
                  </m:oMath>
                </a14:m>
                <a:r>
                  <a:rPr lang="ru-RU" dirty="0">
                    <a:solidFill>
                      <a:schemeClr val="tx1"/>
                    </a:solidFill>
                  </a:rPr>
                  <a:t>.</a:t>
                </a:r>
              </a:p>
            </p:txBody>
          </p:sp>
        </mc:Choice>
        <mc:Fallback xmlns="">
          <p:sp>
            <p:nvSpPr>
              <p:cNvPr id="37" name="Скругленная прямоугольная выноска 3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2309" y="404539"/>
                <a:ext cx="3838691" cy="953664"/>
              </a:xfrm>
              <a:prstGeom prst="wedgeRoundRectCallout">
                <a:avLst>
                  <a:gd name="adj1" fmla="val -20161"/>
                  <a:gd name="adj2" fmla="val 112136"/>
                  <a:gd name="adj3" fmla="val 16667"/>
                </a:avLst>
              </a:prstGeom>
              <a:blipFill rotWithShape="0">
                <a:blip r:embed="rId7"/>
                <a:stretch>
                  <a:fillRect/>
                </a:stretch>
              </a:blipFill>
              <a:ln>
                <a:solidFill>
                  <a:srgbClr val="C00000"/>
                </a:solidFill>
              </a:ln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64199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162" y="1989303"/>
            <a:ext cx="2880000" cy="2880000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08027" y="1567464"/>
            <a:ext cx="1464442" cy="3393898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418205" y="1591468"/>
            <a:ext cx="1408973" cy="339479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7" name="Скругленная прямоугольная выноска 36"/>
              <p:cNvSpPr/>
              <p:nvPr/>
            </p:nvSpPr>
            <p:spPr>
              <a:xfrm>
                <a:off x="352309" y="404539"/>
                <a:ext cx="3838691" cy="953664"/>
              </a:xfrm>
              <a:prstGeom prst="wedgeRoundRectCallout">
                <a:avLst>
                  <a:gd name="adj1" fmla="val -20161"/>
                  <a:gd name="adj2" fmla="val 112136"/>
                  <a:gd name="adj3" fmla="val 16667"/>
                </a:avLst>
              </a:prstGeom>
              <a:solidFill>
                <a:schemeClr val="bg1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dirty="0" smtClean="0">
                    <a:solidFill>
                      <a:schemeClr val="tx1"/>
                    </a:solidFill>
                  </a:rPr>
                  <a:t>Если по акции цена товара уменьшается вдвое, то говорят, что произошло снижение цены на </a:t>
                </a:r>
                <a14:m>
                  <m:oMath xmlns:m="http://schemas.openxmlformats.org/officeDocument/2006/math">
                    <m:r>
                      <a:rPr lang="ru-RU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50 %</m:t>
                    </m:r>
                  </m:oMath>
                </a14:m>
                <a:r>
                  <a:rPr lang="ru-RU" dirty="0">
                    <a:solidFill>
                      <a:schemeClr val="tx1"/>
                    </a:solidFill>
                  </a:rPr>
                  <a:t>.</a:t>
                </a:r>
              </a:p>
            </p:txBody>
          </p:sp>
        </mc:Choice>
        <mc:Fallback xmlns="">
          <p:sp>
            <p:nvSpPr>
              <p:cNvPr id="37" name="Скругленная прямоугольная выноска 3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2309" y="404539"/>
                <a:ext cx="3838691" cy="953664"/>
              </a:xfrm>
              <a:prstGeom prst="wedgeRoundRectCallout">
                <a:avLst>
                  <a:gd name="adj1" fmla="val -20161"/>
                  <a:gd name="adj2" fmla="val 112136"/>
                  <a:gd name="adj3" fmla="val 16667"/>
                </a:avLst>
              </a:prstGeom>
              <a:blipFill rotWithShape="0">
                <a:blip r:embed="rId7"/>
                <a:stretch>
                  <a:fillRect/>
                </a:stretch>
              </a:blipFill>
              <a:ln>
                <a:solidFill>
                  <a:srgbClr val="C00000"/>
                </a:solidFill>
              </a:ln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Рисунок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5415" y="1692275"/>
            <a:ext cx="2355850" cy="2355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0412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162" y="1989303"/>
            <a:ext cx="2880000" cy="2880000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08027" y="1567464"/>
            <a:ext cx="1464442" cy="3393898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418205" y="1591468"/>
            <a:ext cx="1408973" cy="3394798"/>
          </a:xfrm>
          <a:prstGeom prst="rect">
            <a:avLst/>
          </a:prstGeom>
        </p:spPr>
      </p:pic>
      <p:sp>
        <p:nvSpPr>
          <p:cNvPr id="37" name="Скругленная прямоугольная выноска 36"/>
          <p:cNvSpPr/>
          <p:nvPr/>
        </p:nvSpPr>
        <p:spPr>
          <a:xfrm>
            <a:off x="352309" y="404539"/>
            <a:ext cx="3838691" cy="953664"/>
          </a:xfrm>
          <a:prstGeom prst="wedgeRoundRectCallout">
            <a:avLst>
              <a:gd name="adj1" fmla="val -20161"/>
              <a:gd name="adj2" fmla="val 112136"/>
              <a:gd name="adj3" fmla="val 16667"/>
            </a:avLst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Любое количество процентов очень просто записать десятичной дробью</a:t>
            </a:r>
            <a:r>
              <a:rPr lang="ru-RU" dirty="0" smtClean="0">
                <a:solidFill>
                  <a:schemeClr val="tx1"/>
                </a:solidFill>
              </a:rPr>
              <a:t>.</a:t>
            </a:r>
          </a:p>
          <a:p>
            <a:pPr algn="ctr"/>
            <a:r>
              <a:rPr lang="ru-RU" dirty="0">
                <a:solidFill>
                  <a:schemeClr val="tx1"/>
                </a:solidFill>
              </a:rPr>
              <a:t>Да, </a:t>
            </a:r>
            <a:r>
              <a:rPr lang="ru-RU" dirty="0" smtClean="0">
                <a:solidFill>
                  <a:schemeClr val="tx1"/>
                </a:solidFill>
              </a:rPr>
              <a:t>Паша, </a:t>
            </a:r>
            <a:r>
              <a:rPr lang="ru-RU" dirty="0">
                <a:solidFill>
                  <a:schemeClr val="tx1"/>
                </a:solidFill>
              </a:rPr>
              <a:t>ты абсолютно прав.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3227576" y="1596832"/>
                <a:ext cx="296526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ru-RU" sz="1800" b="0" i="1" smtClean="0">
                        <a:latin typeface="Cambria Math" panose="02040503050406030204" pitchFamily="18" charset="0"/>
                      </a:rPr>
                      <m:t>1 %</m:t>
                    </m:r>
                  </m:oMath>
                </a14:m>
                <a:r>
                  <a:rPr lang="ru-RU" sz="1800" dirty="0" smtClean="0"/>
                  <a:t> – одна сотая числа.</a:t>
                </a:r>
                <a:endParaRPr lang="ru-RU" sz="1800" dirty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27576" y="1596832"/>
                <a:ext cx="2965262" cy="369332"/>
              </a:xfrm>
              <a:prstGeom prst="rect">
                <a:avLst/>
              </a:prstGeom>
              <a:blipFill rotWithShape="0">
                <a:blip r:embed="rId7"/>
                <a:stretch>
                  <a:fillRect t="-8197" b="-2623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3932292" y="2204793"/>
                <a:ext cx="117660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ru-RU" sz="1800" b="0" i="1" smtClean="0">
                        <a:latin typeface="Cambria Math" panose="02040503050406030204" pitchFamily="18" charset="0"/>
                      </a:rPr>
                      <m:t>1 %=0,01</m:t>
                    </m:r>
                  </m:oMath>
                </a14:m>
                <a:r>
                  <a:rPr lang="ru-RU" sz="1800" dirty="0" smtClean="0"/>
                  <a:t>.</a:t>
                </a:r>
                <a:endParaRPr lang="ru-RU" sz="1800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32292" y="2204793"/>
                <a:ext cx="1176604" cy="276999"/>
              </a:xfrm>
              <a:prstGeom prst="rect">
                <a:avLst/>
              </a:prstGeom>
              <a:blipFill rotWithShape="0">
                <a:blip r:embed="rId8"/>
                <a:stretch>
                  <a:fillRect l="-6736" t="-26667" r="-11917" b="-53333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Скругленная прямоугольная выноска 9"/>
          <p:cNvSpPr/>
          <p:nvPr/>
        </p:nvSpPr>
        <p:spPr>
          <a:xfrm>
            <a:off x="6419850" y="404539"/>
            <a:ext cx="2365375" cy="586061"/>
          </a:xfrm>
          <a:prstGeom prst="wedgeRoundRectCallout">
            <a:avLst>
              <a:gd name="adj1" fmla="val -5679"/>
              <a:gd name="adj2" fmla="val 145812"/>
              <a:gd name="adj3" fmla="val 16667"/>
            </a:avLst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Подожди, </a:t>
            </a:r>
            <a:r>
              <a:rPr lang="ru-RU" dirty="0" err="1" smtClean="0">
                <a:solidFill>
                  <a:schemeClr val="tx1"/>
                </a:solidFill>
              </a:rPr>
              <a:t>Электроша</a:t>
            </a:r>
            <a:r>
              <a:rPr lang="ru-RU" dirty="0" smtClean="0">
                <a:solidFill>
                  <a:schemeClr val="tx1"/>
                </a:solidFill>
              </a:rPr>
              <a:t>.</a:t>
            </a:r>
            <a:endParaRPr lang="ru-RU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3866569" y="2717302"/>
                <a:ext cx="130805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ru-RU" sz="1800" b="0" i="1" smtClean="0">
                        <a:latin typeface="Cambria Math" panose="02040503050406030204" pitchFamily="18" charset="0"/>
                      </a:rPr>
                      <m:t>15 %=0,15</m:t>
                    </m:r>
                  </m:oMath>
                </a14:m>
                <a:r>
                  <a:rPr lang="ru-RU" sz="1800" dirty="0" smtClean="0"/>
                  <a:t>.</a:t>
                </a:r>
                <a:endParaRPr lang="ru-RU" sz="1800" dirty="0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66569" y="2717302"/>
                <a:ext cx="1308050" cy="276999"/>
              </a:xfrm>
              <a:prstGeom prst="rect">
                <a:avLst/>
              </a:prstGeom>
              <a:blipFill rotWithShape="0">
                <a:blip r:embed="rId9"/>
                <a:stretch>
                  <a:fillRect l="-6512" t="-26667" r="-10233" b="-53333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70552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1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358774" y="361950"/>
            <a:ext cx="5502275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dirty="0" smtClean="0">
                <a:solidFill>
                  <a:srgbClr val="C00000"/>
                </a:solidFill>
                <a:latin typeface="+mj-lt"/>
              </a:rPr>
              <a:t>Правило</a:t>
            </a:r>
            <a:endParaRPr lang="ru-RU" sz="2400" dirty="0">
              <a:solidFill>
                <a:srgbClr val="C00000"/>
              </a:solidFill>
              <a:latin typeface="+mj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370460" y="899398"/>
                <a:ext cx="5487033" cy="83099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ru-RU" sz="1800" dirty="0" smtClean="0"/>
                  <a:t>Для того, чтобы проценты записать десятичной дробью или натуральным числом, надо число, которое стоит перед знаком </a:t>
                </a:r>
                <a14:m>
                  <m:oMath xmlns:m="http://schemas.openxmlformats.org/officeDocument/2006/math">
                    <m:r>
                      <a:rPr lang="ru-RU" sz="1800" b="0" i="1" dirty="0" smtClean="0">
                        <a:latin typeface="Cambria Math" panose="02040503050406030204" pitchFamily="18" charset="0"/>
                      </a:rPr>
                      <m:t>%</m:t>
                    </m:r>
                  </m:oMath>
                </a14:m>
                <a:r>
                  <a:rPr lang="ru-RU" sz="1800" dirty="0" smtClean="0"/>
                  <a:t> разделить на </a:t>
                </a:r>
                <a14:m>
                  <m:oMath xmlns:m="http://schemas.openxmlformats.org/officeDocument/2006/math">
                    <m:r>
                      <a:rPr lang="ru-RU" sz="1800" b="0" i="1" dirty="0" smtClean="0">
                        <a:latin typeface="Cambria Math" panose="02040503050406030204" pitchFamily="18" charset="0"/>
                      </a:rPr>
                      <m:t>100</m:t>
                    </m:r>
                  </m:oMath>
                </a14:m>
                <a:r>
                  <a:rPr lang="ru-RU" sz="1800" dirty="0"/>
                  <a:t>.</a:t>
                </a: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0460" y="899398"/>
                <a:ext cx="5487033" cy="830997"/>
              </a:xfrm>
              <a:prstGeom prst="rect">
                <a:avLst/>
              </a:prstGeom>
              <a:blipFill rotWithShape="0">
                <a:blip r:embed="rId4"/>
                <a:stretch>
                  <a:fillRect l="-2667" t="-8824" b="-16912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61049" y="1344168"/>
            <a:ext cx="3107700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7101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162" y="1989303"/>
            <a:ext cx="2880000" cy="2880000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08027" y="1567464"/>
            <a:ext cx="1464442" cy="3393898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418205" y="1591468"/>
            <a:ext cx="1408973" cy="3394798"/>
          </a:xfrm>
          <a:prstGeom prst="rect">
            <a:avLst/>
          </a:prstGeom>
        </p:spPr>
      </p:pic>
      <p:sp>
        <p:nvSpPr>
          <p:cNvPr id="37" name="Скругленная прямоугольная выноска 36"/>
          <p:cNvSpPr/>
          <p:nvPr/>
        </p:nvSpPr>
        <p:spPr>
          <a:xfrm>
            <a:off x="352309" y="404539"/>
            <a:ext cx="1752716" cy="586061"/>
          </a:xfrm>
          <a:prstGeom prst="wedgeRoundRectCallout">
            <a:avLst>
              <a:gd name="adj1" fmla="val 22771"/>
              <a:gd name="adj2" fmla="val 203150"/>
              <a:gd name="adj3" fmla="val 16667"/>
            </a:avLst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Конечно, </a:t>
            </a:r>
            <a:r>
              <a:rPr lang="ru-RU" dirty="0">
                <a:solidFill>
                  <a:schemeClr val="tx1"/>
                </a:solidFill>
              </a:rPr>
              <a:t>можно.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3826417" y="1712304"/>
                <a:ext cx="113172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ru-RU" sz="1800" b="0" i="1" smtClean="0">
                        <a:latin typeface="Cambria Math" panose="02040503050406030204" pitchFamily="18" charset="0"/>
                      </a:rPr>
                      <m:t>100 %=1</m:t>
                    </m:r>
                  </m:oMath>
                </a14:m>
                <a:r>
                  <a:rPr lang="ru-RU" sz="1800" dirty="0" smtClean="0"/>
                  <a:t>.</a:t>
                </a:r>
                <a:endParaRPr lang="ru-RU" sz="1800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26417" y="1712304"/>
                <a:ext cx="1131720" cy="276999"/>
              </a:xfrm>
              <a:prstGeom prst="rect">
                <a:avLst/>
              </a:prstGeom>
              <a:blipFill rotWithShape="0">
                <a:blip r:embed="rId7"/>
                <a:stretch>
                  <a:fillRect l="-7568" t="-26667" r="-11892" b="-53333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Скругленная прямоугольная выноска 9"/>
          <p:cNvSpPr/>
          <p:nvPr/>
        </p:nvSpPr>
        <p:spPr>
          <a:xfrm>
            <a:off x="4638676" y="404539"/>
            <a:ext cx="4146550" cy="586061"/>
          </a:xfrm>
          <a:prstGeom prst="wedgeRoundRectCallout">
            <a:avLst>
              <a:gd name="adj1" fmla="val 20048"/>
              <a:gd name="adj2" fmla="val 127934"/>
              <a:gd name="adj3" fmla="val 16667"/>
            </a:avLst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А разве проценты можно перевести в натуральное число?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3826417" y="2098177"/>
                <a:ext cx="113172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ru-RU" sz="1800" b="0" i="1" smtClean="0">
                        <a:latin typeface="Cambria Math" panose="02040503050406030204" pitchFamily="18" charset="0"/>
                      </a:rPr>
                      <m:t>200 %=2</m:t>
                    </m:r>
                  </m:oMath>
                </a14:m>
                <a:r>
                  <a:rPr lang="ru-RU" sz="1800" dirty="0" smtClean="0"/>
                  <a:t>.</a:t>
                </a:r>
                <a:endParaRPr lang="ru-RU" sz="1800" dirty="0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26417" y="2098177"/>
                <a:ext cx="1131720" cy="276999"/>
              </a:xfrm>
              <a:prstGeom prst="rect">
                <a:avLst/>
              </a:prstGeom>
              <a:blipFill rotWithShape="0">
                <a:blip r:embed="rId8"/>
                <a:stretch>
                  <a:fillRect l="-7568" t="-26087" r="-11892" b="-52174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36004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10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162" y="1989303"/>
            <a:ext cx="2880000" cy="2880000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08027" y="1567464"/>
            <a:ext cx="1464442" cy="3393898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418205" y="1591468"/>
            <a:ext cx="1408973" cy="3394798"/>
          </a:xfrm>
          <a:prstGeom prst="rect">
            <a:avLst/>
          </a:prstGeom>
        </p:spPr>
      </p:pic>
      <p:sp>
        <p:nvSpPr>
          <p:cNvPr id="37" name="Скругленная прямоугольная выноска 36"/>
          <p:cNvSpPr/>
          <p:nvPr/>
        </p:nvSpPr>
        <p:spPr>
          <a:xfrm>
            <a:off x="352308" y="404539"/>
            <a:ext cx="4003791" cy="848764"/>
          </a:xfrm>
          <a:prstGeom prst="wedgeRoundRectCallout">
            <a:avLst>
              <a:gd name="adj1" fmla="val -18437"/>
              <a:gd name="adj2" fmla="val 130504"/>
              <a:gd name="adj3" fmla="val 16667"/>
            </a:avLst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Удобно </a:t>
            </a:r>
            <a:r>
              <a:rPr lang="ru-RU" dirty="0">
                <a:solidFill>
                  <a:schemeClr val="tx1"/>
                </a:solidFill>
              </a:rPr>
              <a:t>пользоваться процентами, когда мы хотим </a:t>
            </a:r>
            <a:r>
              <a:rPr lang="ru-RU" dirty="0" smtClean="0">
                <a:solidFill>
                  <a:schemeClr val="tx1"/>
                </a:solidFill>
              </a:rPr>
              <a:t>получить более </a:t>
            </a:r>
            <a:r>
              <a:rPr lang="ru-RU" dirty="0">
                <a:solidFill>
                  <a:schemeClr val="tx1"/>
                </a:solidFill>
              </a:rPr>
              <a:t>точное представление о числе</a:t>
            </a:r>
            <a:r>
              <a:rPr lang="ru-RU" dirty="0" smtClean="0">
                <a:solidFill>
                  <a:schemeClr val="tx1"/>
                </a:solidFill>
              </a:rPr>
              <a:t>.</a:t>
            </a:r>
            <a:endParaRPr lang="ru-RU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3494171" y="1452970"/>
                <a:ext cx="185948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1800" b="0" i="1" smtClean="0">
                          <a:latin typeface="Cambria Math" panose="02040503050406030204" pitchFamily="18" charset="0"/>
                        </a:rPr>
                        <m:t>5</m:t>
                      </m:r>
                    </m:oMath>
                  </m:oMathPara>
                </a14:m>
                <a:endParaRPr lang="ru-RU" sz="1800" dirty="0"/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94171" y="1452970"/>
                <a:ext cx="185948" cy="276999"/>
              </a:xfrm>
              <a:prstGeom prst="rect">
                <a:avLst/>
              </a:prstGeom>
              <a:blipFill rotWithShape="0">
                <a:blip r:embed="rId7"/>
                <a:stretch>
                  <a:fillRect l="-29032" r="-29032" b="-8696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3960896" y="1452969"/>
                <a:ext cx="185948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1800" b="0" i="1" smtClean="0">
                          <a:latin typeface="Cambria Math" panose="02040503050406030204" pitchFamily="18" charset="0"/>
                        </a:rPr>
                        <m:t>5</m:t>
                      </m:r>
                    </m:oMath>
                  </m:oMathPara>
                </a14:m>
                <a:endParaRPr lang="ru-RU" sz="1800" dirty="0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60896" y="1452969"/>
                <a:ext cx="185948" cy="276999"/>
              </a:xfrm>
              <a:prstGeom prst="rect">
                <a:avLst/>
              </a:prstGeom>
              <a:blipFill rotWithShape="0">
                <a:blip r:embed="rId8"/>
                <a:stretch>
                  <a:fillRect l="-30000" r="-33333" b="-8696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4427621" y="1452968"/>
                <a:ext cx="185948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1800" b="0" i="1" smtClean="0">
                          <a:latin typeface="Cambria Math" panose="02040503050406030204" pitchFamily="18" charset="0"/>
                        </a:rPr>
                        <m:t>5</m:t>
                      </m:r>
                    </m:oMath>
                  </m:oMathPara>
                </a14:m>
                <a:endParaRPr lang="ru-RU" sz="1800" dirty="0"/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27621" y="1452968"/>
                <a:ext cx="185948" cy="276999"/>
              </a:xfrm>
              <a:prstGeom prst="rect">
                <a:avLst/>
              </a:prstGeom>
              <a:blipFill rotWithShape="0">
                <a:blip r:embed="rId9"/>
                <a:stretch>
                  <a:fillRect l="-29032" r="-29032" b="-8696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4888629" y="1452967"/>
                <a:ext cx="185948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1800" b="0" i="1" smtClean="0">
                          <a:latin typeface="Cambria Math" panose="02040503050406030204" pitchFamily="18" charset="0"/>
                        </a:rPr>
                        <m:t>5</m:t>
                      </m:r>
                    </m:oMath>
                  </m:oMathPara>
                </a14:m>
                <a:endParaRPr lang="ru-RU" sz="1800" dirty="0"/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88629" y="1452967"/>
                <a:ext cx="185948" cy="276999"/>
              </a:xfrm>
              <a:prstGeom prst="rect">
                <a:avLst/>
              </a:prstGeom>
              <a:blipFill rotWithShape="0">
                <a:blip r:embed="rId10"/>
                <a:stretch>
                  <a:fillRect l="-30000" r="-33333" b="-8696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5361071" y="1452966"/>
                <a:ext cx="185948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1800" b="0" i="1" smtClean="0">
                          <a:latin typeface="Cambria Math" panose="02040503050406030204" pitchFamily="18" charset="0"/>
                        </a:rPr>
                        <m:t>5</m:t>
                      </m:r>
                    </m:oMath>
                  </m:oMathPara>
                </a14:m>
                <a:endParaRPr lang="ru-RU" sz="1800" dirty="0"/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61071" y="1452966"/>
                <a:ext cx="185948" cy="276999"/>
              </a:xfrm>
              <a:prstGeom prst="rect">
                <a:avLst/>
              </a:prstGeom>
              <a:blipFill rotWithShape="0">
                <a:blip r:embed="rId11"/>
                <a:stretch>
                  <a:fillRect l="-29032" r="-29032" b="-8696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81953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162" y="1989303"/>
            <a:ext cx="2880000" cy="2880000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08027" y="1567464"/>
            <a:ext cx="1464442" cy="3393898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418205" y="1591468"/>
            <a:ext cx="1408973" cy="3394798"/>
          </a:xfrm>
          <a:prstGeom prst="rect">
            <a:avLst/>
          </a:prstGeom>
        </p:spPr>
      </p:pic>
      <p:sp>
        <p:nvSpPr>
          <p:cNvPr id="37" name="Скругленная прямоугольная выноска 36"/>
          <p:cNvSpPr/>
          <p:nvPr/>
        </p:nvSpPr>
        <p:spPr>
          <a:xfrm>
            <a:off x="352308" y="404540"/>
            <a:ext cx="4003791" cy="938486"/>
          </a:xfrm>
          <a:prstGeom prst="wedgeRoundRectCallout">
            <a:avLst>
              <a:gd name="adj1" fmla="val -18386"/>
              <a:gd name="adj2" fmla="val 121969"/>
              <a:gd name="adj3" fmla="val 16667"/>
            </a:avLst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Много это или мало?</a:t>
            </a:r>
          </a:p>
          <a:p>
            <a:pPr algn="ctr"/>
            <a:r>
              <a:rPr lang="ru-RU" dirty="0">
                <a:solidFill>
                  <a:schemeClr val="tx1"/>
                </a:solidFill>
              </a:rPr>
              <a:t>Не зная, сколько всего оценок по математике в четверти, ответить на этот вопрос нельзя.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3494171" y="1452970"/>
                <a:ext cx="185948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1800" b="0" i="1" smtClean="0">
                          <a:latin typeface="Cambria Math" panose="02040503050406030204" pitchFamily="18" charset="0"/>
                        </a:rPr>
                        <m:t>5</m:t>
                      </m:r>
                    </m:oMath>
                  </m:oMathPara>
                </a14:m>
                <a:endParaRPr lang="ru-RU" sz="1800" dirty="0"/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94171" y="1452970"/>
                <a:ext cx="185948" cy="276999"/>
              </a:xfrm>
              <a:prstGeom prst="rect">
                <a:avLst/>
              </a:prstGeom>
              <a:blipFill rotWithShape="0">
                <a:blip r:embed="rId7"/>
                <a:stretch>
                  <a:fillRect l="-29032" r="-29032" b="-8696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3960896" y="1452969"/>
                <a:ext cx="185948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1800" b="0" i="1" smtClean="0">
                          <a:latin typeface="Cambria Math" panose="02040503050406030204" pitchFamily="18" charset="0"/>
                        </a:rPr>
                        <m:t>5</m:t>
                      </m:r>
                    </m:oMath>
                  </m:oMathPara>
                </a14:m>
                <a:endParaRPr lang="ru-RU" sz="1800" dirty="0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60896" y="1452969"/>
                <a:ext cx="185948" cy="276999"/>
              </a:xfrm>
              <a:prstGeom prst="rect">
                <a:avLst/>
              </a:prstGeom>
              <a:blipFill rotWithShape="0">
                <a:blip r:embed="rId8"/>
                <a:stretch>
                  <a:fillRect l="-30000" r="-33333" b="-8696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4427621" y="1452968"/>
                <a:ext cx="185948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1800" b="0" i="1" smtClean="0">
                          <a:latin typeface="Cambria Math" panose="02040503050406030204" pitchFamily="18" charset="0"/>
                        </a:rPr>
                        <m:t>5</m:t>
                      </m:r>
                    </m:oMath>
                  </m:oMathPara>
                </a14:m>
                <a:endParaRPr lang="ru-RU" sz="1800" dirty="0"/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27621" y="1452968"/>
                <a:ext cx="185948" cy="276999"/>
              </a:xfrm>
              <a:prstGeom prst="rect">
                <a:avLst/>
              </a:prstGeom>
              <a:blipFill rotWithShape="0">
                <a:blip r:embed="rId9"/>
                <a:stretch>
                  <a:fillRect l="-29032" r="-29032" b="-8696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4888629" y="1452967"/>
                <a:ext cx="185948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1800" b="0" i="1" smtClean="0">
                          <a:latin typeface="Cambria Math" panose="02040503050406030204" pitchFamily="18" charset="0"/>
                        </a:rPr>
                        <m:t>5</m:t>
                      </m:r>
                    </m:oMath>
                  </m:oMathPara>
                </a14:m>
                <a:endParaRPr lang="ru-RU" sz="1800" dirty="0"/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88629" y="1452967"/>
                <a:ext cx="185948" cy="276999"/>
              </a:xfrm>
              <a:prstGeom prst="rect">
                <a:avLst/>
              </a:prstGeom>
              <a:blipFill rotWithShape="0">
                <a:blip r:embed="rId10"/>
                <a:stretch>
                  <a:fillRect l="-30000" r="-33333" b="-8696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5361071" y="1452966"/>
                <a:ext cx="185948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1800" b="0" i="1" smtClean="0">
                          <a:latin typeface="Cambria Math" panose="02040503050406030204" pitchFamily="18" charset="0"/>
                        </a:rPr>
                        <m:t>5</m:t>
                      </m:r>
                    </m:oMath>
                  </m:oMathPara>
                </a14:m>
                <a:endParaRPr lang="ru-RU" sz="1800" dirty="0"/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61071" y="1452966"/>
                <a:ext cx="185948" cy="276999"/>
              </a:xfrm>
              <a:prstGeom prst="rect">
                <a:avLst/>
              </a:prstGeom>
              <a:blipFill rotWithShape="0">
                <a:blip r:embed="rId11"/>
                <a:stretch>
                  <a:fillRect l="-29032" r="-29032" b="-8696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40257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162" y="1989303"/>
            <a:ext cx="2880000" cy="2880000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08027" y="1567464"/>
            <a:ext cx="1464442" cy="3393898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418205" y="1591468"/>
            <a:ext cx="1408973" cy="339479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7" name="Скругленная прямоугольная выноска 36"/>
              <p:cNvSpPr/>
              <p:nvPr/>
            </p:nvSpPr>
            <p:spPr>
              <a:xfrm>
                <a:off x="352308" y="404540"/>
                <a:ext cx="4003791" cy="938486"/>
              </a:xfrm>
              <a:prstGeom prst="wedgeRoundRectCallout">
                <a:avLst>
                  <a:gd name="adj1" fmla="val -18386"/>
                  <a:gd name="adj2" fmla="val 121969"/>
                  <a:gd name="adj3" fmla="val 16667"/>
                </a:avLst>
              </a:prstGeom>
              <a:solidFill>
                <a:schemeClr val="bg1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dirty="0" smtClean="0">
                    <a:solidFill>
                      <a:schemeClr val="tx1"/>
                    </a:solidFill>
                  </a:rPr>
                  <a:t>Если у вас в четверти </a:t>
                </a:r>
                <a14:m>
                  <m:oMath xmlns:m="http://schemas.openxmlformats.org/officeDocument/2006/math">
                    <m:r>
                      <a:rPr lang="ru-RU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30</m:t>
                    </m:r>
                  </m:oMath>
                </a14:m>
                <a:r>
                  <a:rPr lang="ru-RU" dirty="0">
                    <a:solidFill>
                      <a:schemeClr val="tx1"/>
                    </a:solidFill>
                  </a:rPr>
                  <a:t> оценок по математике и только </a:t>
                </a:r>
                <a14:m>
                  <m:oMath xmlns:m="http://schemas.openxmlformats.org/officeDocument/2006/math">
                    <m:r>
                      <a:rPr lang="ru-RU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5</m:t>
                    </m:r>
                  </m:oMath>
                </a14:m>
                <a:r>
                  <a:rPr lang="ru-RU" dirty="0" smtClean="0">
                    <a:solidFill>
                      <a:schemeClr val="tx1"/>
                    </a:solidFill>
                  </a:rPr>
                  <a:t> </a:t>
                </a:r>
                <a:r>
                  <a:rPr lang="ru-RU" dirty="0">
                    <a:solidFill>
                      <a:schemeClr val="tx1"/>
                    </a:solidFill>
                  </a:rPr>
                  <a:t>из них пятёрки – это </a:t>
                </a:r>
                <a:r>
                  <a:rPr lang="ru-RU" dirty="0" smtClean="0">
                    <a:solidFill>
                      <a:schemeClr val="tx1"/>
                    </a:solidFill>
                  </a:rPr>
                  <a:t>много </a:t>
                </a:r>
                <a:r>
                  <a:rPr lang="ru-RU" dirty="0">
                    <a:solidFill>
                      <a:schemeClr val="tx1"/>
                    </a:solidFill>
                  </a:rPr>
                  <a:t>или мало</a:t>
                </a:r>
                <a:r>
                  <a:rPr lang="ru-RU" dirty="0" smtClean="0">
                    <a:solidFill>
                      <a:schemeClr val="tx1"/>
                    </a:solidFill>
                  </a:rPr>
                  <a:t>? </a:t>
                </a:r>
                <a:r>
                  <a:rPr lang="ru-RU" dirty="0"/>
                  <a:t>или мало?</a:t>
                </a:r>
              </a:p>
            </p:txBody>
          </p:sp>
        </mc:Choice>
        <mc:Fallback xmlns="">
          <p:sp>
            <p:nvSpPr>
              <p:cNvPr id="37" name="Скругленная прямоугольная выноска 3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2308" y="404540"/>
                <a:ext cx="4003791" cy="938486"/>
              </a:xfrm>
              <a:prstGeom prst="wedgeRoundRectCallout">
                <a:avLst>
                  <a:gd name="adj1" fmla="val -18386"/>
                  <a:gd name="adj2" fmla="val 121969"/>
                  <a:gd name="adj3" fmla="val 16667"/>
                </a:avLst>
              </a:prstGeom>
              <a:blipFill rotWithShape="0">
                <a:blip r:embed="rId7"/>
                <a:stretch>
                  <a:fillRect/>
                </a:stretch>
              </a:blipFill>
              <a:ln>
                <a:solidFill>
                  <a:srgbClr val="C00000"/>
                </a:solidFill>
              </a:ln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Скругленная прямоугольная выноска 9"/>
          <p:cNvSpPr/>
          <p:nvPr/>
        </p:nvSpPr>
        <p:spPr>
          <a:xfrm>
            <a:off x="6315074" y="404539"/>
            <a:ext cx="2470151" cy="586061"/>
          </a:xfrm>
          <a:prstGeom prst="wedgeRoundRectCallout">
            <a:avLst>
              <a:gd name="adj1" fmla="val -4631"/>
              <a:gd name="adj2" fmla="val 150688"/>
              <a:gd name="adj3" fmla="val 16667"/>
            </a:avLst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Конечно, </a:t>
            </a:r>
            <a:r>
              <a:rPr lang="ru-RU" dirty="0">
                <a:solidFill>
                  <a:schemeClr val="tx1"/>
                </a:solidFill>
              </a:rPr>
              <a:t>мало.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3494171" y="1452970"/>
                <a:ext cx="185948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1800" b="0" i="1" smtClean="0">
                          <a:latin typeface="Cambria Math" panose="02040503050406030204" pitchFamily="18" charset="0"/>
                        </a:rPr>
                        <m:t>5</m:t>
                      </m:r>
                    </m:oMath>
                  </m:oMathPara>
                </a14:m>
                <a:endParaRPr lang="ru-RU" sz="1800" dirty="0"/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94171" y="1452970"/>
                <a:ext cx="185948" cy="276999"/>
              </a:xfrm>
              <a:prstGeom prst="rect">
                <a:avLst/>
              </a:prstGeom>
              <a:blipFill rotWithShape="0">
                <a:blip r:embed="rId8"/>
                <a:stretch>
                  <a:fillRect l="-29032" r="-29032" b="-8696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3960896" y="1452969"/>
                <a:ext cx="185948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1800" b="0" i="1" smtClean="0">
                          <a:latin typeface="Cambria Math" panose="02040503050406030204" pitchFamily="18" charset="0"/>
                        </a:rPr>
                        <m:t>5</m:t>
                      </m:r>
                    </m:oMath>
                  </m:oMathPara>
                </a14:m>
                <a:endParaRPr lang="ru-RU" sz="1800" dirty="0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60896" y="1452969"/>
                <a:ext cx="185948" cy="276999"/>
              </a:xfrm>
              <a:prstGeom prst="rect">
                <a:avLst/>
              </a:prstGeom>
              <a:blipFill rotWithShape="0">
                <a:blip r:embed="rId9"/>
                <a:stretch>
                  <a:fillRect l="-30000" r="-33333" b="-8696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4427621" y="1452968"/>
                <a:ext cx="185948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1800" b="0" i="1" smtClean="0">
                          <a:latin typeface="Cambria Math" panose="02040503050406030204" pitchFamily="18" charset="0"/>
                        </a:rPr>
                        <m:t>5</m:t>
                      </m:r>
                    </m:oMath>
                  </m:oMathPara>
                </a14:m>
                <a:endParaRPr lang="ru-RU" sz="1800" dirty="0"/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27621" y="1452968"/>
                <a:ext cx="185948" cy="276999"/>
              </a:xfrm>
              <a:prstGeom prst="rect">
                <a:avLst/>
              </a:prstGeom>
              <a:blipFill rotWithShape="0">
                <a:blip r:embed="rId10"/>
                <a:stretch>
                  <a:fillRect l="-29032" r="-29032" b="-8696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4888629" y="1452967"/>
                <a:ext cx="185948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1800" b="0" i="1" smtClean="0">
                          <a:latin typeface="Cambria Math" panose="02040503050406030204" pitchFamily="18" charset="0"/>
                        </a:rPr>
                        <m:t>5</m:t>
                      </m:r>
                    </m:oMath>
                  </m:oMathPara>
                </a14:m>
                <a:endParaRPr lang="ru-RU" sz="1800" dirty="0"/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88629" y="1452967"/>
                <a:ext cx="185948" cy="276999"/>
              </a:xfrm>
              <a:prstGeom prst="rect">
                <a:avLst/>
              </a:prstGeom>
              <a:blipFill rotWithShape="0">
                <a:blip r:embed="rId11"/>
                <a:stretch>
                  <a:fillRect l="-30000" r="-33333" b="-8696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5361071" y="1452966"/>
                <a:ext cx="185948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1800" b="0" i="1" smtClean="0">
                          <a:latin typeface="Cambria Math" panose="02040503050406030204" pitchFamily="18" charset="0"/>
                        </a:rPr>
                        <m:t>5</m:t>
                      </m:r>
                    </m:oMath>
                  </m:oMathPara>
                </a14:m>
                <a:endParaRPr lang="ru-RU" sz="1800" dirty="0"/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61071" y="1452966"/>
                <a:ext cx="185948" cy="276999"/>
              </a:xfrm>
              <a:prstGeom prst="rect">
                <a:avLst/>
              </a:prstGeom>
              <a:blipFill rotWithShape="0">
                <a:blip r:embed="rId12"/>
                <a:stretch>
                  <a:fillRect l="-29032" r="-29032" b="-8696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99367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10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162" y="1989303"/>
            <a:ext cx="2880000" cy="2880000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08027" y="1567464"/>
            <a:ext cx="1464442" cy="3393898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418205" y="1591468"/>
            <a:ext cx="1408973" cy="339479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7" name="Скругленная прямоугольная выноска 36"/>
              <p:cNvSpPr/>
              <p:nvPr/>
            </p:nvSpPr>
            <p:spPr>
              <a:xfrm>
                <a:off x="352308" y="404540"/>
                <a:ext cx="4003791" cy="938486"/>
              </a:xfrm>
              <a:prstGeom prst="wedgeRoundRectCallout">
                <a:avLst>
                  <a:gd name="adj1" fmla="val -18386"/>
                  <a:gd name="adj2" fmla="val 121969"/>
                  <a:gd name="adj3" fmla="val 16667"/>
                </a:avLst>
              </a:prstGeom>
              <a:solidFill>
                <a:schemeClr val="bg1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dirty="0" smtClean="0">
                    <a:solidFill>
                      <a:schemeClr val="tx1"/>
                    </a:solidFill>
                  </a:rPr>
                  <a:t>А если я скажу, что </a:t>
                </a:r>
                <a14:m>
                  <m:oMath xmlns:m="http://schemas.openxmlformats.org/officeDocument/2006/math">
                    <m:r>
                      <a:rPr lang="ru-RU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90 % </m:t>
                    </m:r>
                  </m:oMath>
                </a14:m>
                <a:r>
                  <a:rPr lang="ru-RU" dirty="0">
                    <a:solidFill>
                      <a:schemeClr val="tx1"/>
                    </a:solidFill>
                  </a:rPr>
                  <a:t>ваших оценок за четверть составляют пятёрки, то это много или мало?</a:t>
                </a:r>
              </a:p>
            </p:txBody>
          </p:sp>
        </mc:Choice>
        <mc:Fallback xmlns="">
          <p:sp>
            <p:nvSpPr>
              <p:cNvPr id="37" name="Скругленная прямоугольная выноска 3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2308" y="404540"/>
                <a:ext cx="4003791" cy="938486"/>
              </a:xfrm>
              <a:prstGeom prst="wedgeRoundRectCallout">
                <a:avLst>
                  <a:gd name="adj1" fmla="val -18386"/>
                  <a:gd name="adj2" fmla="val 121969"/>
                  <a:gd name="adj3" fmla="val 16667"/>
                </a:avLst>
              </a:prstGeom>
              <a:blipFill rotWithShape="0">
                <a:blip r:embed="rId7"/>
                <a:stretch>
                  <a:fillRect/>
                </a:stretch>
              </a:blipFill>
              <a:ln>
                <a:solidFill>
                  <a:srgbClr val="C00000"/>
                </a:solidFill>
              </a:ln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Скругленная прямоугольная выноска 9"/>
          <p:cNvSpPr/>
          <p:nvPr/>
        </p:nvSpPr>
        <p:spPr>
          <a:xfrm>
            <a:off x="6315074" y="404539"/>
            <a:ext cx="2470151" cy="586061"/>
          </a:xfrm>
          <a:prstGeom prst="wedgeRoundRectCallout">
            <a:avLst>
              <a:gd name="adj1" fmla="val -4631"/>
              <a:gd name="adj2" fmla="val 150688"/>
              <a:gd name="adj3" fmla="val 16667"/>
            </a:avLst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О, это очень много!</a:t>
            </a:r>
            <a:endParaRPr lang="ru-RU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3494171" y="1452970"/>
                <a:ext cx="185948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1800" b="0" i="1" smtClean="0">
                          <a:latin typeface="Cambria Math" panose="02040503050406030204" pitchFamily="18" charset="0"/>
                        </a:rPr>
                        <m:t>5</m:t>
                      </m:r>
                    </m:oMath>
                  </m:oMathPara>
                </a14:m>
                <a:endParaRPr lang="ru-RU" sz="1800" dirty="0"/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94171" y="1452970"/>
                <a:ext cx="185948" cy="276999"/>
              </a:xfrm>
              <a:prstGeom prst="rect">
                <a:avLst/>
              </a:prstGeom>
              <a:blipFill rotWithShape="0">
                <a:blip r:embed="rId8"/>
                <a:stretch>
                  <a:fillRect l="-29032" r="-29032" b="-8696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3960896" y="1452969"/>
                <a:ext cx="185948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1800" b="0" i="1" smtClean="0">
                          <a:latin typeface="Cambria Math" panose="02040503050406030204" pitchFamily="18" charset="0"/>
                        </a:rPr>
                        <m:t>5</m:t>
                      </m:r>
                    </m:oMath>
                  </m:oMathPara>
                </a14:m>
                <a:endParaRPr lang="ru-RU" sz="1800" dirty="0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60896" y="1452969"/>
                <a:ext cx="185948" cy="276999"/>
              </a:xfrm>
              <a:prstGeom prst="rect">
                <a:avLst/>
              </a:prstGeom>
              <a:blipFill rotWithShape="0">
                <a:blip r:embed="rId9"/>
                <a:stretch>
                  <a:fillRect l="-30000" r="-33333" b="-8696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4427621" y="1452968"/>
                <a:ext cx="185948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1800" b="0" i="1" smtClean="0">
                          <a:latin typeface="Cambria Math" panose="02040503050406030204" pitchFamily="18" charset="0"/>
                        </a:rPr>
                        <m:t>5</m:t>
                      </m:r>
                    </m:oMath>
                  </m:oMathPara>
                </a14:m>
                <a:endParaRPr lang="ru-RU" sz="1800" dirty="0"/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27621" y="1452968"/>
                <a:ext cx="185948" cy="276999"/>
              </a:xfrm>
              <a:prstGeom prst="rect">
                <a:avLst/>
              </a:prstGeom>
              <a:blipFill rotWithShape="0">
                <a:blip r:embed="rId10"/>
                <a:stretch>
                  <a:fillRect l="-29032" r="-29032" b="-8696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4888629" y="1452967"/>
                <a:ext cx="185948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1800" b="0" i="1" smtClean="0">
                          <a:latin typeface="Cambria Math" panose="02040503050406030204" pitchFamily="18" charset="0"/>
                        </a:rPr>
                        <m:t>5</m:t>
                      </m:r>
                    </m:oMath>
                  </m:oMathPara>
                </a14:m>
                <a:endParaRPr lang="ru-RU" sz="1800" dirty="0"/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88629" y="1452967"/>
                <a:ext cx="185948" cy="276999"/>
              </a:xfrm>
              <a:prstGeom prst="rect">
                <a:avLst/>
              </a:prstGeom>
              <a:blipFill rotWithShape="0">
                <a:blip r:embed="rId11"/>
                <a:stretch>
                  <a:fillRect l="-30000" r="-33333" b="-8696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5361071" y="1452966"/>
                <a:ext cx="185948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1800" b="0" i="1" smtClean="0">
                          <a:latin typeface="Cambria Math" panose="02040503050406030204" pitchFamily="18" charset="0"/>
                        </a:rPr>
                        <m:t>5</m:t>
                      </m:r>
                    </m:oMath>
                  </m:oMathPara>
                </a14:m>
                <a:endParaRPr lang="ru-RU" sz="1800" dirty="0"/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61071" y="1452966"/>
                <a:ext cx="185948" cy="276999"/>
              </a:xfrm>
              <a:prstGeom prst="rect">
                <a:avLst/>
              </a:prstGeom>
              <a:blipFill rotWithShape="0">
                <a:blip r:embed="rId12"/>
                <a:stretch>
                  <a:fillRect l="-29032" r="-29032" b="-8696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72633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1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5670" y="1420833"/>
            <a:ext cx="2637071" cy="3600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259778" y="1523883"/>
            <a:ext cx="1464443" cy="33939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5638181" y="1612232"/>
                <a:ext cx="1098058" cy="2462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200</m:t>
                    </m:r>
                  </m:oMath>
                </a14:m>
                <a:r>
                  <a:rPr lang="en-US" sz="1600" dirty="0" smtClean="0"/>
                  <a:t> </a:t>
                </a:r>
                <a:r>
                  <a:rPr lang="ru-RU" sz="1600" dirty="0" smtClean="0"/>
                  <a:t>воинов</a:t>
                </a:r>
                <a:endParaRPr lang="ru-RU" sz="1600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38181" y="1612232"/>
                <a:ext cx="1098058" cy="246221"/>
              </a:xfrm>
              <a:prstGeom prst="rect">
                <a:avLst/>
              </a:prstGeom>
              <a:blipFill rotWithShape="0">
                <a:blip r:embed="rId6"/>
                <a:stretch>
                  <a:fillRect l="-6667" t="-24390" r="-9444" b="-4878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" name="Скругленная прямоугольная выноска 34"/>
          <p:cNvSpPr/>
          <p:nvPr/>
        </p:nvSpPr>
        <p:spPr>
          <a:xfrm>
            <a:off x="954667" y="411163"/>
            <a:ext cx="3259246" cy="1022057"/>
          </a:xfrm>
          <a:prstGeom prst="wedgeRoundRectCallout">
            <a:avLst>
              <a:gd name="adj1" fmla="val -51623"/>
              <a:gd name="adj2" fmla="val 50769"/>
              <a:gd name="adj3" fmla="val 16667"/>
            </a:avLst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И </a:t>
            </a:r>
            <a:r>
              <a:rPr lang="ru-RU" dirty="0">
                <a:solidFill>
                  <a:schemeClr val="tx1"/>
                </a:solidFill>
              </a:rPr>
              <a:t>вот я не могу понять, что такое проценты и как </a:t>
            </a:r>
            <a:r>
              <a:rPr lang="ru-RU" dirty="0" smtClean="0">
                <a:solidFill>
                  <a:schemeClr val="tx1"/>
                </a:solidFill>
              </a:rPr>
              <a:t>подсчитать, </a:t>
            </a:r>
            <a:r>
              <a:rPr lang="ru-RU" dirty="0">
                <a:solidFill>
                  <a:schemeClr val="tx1"/>
                </a:solidFill>
              </a:rPr>
              <a:t>сколько же воинов в войске Атамана?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/>
              <p:cNvSpPr txBox="1"/>
              <p:nvPr/>
            </p:nvSpPr>
            <p:spPr>
              <a:xfrm>
                <a:off x="1905108" y="1612232"/>
                <a:ext cx="2450992" cy="2462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ru-RU" sz="1600" b="0" dirty="0" smtClean="0"/>
                  <a:t>На </a:t>
                </a:r>
                <a14:m>
                  <m:oMath xmlns:m="http://schemas.openxmlformats.org/officeDocument/2006/math">
                    <m:r>
                      <a:rPr lang="ru-RU" sz="1600" b="0" i="1" smtClean="0">
                        <a:latin typeface="Cambria Math" panose="02040503050406030204" pitchFamily="18" charset="0"/>
                      </a:rPr>
                      <m:t>15</m:t>
                    </m:r>
                  </m:oMath>
                </a14:m>
                <a:r>
                  <a:rPr lang="ru-RU" sz="1600" dirty="0" smtClean="0"/>
                  <a:t> процентов больше</a:t>
                </a:r>
                <a:endParaRPr lang="ru-RU" sz="1600" dirty="0"/>
              </a:p>
            </p:txBody>
          </p:sp>
        </mc:Choice>
        <mc:Fallback xmlns="">
          <p:sp>
            <p:nvSpPr>
              <p:cNvPr id="39" name="TextBox 3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05108" y="1612232"/>
                <a:ext cx="2450992" cy="246221"/>
              </a:xfrm>
              <a:prstGeom prst="rect">
                <a:avLst/>
              </a:prstGeom>
              <a:blipFill rotWithShape="0">
                <a:blip r:embed="rId7"/>
                <a:stretch>
                  <a:fillRect l="-5224" t="-24390" r="-1990" b="-4878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Рисунок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8881" y="2013192"/>
            <a:ext cx="2375032" cy="198156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3496" y="2306678"/>
            <a:ext cx="2803334" cy="1689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2883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162" y="1989303"/>
            <a:ext cx="2880000" cy="2880000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08027" y="1567464"/>
            <a:ext cx="1464442" cy="3393898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418205" y="1591468"/>
            <a:ext cx="1408973" cy="3394798"/>
          </a:xfrm>
          <a:prstGeom prst="rect">
            <a:avLst/>
          </a:prstGeom>
        </p:spPr>
      </p:pic>
      <p:sp>
        <p:nvSpPr>
          <p:cNvPr id="37" name="Скругленная прямоугольная выноска 36"/>
          <p:cNvSpPr/>
          <p:nvPr/>
        </p:nvSpPr>
        <p:spPr>
          <a:xfrm>
            <a:off x="352309" y="402687"/>
            <a:ext cx="4003791" cy="938486"/>
          </a:xfrm>
          <a:prstGeom prst="wedgeRoundRectCallout">
            <a:avLst>
              <a:gd name="adj1" fmla="val -18386"/>
              <a:gd name="adj2" fmla="val 121969"/>
              <a:gd name="adj3" fmla="val 16667"/>
            </a:avLst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Хорошо. Но сначала давайте решим несколько заданий </a:t>
            </a:r>
            <a:r>
              <a:rPr lang="ru-RU" dirty="0" smtClean="0">
                <a:solidFill>
                  <a:schemeClr val="tx1"/>
                </a:solidFill>
              </a:rPr>
              <a:t>попроще</a:t>
            </a:r>
            <a:r>
              <a:rPr lang="ru-RU" dirty="0">
                <a:solidFill>
                  <a:schemeClr val="tx1"/>
                </a:solidFill>
              </a:rPr>
              <a:t>, чтобы мы могли решить вашу задачу все вместе.</a:t>
            </a:r>
          </a:p>
        </p:txBody>
      </p:sp>
      <p:sp>
        <p:nvSpPr>
          <p:cNvPr id="10" name="Скругленная прямоугольная выноска 9"/>
          <p:cNvSpPr/>
          <p:nvPr/>
        </p:nvSpPr>
        <p:spPr>
          <a:xfrm>
            <a:off x="4514308" y="404540"/>
            <a:ext cx="4270917" cy="795610"/>
          </a:xfrm>
          <a:prstGeom prst="wedgeRoundRectCallout">
            <a:avLst>
              <a:gd name="adj1" fmla="val 17894"/>
              <a:gd name="adj2" fmla="val 101937"/>
              <a:gd name="adj3" fmla="val 16667"/>
            </a:avLst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err="1">
                <a:solidFill>
                  <a:schemeClr val="tx1"/>
                </a:solidFill>
              </a:rPr>
              <a:t>Электроша</a:t>
            </a:r>
            <a:r>
              <a:rPr lang="ru-RU" dirty="0">
                <a:solidFill>
                  <a:schemeClr val="tx1"/>
                </a:solidFill>
              </a:rPr>
              <a:t>, давай </a:t>
            </a:r>
            <a:r>
              <a:rPr lang="ru-RU" dirty="0" smtClean="0">
                <a:solidFill>
                  <a:schemeClr val="tx1"/>
                </a:solidFill>
              </a:rPr>
              <a:t>вернёмся </a:t>
            </a:r>
            <a:r>
              <a:rPr lang="ru-RU" dirty="0">
                <a:solidFill>
                  <a:schemeClr val="tx1"/>
                </a:solidFill>
              </a:rPr>
              <a:t>к нашей задаче и попробуем узнать, сколько же всего воинов в войске </a:t>
            </a:r>
            <a:r>
              <a:rPr lang="ru-RU" dirty="0" smtClean="0">
                <a:solidFill>
                  <a:schemeClr val="tx1"/>
                </a:solidFill>
              </a:rPr>
              <a:t>Атамана.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06156" y="1372516"/>
            <a:ext cx="4086682" cy="1804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5252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10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358774" y="361950"/>
            <a:ext cx="4033839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dirty="0" smtClean="0">
                <a:solidFill>
                  <a:srgbClr val="C00000"/>
                </a:solidFill>
                <a:latin typeface="+mj-lt"/>
              </a:rPr>
              <a:t>Задание № </a:t>
            </a:r>
            <a:r>
              <a:rPr lang="en-US" sz="2400" dirty="0" smtClean="0">
                <a:solidFill>
                  <a:srgbClr val="C00000"/>
                </a:solidFill>
                <a:latin typeface="+mj-lt"/>
              </a:rPr>
              <a:t>2</a:t>
            </a:r>
            <a:endParaRPr lang="ru-RU" sz="2400" dirty="0" smtClean="0">
              <a:solidFill>
                <a:srgbClr val="C00000"/>
              </a:solidFill>
              <a:latin typeface="+mj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/>
              <p:cNvSpPr txBox="1"/>
              <p:nvPr/>
            </p:nvSpPr>
            <p:spPr>
              <a:xfrm>
                <a:off x="358774" y="850573"/>
                <a:ext cx="8426450" cy="64633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ru-RU" sz="1400" dirty="0" smtClean="0"/>
                  <a:t>Груши составляют </a:t>
                </a:r>
                <a14:m>
                  <m:oMath xmlns:m="http://schemas.openxmlformats.org/officeDocument/2006/math">
                    <m:r>
                      <a:rPr lang="ru-RU" sz="1400" b="0" i="1" smtClean="0">
                        <a:latin typeface="Cambria Math" panose="02040503050406030204" pitchFamily="18" charset="0"/>
                      </a:rPr>
                      <m:t>15 %</m:t>
                    </m:r>
                  </m:oMath>
                </a14:m>
                <a:r>
                  <a:rPr lang="ru-RU" sz="1400" dirty="0"/>
                  <a:t> от всех фруктов на складе. </a:t>
                </a:r>
                <a:endParaRPr lang="ru-RU" sz="1400" dirty="0" smtClean="0"/>
              </a:p>
              <a:p>
                <a:r>
                  <a:rPr lang="ru-RU" sz="1400" dirty="0" smtClean="0"/>
                  <a:t>Сколько килограммов </a:t>
                </a:r>
                <a:r>
                  <a:rPr lang="ru-RU" sz="1400" dirty="0"/>
                  <a:t>груш находится на складе, если всего там располагается </a:t>
                </a:r>
                <a14:m>
                  <m:oMath xmlns:m="http://schemas.openxmlformats.org/officeDocument/2006/math">
                    <m:r>
                      <a:rPr lang="ru-RU" sz="1400" b="0" i="1" smtClean="0">
                        <a:latin typeface="Cambria Math" panose="02040503050406030204" pitchFamily="18" charset="0"/>
                      </a:rPr>
                      <m:t>60</m:t>
                    </m:r>
                  </m:oMath>
                </a14:m>
                <a:r>
                  <a:rPr lang="ru-RU" sz="1400" dirty="0" smtClean="0"/>
                  <a:t> </a:t>
                </a:r>
                <a:r>
                  <a:rPr lang="ru-RU" sz="1400" dirty="0"/>
                  <a:t>килограмм </a:t>
                </a:r>
                <a:r>
                  <a:rPr lang="ru-RU" sz="1400" dirty="0" smtClean="0"/>
                  <a:t>фруктов?</a:t>
                </a:r>
                <a:endParaRPr lang="ru-RU" sz="1400" dirty="0"/>
              </a:p>
            </p:txBody>
          </p:sp>
        </mc:Choice>
        <mc:Fallback xmlns="">
          <p:sp>
            <p:nvSpPr>
              <p:cNvPr id="38" name="TextBox 3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774" y="850573"/>
                <a:ext cx="8426450" cy="646331"/>
              </a:xfrm>
              <a:prstGeom prst="rect">
                <a:avLst/>
              </a:prstGeom>
              <a:blipFill rotWithShape="0">
                <a:blip r:embed="rId4"/>
                <a:stretch>
                  <a:fillRect l="-1302" t="-9434" b="-16038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9" name="Прямая соединительная линия 38"/>
          <p:cNvCxnSpPr/>
          <p:nvPr/>
        </p:nvCxnSpPr>
        <p:spPr>
          <a:xfrm>
            <a:off x="358774" y="1730131"/>
            <a:ext cx="8426451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358775" y="1851440"/>
            <a:ext cx="2570163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400" b="1" dirty="0" smtClean="0"/>
              <a:t>Решение: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0" name="TextBox 49"/>
              <p:cNvSpPr txBox="1"/>
              <p:nvPr/>
            </p:nvSpPr>
            <p:spPr>
              <a:xfrm>
                <a:off x="352518" y="3542456"/>
                <a:ext cx="2570163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ru-RU" sz="1400" b="1" dirty="0" smtClean="0"/>
                  <a:t>Ответ: </a:t>
                </a:r>
                <a14:m>
                  <m:oMath xmlns:m="http://schemas.openxmlformats.org/officeDocument/2006/math">
                    <m:r>
                      <a:rPr lang="ru-RU" sz="1400" b="0" i="1" smtClean="0">
                        <a:latin typeface="Cambria Math" panose="02040503050406030204" pitchFamily="18" charset="0"/>
                      </a:rPr>
                      <m:t>9</m:t>
                    </m:r>
                  </m:oMath>
                </a14:m>
                <a:r>
                  <a:rPr lang="ru-RU" sz="1400" dirty="0" smtClean="0"/>
                  <a:t> кг.</a:t>
                </a:r>
              </a:p>
            </p:txBody>
          </p:sp>
        </mc:Choice>
        <mc:Fallback xmlns="">
          <p:sp>
            <p:nvSpPr>
              <p:cNvPr id="50" name="TextBox 4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2518" y="3542456"/>
                <a:ext cx="2570163" cy="215444"/>
              </a:xfrm>
              <a:prstGeom prst="rect">
                <a:avLst/>
              </a:prstGeom>
              <a:blipFill rotWithShape="0">
                <a:blip r:embed="rId5"/>
                <a:stretch>
                  <a:fillRect l="-4276" t="-25714" b="-51429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8" name="Рисунок 2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42084" y="1959162"/>
            <a:ext cx="2486160" cy="2880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358775" y="2243194"/>
                <a:ext cx="785471" cy="39030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ru-RU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ru-RU" b="0" i="1" smtClean="0">
                              <a:latin typeface="Cambria Math" panose="02040503050406030204" pitchFamily="18" charset="0"/>
                            </a:rPr>
                            <m:t>60</m:t>
                          </m:r>
                        </m:num>
                        <m:den>
                          <m:r>
                            <a:rPr lang="ru-RU" b="0" i="1" smtClean="0">
                              <a:latin typeface="Cambria Math" panose="02040503050406030204" pitchFamily="18" charset="0"/>
                            </a:rPr>
                            <m:t>100</m:t>
                          </m:r>
                        </m:den>
                      </m:f>
                      <m:r>
                        <a:rPr lang="ru-RU" b="0" i="1" smtClean="0">
                          <a:latin typeface="Cambria Math" panose="02040503050406030204" pitchFamily="18" charset="0"/>
                        </a:rPr>
                        <m:t>=0,6</m:t>
                      </m:r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775" y="2243194"/>
                <a:ext cx="785471" cy="390300"/>
              </a:xfrm>
              <a:prstGeom prst="rect">
                <a:avLst/>
              </a:prstGeom>
              <a:blipFill rotWithShape="0">
                <a:blip r:embed="rId7"/>
                <a:stretch>
                  <a:fillRect l="-4651" t="-1563" r="-5426" b="-14063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1061155" y="2322296"/>
                <a:ext cx="3962400" cy="300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dirty="0" smtClean="0"/>
                  <a:t>(кг) – составляют </a:t>
                </a:r>
                <a14:m>
                  <m:oMath xmlns:m="http://schemas.openxmlformats.org/officeDocument/2006/math">
                    <m:r>
                      <a:rPr lang="ru-RU" b="0" i="1" smtClean="0">
                        <a:latin typeface="Cambria Math" panose="02040503050406030204" pitchFamily="18" charset="0"/>
                      </a:rPr>
                      <m:t>1 %</m:t>
                    </m:r>
                  </m:oMath>
                </a14:m>
                <a:r>
                  <a:rPr lang="ru-RU" dirty="0" smtClean="0"/>
                  <a:t>.</a:t>
                </a:r>
                <a:endParaRPr lang="ru-RU" dirty="0"/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1155" y="2322296"/>
                <a:ext cx="3962400" cy="300082"/>
              </a:xfrm>
              <a:prstGeom prst="rect">
                <a:avLst/>
              </a:prstGeom>
              <a:blipFill rotWithShape="0">
                <a:blip r:embed="rId8"/>
                <a:stretch>
                  <a:fillRect l="-308" t="-4082" b="-20408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358775" y="2887636"/>
                <a:ext cx="3680495" cy="20774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ru-RU" b="0" i="1" smtClean="0">
                        <a:latin typeface="Cambria Math" panose="02040503050406030204" pitchFamily="18" charset="0"/>
                      </a:rPr>
                      <m:t>0,6</m:t>
                    </m:r>
                    <m:r>
                      <a:rPr lang="ru-RU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⋅15=9</m:t>
                    </m:r>
                  </m:oMath>
                </a14:m>
                <a:r>
                  <a:rPr lang="ru-RU" dirty="0" smtClean="0"/>
                  <a:t> (кг) – количество груш на складе.</a:t>
                </a:r>
                <a:endParaRPr lang="ru-RU" dirty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775" y="2887636"/>
                <a:ext cx="3680495" cy="207749"/>
              </a:xfrm>
              <a:prstGeom prst="rect">
                <a:avLst/>
              </a:prstGeom>
              <a:blipFill rotWithShape="0">
                <a:blip r:embed="rId9"/>
                <a:stretch>
                  <a:fillRect l="-1656" t="-26471" r="-1821" b="-5000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4459998" y="1932456"/>
                <a:ext cx="165110" cy="2462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1600" b="0" i="0" smtClean="0">
                          <a:latin typeface="Cambria Math" panose="02040503050406030204" pitchFamily="18" charset="0"/>
                        </a:rPr>
                        <m:t>6</m:t>
                      </m:r>
                    </m:oMath>
                  </m:oMathPara>
                </a14:m>
                <a:endParaRPr lang="ru-RU" sz="1600" dirty="0"/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59998" y="1932456"/>
                <a:ext cx="165110" cy="246221"/>
              </a:xfrm>
              <a:prstGeom prst="rect">
                <a:avLst/>
              </a:prstGeom>
              <a:blipFill rotWithShape="0">
                <a:blip r:embed="rId10"/>
                <a:stretch>
                  <a:fillRect l="-29630" r="-22222" b="-1000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4363189" y="2134051"/>
                <a:ext cx="278923" cy="2462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1600" b="0" i="0" smtClean="0">
                          <a:latin typeface="Cambria Math" panose="02040503050406030204" pitchFamily="18" charset="0"/>
                        </a:rPr>
                        <m:t>15</m:t>
                      </m:r>
                    </m:oMath>
                  </m:oMathPara>
                </a14:m>
                <a:endParaRPr lang="ru-RU" sz="1600" dirty="0"/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63189" y="2134051"/>
                <a:ext cx="278923" cy="246221"/>
              </a:xfrm>
              <a:prstGeom prst="rect">
                <a:avLst/>
              </a:prstGeom>
              <a:blipFill rotWithShape="0">
                <a:blip r:embed="rId11"/>
                <a:stretch>
                  <a:fillRect l="-17391" r="-13043" b="-1000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Умножение 15"/>
          <p:cNvSpPr/>
          <p:nvPr/>
        </p:nvSpPr>
        <p:spPr>
          <a:xfrm>
            <a:off x="4254403" y="2069921"/>
            <a:ext cx="114635" cy="173088"/>
          </a:xfrm>
          <a:prstGeom prst="mathMultiply">
            <a:avLst>
              <a:gd name="adj1" fmla="val 663"/>
            </a:avLst>
          </a:prstGeom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7" name="Прямая соединительная линия 16"/>
          <p:cNvCxnSpPr/>
          <p:nvPr/>
        </p:nvCxnSpPr>
        <p:spPr>
          <a:xfrm>
            <a:off x="4254403" y="2378193"/>
            <a:ext cx="411191" cy="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4328418" y="2398786"/>
                <a:ext cx="337176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1400" b="0" i="1" smtClean="0">
                          <a:latin typeface="Cambria Math" panose="02040503050406030204" pitchFamily="18" charset="0"/>
                        </a:rPr>
                        <m:t>30</m:t>
                      </m:r>
                    </m:oMath>
                  </m:oMathPara>
                </a14:m>
                <a:endParaRPr lang="ru-RU" sz="1400" dirty="0"/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28418" y="2398786"/>
                <a:ext cx="337176" cy="215444"/>
              </a:xfrm>
              <a:prstGeom prst="rect">
                <a:avLst/>
              </a:prstGeom>
              <a:blipFill rotWithShape="0">
                <a:blip r:embed="rId12"/>
                <a:stretch>
                  <a:fillRect b="-8571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4377963" y="2582542"/>
                <a:ext cx="144270" cy="2154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1400" b="0" i="1" smtClean="0">
                          <a:latin typeface="Cambria Math" panose="02040503050406030204" pitchFamily="18" charset="0"/>
                        </a:rPr>
                        <m:t>6</m:t>
                      </m:r>
                    </m:oMath>
                  </m:oMathPara>
                </a14:m>
                <a:endParaRPr lang="ru-RU" sz="1400" dirty="0"/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77963" y="2582542"/>
                <a:ext cx="144270" cy="215444"/>
              </a:xfrm>
              <a:prstGeom prst="rect">
                <a:avLst/>
              </a:prstGeom>
              <a:blipFill rotWithShape="0">
                <a:blip r:embed="rId13"/>
                <a:stretch>
                  <a:fillRect l="-25000" r="-25000" b="-8571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4132184" y="2463118"/>
                <a:ext cx="179536" cy="2154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1400" b="0" i="1" smtClean="0">
                          <a:latin typeface="Cambria Math" panose="02040503050406030204" pitchFamily="18" charset="0"/>
                        </a:rPr>
                        <m:t>+</m:t>
                      </m:r>
                    </m:oMath>
                  </m:oMathPara>
                </a14:m>
                <a:endParaRPr lang="ru-RU" sz="1400" dirty="0"/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32184" y="2463118"/>
                <a:ext cx="179536" cy="215444"/>
              </a:xfrm>
              <a:prstGeom prst="rect">
                <a:avLst/>
              </a:prstGeom>
              <a:blipFill rotWithShape="0">
                <a:blip r:embed="rId14"/>
                <a:stretch>
                  <a:fillRect l="-20690" r="-20690" b="-11429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1" name="Прямая соединительная линия 20"/>
          <p:cNvCxnSpPr/>
          <p:nvPr/>
        </p:nvCxnSpPr>
        <p:spPr>
          <a:xfrm>
            <a:off x="4281069" y="2831186"/>
            <a:ext cx="397556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/>
              <p:cNvSpPr txBox="1"/>
              <p:nvPr/>
            </p:nvSpPr>
            <p:spPr>
              <a:xfrm>
                <a:off x="4341376" y="2832699"/>
                <a:ext cx="283732" cy="2154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1400" b="0" i="1" smtClean="0">
                          <a:latin typeface="Cambria Math" panose="02040503050406030204" pitchFamily="18" charset="0"/>
                        </a:rPr>
                        <m:t>9 0</m:t>
                      </m:r>
                    </m:oMath>
                  </m:oMathPara>
                </a14:m>
                <a:endParaRPr lang="ru-RU" sz="1400" dirty="0"/>
              </a:p>
            </p:txBody>
          </p:sp>
        </mc:Choice>
        <mc:Fallback xmlns=""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41376" y="2832699"/>
                <a:ext cx="283732" cy="215444"/>
              </a:xfrm>
              <a:prstGeom prst="rect">
                <a:avLst/>
              </a:prstGeom>
              <a:blipFill rotWithShape="0">
                <a:blip r:embed="rId15"/>
                <a:stretch>
                  <a:fillRect l="-12766" r="-10638" b="-8571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/>
              <p:cNvSpPr txBox="1"/>
              <p:nvPr/>
            </p:nvSpPr>
            <p:spPr>
              <a:xfrm>
                <a:off x="4430410" y="2840396"/>
                <a:ext cx="81753" cy="2154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1400" b="0" i="1" smtClean="0">
                          <a:latin typeface="Cambria Math" panose="02040503050406030204" pitchFamily="18" charset="0"/>
                        </a:rPr>
                        <m:t>,</m:t>
                      </m:r>
                    </m:oMath>
                  </m:oMathPara>
                </a14:m>
                <a:endParaRPr lang="ru-RU" sz="1400" dirty="0"/>
              </a:p>
            </p:txBody>
          </p:sp>
        </mc:Choice>
        <mc:Fallback xmlns=""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30410" y="2840396"/>
                <a:ext cx="81753" cy="215444"/>
              </a:xfrm>
              <a:prstGeom prst="rect">
                <a:avLst/>
              </a:prstGeom>
              <a:blipFill rotWithShape="0">
                <a:blip r:embed="rId16"/>
                <a:stretch>
                  <a:fillRect r="-7692" b="-285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Скругленная прямоугольная выноска 23"/>
          <p:cNvSpPr/>
          <p:nvPr/>
        </p:nvSpPr>
        <p:spPr>
          <a:xfrm>
            <a:off x="4848789" y="1794082"/>
            <a:ext cx="2244165" cy="528214"/>
          </a:xfrm>
          <a:prstGeom prst="wedgeRoundRectCallout">
            <a:avLst>
              <a:gd name="adj1" fmla="val 58059"/>
              <a:gd name="adj2" fmla="val 29432"/>
              <a:gd name="adj3" fmla="val 16667"/>
            </a:avLst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Задачи </a:t>
            </a:r>
            <a:r>
              <a:rPr lang="ru-RU" dirty="0">
                <a:solidFill>
                  <a:schemeClr val="tx1"/>
                </a:solidFill>
              </a:rPr>
              <a:t>на нахождение процентов от числа.</a:t>
            </a:r>
          </a:p>
        </p:txBody>
      </p:sp>
    </p:spTree>
    <p:extLst>
      <p:ext uri="{BB962C8B-B14F-4D97-AF65-F5344CB8AC3E}">
        <p14:creationId xmlns:p14="http://schemas.microsoft.com/office/powerpoint/2010/main" val="2233361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38" grpId="0"/>
      <p:bldP spid="40" grpId="0"/>
      <p:bldP spid="50" grpId="0"/>
      <p:bldP spid="13" grpId="0"/>
      <p:bldP spid="15" grpId="0"/>
      <p:bldP spid="16" grpId="0" animBg="1"/>
      <p:bldP spid="18" grpId="0"/>
      <p:bldP spid="19" grpId="0"/>
      <p:bldP spid="20" grpId="0"/>
      <p:bldP spid="22" grpId="0"/>
      <p:bldP spid="24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358774" y="361950"/>
            <a:ext cx="4033839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dirty="0" smtClean="0">
                <a:solidFill>
                  <a:srgbClr val="C00000"/>
                </a:solidFill>
                <a:latin typeface="+mj-lt"/>
              </a:rPr>
              <a:t>Задание № 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/>
              <p:cNvSpPr txBox="1"/>
              <p:nvPr/>
            </p:nvSpPr>
            <p:spPr>
              <a:xfrm>
                <a:off x="358775" y="1017441"/>
                <a:ext cx="8426450" cy="43088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ru-RU" sz="1400" dirty="0" smtClean="0"/>
                  <a:t>Войско </a:t>
                </a:r>
                <a:r>
                  <a:rPr lang="ru-RU" sz="1400" dirty="0"/>
                  <a:t>Атамана было на </a:t>
                </a:r>
                <a14:m>
                  <m:oMath xmlns:m="http://schemas.openxmlformats.org/officeDocument/2006/math">
                    <m:r>
                      <a:rPr lang="ru-RU" sz="1400" b="0" i="1" dirty="0" smtClean="0">
                        <a:latin typeface="Cambria Math" panose="02040503050406030204" pitchFamily="18" charset="0"/>
                      </a:rPr>
                      <m:t>15 %</m:t>
                    </m:r>
                  </m:oMath>
                </a14:m>
                <a:r>
                  <a:rPr lang="ru-RU" sz="1400" dirty="0"/>
                  <a:t> </a:t>
                </a:r>
                <a:r>
                  <a:rPr lang="ru-RU" sz="1400" dirty="0" smtClean="0"/>
                  <a:t>больше, </a:t>
                </a:r>
                <a:r>
                  <a:rPr lang="ru-RU" sz="1400" dirty="0"/>
                  <a:t>чем войско </a:t>
                </a:r>
                <a:r>
                  <a:rPr lang="ru-RU" sz="1400" dirty="0" err="1"/>
                  <a:t>Горыни</a:t>
                </a:r>
                <a:r>
                  <a:rPr lang="ru-RU" sz="1400" dirty="0"/>
                  <a:t>, которое состояло из </a:t>
                </a:r>
                <a14:m>
                  <m:oMath xmlns:m="http://schemas.openxmlformats.org/officeDocument/2006/math">
                    <m:r>
                      <a:rPr lang="ru-RU" sz="1400" b="0" i="1" dirty="0" smtClean="0">
                        <a:latin typeface="Cambria Math" panose="02040503050406030204" pitchFamily="18" charset="0"/>
                      </a:rPr>
                      <m:t>200</m:t>
                    </m:r>
                  </m:oMath>
                </a14:m>
                <a:r>
                  <a:rPr lang="ru-RU" sz="1400" dirty="0"/>
                  <a:t> воинов. </a:t>
                </a:r>
                <a:r>
                  <a:rPr lang="ru-RU" sz="1400" dirty="0" smtClean="0"/>
                  <a:t>Сколько воинов </a:t>
                </a:r>
                <a:r>
                  <a:rPr lang="ru-RU" sz="1400" dirty="0"/>
                  <a:t>в войске Атамана?</a:t>
                </a:r>
              </a:p>
            </p:txBody>
          </p:sp>
        </mc:Choice>
        <mc:Fallback xmlns="">
          <p:sp>
            <p:nvSpPr>
              <p:cNvPr id="38" name="TextBox 3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775" y="1017441"/>
                <a:ext cx="8426450" cy="430887"/>
              </a:xfrm>
              <a:prstGeom prst="rect">
                <a:avLst/>
              </a:prstGeom>
              <a:blipFill rotWithShape="0">
                <a:blip r:embed="rId4"/>
                <a:stretch>
                  <a:fillRect l="-1302" t="-12676" b="-23944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9" name="Прямая соединительная линия 38"/>
          <p:cNvCxnSpPr/>
          <p:nvPr/>
        </p:nvCxnSpPr>
        <p:spPr>
          <a:xfrm>
            <a:off x="358774" y="1730131"/>
            <a:ext cx="8426451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358775" y="1851440"/>
            <a:ext cx="2570163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400" b="1" dirty="0" smtClean="0"/>
              <a:t>Решение: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0" name="TextBox 49"/>
              <p:cNvSpPr txBox="1"/>
              <p:nvPr/>
            </p:nvSpPr>
            <p:spPr>
              <a:xfrm>
                <a:off x="332272" y="4524590"/>
                <a:ext cx="5379906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ru-RU" sz="1400" b="1" dirty="0" smtClean="0"/>
                  <a:t>Ответ: </a:t>
                </a:r>
                <a:r>
                  <a:rPr lang="ru-RU" sz="1400" dirty="0" smtClean="0"/>
                  <a:t>войско Атамана состоит из </a:t>
                </a:r>
                <a14:m>
                  <m:oMath xmlns:m="http://schemas.openxmlformats.org/officeDocument/2006/math">
                    <m:r>
                      <a:rPr lang="ru-RU" sz="1400" b="0" i="1" smtClean="0">
                        <a:latin typeface="Cambria Math" panose="02040503050406030204" pitchFamily="18" charset="0"/>
                      </a:rPr>
                      <m:t>230</m:t>
                    </m:r>
                  </m:oMath>
                </a14:m>
                <a:r>
                  <a:rPr lang="ru-RU" sz="1400" dirty="0" smtClean="0"/>
                  <a:t> воинов.</a:t>
                </a:r>
              </a:p>
            </p:txBody>
          </p:sp>
        </mc:Choice>
        <mc:Fallback xmlns="">
          <p:sp>
            <p:nvSpPr>
              <p:cNvPr id="50" name="TextBox 4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2272" y="4524590"/>
                <a:ext cx="5379906" cy="215444"/>
              </a:xfrm>
              <a:prstGeom prst="rect">
                <a:avLst/>
              </a:prstGeom>
              <a:blipFill rotWithShape="0">
                <a:blip r:embed="rId5"/>
                <a:stretch>
                  <a:fillRect l="-2041" t="-25000" b="-47222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7" name="Рисунок 2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42530" y="1913688"/>
            <a:ext cx="1242695" cy="2880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/>
              <p:cNvSpPr txBox="1"/>
              <p:nvPr/>
            </p:nvSpPr>
            <p:spPr>
              <a:xfrm>
                <a:off x="358775" y="2243194"/>
                <a:ext cx="654025" cy="39030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ru-RU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ru-RU" b="0" i="1" smtClean="0">
                              <a:latin typeface="Cambria Math" panose="02040503050406030204" pitchFamily="18" charset="0"/>
                            </a:rPr>
                            <m:t>200</m:t>
                          </m:r>
                        </m:num>
                        <m:den>
                          <m:r>
                            <a:rPr lang="ru-RU" b="0" i="1" smtClean="0">
                              <a:latin typeface="Cambria Math" panose="02040503050406030204" pitchFamily="18" charset="0"/>
                            </a:rPr>
                            <m:t>100</m:t>
                          </m:r>
                        </m:den>
                      </m:f>
                      <m:r>
                        <a:rPr lang="ru-RU" b="0" i="1" smtClean="0">
                          <a:latin typeface="Cambria Math" panose="02040503050406030204" pitchFamily="18" charset="0"/>
                        </a:rPr>
                        <m:t>=2</m:t>
                      </m:r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28" name="TextBox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775" y="2243194"/>
                <a:ext cx="654025" cy="390300"/>
              </a:xfrm>
              <a:prstGeom prst="rect">
                <a:avLst/>
              </a:prstGeom>
              <a:blipFill rotWithShape="0">
                <a:blip r:embed="rId7"/>
                <a:stretch>
                  <a:fillRect l="-5607" t="-1563" r="-6542" b="-14063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/>
              <p:cNvSpPr txBox="1"/>
              <p:nvPr/>
            </p:nvSpPr>
            <p:spPr>
              <a:xfrm>
                <a:off x="921235" y="2322296"/>
                <a:ext cx="3962400" cy="300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dirty="0" smtClean="0"/>
                  <a:t>(в) – составляют </a:t>
                </a:r>
                <a14:m>
                  <m:oMath xmlns:m="http://schemas.openxmlformats.org/officeDocument/2006/math">
                    <m:r>
                      <a:rPr lang="ru-RU" b="0" i="1" smtClean="0">
                        <a:latin typeface="Cambria Math" panose="02040503050406030204" pitchFamily="18" charset="0"/>
                      </a:rPr>
                      <m:t>1 %</m:t>
                    </m:r>
                  </m:oMath>
                </a14:m>
                <a:r>
                  <a:rPr lang="ru-RU" dirty="0" smtClean="0"/>
                  <a:t> от войска </a:t>
                </a:r>
                <a:r>
                  <a:rPr lang="ru-RU" dirty="0" err="1" smtClean="0"/>
                  <a:t>Горыни</a:t>
                </a:r>
                <a:r>
                  <a:rPr lang="ru-RU" dirty="0" smtClean="0"/>
                  <a:t>.</a:t>
                </a:r>
                <a:endParaRPr lang="ru-RU" dirty="0"/>
              </a:p>
            </p:txBody>
          </p:sp>
        </mc:Choice>
        <mc:Fallback xmlns="">
          <p:sp>
            <p:nvSpPr>
              <p:cNvPr id="29" name="TextBox 2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1235" y="2322296"/>
                <a:ext cx="3962400" cy="300082"/>
              </a:xfrm>
              <a:prstGeom prst="rect">
                <a:avLst/>
              </a:prstGeom>
              <a:blipFill rotWithShape="0">
                <a:blip r:embed="rId8"/>
                <a:stretch>
                  <a:fillRect l="-308" t="-4082" b="-20408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/>
              <p:cNvSpPr txBox="1"/>
              <p:nvPr/>
            </p:nvSpPr>
            <p:spPr>
              <a:xfrm>
                <a:off x="358775" y="2887636"/>
                <a:ext cx="4262385" cy="20774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ru-RU" b="0" i="1" smtClean="0">
                        <a:latin typeface="Cambria Math" panose="02040503050406030204" pitchFamily="18" charset="0"/>
                      </a:rPr>
                      <m:t>2</m:t>
                    </m:r>
                    <m:r>
                      <a:rPr lang="ru-RU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⋅15=30</m:t>
                    </m:r>
                  </m:oMath>
                </a14:m>
                <a:r>
                  <a:rPr lang="ru-RU" dirty="0" smtClean="0"/>
                  <a:t> (в) – составляют </a:t>
                </a:r>
                <a14:m>
                  <m:oMath xmlns:m="http://schemas.openxmlformats.org/officeDocument/2006/math">
                    <m:r>
                      <a:rPr lang="ru-RU" b="0" i="1" dirty="0" smtClean="0">
                        <a:latin typeface="Cambria Math" panose="02040503050406030204" pitchFamily="18" charset="0"/>
                      </a:rPr>
                      <m:t>15 %</m:t>
                    </m:r>
                  </m:oMath>
                </a14:m>
                <a:r>
                  <a:rPr lang="ru-RU" dirty="0" smtClean="0"/>
                  <a:t> от войска </a:t>
                </a:r>
                <a:r>
                  <a:rPr lang="ru-RU" dirty="0" err="1" smtClean="0"/>
                  <a:t>Горыни</a:t>
                </a:r>
                <a:r>
                  <a:rPr lang="ru-RU" dirty="0" smtClean="0"/>
                  <a:t>.</a:t>
                </a:r>
                <a:endParaRPr lang="ru-RU" dirty="0"/>
              </a:p>
            </p:txBody>
          </p:sp>
        </mc:Choice>
        <mc:Fallback xmlns="">
          <p:sp>
            <p:nvSpPr>
              <p:cNvPr id="30" name="TextBox 2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775" y="2887636"/>
                <a:ext cx="4262385" cy="207749"/>
              </a:xfrm>
              <a:prstGeom prst="rect">
                <a:avLst/>
              </a:prstGeom>
              <a:blipFill rotWithShape="0">
                <a:blip r:embed="rId9"/>
                <a:stretch>
                  <a:fillRect l="-1431" t="-26471" r="-1574" b="-5000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/>
              <p:cNvSpPr txBox="1"/>
              <p:nvPr/>
            </p:nvSpPr>
            <p:spPr>
              <a:xfrm>
                <a:off x="358775" y="3354087"/>
                <a:ext cx="4068421" cy="20774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ru-RU" b="0" i="1" smtClean="0">
                        <a:latin typeface="Cambria Math" panose="02040503050406030204" pitchFamily="18" charset="0"/>
                      </a:rPr>
                      <m:t>200+30=230</m:t>
                    </m:r>
                  </m:oMath>
                </a14:m>
                <a:r>
                  <a:rPr lang="ru-RU" dirty="0" smtClean="0"/>
                  <a:t> (в) – составляют войско Атамана.</a:t>
                </a:r>
                <a:endParaRPr lang="ru-RU" dirty="0"/>
              </a:p>
            </p:txBody>
          </p:sp>
        </mc:Choice>
        <mc:Fallback xmlns="">
          <p:sp>
            <p:nvSpPr>
              <p:cNvPr id="31" name="TextBox 3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775" y="3354087"/>
                <a:ext cx="4068421" cy="207749"/>
              </a:xfrm>
              <a:prstGeom prst="rect">
                <a:avLst/>
              </a:prstGeom>
              <a:blipFill rotWithShape="0">
                <a:blip r:embed="rId10"/>
                <a:stretch>
                  <a:fillRect l="-1499" t="-26471" r="-1199" b="-52941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21006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38" grpId="0"/>
      <p:bldP spid="40" grpId="0"/>
      <p:bldP spid="50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358774" y="361950"/>
            <a:ext cx="4033839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dirty="0" smtClean="0">
                <a:solidFill>
                  <a:srgbClr val="C00000"/>
                </a:solidFill>
                <a:latin typeface="+mj-lt"/>
              </a:rPr>
              <a:t>Задание № 4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/>
              <p:cNvSpPr txBox="1"/>
              <p:nvPr/>
            </p:nvSpPr>
            <p:spPr>
              <a:xfrm>
                <a:off x="358774" y="1015263"/>
                <a:ext cx="8426450" cy="43088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ru-RU" sz="1400" dirty="0" smtClean="0"/>
                  <a:t>Вкладчик положил на счёт в банке </a:t>
                </a:r>
                <a14:m>
                  <m:oMath xmlns:m="http://schemas.openxmlformats.org/officeDocument/2006/math">
                    <m:r>
                      <a:rPr lang="ru-RU" sz="1400" b="0" i="1" dirty="0" smtClean="0">
                        <a:latin typeface="Cambria Math" panose="02040503050406030204" pitchFamily="18" charset="0"/>
                      </a:rPr>
                      <m:t>30 000</m:t>
                    </m:r>
                  </m:oMath>
                </a14:m>
                <a:r>
                  <a:rPr lang="ru-RU" sz="1400" dirty="0"/>
                  <a:t> рублей под </a:t>
                </a:r>
                <a14:m>
                  <m:oMath xmlns:m="http://schemas.openxmlformats.org/officeDocument/2006/math">
                    <m:r>
                      <a:rPr lang="ru-RU" sz="1400" b="0" i="1" dirty="0" smtClean="0">
                        <a:latin typeface="Cambria Math" panose="02040503050406030204" pitchFamily="18" charset="0"/>
                      </a:rPr>
                      <m:t>8 %</m:t>
                    </m:r>
                  </m:oMath>
                </a14:m>
                <a:r>
                  <a:rPr lang="ru-RU" sz="1400" dirty="0"/>
                  <a:t> годовых. Давайте попробуем подсчитать, какая сумма будет на счету вкладчика через год, если он не будет </a:t>
                </a:r>
                <a:r>
                  <a:rPr lang="ru-RU" sz="1400" dirty="0" smtClean="0"/>
                  <a:t>снимать и докладывать </a:t>
                </a:r>
                <a:r>
                  <a:rPr lang="ru-RU" sz="1400" dirty="0"/>
                  <a:t>на </a:t>
                </a:r>
                <a:r>
                  <a:rPr lang="ru-RU" sz="1400" dirty="0" smtClean="0"/>
                  <a:t>счёт</a:t>
                </a:r>
                <a:r>
                  <a:rPr lang="ru-RU" sz="1400" dirty="0"/>
                  <a:t>.</a:t>
                </a:r>
              </a:p>
            </p:txBody>
          </p:sp>
        </mc:Choice>
        <mc:Fallback xmlns="">
          <p:sp>
            <p:nvSpPr>
              <p:cNvPr id="38" name="TextBox 3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774" y="1015263"/>
                <a:ext cx="8426450" cy="430887"/>
              </a:xfrm>
              <a:prstGeom prst="rect">
                <a:avLst/>
              </a:prstGeom>
              <a:blipFill rotWithShape="0">
                <a:blip r:embed="rId4"/>
                <a:stretch>
                  <a:fillRect l="-1302" t="-14286" r="-1737" b="-25714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9" name="Прямая соединительная линия 38"/>
          <p:cNvCxnSpPr/>
          <p:nvPr/>
        </p:nvCxnSpPr>
        <p:spPr>
          <a:xfrm>
            <a:off x="358774" y="1730131"/>
            <a:ext cx="8426451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358775" y="1851440"/>
            <a:ext cx="2570163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400" b="1" dirty="0" smtClean="0"/>
              <a:t>Решение: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0" name="TextBox 49"/>
              <p:cNvSpPr txBox="1"/>
              <p:nvPr/>
            </p:nvSpPr>
            <p:spPr>
              <a:xfrm>
                <a:off x="332272" y="4524590"/>
                <a:ext cx="2570163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ru-RU" sz="1400" b="1" dirty="0" smtClean="0"/>
                  <a:t>Ответ: </a:t>
                </a:r>
                <a14:m>
                  <m:oMath xmlns:m="http://schemas.openxmlformats.org/officeDocument/2006/math">
                    <m:r>
                      <a:rPr lang="ru-RU" sz="1400" b="0" i="1" smtClean="0">
                        <a:latin typeface="Cambria Math" panose="02040503050406030204" pitchFamily="18" charset="0"/>
                      </a:rPr>
                      <m:t>а) 5,263;</m:t>
                    </m:r>
                  </m:oMath>
                </a14:m>
                <a:endParaRPr lang="ru-RU" sz="1400" dirty="0" smtClean="0"/>
              </a:p>
            </p:txBody>
          </p:sp>
        </mc:Choice>
        <mc:Fallback xmlns="">
          <p:sp>
            <p:nvSpPr>
              <p:cNvPr id="50" name="TextBox 4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2272" y="4524590"/>
                <a:ext cx="2570163" cy="215444"/>
              </a:xfrm>
              <a:prstGeom prst="rect">
                <a:avLst/>
              </a:prstGeom>
              <a:blipFill rotWithShape="0">
                <a:blip r:embed="rId6"/>
                <a:stretch>
                  <a:fillRect l="-4276" t="-25000" b="-47222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1617353" y="4511814"/>
                <a:ext cx="727763" cy="2154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1400" b="0" i="1" smtClean="0">
                          <a:latin typeface="Cambria Math" panose="02040503050406030204" pitchFamily="18" charset="0"/>
                        </a:rPr>
                        <m:t>б) 1,258.</m:t>
                      </m:r>
                    </m:oMath>
                  </m:oMathPara>
                </a14:m>
                <a:endParaRPr lang="ru-RU" sz="1400" dirty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17353" y="4511814"/>
                <a:ext cx="727763" cy="215444"/>
              </a:xfrm>
              <a:prstGeom prst="rect">
                <a:avLst/>
              </a:prstGeom>
              <a:blipFill rotWithShape="0">
                <a:blip r:embed="rId11"/>
                <a:stretch>
                  <a:fillRect l="-5000" b="-37143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42084" y="1959162"/>
            <a:ext cx="2486160" cy="2880000"/>
          </a:xfrm>
          <a:prstGeom prst="rect">
            <a:avLst/>
          </a:prstGeom>
        </p:spPr>
      </p:pic>
      <p:sp>
        <p:nvSpPr>
          <p:cNvPr id="16" name="Скругленная прямоугольная выноска 15"/>
          <p:cNvSpPr/>
          <p:nvPr/>
        </p:nvSpPr>
        <p:spPr>
          <a:xfrm>
            <a:off x="4848789" y="1794082"/>
            <a:ext cx="2244165" cy="528214"/>
          </a:xfrm>
          <a:prstGeom prst="wedgeRoundRectCallout">
            <a:avLst>
              <a:gd name="adj1" fmla="val 58059"/>
              <a:gd name="adj2" fmla="val 29432"/>
              <a:gd name="adj3" fmla="val 16667"/>
            </a:avLst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У этой задачи есть два способа решения.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81372" y="2100251"/>
            <a:ext cx="24124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rgbClr val="C00000"/>
                </a:solidFill>
              </a:rPr>
              <a:t>1-й</a:t>
            </a:r>
            <a:r>
              <a:rPr lang="en-US" sz="1600" dirty="0" smtClean="0">
                <a:solidFill>
                  <a:srgbClr val="C00000"/>
                </a:solidFill>
              </a:rPr>
              <a:t> </a:t>
            </a:r>
            <a:r>
              <a:rPr lang="ru-RU" sz="1600" dirty="0" smtClean="0">
                <a:solidFill>
                  <a:srgbClr val="C00000"/>
                </a:solidFill>
              </a:rPr>
              <a:t>способ решения:</a:t>
            </a:r>
            <a:endParaRPr lang="ru-RU" sz="16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861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38" grpId="0"/>
      <p:bldP spid="40" grpId="0"/>
      <p:bldP spid="50" grpId="0"/>
      <p:bldP spid="4" grpId="0"/>
      <p:bldP spid="16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358774" y="361950"/>
            <a:ext cx="4033839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dirty="0" smtClean="0">
                <a:solidFill>
                  <a:srgbClr val="C00000"/>
                </a:solidFill>
                <a:latin typeface="+mj-lt"/>
              </a:rPr>
              <a:t>Задание № 4</a:t>
            </a:r>
          </a:p>
        </p:txBody>
      </p:sp>
      <p:cxnSp>
        <p:nvCxnSpPr>
          <p:cNvPr id="39" name="Прямая соединительная линия 38"/>
          <p:cNvCxnSpPr/>
          <p:nvPr/>
        </p:nvCxnSpPr>
        <p:spPr>
          <a:xfrm>
            <a:off x="358774" y="1730131"/>
            <a:ext cx="8426451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358775" y="1851440"/>
            <a:ext cx="2570163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400" b="1" dirty="0" smtClean="0"/>
              <a:t>Решение: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0" name="TextBox 49"/>
              <p:cNvSpPr txBox="1"/>
              <p:nvPr/>
            </p:nvSpPr>
            <p:spPr>
              <a:xfrm>
                <a:off x="332272" y="4524590"/>
                <a:ext cx="2570163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ru-RU" sz="1400" b="1" dirty="0" smtClean="0"/>
                  <a:t>Ответ: </a:t>
                </a:r>
                <a14:m>
                  <m:oMath xmlns:m="http://schemas.openxmlformats.org/officeDocument/2006/math">
                    <m:r>
                      <a:rPr lang="ru-RU" sz="1400" b="0" i="1" smtClean="0">
                        <a:latin typeface="Cambria Math" panose="02040503050406030204" pitchFamily="18" charset="0"/>
                      </a:rPr>
                      <m:t>32 400</m:t>
                    </m:r>
                  </m:oMath>
                </a14:m>
                <a:r>
                  <a:rPr lang="ru-RU" sz="1400" dirty="0" smtClean="0"/>
                  <a:t> руб.</a:t>
                </a:r>
              </a:p>
            </p:txBody>
          </p:sp>
        </mc:Choice>
        <mc:Fallback xmlns="">
          <p:sp>
            <p:nvSpPr>
              <p:cNvPr id="50" name="TextBox 4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2272" y="4524590"/>
                <a:ext cx="2570163" cy="215444"/>
              </a:xfrm>
              <a:prstGeom prst="rect">
                <a:avLst/>
              </a:prstGeom>
              <a:blipFill rotWithShape="0">
                <a:blip r:embed="rId5"/>
                <a:stretch>
                  <a:fillRect l="-4276" t="-25000" b="-47222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42084" y="1959162"/>
            <a:ext cx="2486160" cy="2880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81372" y="2100251"/>
            <a:ext cx="217762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rgbClr val="C00000"/>
                </a:solidFill>
              </a:rPr>
              <a:t>1-й</a:t>
            </a:r>
            <a:r>
              <a:rPr lang="en-US" sz="1600" dirty="0" smtClean="0">
                <a:solidFill>
                  <a:srgbClr val="C00000"/>
                </a:solidFill>
              </a:rPr>
              <a:t> </a:t>
            </a:r>
            <a:r>
              <a:rPr lang="ru-RU" sz="1600" dirty="0" smtClean="0">
                <a:solidFill>
                  <a:srgbClr val="C00000"/>
                </a:solidFill>
              </a:rPr>
              <a:t>способ решения:</a:t>
            </a:r>
            <a:endParaRPr lang="ru-RU" sz="1600" dirty="0">
              <a:solidFill>
                <a:srgbClr val="C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/>
              <p:cNvSpPr txBox="1"/>
              <p:nvPr/>
            </p:nvSpPr>
            <p:spPr>
              <a:xfrm>
                <a:off x="2400935" y="2064073"/>
                <a:ext cx="1077218" cy="39030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ru-RU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ru-RU" b="0" i="1" smtClean="0">
                              <a:latin typeface="Cambria Math" panose="02040503050406030204" pitchFamily="18" charset="0"/>
                            </a:rPr>
                            <m:t>30 000</m:t>
                          </m:r>
                        </m:num>
                        <m:den>
                          <m:r>
                            <a:rPr lang="ru-RU" b="0" i="1" smtClean="0">
                              <a:latin typeface="Cambria Math" panose="02040503050406030204" pitchFamily="18" charset="0"/>
                            </a:rPr>
                            <m:t>100</m:t>
                          </m:r>
                        </m:den>
                      </m:f>
                      <m:r>
                        <a:rPr lang="ru-RU" b="0" i="1" smtClean="0">
                          <a:latin typeface="Cambria Math" panose="02040503050406030204" pitchFamily="18" charset="0"/>
                        </a:rPr>
                        <m:t>=300</m:t>
                      </m:r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00935" y="2064073"/>
                <a:ext cx="1077218" cy="390300"/>
              </a:xfrm>
              <a:prstGeom prst="rect">
                <a:avLst/>
              </a:prstGeom>
              <a:blipFill rotWithShape="0">
                <a:blip r:embed="rId7"/>
                <a:stretch>
                  <a:fillRect l="-3390" t="-3125" r="-3390" b="-14063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3397710" y="2117964"/>
                <a:ext cx="3962400" cy="300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dirty="0" smtClean="0"/>
                  <a:t>(</a:t>
                </a:r>
                <a:r>
                  <a:rPr lang="ru-RU" dirty="0" err="1" smtClean="0"/>
                  <a:t>руб</a:t>
                </a:r>
                <a:r>
                  <a:rPr lang="ru-RU" dirty="0" smtClean="0"/>
                  <a:t>) – составляют </a:t>
                </a:r>
                <a14:m>
                  <m:oMath xmlns:m="http://schemas.openxmlformats.org/officeDocument/2006/math">
                    <m:r>
                      <a:rPr lang="ru-RU" b="0" i="1" smtClean="0">
                        <a:latin typeface="Cambria Math" panose="02040503050406030204" pitchFamily="18" charset="0"/>
                      </a:rPr>
                      <m:t>1 %</m:t>
                    </m:r>
                  </m:oMath>
                </a14:m>
                <a:r>
                  <a:rPr lang="ru-RU" dirty="0" smtClean="0"/>
                  <a:t>.</a:t>
                </a:r>
                <a:endParaRPr lang="ru-RU" dirty="0"/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97710" y="2117964"/>
                <a:ext cx="3962400" cy="300082"/>
              </a:xfrm>
              <a:prstGeom prst="rect">
                <a:avLst/>
              </a:prstGeom>
              <a:blipFill rotWithShape="0">
                <a:blip r:embed="rId8"/>
                <a:stretch>
                  <a:fillRect l="-308" t="-2000" b="-1800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2400936" y="2572203"/>
                <a:ext cx="3159519" cy="20774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ru-RU" b="0" i="1" smtClean="0">
                        <a:latin typeface="Cambria Math" panose="02040503050406030204" pitchFamily="18" charset="0"/>
                      </a:rPr>
                      <m:t>300</m:t>
                    </m:r>
                    <m:r>
                      <a:rPr lang="ru-RU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⋅8=2400</m:t>
                    </m:r>
                  </m:oMath>
                </a14:m>
                <a:r>
                  <a:rPr lang="ru-RU" dirty="0" smtClean="0"/>
                  <a:t> (</a:t>
                </a:r>
                <a:r>
                  <a:rPr lang="ru-RU" dirty="0" err="1" smtClean="0"/>
                  <a:t>руб</a:t>
                </a:r>
                <a:r>
                  <a:rPr lang="ru-RU" dirty="0" smtClean="0"/>
                  <a:t>) – составляют </a:t>
                </a:r>
                <a14:m>
                  <m:oMath xmlns:m="http://schemas.openxmlformats.org/officeDocument/2006/math">
                    <m:r>
                      <a:rPr lang="ru-RU" b="0" i="1" dirty="0" smtClean="0">
                        <a:latin typeface="Cambria Math" panose="02040503050406030204" pitchFamily="18" charset="0"/>
                      </a:rPr>
                      <m:t>8 %</m:t>
                    </m:r>
                  </m:oMath>
                </a14:m>
                <a:r>
                  <a:rPr lang="ru-RU" dirty="0" smtClean="0"/>
                  <a:t>.</a:t>
                </a:r>
                <a:endParaRPr lang="ru-RU" dirty="0"/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00936" y="2572203"/>
                <a:ext cx="3159519" cy="207749"/>
              </a:xfrm>
              <a:prstGeom prst="rect">
                <a:avLst/>
              </a:prstGeom>
              <a:blipFill rotWithShape="0">
                <a:blip r:embed="rId9"/>
                <a:stretch>
                  <a:fillRect l="-1931" t="-26471" r="-965" b="-5000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2391283" y="2933764"/>
                <a:ext cx="4546116" cy="20774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ru-RU" b="0" i="1" smtClean="0">
                        <a:latin typeface="Cambria Math" panose="02040503050406030204" pitchFamily="18" charset="0"/>
                      </a:rPr>
                      <m:t>30 000+2400</m:t>
                    </m:r>
                    <m:r>
                      <a:rPr lang="ru-RU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=32 400</m:t>
                    </m:r>
                  </m:oMath>
                </a14:m>
                <a:r>
                  <a:rPr lang="ru-RU" dirty="0" smtClean="0"/>
                  <a:t> (</a:t>
                </a:r>
                <a:r>
                  <a:rPr lang="ru-RU" dirty="0" err="1" smtClean="0"/>
                  <a:t>руб</a:t>
                </a:r>
                <a:r>
                  <a:rPr lang="ru-RU" dirty="0" smtClean="0"/>
                  <a:t>) – будет на счету через год.</a:t>
                </a:r>
                <a:endParaRPr lang="ru-RU" dirty="0"/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91283" y="2933764"/>
                <a:ext cx="4546116" cy="207749"/>
              </a:xfrm>
              <a:prstGeom prst="rect">
                <a:avLst/>
              </a:prstGeom>
              <a:blipFill rotWithShape="0">
                <a:blip r:embed="rId10"/>
                <a:stretch>
                  <a:fillRect l="-1340" t="-26471" r="-1475" b="-52941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TextBox 20"/>
          <p:cNvSpPr txBox="1"/>
          <p:nvPr/>
        </p:nvSpPr>
        <p:spPr>
          <a:xfrm>
            <a:off x="291024" y="3304422"/>
            <a:ext cx="216797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rgbClr val="C00000"/>
                </a:solidFill>
              </a:rPr>
              <a:t>2-й</a:t>
            </a:r>
            <a:r>
              <a:rPr lang="en-US" sz="1600" dirty="0" smtClean="0">
                <a:solidFill>
                  <a:srgbClr val="C00000"/>
                </a:solidFill>
              </a:rPr>
              <a:t> </a:t>
            </a:r>
            <a:r>
              <a:rPr lang="ru-RU" sz="1600" dirty="0" smtClean="0">
                <a:solidFill>
                  <a:srgbClr val="C00000"/>
                </a:solidFill>
              </a:rPr>
              <a:t>способ решения:</a:t>
            </a:r>
            <a:endParaRPr lang="ru-RU" sz="1600" dirty="0">
              <a:solidFill>
                <a:srgbClr val="C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/>
              <p:cNvSpPr txBox="1"/>
              <p:nvPr/>
            </p:nvSpPr>
            <p:spPr>
              <a:xfrm>
                <a:off x="2364867" y="3368182"/>
                <a:ext cx="1149354" cy="20774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i="1" smtClean="0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ru-RU" b="0" i="1" smtClean="0">
                          <a:latin typeface="Cambria Math" panose="02040503050406030204" pitchFamily="18" charset="0"/>
                        </a:rPr>
                        <m:t>00+8=108</m:t>
                      </m:r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64867" y="3368182"/>
                <a:ext cx="1149354" cy="207749"/>
              </a:xfrm>
              <a:prstGeom prst="rect">
                <a:avLst/>
              </a:prstGeom>
              <a:blipFill rotWithShape="0">
                <a:blip r:embed="rId11"/>
                <a:stretch>
                  <a:fillRect l="-3191" r="-3723" b="-8824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/>
              <p:cNvSpPr txBox="1"/>
              <p:nvPr/>
            </p:nvSpPr>
            <p:spPr>
              <a:xfrm>
                <a:off x="3446454" y="3322015"/>
                <a:ext cx="3962400" cy="300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dirty="0" smtClean="0"/>
                  <a:t>(</a:t>
                </a:r>
                <a14:m>
                  <m:oMath xmlns:m="http://schemas.openxmlformats.org/officeDocument/2006/math">
                    <m:r>
                      <a:rPr lang="ru-RU" b="0" i="1" dirty="0" smtClean="0">
                        <a:latin typeface="Cambria Math" panose="02040503050406030204" pitchFamily="18" charset="0"/>
                      </a:rPr>
                      <m:t>%</m:t>
                    </m:r>
                  </m:oMath>
                </a14:m>
                <a:r>
                  <a:rPr lang="ru-RU" dirty="0" smtClean="0"/>
                  <a:t>) – будет на счету через год.</a:t>
                </a:r>
                <a:endParaRPr lang="ru-RU" dirty="0"/>
              </a:p>
            </p:txBody>
          </p:sp>
        </mc:Choice>
        <mc:Fallback xmlns=""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46454" y="3322015"/>
                <a:ext cx="3962400" cy="300082"/>
              </a:xfrm>
              <a:prstGeom prst="rect">
                <a:avLst/>
              </a:prstGeom>
              <a:blipFill rotWithShape="0">
                <a:blip r:embed="rId12"/>
                <a:stretch>
                  <a:fillRect l="-308" t="-4082" b="-20408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/>
              <p:cNvSpPr txBox="1"/>
              <p:nvPr/>
            </p:nvSpPr>
            <p:spPr>
              <a:xfrm>
                <a:off x="2400935" y="4137935"/>
                <a:ext cx="4137351" cy="20774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ru-RU" b="0" i="1" smtClean="0">
                        <a:latin typeface="Cambria Math" panose="02040503050406030204" pitchFamily="18" charset="0"/>
                      </a:rPr>
                      <m:t>300</m:t>
                    </m:r>
                    <m:r>
                      <a:rPr lang="ru-RU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⋅108=32 400</m:t>
                    </m:r>
                  </m:oMath>
                </a14:m>
                <a:r>
                  <a:rPr lang="ru-RU" dirty="0" smtClean="0"/>
                  <a:t> (</a:t>
                </a:r>
                <a:r>
                  <a:rPr lang="ru-RU" dirty="0" err="1" smtClean="0"/>
                  <a:t>руб</a:t>
                </a:r>
                <a:r>
                  <a:rPr lang="ru-RU" dirty="0" smtClean="0"/>
                  <a:t>) – будет на счету через год.</a:t>
                </a:r>
                <a:endParaRPr lang="ru-RU" dirty="0"/>
              </a:p>
            </p:txBody>
          </p:sp>
        </mc:Choice>
        <mc:Fallback xmlns="">
          <p:sp>
            <p:nvSpPr>
              <p:cNvPr id="25" name="TextBox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00935" y="4137935"/>
                <a:ext cx="4137351" cy="207749"/>
              </a:xfrm>
              <a:prstGeom prst="rect">
                <a:avLst/>
              </a:prstGeom>
              <a:blipFill rotWithShape="0">
                <a:blip r:embed="rId13"/>
                <a:stretch>
                  <a:fillRect l="-1473" t="-26471" r="-1473" b="-5000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/>
              <p:cNvSpPr txBox="1"/>
              <p:nvPr/>
            </p:nvSpPr>
            <p:spPr>
              <a:xfrm>
                <a:off x="2364867" y="3683921"/>
                <a:ext cx="1077218" cy="39030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ru-RU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ru-RU" b="0" i="1" smtClean="0">
                              <a:latin typeface="Cambria Math" panose="02040503050406030204" pitchFamily="18" charset="0"/>
                            </a:rPr>
                            <m:t>30 000</m:t>
                          </m:r>
                        </m:num>
                        <m:den>
                          <m:r>
                            <a:rPr lang="ru-RU" b="0" i="1" smtClean="0">
                              <a:latin typeface="Cambria Math" panose="02040503050406030204" pitchFamily="18" charset="0"/>
                            </a:rPr>
                            <m:t>100</m:t>
                          </m:r>
                        </m:den>
                      </m:f>
                      <m:r>
                        <a:rPr lang="ru-RU" b="0" i="1" smtClean="0">
                          <a:latin typeface="Cambria Math" panose="02040503050406030204" pitchFamily="18" charset="0"/>
                        </a:rPr>
                        <m:t>=300</m:t>
                      </m:r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26" name="TextBox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64867" y="3683921"/>
                <a:ext cx="1077218" cy="390300"/>
              </a:xfrm>
              <a:prstGeom prst="rect">
                <a:avLst/>
              </a:prstGeom>
              <a:blipFill rotWithShape="0">
                <a:blip r:embed="rId14"/>
                <a:stretch>
                  <a:fillRect l="-3390" t="-1563" r="-3390" b="-14063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/>
              <p:cNvSpPr txBox="1"/>
              <p:nvPr/>
            </p:nvSpPr>
            <p:spPr>
              <a:xfrm>
                <a:off x="3361642" y="3737812"/>
                <a:ext cx="3962400" cy="300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dirty="0" smtClean="0"/>
                  <a:t>(</a:t>
                </a:r>
                <a:r>
                  <a:rPr lang="ru-RU" dirty="0" err="1" smtClean="0"/>
                  <a:t>руб</a:t>
                </a:r>
                <a:r>
                  <a:rPr lang="ru-RU" dirty="0" smtClean="0"/>
                  <a:t>) – составляют </a:t>
                </a:r>
                <a14:m>
                  <m:oMath xmlns:m="http://schemas.openxmlformats.org/officeDocument/2006/math">
                    <m:r>
                      <a:rPr lang="ru-RU" b="0" i="1" smtClean="0">
                        <a:latin typeface="Cambria Math" panose="02040503050406030204" pitchFamily="18" charset="0"/>
                      </a:rPr>
                      <m:t>1 %</m:t>
                    </m:r>
                  </m:oMath>
                </a14:m>
                <a:r>
                  <a:rPr lang="ru-RU" dirty="0" smtClean="0"/>
                  <a:t>.</a:t>
                </a:r>
                <a:endParaRPr lang="ru-RU" dirty="0"/>
              </a:p>
            </p:txBody>
          </p:sp>
        </mc:Choice>
        <mc:Fallback xmlns="">
          <p:sp>
            <p:nvSpPr>
              <p:cNvPr id="27" name="TextBox 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61642" y="3737812"/>
                <a:ext cx="3962400" cy="300082"/>
              </a:xfrm>
              <a:prstGeom prst="rect">
                <a:avLst/>
              </a:prstGeom>
              <a:blipFill rotWithShape="0">
                <a:blip r:embed="rId8"/>
                <a:stretch>
                  <a:fillRect l="-308" t="-2041" b="-20408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/>
              <p:cNvSpPr txBox="1"/>
              <p:nvPr/>
            </p:nvSpPr>
            <p:spPr>
              <a:xfrm>
                <a:off x="358774" y="1015263"/>
                <a:ext cx="8426450" cy="43088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ru-RU" sz="1400" dirty="0" smtClean="0"/>
                  <a:t>Вкладчик положил на счёт в банке </a:t>
                </a:r>
                <a14:m>
                  <m:oMath xmlns:m="http://schemas.openxmlformats.org/officeDocument/2006/math">
                    <m:r>
                      <a:rPr lang="ru-RU" sz="1400" b="0" i="1" dirty="0" smtClean="0">
                        <a:latin typeface="Cambria Math" panose="02040503050406030204" pitchFamily="18" charset="0"/>
                      </a:rPr>
                      <m:t>30 000</m:t>
                    </m:r>
                  </m:oMath>
                </a14:m>
                <a:r>
                  <a:rPr lang="ru-RU" sz="1400" dirty="0"/>
                  <a:t> рублей под </a:t>
                </a:r>
                <a14:m>
                  <m:oMath xmlns:m="http://schemas.openxmlformats.org/officeDocument/2006/math">
                    <m:r>
                      <a:rPr lang="ru-RU" sz="1400" b="0" i="1" dirty="0" smtClean="0">
                        <a:latin typeface="Cambria Math" panose="02040503050406030204" pitchFamily="18" charset="0"/>
                      </a:rPr>
                      <m:t>8 %</m:t>
                    </m:r>
                  </m:oMath>
                </a14:m>
                <a:r>
                  <a:rPr lang="ru-RU" sz="1400" dirty="0"/>
                  <a:t> годовых. Давайте попробуем подсчитать, какая сумма будет на счету вкладчика через год, если он не будет </a:t>
                </a:r>
                <a:r>
                  <a:rPr lang="ru-RU" sz="1400" dirty="0" smtClean="0"/>
                  <a:t>снимать и докладывать </a:t>
                </a:r>
                <a:r>
                  <a:rPr lang="ru-RU" sz="1400" dirty="0"/>
                  <a:t>на </a:t>
                </a:r>
                <a:r>
                  <a:rPr lang="ru-RU" sz="1400" dirty="0" smtClean="0"/>
                  <a:t>счёт</a:t>
                </a:r>
                <a:r>
                  <a:rPr lang="ru-RU" sz="1400" dirty="0"/>
                  <a:t>.</a:t>
                </a:r>
              </a:p>
            </p:txBody>
          </p:sp>
        </mc:Choice>
        <mc:Fallback xmlns=""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774" y="1015263"/>
                <a:ext cx="8426450" cy="430887"/>
              </a:xfrm>
              <a:prstGeom prst="rect">
                <a:avLst/>
              </a:prstGeom>
              <a:blipFill rotWithShape="0">
                <a:blip r:embed="rId15"/>
                <a:stretch>
                  <a:fillRect l="-1302" t="-14286" r="-1737" b="-25714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37850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40" grpId="0"/>
      <p:bldP spid="50" grpId="0"/>
      <p:bldP spid="24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162" y="1989303"/>
            <a:ext cx="2880000" cy="2880000"/>
          </a:xfrm>
          <a:prstGeom prst="rect">
            <a:avLst/>
          </a:prstGeom>
        </p:spPr>
      </p:pic>
      <p:sp>
        <p:nvSpPr>
          <p:cNvPr id="7" name="Скругленная прямоугольная выноска 6"/>
          <p:cNvSpPr/>
          <p:nvPr/>
        </p:nvSpPr>
        <p:spPr>
          <a:xfrm>
            <a:off x="352309" y="404539"/>
            <a:ext cx="2268427" cy="689475"/>
          </a:xfrm>
          <a:prstGeom prst="wedgeRoundRectCallout">
            <a:avLst>
              <a:gd name="adj1" fmla="val -779"/>
              <a:gd name="adj2" fmla="val 173312"/>
              <a:gd name="adj3" fmla="val 16667"/>
            </a:avLst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Ну что, </a:t>
            </a:r>
            <a:r>
              <a:rPr lang="ru-RU" dirty="0" smtClean="0">
                <a:solidFill>
                  <a:schemeClr val="tx1"/>
                </a:solidFill>
              </a:rPr>
              <a:t>ребята</a:t>
            </a:r>
            <a:r>
              <a:rPr lang="ru-RU" smtClean="0">
                <a:solidFill>
                  <a:schemeClr val="tx1"/>
                </a:solidFill>
              </a:rPr>
              <a:t>, теперь </a:t>
            </a:r>
            <a:r>
              <a:rPr lang="ru-RU">
                <a:solidFill>
                  <a:schemeClr val="tx1"/>
                </a:solidFill>
              </a:rPr>
              <a:t>вам </a:t>
            </a:r>
            <a:r>
              <a:rPr lang="ru-RU" smtClean="0">
                <a:solidFill>
                  <a:schemeClr val="tx1"/>
                </a:solidFill>
              </a:rPr>
              <a:t>понятно</a:t>
            </a:r>
            <a:r>
              <a:rPr lang="ru-RU" dirty="0">
                <a:solidFill>
                  <a:schemeClr val="tx1"/>
                </a:solidFill>
              </a:rPr>
              <a:t>, как решать такие задачи?</a:t>
            </a:r>
          </a:p>
        </p:txBody>
      </p:sp>
      <p:sp>
        <p:nvSpPr>
          <p:cNvPr id="8" name="Скругленная прямоугольная выноска 7"/>
          <p:cNvSpPr/>
          <p:nvPr/>
        </p:nvSpPr>
        <p:spPr>
          <a:xfrm>
            <a:off x="6741935" y="411163"/>
            <a:ext cx="1537758" cy="648882"/>
          </a:xfrm>
          <a:prstGeom prst="wedgeRoundRectCallout">
            <a:avLst>
              <a:gd name="adj1" fmla="val 11683"/>
              <a:gd name="adj2" fmla="val 126137"/>
              <a:gd name="adj3" fmla="val 16667"/>
            </a:avLst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Да, </a:t>
            </a:r>
            <a:r>
              <a:rPr lang="ru-RU" dirty="0" err="1">
                <a:solidFill>
                  <a:schemeClr val="tx1"/>
                </a:solidFill>
              </a:rPr>
              <a:t>Электроша</a:t>
            </a:r>
            <a:r>
              <a:rPr lang="ru-RU" dirty="0">
                <a:solidFill>
                  <a:schemeClr val="tx1"/>
                </a:solidFill>
              </a:rPr>
              <a:t>.</a:t>
            </a: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961158" y="1391074"/>
            <a:ext cx="2637071" cy="3600000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400564" y="1597174"/>
            <a:ext cx="1464443" cy="339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1160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358774" y="361950"/>
            <a:ext cx="4033839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dirty="0" smtClean="0">
                <a:solidFill>
                  <a:srgbClr val="C00000"/>
                </a:solidFill>
                <a:latin typeface="+mj-lt"/>
              </a:rPr>
              <a:t>Задание № 5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/>
              <p:cNvSpPr txBox="1"/>
              <p:nvPr/>
            </p:nvSpPr>
            <p:spPr>
              <a:xfrm>
                <a:off x="358775" y="1099796"/>
                <a:ext cx="8426450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ru-RU" sz="1400" dirty="0" smtClean="0"/>
                  <a:t>Раствор содержит </a:t>
                </a:r>
                <a14:m>
                  <m:oMath xmlns:m="http://schemas.openxmlformats.org/officeDocument/2006/math">
                    <m:r>
                      <a:rPr lang="ru-RU" sz="1400" b="0" i="1" dirty="0" smtClean="0">
                        <a:latin typeface="Cambria Math" panose="02040503050406030204" pitchFamily="18" charset="0"/>
                      </a:rPr>
                      <m:t>6 % </m:t>
                    </m:r>
                  </m:oMath>
                </a14:m>
                <a:r>
                  <a:rPr lang="ru-RU" sz="1400" dirty="0"/>
                  <a:t>соли. Определите, сколько соли содержится в </a:t>
                </a:r>
                <a14:m>
                  <m:oMath xmlns:m="http://schemas.openxmlformats.org/officeDocument/2006/math">
                    <m:r>
                      <a:rPr lang="ru-RU" sz="1400" b="0" i="1" smtClean="0">
                        <a:latin typeface="Cambria Math" panose="02040503050406030204" pitchFamily="18" charset="0"/>
                      </a:rPr>
                      <m:t>350 </m:t>
                    </m:r>
                  </m:oMath>
                </a14:m>
                <a:r>
                  <a:rPr lang="ru-RU" sz="1400" dirty="0" smtClean="0"/>
                  <a:t>килограммах </a:t>
                </a:r>
                <a:r>
                  <a:rPr lang="ru-RU" sz="1400" dirty="0"/>
                  <a:t>раствора.</a:t>
                </a:r>
              </a:p>
            </p:txBody>
          </p:sp>
        </mc:Choice>
        <mc:Fallback xmlns="">
          <p:sp>
            <p:nvSpPr>
              <p:cNvPr id="38" name="TextBox 3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775" y="1099796"/>
                <a:ext cx="8426450" cy="215444"/>
              </a:xfrm>
              <a:prstGeom prst="rect">
                <a:avLst/>
              </a:prstGeom>
              <a:blipFill rotWithShape="0">
                <a:blip r:embed="rId4"/>
                <a:stretch>
                  <a:fillRect l="-1302" t="-25000" b="-47222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9" name="Прямая соединительная линия 38"/>
          <p:cNvCxnSpPr/>
          <p:nvPr/>
        </p:nvCxnSpPr>
        <p:spPr>
          <a:xfrm>
            <a:off x="358774" y="1730131"/>
            <a:ext cx="8426451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358775" y="1851440"/>
            <a:ext cx="2570163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400" b="1" dirty="0" smtClean="0"/>
              <a:t>Решение: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0" name="TextBox 49"/>
              <p:cNvSpPr txBox="1"/>
              <p:nvPr/>
            </p:nvSpPr>
            <p:spPr>
              <a:xfrm>
                <a:off x="358775" y="3333184"/>
                <a:ext cx="2570163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ru-RU" sz="1400" b="1" dirty="0" smtClean="0"/>
                  <a:t>Ответ: </a:t>
                </a:r>
                <a14:m>
                  <m:oMath xmlns:m="http://schemas.openxmlformats.org/officeDocument/2006/math">
                    <m:r>
                      <a:rPr lang="ru-RU" sz="1400" b="0" i="1" smtClean="0">
                        <a:latin typeface="Cambria Math" panose="02040503050406030204" pitchFamily="18" charset="0"/>
                      </a:rPr>
                      <m:t>21</m:t>
                    </m:r>
                  </m:oMath>
                </a14:m>
                <a:r>
                  <a:rPr lang="ru-RU" sz="1400" dirty="0" smtClean="0"/>
                  <a:t> кг.</a:t>
                </a:r>
              </a:p>
            </p:txBody>
          </p:sp>
        </mc:Choice>
        <mc:Fallback xmlns="">
          <p:sp>
            <p:nvSpPr>
              <p:cNvPr id="50" name="TextBox 4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775" y="3333184"/>
                <a:ext cx="2570163" cy="215444"/>
              </a:xfrm>
              <a:prstGeom prst="rect">
                <a:avLst/>
              </a:prstGeom>
              <a:blipFill rotWithShape="0">
                <a:blip r:embed="rId5"/>
                <a:stretch>
                  <a:fillRect l="-4276" t="-25714" b="-51429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/>
              <p:cNvSpPr txBox="1"/>
              <p:nvPr/>
            </p:nvSpPr>
            <p:spPr>
              <a:xfrm>
                <a:off x="341924" y="2234668"/>
                <a:ext cx="785471" cy="3945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ru-RU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ru-RU" b="0" i="1" smtClean="0">
                              <a:latin typeface="Cambria Math" panose="02040503050406030204" pitchFamily="18" charset="0"/>
                            </a:rPr>
                            <m:t>350</m:t>
                          </m:r>
                        </m:num>
                        <m:den>
                          <m:r>
                            <a:rPr lang="ru-RU" b="0" i="1" smtClean="0">
                              <a:latin typeface="Cambria Math" panose="02040503050406030204" pitchFamily="18" charset="0"/>
                            </a:rPr>
                            <m:t>100</m:t>
                          </m:r>
                        </m:den>
                      </m:f>
                      <m:r>
                        <a:rPr lang="ru-RU" b="0" i="1" smtClean="0">
                          <a:latin typeface="Cambria Math" panose="02040503050406030204" pitchFamily="18" charset="0"/>
                        </a:rPr>
                        <m:t>=3,5</m:t>
                      </m:r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1924" y="2234668"/>
                <a:ext cx="785471" cy="394532"/>
              </a:xfrm>
              <a:prstGeom prst="rect">
                <a:avLst/>
              </a:prstGeom>
              <a:blipFill rotWithShape="0">
                <a:blip r:embed="rId6"/>
                <a:stretch>
                  <a:fillRect l="-4651" t="-3125" r="-6202" b="-15625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1043231" y="2288904"/>
                <a:ext cx="3962400" cy="300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dirty="0" smtClean="0"/>
                  <a:t>(кг) – составляет </a:t>
                </a:r>
                <a14:m>
                  <m:oMath xmlns:m="http://schemas.openxmlformats.org/officeDocument/2006/math">
                    <m:r>
                      <a:rPr lang="ru-RU" b="0" i="1" smtClean="0">
                        <a:latin typeface="Cambria Math" panose="02040503050406030204" pitchFamily="18" charset="0"/>
                      </a:rPr>
                      <m:t>1 %</m:t>
                    </m:r>
                  </m:oMath>
                </a14:m>
                <a:r>
                  <a:rPr lang="ru-RU" dirty="0" smtClean="0"/>
                  <a:t>.</a:t>
                </a:r>
                <a:endParaRPr lang="ru-RU" dirty="0"/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3231" y="2288904"/>
                <a:ext cx="3962400" cy="300082"/>
              </a:xfrm>
              <a:prstGeom prst="rect">
                <a:avLst/>
              </a:prstGeom>
              <a:blipFill rotWithShape="0">
                <a:blip r:embed="rId7"/>
                <a:stretch>
                  <a:fillRect l="-308" t="-2000" b="-1800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341925" y="2742798"/>
                <a:ext cx="5496698" cy="21050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ru-RU" b="0" i="1" smtClean="0">
                        <a:latin typeface="Cambria Math" panose="02040503050406030204" pitchFamily="18" charset="0"/>
                      </a:rPr>
                      <m:t>3,5</m:t>
                    </m:r>
                    <m:r>
                      <a:rPr lang="ru-RU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⋅6=21</m:t>
                    </m:r>
                  </m:oMath>
                </a14:m>
                <a:r>
                  <a:rPr lang="ru-RU" dirty="0" smtClean="0"/>
                  <a:t> (кг) – соли </a:t>
                </a:r>
                <a:r>
                  <a:rPr lang="ru-RU" dirty="0" err="1" smtClean="0"/>
                  <a:t>соли</a:t>
                </a:r>
                <a:r>
                  <a:rPr lang="ru-RU" dirty="0" smtClean="0"/>
                  <a:t> содержится в </a:t>
                </a:r>
                <a14:m>
                  <m:oMath xmlns:m="http://schemas.openxmlformats.org/officeDocument/2006/math">
                    <m:r>
                      <a:rPr lang="ru-RU" sz="1400" i="1">
                        <a:latin typeface="Cambria Math" panose="02040503050406030204" pitchFamily="18" charset="0"/>
                      </a:rPr>
                      <m:t>350 </m:t>
                    </m:r>
                  </m:oMath>
                </a14:m>
                <a:r>
                  <a:rPr lang="ru-RU" sz="1200" dirty="0"/>
                  <a:t>килограммах раствора</a:t>
                </a:r>
                <a:r>
                  <a:rPr lang="ru-RU" dirty="0" smtClean="0"/>
                  <a:t>.</a:t>
                </a:r>
                <a:endParaRPr lang="ru-RU" dirty="0"/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1925" y="2742798"/>
                <a:ext cx="5496698" cy="210507"/>
              </a:xfrm>
              <a:prstGeom prst="rect">
                <a:avLst/>
              </a:prstGeom>
              <a:blipFill rotWithShape="0">
                <a:blip r:embed="rId8"/>
                <a:stretch>
                  <a:fillRect l="-1109" t="-26471" r="-998" b="-5000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4" name="Рисунок 2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708907" y="1959162"/>
            <a:ext cx="2109651" cy="28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7120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38" grpId="0"/>
      <p:bldP spid="40" grpId="0"/>
      <p:bldP spid="50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358774" y="361950"/>
            <a:ext cx="4033839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dirty="0" smtClean="0">
                <a:solidFill>
                  <a:srgbClr val="C00000"/>
                </a:solidFill>
                <a:latin typeface="+mj-lt"/>
              </a:rPr>
              <a:t>Задание № 6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/>
              <p:cNvSpPr txBox="1"/>
              <p:nvPr/>
            </p:nvSpPr>
            <p:spPr>
              <a:xfrm>
                <a:off x="358775" y="925724"/>
                <a:ext cx="8426450" cy="43088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ru-RU" sz="1400" dirty="0" smtClean="0"/>
                  <a:t>Участники двухдневных гонок должны были преодолеть </a:t>
                </a:r>
                <a14:m>
                  <m:oMath xmlns:m="http://schemas.openxmlformats.org/officeDocument/2006/math">
                    <m:r>
                      <a:rPr lang="ru-RU" sz="1400" b="0" i="1" dirty="0" smtClean="0">
                        <a:latin typeface="Cambria Math" panose="02040503050406030204" pitchFamily="18" charset="0"/>
                      </a:rPr>
                      <m:t>670</m:t>
                    </m:r>
                  </m:oMath>
                </a14:m>
                <a:r>
                  <a:rPr lang="ru-RU" sz="1400" dirty="0"/>
                  <a:t> километров, в первый день они преодолели </a:t>
                </a:r>
                <a14:m>
                  <m:oMath xmlns:m="http://schemas.openxmlformats.org/officeDocument/2006/math">
                    <m:r>
                      <a:rPr lang="ru-RU" sz="1400" b="0" i="1" smtClean="0">
                        <a:latin typeface="Cambria Math" panose="02040503050406030204" pitchFamily="18" charset="0"/>
                      </a:rPr>
                      <m:t>38 %</m:t>
                    </m:r>
                  </m:oMath>
                </a14:m>
                <a:r>
                  <a:rPr lang="ru-RU" sz="1400" dirty="0" smtClean="0"/>
                  <a:t> </a:t>
                </a:r>
                <a:r>
                  <a:rPr lang="ru-RU" sz="1400" dirty="0"/>
                  <a:t>всего пути. Сколько километров гонщики преодолели во второй гоночный день?</a:t>
                </a:r>
              </a:p>
            </p:txBody>
          </p:sp>
        </mc:Choice>
        <mc:Fallback xmlns="">
          <p:sp>
            <p:nvSpPr>
              <p:cNvPr id="38" name="TextBox 3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775" y="925724"/>
                <a:ext cx="8426450" cy="430887"/>
              </a:xfrm>
              <a:prstGeom prst="rect">
                <a:avLst/>
              </a:prstGeom>
              <a:blipFill rotWithShape="0">
                <a:blip r:embed="rId4"/>
                <a:stretch>
                  <a:fillRect l="-1302" t="-12676" r="-507" b="-23944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9" name="Прямая соединительная линия 38"/>
          <p:cNvCxnSpPr/>
          <p:nvPr/>
        </p:nvCxnSpPr>
        <p:spPr>
          <a:xfrm>
            <a:off x="358774" y="1730131"/>
            <a:ext cx="8426451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358775" y="1851440"/>
            <a:ext cx="2570163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400" b="1" dirty="0" smtClean="0"/>
              <a:t>Решение: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0" name="TextBox 49"/>
              <p:cNvSpPr txBox="1"/>
              <p:nvPr/>
            </p:nvSpPr>
            <p:spPr>
              <a:xfrm>
                <a:off x="358775" y="3333184"/>
                <a:ext cx="2570163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ru-RU" sz="1400" b="1" dirty="0" smtClean="0"/>
                  <a:t>Ответ: </a:t>
                </a:r>
                <a14:m>
                  <m:oMath xmlns:m="http://schemas.openxmlformats.org/officeDocument/2006/math">
                    <m:r>
                      <a:rPr lang="ru-RU" sz="1400" b="0" i="1" smtClean="0">
                        <a:latin typeface="Cambria Math" panose="02040503050406030204" pitchFamily="18" charset="0"/>
                      </a:rPr>
                      <m:t>415,4</m:t>
                    </m:r>
                  </m:oMath>
                </a14:m>
                <a:r>
                  <a:rPr lang="ru-RU" sz="1400" dirty="0" smtClean="0"/>
                  <a:t> км.</a:t>
                </a:r>
              </a:p>
            </p:txBody>
          </p:sp>
        </mc:Choice>
        <mc:Fallback xmlns="">
          <p:sp>
            <p:nvSpPr>
              <p:cNvPr id="50" name="TextBox 4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775" y="3333184"/>
                <a:ext cx="2570163" cy="215444"/>
              </a:xfrm>
              <a:prstGeom prst="rect">
                <a:avLst/>
              </a:prstGeom>
              <a:blipFill rotWithShape="0">
                <a:blip r:embed="rId5"/>
                <a:stretch>
                  <a:fillRect l="-4276" t="-25714" b="-51429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/>
              <p:cNvSpPr txBox="1"/>
              <p:nvPr/>
            </p:nvSpPr>
            <p:spPr>
              <a:xfrm>
                <a:off x="341924" y="2234668"/>
                <a:ext cx="5689058" cy="20774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ru-RU" i="1" smtClean="0">
                        <a:latin typeface="Cambria Math" panose="02040503050406030204" pitchFamily="18" charset="0"/>
                      </a:rPr>
                      <m:t>1</m:t>
                    </m:r>
                    <m:r>
                      <a:rPr lang="ru-RU" b="0" i="1" smtClean="0">
                        <a:latin typeface="Cambria Math" panose="02040503050406030204" pitchFamily="18" charset="0"/>
                      </a:rPr>
                      <m:t>00−38=62 (%)</m:t>
                    </m:r>
                  </m:oMath>
                </a14:m>
                <a:r>
                  <a:rPr lang="ru-RU" dirty="0" smtClean="0"/>
                  <a:t> – останется гонщикам преодолеть во второй день.</a:t>
                </a:r>
                <a:endParaRPr lang="ru-RU" dirty="0"/>
              </a:p>
            </p:txBody>
          </p:sp>
        </mc:Choice>
        <mc:Fallback xmlns=""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1924" y="2234668"/>
                <a:ext cx="5689058" cy="207749"/>
              </a:xfrm>
              <a:prstGeom prst="rect">
                <a:avLst/>
              </a:prstGeom>
              <a:blipFill rotWithShape="0">
                <a:blip r:embed="rId6"/>
                <a:stretch>
                  <a:fillRect l="-1072" t="-26471" r="-857" b="-5000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341924" y="3002612"/>
                <a:ext cx="4098879" cy="20774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ru-RU" b="0" i="1" smtClean="0">
                        <a:latin typeface="Cambria Math" panose="02040503050406030204" pitchFamily="18" charset="0"/>
                      </a:rPr>
                      <m:t>6,7</m:t>
                    </m:r>
                    <m:r>
                      <a:rPr lang="ru-RU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⋅62=415,4</m:t>
                    </m:r>
                  </m:oMath>
                </a14:m>
                <a:r>
                  <a:rPr lang="ru-RU" dirty="0" smtClean="0"/>
                  <a:t> (км) – преодолели во второй день.</a:t>
                </a:r>
                <a:endParaRPr lang="ru-RU" dirty="0"/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1924" y="3002612"/>
                <a:ext cx="4098879" cy="207749"/>
              </a:xfrm>
              <a:prstGeom prst="rect">
                <a:avLst/>
              </a:prstGeom>
              <a:blipFill rotWithShape="0">
                <a:blip r:embed="rId7"/>
                <a:stretch>
                  <a:fillRect l="-1488" t="-26471" r="-1637" b="-5000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Рисунок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270871" y="2000906"/>
            <a:ext cx="1242695" cy="2880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358775" y="2554641"/>
                <a:ext cx="785471" cy="39030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ru-RU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ru-RU" b="0" i="1" smtClean="0">
                              <a:latin typeface="Cambria Math" panose="02040503050406030204" pitchFamily="18" charset="0"/>
                            </a:rPr>
                            <m:t>670</m:t>
                          </m:r>
                        </m:num>
                        <m:den>
                          <m:r>
                            <a:rPr lang="ru-RU" b="0" i="1" smtClean="0">
                              <a:latin typeface="Cambria Math" panose="02040503050406030204" pitchFamily="18" charset="0"/>
                            </a:rPr>
                            <m:t>100</m:t>
                          </m:r>
                        </m:den>
                      </m:f>
                      <m:r>
                        <a:rPr lang="ru-RU" b="0" i="1" smtClean="0">
                          <a:latin typeface="Cambria Math" panose="02040503050406030204" pitchFamily="18" charset="0"/>
                        </a:rPr>
                        <m:t>=6,7</m:t>
                      </m:r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775" y="2554641"/>
                <a:ext cx="785471" cy="390300"/>
              </a:xfrm>
              <a:prstGeom prst="rect">
                <a:avLst/>
              </a:prstGeom>
              <a:blipFill rotWithShape="0">
                <a:blip r:embed="rId9"/>
                <a:stretch>
                  <a:fillRect l="-4651" t="-1563" r="-5426" b="-14063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1060082" y="2604304"/>
                <a:ext cx="3962400" cy="300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dirty="0" smtClean="0"/>
                  <a:t>(км) – составляет </a:t>
                </a:r>
                <a14:m>
                  <m:oMath xmlns:m="http://schemas.openxmlformats.org/officeDocument/2006/math">
                    <m:r>
                      <a:rPr lang="ru-RU" b="0" i="1" smtClean="0">
                        <a:latin typeface="Cambria Math" panose="02040503050406030204" pitchFamily="18" charset="0"/>
                      </a:rPr>
                      <m:t>1 %</m:t>
                    </m:r>
                  </m:oMath>
                </a14:m>
                <a:r>
                  <a:rPr lang="ru-RU" dirty="0" smtClean="0"/>
                  <a:t>.</a:t>
                </a:r>
                <a:endParaRPr lang="ru-RU" dirty="0"/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0082" y="2604304"/>
                <a:ext cx="3962400" cy="300082"/>
              </a:xfrm>
              <a:prstGeom prst="rect">
                <a:avLst/>
              </a:prstGeom>
              <a:blipFill rotWithShape="0">
                <a:blip r:embed="rId10"/>
                <a:stretch>
                  <a:fillRect l="-462" t="-2041" b="-20408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5434095" y="2658165"/>
                <a:ext cx="278923" cy="2462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1600" b="0" i="0" smtClean="0">
                          <a:latin typeface="Cambria Math" panose="02040503050406030204" pitchFamily="18" charset="0"/>
                        </a:rPr>
                        <m:t>67</m:t>
                      </m:r>
                    </m:oMath>
                  </m:oMathPara>
                </a14:m>
                <a:endParaRPr lang="ru-RU" sz="1600" dirty="0"/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34095" y="2658165"/>
                <a:ext cx="278923" cy="246221"/>
              </a:xfrm>
              <a:prstGeom prst="rect">
                <a:avLst/>
              </a:prstGeom>
              <a:blipFill rotWithShape="0">
                <a:blip r:embed="rId11"/>
                <a:stretch>
                  <a:fillRect l="-15217" r="-13043" b="-1000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5428246" y="2850812"/>
                <a:ext cx="278923" cy="2462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1600" b="0" i="0" smtClean="0">
                          <a:latin typeface="Cambria Math" panose="02040503050406030204" pitchFamily="18" charset="0"/>
                        </a:rPr>
                        <m:t>62</m:t>
                      </m:r>
                    </m:oMath>
                  </m:oMathPara>
                </a14:m>
                <a:endParaRPr lang="ru-RU" sz="1600" dirty="0"/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28246" y="2850812"/>
                <a:ext cx="278923" cy="246221"/>
              </a:xfrm>
              <a:prstGeom prst="rect">
                <a:avLst/>
              </a:prstGeom>
              <a:blipFill rotWithShape="0">
                <a:blip r:embed="rId12"/>
                <a:stretch>
                  <a:fillRect l="-15217" r="-13043" b="-750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Умножение 20"/>
          <p:cNvSpPr/>
          <p:nvPr/>
        </p:nvSpPr>
        <p:spPr>
          <a:xfrm>
            <a:off x="5319460" y="2786682"/>
            <a:ext cx="114635" cy="173088"/>
          </a:xfrm>
          <a:prstGeom prst="mathMultiply">
            <a:avLst>
              <a:gd name="adj1" fmla="val 663"/>
            </a:avLst>
          </a:prstGeom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2" name="Прямая соединительная линия 21"/>
          <p:cNvCxnSpPr/>
          <p:nvPr/>
        </p:nvCxnSpPr>
        <p:spPr>
          <a:xfrm>
            <a:off x="5319460" y="3094954"/>
            <a:ext cx="411191" cy="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/>
              <p:cNvSpPr txBox="1"/>
              <p:nvPr/>
            </p:nvSpPr>
            <p:spPr>
              <a:xfrm>
                <a:off x="5346126" y="3116669"/>
                <a:ext cx="337176" cy="22355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1400" b="0" i="1" smtClean="0">
                          <a:latin typeface="Cambria Math" panose="02040503050406030204" pitchFamily="18" charset="0"/>
                        </a:rPr>
                        <m:t>134</m:t>
                      </m:r>
                    </m:oMath>
                  </m:oMathPara>
                </a14:m>
                <a:endParaRPr lang="ru-RU" sz="1400" dirty="0"/>
              </a:p>
            </p:txBody>
          </p:sp>
        </mc:Choice>
        <mc:Fallback xmlns=""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46126" y="3116669"/>
                <a:ext cx="337176" cy="223552"/>
              </a:xfrm>
              <a:prstGeom prst="rect">
                <a:avLst/>
              </a:prstGeom>
              <a:blipFill rotWithShape="0">
                <a:blip r:embed="rId13"/>
                <a:stretch>
                  <a:fillRect l="-12727" r="-10909" b="-2703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/>
              <p:cNvSpPr txBox="1"/>
              <p:nvPr/>
            </p:nvSpPr>
            <p:spPr>
              <a:xfrm>
                <a:off x="5256723" y="3311750"/>
                <a:ext cx="343043" cy="2154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1400" b="0" i="1" smtClean="0">
                          <a:latin typeface="Cambria Math" panose="02040503050406030204" pitchFamily="18" charset="0"/>
                        </a:rPr>
                        <m:t>402</m:t>
                      </m:r>
                    </m:oMath>
                  </m:oMathPara>
                </a14:m>
                <a:endParaRPr lang="ru-RU" sz="1400" dirty="0"/>
              </a:p>
            </p:txBody>
          </p:sp>
        </mc:Choice>
        <mc:Fallback xmlns="">
          <p:sp>
            <p:nvSpPr>
              <p:cNvPr id="25" name="TextBox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56723" y="3311750"/>
                <a:ext cx="343043" cy="215444"/>
              </a:xfrm>
              <a:prstGeom prst="rect">
                <a:avLst/>
              </a:prstGeom>
              <a:blipFill rotWithShape="0">
                <a:blip r:embed="rId14"/>
                <a:stretch>
                  <a:fillRect l="-10526" r="-8772" b="-5556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/>
              <p:cNvSpPr txBox="1"/>
              <p:nvPr/>
            </p:nvSpPr>
            <p:spPr>
              <a:xfrm>
                <a:off x="5197241" y="3179879"/>
                <a:ext cx="179536" cy="2154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1400" b="0" i="1" smtClean="0">
                          <a:latin typeface="Cambria Math" panose="02040503050406030204" pitchFamily="18" charset="0"/>
                        </a:rPr>
                        <m:t>+</m:t>
                      </m:r>
                    </m:oMath>
                  </m:oMathPara>
                </a14:m>
                <a:endParaRPr lang="ru-RU" sz="1400" dirty="0"/>
              </a:p>
            </p:txBody>
          </p:sp>
        </mc:Choice>
        <mc:Fallback xmlns="">
          <p:sp>
            <p:nvSpPr>
              <p:cNvPr id="26" name="TextBox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97241" y="3179879"/>
                <a:ext cx="179536" cy="215444"/>
              </a:xfrm>
              <a:prstGeom prst="rect">
                <a:avLst/>
              </a:prstGeom>
              <a:blipFill rotWithShape="0">
                <a:blip r:embed="rId15"/>
                <a:stretch>
                  <a:fillRect l="-20690" r="-20690" b="-8571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7" name="Прямая соединительная линия 26"/>
          <p:cNvCxnSpPr/>
          <p:nvPr/>
        </p:nvCxnSpPr>
        <p:spPr>
          <a:xfrm>
            <a:off x="5140983" y="3547947"/>
            <a:ext cx="582062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/>
              <p:cNvSpPr txBox="1"/>
              <p:nvPr/>
            </p:nvSpPr>
            <p:spPr>
              <a:xfrm>
                <a:off x="5227870" y="3535302"/>
                <a:ext cx="482504" cy="2154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1400" b="0" i="1" smtClean="0">
                          <a:latin typeface="Cambria Math" panose="02040503050406030204" pitchFamily="18" charset="0"/>
                        </a:rPr>
                        <m:t>415 4</m:t>
                      </m:r>
                    </m:oMath>
                  </m:oMathPara>
                </a14:m>
                <a:endParaRPr lang="ru-RU" sz="1400" dirty="0"/>
              </a:p>
            </p:txBody>
          </p:sp>
        </mc:Choice>
        <mc:Fallback xmlns="">
          <p:sp>
            <p:nvSpPr>
              <p:cNvPr id="28" name="TextBox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27870" y="3535302"/>
                <a:ext cx="482504" cy="215444"/>
              </a:xfrm>
              <a:prstGeom prst="rect">
                <a:avLst/>
              </a:prstGeom>
              <a:blipFill rotWithShape="0">
                <a:blip r:embed="rId16"/>
                <a:stretch>
                  <a:fillRect l="-8861" r="-7595" b="-8571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/>
              <p:cNvSpPr txBox="1"/>
              <p:nvPr/>
            </p:nvSpPr>
            <p:spPr>
              <a:xfrm>
                <a:off x="5512054" y="3547947"/>
                <a:ext cx="81753" cy="2154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1400" b="0" i="1" smtClean="0">
                          <a:latin typeface="Cambria Math" panose="02040503050406030204" pitchFamily="18" charset="0"/>
                        </a:rPr>
                        <m:t>,</m:t>
                      </m:r>
                    </m:oMath>
                  </m:oMathPara>
                </a14:m>
                <a:endParaRPr lang="ru-RU" sz="1400" dirty="0"/>
              </a:p>
            </p:txBody>
          </p:sp>
        </mc:Choice>
        <mc:Fallback xmlns="">
          <p:sp>
            <p:nvSpPr>
              <p:cNvPr id="29" name="TextBox 2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12054" y="3547947"/>
                <a:ext cx="81753" cy="215444"/>
              </a:xfrm>
              <a:prstGeom prst="rect">
                <a:avLst/>
              </a:prstGeom>
              <a:blipFill rotWithShape="0">
                <a:blip r:embed="rId17"/>
                <a:stretch>
                  <a:fillRect b="-285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34465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38" grpId="0"/>
      <p:bldP spid="40" grpId="0"/>
      <p:bldP spid="50" grpId="0"/>
      <p:bldP spid="16" grpId="0"/>
      <p:bldP spid="20" grpId="0"/>
      <p:bldP spid="21" grpId="0" animBg="1"/>
      <p:bldP spid="23" grpId="0"/>
      <p:bldP spid="25" grpId="0"/>
      <p:bldP spid="26" grpId="0"/>
      <p:bldP spid="28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358774" y="361950"/>
            <a:ext cx="4033839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dirty="0" smtClean="0">
                <a:solidFill>
                  <a:srgbClr val="C00000"/>
                </a:solidFill>
                <a:latin typeface="+mj-lt"/>
              </a:rPr>
              <a:t>Задание № 7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/>
              <p:cNvSpPr txBox="1"/>
              <p:nvPr/>
            </p:nvSpPr>
            <p:spPr>
              <a:xfrm>
                <a:off x="358775" y="883906"/>
                <a:ext cx="8426450" cy="64633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ru-RU" sz="1400" dirty="0" smtClean="0"/>
                  <a:t>Доходы фирмы за три летних месяца составили </a:t>
                </a:r>
                <a14:m>
                  <m:oMath xmlns:m="http://schemas.openxmlformats.org/officeDocument/2006/math">
                    <m:r>
                      <a:rPr lang="ru-RU" sz="1400" b="0" i="1" dirty="0" smtClean="0">
                        <a:latin typeface="Cambria Math" panose="02040503050406030204" pitchFamily="18" charset="0"/>
                      </a:rPr>
                      <m:t>280 000</m:t>
                    </m:r>
                  </m:oMath>
                </a14:m>
                <a:r>
                  <a:rPr lang="ru-RU" sz="1400" dirty="0"/>
                  <a:t> рублей. В июне доходы составили </a:t>
                </a:r>
                <a14:m>
                  <m:oMath xmlns:m="http://schemas.openxmlformats.org/officeDocument/2006/math">
                    <m:r>
                      <a:rPr lang="ru-RU" sz="1400" b="0" i="1" dirty="0" smtClean="0">
                        <a:latin typeface="Cambria Math" panose="02040503050406030204" pitchFamily="18" charset="0"/>
                      </a:rPr>
                      <m:t>35 %</m:t>
                    </m:r>
                  </m:oMath>
                </a14:m>
                <a:r>
                  <a:rPr lang="ru-RU" sz="1400" dirty="0"/>
                  <a:t> от этой суммы, в июле – </a:t>
                </a:r>
                <a14:m>
                  <m:oMath xmlns:m="http://schemas.openxmlformats.org/officeDocument/2006/math">
                    <m:r>
                      <a:rPr lang="ru-RU" sz="1400" b="0" i="1" dirty="0" smtClean="0">
                        <a:latin typeface="Cambria Math" panose="02040503050406030204" pitchFamily="18" charset="0"/>
                      </a:rPr>
                      <m:t>110 %</m:t>
                    </m:r>
                  </m:oMath>
                </a14:m>
                <a:r>
                  <a:rPr lang="ru-RU" sz="1400" dirty="0" smtClean="0"/>
                  <a:t> </a:t>
                </a:r>
                <a:r>
                  <a:rPr lang="ru-RU" sz="1400" dirty="0"/>
                  <a:t>июньских доходов. Сколько рублей составила прибыль фирмы за август?</a:t>
                </a:r>
              </a:p>
            </p:txBody>
          </p:sp>
        </mc:Choice>
        <mc:Fallback xmlns="">
          <p:sp>
            <p:nvSpPr>
              <p:cNvPr id="38" name="TextBox 3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775" y="883906"/>
                <a:ext cx="8426450" cy="646331"/>
              </a:xfrm>
              <a:prstGeom prst="rect">
                <a:avLst/>
              </a:prstGeom>
              <a:blipFill rotWithShape="0">
                <a:blip r:embed="rId4"/>
                <a:stretch>
                  <a:fillRect l="-1302" t="-8491" r="-1230" b="-16038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9" name="Прямая соединительная линия 38"/>
          <p:cNvCxnSpPr/>
          <p:nvPr/>
        </p:nvCxnSpPr>
        <p:spPr>
          <a:xfrm>
            <a:off x="358774" y="1730131"/>
            <a:ext cx="8426451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358775" y="1851440"/>
            <a:ext cx="2570163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400" b="1" dirty="0" smtClean="0"/>
              <a:t>Решение: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374814" y="2655341"/>
                <a:ext cx="5081519" cy="20774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ru-RU" b="0" i="1" smtClean="0">
                        <a:latin typeface="Cambria Math" panose="02040503050406030204" pitchFamily="18" charset="0"/>
                      </a:rPr>
                      <m:t>2800</m:t>
                    </m:r>
                    <m:r>
                      <a:rPr lang="ru-RU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⋅35=98 000</m:t>
                    </m:r>
                  </m:oMath>
                </a14:m>
                <a:r>
                  <a:rPr lang="ru-RU" dirty="0" smtClean="0"/>
                  <a:t> (</a:t>
                </a:r>
                <a:r>
                  <a:rPr lang="ru-RU" dirty="0" err="1" smtClean="0"/>
                  <a:t>руб</a:t>
                </a:r>
                <a:r>
                  <a:rPr lang="ru-RU" dirty="0" smtClean="0"/>
                  <a:t>) – составила прибыль фирмы за июнь.</a:t>
                </a:r>
                <a:endParaRPr lang="ru-RU" dirty="0"/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4814" y="2655341"/>
                <a:ext cx="5081519" cy="207749"/>
              </a:xfrm>
              <a:prstGeom prst="rect">
                <a:avLst/>
              </a:prstGeom>
              <a:blipFill rotWithShape="0">
                <a:blip r:embed="rId5"/>
                <a:stretch>
                  <a:fillRect l="-1199" t="-26471" r="-959" b="-5000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341924" y="2153350"/>
                <a:ext cx="1269578" cy="39030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ru-RU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ru-RU" b="0" i="1" smtClean="0">
                              <a:latin typeface="Cambria Math" panose="02040503050406030204" pitchFamily="18" charset="0"/>
                            </a:rPr>
                            <m:t>280 000</m:t>
                          </m:r>
                        </m:num>
                        <m:den>
                          <m:r>
                            <a:rPr lang="ru-RU" b="0" i="1" smtClean="0">
                              <a:latin typeface="Cambria Math" panose="02040503050406030204" pitchFamily="18" charset="0"/>
                            </a:rPr>
                            <m:t>100</m:t>
                          </m:r>
                        </m:den>
                      </m:f>
                      <m:r>
                        <a:rPr lang="ru-RU" b="0" i="1" smtClean="0">
                          <a:latin typeface="Cambria Math" panose="02040503050406030204" pitchFamily="18" charset="0"/>
                        </a:rPr>
                        <m:t>=2800</m:t>
                      </m:r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1924" y="2153350"/>
                <a:ext cx="1269578" cy="390300"/>
              </a:xfrm>
              <a:prstGeom prst="rect">
                <a:avLst/>
              </a:prstGeom>
              <a:blipFill rotWithShape="0">
                <a:blip r:embed="rId6"/>
                <a:stretch>
                  <a:fillRect l="-2885" t="-1563" r="-3365" b="-14063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1529037" y="2216909"/>
                <a:ext cx="3962400" cy="300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dirty="0" smtClean="0"/>
                  <a:t>(</a:t>
                </a:r>
                <a:r>
                  <a:rPr lang="ru-RU" dirty="0" err="1" smtClean="0"/>
                  <a:t>руб</a:t>
                </a:r>
                <a:r>
                  <a:rPr lang="ru-RU" dirty="0" smtClean="0"/>
                  <a:t>) – составляет </a:t>
                </a:r>
                <a14:m>
                  <m:oMath xmlns:m="http://schemas.openxmlformats.org/officeDocument/2006/math">
                    <m:r>
                      <a:rPr lang="ru-RU" b="0" i="1" smtClean="0">
                        <a:latin typeface="Cambria Math" panose="02040503050406030204" pitchFamily="18" charset="0"/>
                      </a:rPr>
                      <m:t>1 %</m:t>
                    </m:r>
                  </m:oMath>
                </a14:m>
                <a:r>
                  <a:rPr lang="ru-RU" dirty="0" smtClean="0"/>
                  <a:t>.</a:t>
                </a:r>
                <a:endParaRPr lang="ru-RU" dirty="0"/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9037" y="2216909"/>
                <a:ext cx="3962400" cy="300082"/>
              </a:xfrm>
              <a:prstGeom prst="rect">
                <a:avLst/>
              </a:prstGeom>
              <a:blipFill rotWithShape="0">
                <a:blip r:embed="rId7"/>
                <a:stretch>
                  <a:fillRect l="-462" t="-4082" b="-20408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4" name="Рисунок 2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708907" y="1959162"/>
            <a:ext cx="2109651" cy="2880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0" name="Скругленная прямоугольная выноска 29"/>
              <p:cNvSpPr/>
              <p:nvPr/>
            </p:nvSpPr>
            <p:spPr>
              <a:xfrm>
                <a:off x="3781778" y="1860689"/>
                <a:ext cx="3228622" cy="648882"/>
              </a:xfrm>
              <a:prstGeom prst="wedgeRoundRectCallout">
                <a:avLst>
                  <a:gd name="adj1" fmla="val 58368"/>
                  <a:gd name="adj2" fmla="val 11314"/>
                  <a:gd name="adj3" fmla="val 16667"/>
                </a:avLst>
              </a:prstGeom>
              <a:solidFill>
                <a:schemeClr val="bg1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dirty="0" smtClean="0">
                    <a:solidFill>
                      <a:schemeClr val="tx1"/>
                    </a:solidFill>
                  </a:rPr>
                  <a:t>Подожди, </a:t>
                </a:r>
                <a:r>
                  <a:rPr lang="ru-RU" dirty="0" err="1">
                    <a:solidFill>
                      <a:schemeClr val="tx1"/>
                    </a:solidFill>
                  </a:rPr>
                  <a:t>Электроша</a:t>
                </a:r>
                <a:r>
                  <a:rPr lang="ru-RU" dirty="0">
                    <a:solidFill>
                      <a:schemeClr val="tx1"/>
                    </a:solidFill>
                  </a:rPr>
                  <a:t>, но июльская прибыль составляет </a:t>
                </a:r>
                <a14:m>
                  <m:oMath xmlns:m="http://schemas.openxmlformats.org/officeDocument/2006/math">
                    <m:r>
                      <a:rPr lang="ru-RU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110 %</m:t>
                    </m:r>
                  </m:oMath>
                </a14:m>
                <a:r>
                  <a:rPr lang="ru-RU" dirty="0">
                    <a:solidFill>
                      <a:schemeClr val="tx1"/>
                    </a:solidFill>
                  </a:rPr>
                  <a:t> июньской. Как такое посчитать?</a:t>
                </a:r>
              </a:p>
            </p:txBody>
          </p:sp>
        </mc:Choice>
        <mc:Fallback xmlns="">
          <p:sp>
            <p:nvSpPr>
              <p:cNvPr id="30" name="Скругленная прямоугольная выноска 2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81778" y="1860689"/>
                <a:ext cx="3228622" cy="648882"/>
              </a:xfrm>
              <a:prstGeom prst="wedgeRoundRectCallout">
                <a:avLst>
                  <a:gd name="adj1" fmla="val 58368"/>
                  <a:gd name="adj2" fmla="val 11314"/>
                  <a:gd name="adj3" fmla="val 16667"/>
                </a:avLst>
              </a:prstGeom>
              <a:blipFill rotWithShape="0">
                <a:blip r:embed="rId9"/>
                <a:stretch>
                  <a:fillRect t="-4587" b="-11927"/>
                </a:stretch>
              </a:blipFill>
              <a:ln>
                <a:solidFill>
                  <a:srgbClr val="C00000"/>
                </a:solidFill>
              </a:ln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34339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38" grpId="0"/>
      <p:bldP spid="40" grpId="0"/>
      <p:bldP spid="30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358774" y="361950"/>
            <a:ext cx="4033839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dirty="0" smtClean="0">
                <a:solidFill>
                  <a:srgbClr val="C00000"/>
                </a:solidFill>
                <a:latin typeface="+mj-lt"/>
              </a:rPr>
              <a:t>Задание № 7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/>
              <p:cNvSpPr txBox="1"/>
              <p:nvPr/>
            </p:nvSpPr>
            <p:spPr>
              <a:xfrm>
                <a:off x="358775" y="883906"/>
                <a:ext cx="8426450" cy="64633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ru-RU" sz="1400" dirty="0" smtClean="0"/>
                  <a:t>Доходы фирмы за три летних месяца составили </a:t>
                </a:r>
                <a14:m>
                  <m:oMath xmlns:m="http://schemas.openxmlformats.org/officeDocument/2006/math">
                    <m:r>
                      <a:rPr lang="ru-RU" sz="1400" b="0" i="1" dirty="0" smtClean="0">
                        <a:latin typeface="Cambria Math" panose="02040503050406030204" pitchFamily="18" charset="0"/>
                      </a:rPr>
                      <m:t>280 000</m:t>
                    </m:r>
                  </m:oMath>
                </a14:m>
                <a:r>
                  <a:rPr lang="ru-RU" sz="1400" dirty="0"/>
                  <a:t> рублей. В июне доходы составили </a:t>
                </a:r>
                <a14:m>
                  <m:oMath xmlns:m="http://schemas.openxmlformats.org/officeDocument/2006/math">
                    <m:r>
                      <a:rPr lang="ru-RU" sz="1400" b="0" i="1" dirty="0" smtClean="0">
                        <a:latin typeface="Cambria Math" panose="02040503050406030204" pitchFamily="18" charset="0"/>
                      </a:rPr>
                      <m:t>35 %</m:t>
                    </m:r>
                  </m:oMath>
                </a14:m>
                <a:r>
                  <a:rPr lang="ru-RU" sz="1400" dirty="0"/>
                  <a:t> от этой суммы, в июле – </a:t>
                </a:r>
                <a14:m>
                  <m:oMath xmlns:m="http://schemas.openxmlformats.org/officeDocument/2006/math">
                    <m:r>
                      <a:rPr lang="ru-RU" sz="1400" b="0" i="1" dirty="0" smtClean="0">
                        <a:latin typeface="Cambria Math" panose="02040503050406030204" pitchFamily="18" charset="0"/>
                      </a:rPr>
                      <m:t>110 %</m:t>
                    </m:r>
                  </m:oMath>
                </a14:m>
                <a:r>
                  <a:rPr lang="ru-RU" sz="1400" dirty="0" smtClean="0"/>
                  <a:t> </a:t>
                </a:r>
                <a:r>
                  <a:rPr lang="ru-RU" sz="1400" dirty="0"/>
                  <a:t>июньских доходов. Сколько рублей составила прибыль фирмы за август?</a:t>
                </a:r>
              </a:p>
            </p:txBody>
          </p:sp>
        </mc:Choice>
        <mc:Fallback xmlns="">
          <p:sp>
            <p:nvSpPr>
              <p:cNvPr id="38" name="TextBox 3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775" y="883906"/>
                <a:ext cx="8426450" cy="646331"/>
              </a:xfrm>
              <a:prstGeom prst="rect">
                <a:avLst/>
              </a:prstGeom>
              <a:blipFill rotWithShape="0">
                <a:blip r:embed="rId4"/>
                <a:stretch>
                  <a:fillRect l="-1302" t="-8491" r="-1230" b="-16038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9" name="Прямая соединительная линия 38"/>
          <p:cNvCxnSpPr/>
          <p:nvPr/>
        </p:nvCxnSpPr>
        <p:spPr>
          <a:xfrm>
            <a:off x="358774" y="1730131"/>
            <a:ext cx="8426451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358775" y="1851440"/>
            <a:ext cx="2570163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400" b="1" dirty="0" smtClean="0"/>
              <a:t>Решение: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374814" y="2655341"/>
                <a:ext cx="5081519" cy="20774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ru-RU" b="0" i="1" smtClean="0">
                        <a:latin typeface="Cambria Math" panose="02040503050406030204" pitchFamily="18" charset="0"/>
                      </a:rPr>
                      <m:t>2800</m:t>
                    </m:r>
                    <m:r>
                      <a:rPr lang="ru-RU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⋅35=98 000</m:t>
                    </m:r>
                  </m:oMath>
                </a14:m>
                <a:r>
                  <a:rPr lang="ru-RU" dirty="0" smtClean="0"/>
                  <a:t> (</a:t>
                </a:r>
                <a:r>
                  <a:rPr lang="ru-RU" dirty="0" err="1" smtClean="0"/>
                  <a:t>руб</a:t>
                </a:r>
                <a:r>
                  <a:rPr lang="ru-RU" dirty="0" smtClean="0"/>
                  <a:t>) – составила прибыль фирмы за июнь.</a:t>
                </a:r>
                <a:endParaRPr lang="ru-RU" dirty="0"/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4814" y="2655341"/>
                <a:ext cx="5081519" cy="207749"/>
              </a:xfrm>
              <a:prstGeom prst="rect">
                <a:avLst/>
              </a:prstGeom>
              <a:blipFill rotWithShape="0">
                <a:blip r:embed="rId5"/>
                <a:stretch>
                  <a:fillRect l="-1199" t="-26471" r="-959" b="-5000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341924" y="2153350"/>
                <a:ext cx="1269578" cy="39030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ru-RU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ru-RU" b="0" i="1" smtClean="0">
                              <a:latin typeface="Cambria Math" panose="02040503050406030204" pitchFamily="18" charset="0"/>
                            </a:rPr>
                            <m:t>280 000</m:t>
                          </m:r>
                        </m:num>
                        <m:den>
                          <m:r>
                            <a:rPr lang="ru-RU" b="0" i="1" smtClean="0">
                              <a:latin typeface="Cambria Math" panose="02040503050406030204" pitchFamily="18" charset="0"/>
                            </a:rPr>
                            <m:t>100</m:t>
                          </m:r>
                        </m:den>
                      </m:f>
                      <m:r>
                        <a:rPr lang="ru-RU" b="0" i="1" smtClean="0">
                          <a:latin typeface="Cambria Math" panose="02040503050406030204" pitchFamily="18" charset="0"/>
                        </a:rPr>
                        <m:t>=2800</m:t>
                      </m:r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1924" y="2153350"/>
                <a:ext cx="1269578" cy="390300"/>
              </a:xfrm>
              <a:prstGeom prst="rect">
                <a:avLst/>
              </a:prstGeom>
              <a:blipFill rotWithShape="0">
                <a:blip r:embed="rId6"/>
                <a:stretch>
                  <a:fillRect l="-2885" t="-1563" r="-3365" b="-14063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1529037" y="2216909"/>
                <a:ext cx="3962400" cy="300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dirty="0" smtClean="0"/>
                  <a:t>(</a:t>
                </a:r>
                <a:r>
                  <a:rPr lang="ru-RU" dirty="0" err="1" smtClean="0"/>
                  <a:t>руб</a:t>
                </a:r>
                <a:r>
                  <a:rPr lang="ru-RU" dirty="0" smtClean="0"/>
                  <a:t>) – составляет </a:t>
                </a:r>
                <a14:m>
                  <m:oMath xmlns:m="http://schemas.openxmlformats.org/officeDocument/2006/math">
                    <m:r>
                      <a:rPr lang="ru-RU" b="0" i="1" smtClean="0">
                        <a:latin typeface="Cambria Math" panose="02040503050406030204" pitchFamily="18" charset="0"/>
                      </a:rPr>
                      <m:t>1 %</m:t>
                    </m:r>
                  </m:oMath>
                </a14:m>
                <a:r>
                  <a:rPr lang="ru-RU" dirty="0" smtClean="0"/>
                  <a:t>.</a:t>
                </a:r>
                <a:endParaRPr lang="ru-RU" dirty="0"/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9037" y="2216909"/>
                <a:ext cx="3962400" cy="300082"/>
              </a:xfrm>
              <a:prstGeom prst="rect">
                <a:avLst/>
              </a:prstGeom>
              <a:blipFill rotWithShape="0">
                <a:blip r:embed="rId7"/>
                <a:stretch>
                  <a:fillRect l="-462" t="-4082" b="-20408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Скругленная прямоугольная выноска 29"/>
              <p:cNvSpPr/>
              <p:nvPr/>
            </p:nvSpPr>
            <p:spPr>
              <a:xfrm>
                <a:off x="3842022" y="1770617"/>
                <a:ext cx="3228622" cy="884723"/>
              </a:xfrm>
              <a:prstGeom prst="wedgeRoundRectCallout">
                <a:avLst>
                  <a:gd name="adj1" fmla="val 58368"/>
                  <a:gd name="adj2" fmla="val 11314"/>
                  <a:gd name="adj3" fmla="val 16667"/>
                </a:avLst>
              </a:prstGeom>
              <a:solidFill>
                <a:schemeClr val="bg1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dirty="0" smtClean="0">
                    <a:solidFill>
                      <a:schemeClr val="tx1"/>
                    </a:solidFill>
                  </a:rPr>
                  <a:t>Не волнуйся. Всё довольно просто. Для того, чтобы посчитать июльскую прибыль, мы должны найти </a:t>
                </a:r>
                <a14:m>
                  <m:oMath xmlns:m="http://schemas.openxmlformats.org/officeDocument/2006/math">
                    <m:r>
                      <a:rPr lang="ru-RU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110 % </m:t>
                    </m:r>
                  </m:oMath>
                </a14:m>
                <a:r>
                  <a:rPr lang="ru-RU" dirty="0">
                    <a:solidFill>
                      <a:schemeClr val="tx1"/>
                    </a:solidFill>
                  </a:rPr>
                  <a:t>от </a:t>
                </a:r>
                <a14:m>
                  <m:oMath xmlns:m="http://schemas.openxmlformats.org/officeDocument/2006/math">
                    <m:r>
                      <a:rPr lang="ru-RU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98 000</m:t>
                    </m:r>
                  </m:oMath>
                </a14:m>
                <a:r>
                  <a:rPr lang="ru-RU" dirty="0">
                    <a:solidFill>
                      <a:schemeClr val="tx1"/>
                    </a:solidFill>
                  </a:rPr>
                  <a:t>.</a:t>
                </a:r>
              </a:p>
            </p:txBody>
          </p:sp>
        </mc:Choice>
        <mc:Fallback xmlns="">
          <p:sp>
            <p:nvSpPr>
              <p:cNvPr id="30" name="Скругленная прямоугольная выноска 2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42022" y="1770617"/>
                <a:ext cx="3228622" cy="884723"/>
              </a:xfrm>
              <a:prstGeom prst="wedgeRoundRectCallout">
                <a:avLst>
                  <a:gd name="adj1" fmla="val 58368"/>
                  <a:gd name="adj2" fmla="val 11314"/>
                  <a:gd name="adj3" fmla="val 16667"/>
                </a:avLst>
              </a:prstGeom>
              <a:blipFill rotWithShape="0">
                <a:blip r:embed="rId8"/>
                <a:stretch>
                  <a:fillRect t="-1351" b="-7432"/>
                </a:stretch>
              </a:blipFill>
              <a:ln>
                <a:solidFill>
                  <a:srgbClr val="C00000"/>
                </a:solidFill>
              </a:ln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42084" y="1959162"/>
            <a:ext cx="2486160" cy="2880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341924" y="2977232"/>
                <a:ext cx="1077218" cy="39030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ru-RU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ru-RU" b="0" i="1" smtClean="0">
                              <a:latin typeface="Cambria Math" panose="02040503050406030204" pitchFamily="18" charset="0"/>
                            </a:rPr>
                            <m:t>98 000</m:t>
                          </m:r>
                        </m:num>
                        <m:den>
                          <m:r>
                            <a:rPr lang="ru-RU" b="0" i="1" smtClean="0">
                              <a:latin typeface="Cambria Math" panose="02040503050406030204" pitchFamily="18" charset="0"/>
                            </a:rPr>
                            <m:t>100</m:t>
                          </m:r>
                        </m:den>
                      </m:f>
                      <m:r>
                        <a:rPr lang="ru-RU" b="0" i="1" smtClean="0">
                          <a:latin typeface="Cambria Math" panose="02040503050406030204" pitchFamily="18" charset="0"/>
                        </a:rPr>
                        <m:t>=980</m:t>
                      </m:r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1924" y="2977232"/>
                <a:ext cx="1077218" cy="390300"/>
              </a:xfrm>
              <a:prstGeom prst="rect">
                <a:avLst/>
              </a:prstGeom>
              <a:blipFill rotWithShape="0">
                <a:blip r:embed="rId10"/>
                <a:stretch>
                  <a:fillRect l="-3390" t="-1563" r="-3390" b="-14063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/>
              <p:cNvSpPr txBox="1"/>
              <p:nvPr/>
            </p:nvSpPr>
            <p:spPr>
              <a:xfrm>
                <a:off x="1366838" y="3030427"/>
                <a:ext cx="3962400" cy="300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dirty="0" smtClean="0"/>
                  <a:t>(</a:t>
                </a:r>
                <a:r>
                  <a:rPr lang="ru-RU" dirty="0" err="1" smtClean="0"/>
                  <a:t>руб</a:t>
                </a:r>
                <a:r>
                  <a:rPr lang="ru-RU" dirty="0" smtClean="0"/>
                  <a:t>) – составляет </a:t>
                </a:r>
                <a14:m>
                  <m:oMath xmlns:m="http://schemas.openxmlformats.org/officeDocument/2006/math">
                    <m:r>
                      <a:rPr lang="ru-RU" b="0" i="1" smtClean="0">
                        <a:latin typeface="Cambria Math" panose="02040503050406030204" pitchFamily="18" charset="0"/>
                      </a:rPr>
                      <m:t>1 %</m:t>
                    </m:r>
                  </m:oMath>
                </a14:m>
                <a:r>
                  <a:rPr lang="ru-RU" dirty="0" smtClean="0"/>
                  <a:t> от </a:t>
                </a:r>
                <a14:m>
                  <m:oMath xmlns:m="http://schemas.openxmlformats.org/officeDocument/2006/math">
                    <m:r>
                      <a:rPr lang="ru-RU" b="0" i="1" smtClean="0">
                        <a:latin typeface="Cambria Math" panose="02040503050406030204" pitchFamily="18" charset="0"/>
                      </a:rPr>
                      <m:t>98 000</m:t>
                    </m:r>
                  </m:oMath>
                </a14:m>
                <a:r>
                  <a:rPr lang="ru-RU" dirty="0" smtClean="0"/>
                  <a:t>.</a:t>
                </a:r>
                <a:endParaRPr lang="ru-RU" dirty="0"/>
              </a:p>
            </p:txBody>
          </p:sp>
        </mc:Choice>
        <mc:Fallback xmlns=""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66838" y="3030427"/>
                <a:ext cx="3962400" cy="300082"/>
              </a:xfrm>
              <a:prstGeom prst="rect">
                <a:avLst/>
              </a:prstGeom>
              <a:blipFill rotWithShape="0">
                <a:blip r:embed="rId11"/>
                <a:stretch>
                  <a:fillRect l="-308" t="-2041" b="-20408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353213" y="3540223"/>
                <a:ext cx="5134419" cy="20774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ru-RU" b="0" i="1" smtClean="0">
                        <a:latin typeface="Cambria Math" panose="02040503050406030204" pitchFamily="18" charset="0"/>
                      </a:rPr>
                      <m:t>980</m:t>
                    </m:r>
                    <m:r>
                      <a:rPr lang="ru-RU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⋅110=107 800 </m:t>
                    </m:r>
                  </m:oMath>
                </a14:m>
                <a:r>
                  <a:rPr lang="ru-RU" dirty="0" smtClean="0"/>
                  <a:t>(</a:t>
                </a:r>
                <a:r>
                  <a:rPr lang="ru-RU" dirty="0" err="1" smtClean="0"/>
                  <a:t>руб</a:t>
                </a:r>
                <a:r>
                  <a:rPr lang="ru-RU" dirty="0" smtClean="0"/>
                  <a:t>) – составила прибыль фирмы за июль.</a:t>
                </a:r>
                <a:endParaRPr lang="ru-RU" dirty="0"/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3213" y="3540223"/>
                <a:ext cx="5134419" cy="207749"/>
              </a:xfrm>
              <a:prstGeom prst="rect">
                <a:avLst/>
              </a:prstGeom>
              <a:blipFill rotWithShape="0">
                <a:blip r:embed="rId12"/>
                <a:stretch>
                  <a:fillRect l="-1188" t="-26471" r="-1663" b="-5000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38202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38" grpId="0"/>
      <p:bldP spid="40" grpId="0"/>
      <p:bldP spid="3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Скругленная прямоугольная выноска 11"/>
          <p:cNvSpPr/>
          <p:nvPr/>
        </p:nvSpPr>
        <p:spPr>
          <a:xfrm>
            <a:off x="4608514" y="376238"/>
            <a:ext cx="4176712" cy="893066"/>
          </a:xfrm>
          <a:prstGeom prst="wedgeRoundRectCallout">
            <a:avLst>
              <a:gd name="adj1" fmla="val 27817"/>
              <a:gd name="adj2" fmla="val 67734"/>
              <a:gd name="adj3" fmla="val 16667"/>
            </a:avLst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Да, </a:t>
            </a:r>
            <a:r>
              <a:rPr lang="ru-RU" dirty="0" smtClean="0">
                <a:solidFill>
                  <a:schemeClr val="tx1"/>
                </a:solidFill>
              </a:rPr>
              <a:t>интересно</a:t>
            </a:r>
            <a:r>
              <a:rPr lang="ru-RU" dirty="0">
                <a:solidFill>
                  <a:schemeClr val="tx1"/>
                </a:solidFill>
              </a:rPr>
              <a:t>. Пойдём к </a:t>
            </a:r>
            <a:r>
              <a:rPr lang="ru-RU" dirty="0" err="1">
                <a:solidFill>
                  <a:schemeClr val="tx1"/>
                </a:solidFill>
              </a:rPr>
              <a:t>Электроше</a:t>
            </a:r>
            <a:r>
              <a:rPr lang="ru-RU" dirty="0">
                <a:solidFill>
                  <a:schemeClr val="tx1"/>
                </a:solidFill>
              </a:rPr>
              <a:t>, он нам точно сможет помочь.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5670" y="1420833"/>
            <a:ext cx="2637071" cy="36000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259778" y="1523883"/>
            <a:ext cx="1464443" cy="33939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5638181" y="1612232"/>
                <a:ext cx="1098058" cy="2462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200</m:t>
                    </m:r>
                  </m:oMath>
                </a14:m>
                <a:r>
                  <a:rPr lang="en-US" sz="1600" dirty="0" smtClean="0"/>
                  <a:t> </a:t>
                </a:r>
                <a:r>
                  <a:rPr lang="ru-RU" sz="1600" dirty="0" smtClean="0"/>
                  <a:t>воинов</a:t>
                </a:r>
                <a:endParaRPr lang="ru-RU" sz="1600" dirty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38181" y="1612232"/>
                <a:ext cx="1098058" cy="246221"/>
              </a:xfrm>
              <a:prstGeom prst="rect">
                <a:avLst/>
              </a:prstGeom>
              <a:blipFill rotWithShape="0">
                <a:blip r:embed="rId6"/>
                <a:stretch>
                  <a:fillRect l="-6667" t="-24390" r="-9444" b="-4878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Рисунок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8881" y="2013192"/>
            <a:ext cx="2375032" cy="1981569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3496" y="2306678"/>
            <a:ext cx="2803334" cy="168904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/>
              <p:cNvSpPr txBox="1"/>
              <p:nvPr/>
            </p:nvSpPr>
            <p:spPr>
              <a:xfrm>
                <a:off x="1905108" y="1612232"/>
                <a:ext cx="2450992" cy="2462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ru-RU" sz="1600" b="0" dirty="0" smtClean="0"/>
                  <a:t>На </a:t>
                </a:r>
                <a14:m>
                  <m:oMath xmlns:m="http://schemas.openxmlformats.org/officeDocument/2006/math">
                    <m:r>
                      <a:rPr lang="ru-RU" sz="1600" b="0" i="1" smtClean="0">
                        <a:latin typeface="Cambria Math" panose="02040503050406030204" pitchFamily="18" charset="0"/>
                      </a:rPr>
                      <m:t>15</m:t>
                    </m:r>
                  </m:oMath>
                </a14:m>
                <a:r>
                  <a:rPr lang="ru-RU" sz="1600" dirty="0" smtClean="0"/>
                  <a:t> процентов больше</a:t>
                </a:r>
                <a:endParaRPr lang="ru-RU" sz="1600" dirty="0"/>
              </a:p>
            </p:txBody>
          </p:sp>
        </mc:Choice>
        <mc:Fallback xmlns=""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05108" y="1612232"/>
                <a:ext cx="2450992" cy="246221"/>
              </a:xfrm>
              <a:prstGeom prst="rect">
                <a:avLst/>
              </a:prstGeom>
              <a:blipFill rotWithShape="0">
                <a:blip r:embed="rId9"/>
                <a:stretch>
                  <a:fillRect l="-5224" t="-24390" r="-1990" b="-4878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87555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358774" y="361950"/>
            <a:ext cx="4033839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dirty="0" smtClean="0">
                <a:solidFill>
                  <a:srgbClr val="C00000"/>
                </a:solidFill>
                <a:latin typeface="+mj-lt"/>
              </a:rPr>
              <a:t>Задание № 7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/>
              <p:cNvSpPr txBox="1"/>
              <p:nvPr/>
            </p:nvSpPr>
            <p:spPr>
              <a:xfrm>
                <a:off x="358775" y="883906"/>
                <a:ext cx="8426450" cy="64633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ru-RU" sz="1400" dirty="0" smtClean="0"/>
                  <a:t>Доходы фирмы за три летних месяца составили </a:t>
                </a:r>
                <a14:m>
                  <m:oMath xmlns:m="http://schemas.openxmlformats.org/officeDocument/2006/math">
                    <m:r>
                      <a:rPr lang="ru-RU" sz="1400" b="0" i="1" dirty="0" smtClean="0">
                        <a:latin typeface="Cambria Math" panose="02040503050406030204" pitchFamily="18" charset="0"/>
                      </a:rPr>
                      <m:t>280 000</m:t>
                    </m:r>
                  </m:oMath>
                </a14:m>
                <a:r>
                  <a:rPr lang="ru-RU" sz="1400" dirty="0"/>
                  <a:t> рублей. В июне доходы составили </a:t>
                </a:r>
                <a14:m>
                  <m:oMath xmlns:m="http://schemas.openxmlformats.org/officeDocument/2006/math">
                    <m:r>
                      <a:rPr lang="ru-RU" sz="1400" b="0" i="1" dirty="0" smtClean="0">
                        <a:latin typeface="Cambria Math" panose="02040503050406030204" pitchFamily="18" charset="0"/>
                      </a:rPr>
                      <m:t>35 %</m:t>
                    </m:r>
                  </m:oMath>
                </a14:m>
                <a:r>
                  <a:rPr lang="ru-RU" sz="1400" dirty="0"/>
                  <a:t> от этой суммы, в июле – </a:t>
                </a:r>
                <a14:m>
                  <m:oMath xmlns:m="http://schemas.openxmlformats.org/officeDocument/2006/math">
                    <m:r>
                      <a:rPr lang="ru-RU" sz="1400" b="0" i="1" dirty="0" smtClean="0">
                        <a:latin typeface="Cambria Math" panose="02040503050406030204" pitchFamily="18" charset="0"/>
                      </a:rPr>
                      <m:t>110 %</m:t>
                    </m:r>
                  </m:oMath>
                </a14:m>
                <a:r>
                  <a:rPr lang="ru-RU" sz="1400" dirty="0" smtClean="0"/>
                  <a:t> </a:t>
                </a:r>
                <a:r>
                  <a:rPr lang="ru-RU" sz="1400" dirty="0"/>
                  <a:t>июньских доходов. Сколько рублей составила прибыль фирмы за август?</a:t>
                </a:r>
              </a:p>
            </p:txBody>
          </p:sp>
        </mc:Choice>
        <mc:Fallback xmlns="">
          <p:sp>
            <p:nvSpPr>
              <p:cNvPr id="38" name="TextBox 3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775" y="883906"/>
                <a:ext cx="8426450" cy="646331"/>
              </a:xfrm>
              <a:prstGeom prst="rect">
                <a:avLst/>
              </a:prstGeom>
              <a:blipFill rotWithShape="0">
                <a:blip r:embed="rId4"/>
                <a:stretch>
                  <a:fillRect l="-1302" t="-8491" r="-1230" b="-16038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9" name="Прямая соединительная линия 38"/>
          <p:cNvCxnSpPr/>
          <p:nvPr/>
        </p:nvCxnSpPr>
        <p:spPr>
          <a:xfrm>
            <a:off x="358774" y="1730131"/>
            <a:ext cx="8426451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358775" y="1851440"/>
            <a:ext cx="2570163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400" b="1" dirty="0" smtClean="0"/>
              <a:t>Решение: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374814" y="2655341"/>
                <a:ext cx="5081519" cy="20774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ru-RU" b="0" i="1" smtClean="0">
                        <a:latin typeface="Cambria Math" panose="02040503050406030204" pitchFamily="18" charset="0"/>
                      </a:rPr>
                      <m:t>2800</m:t>
                    </m:r>
                    <m:r>
                      <a:rPr lang="ru-RU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⋅35=98 000</m:t>
                    </m:r>
                  </m:oMath>
                </a14:m>
                <a:r>
                  <a:rPr lang="ru-RU" dirty="0" smtClean="0"/>
                  <a:t> (</a:t>
                </a:r>
                <a:r>
                  <a:rPr lang="ru-RU" dirty="0" err="1" smtClean="0"/>
                  <a:t>руб</a:t>
                </a:r>
                <a:r>
                  <a:rPr lang="ru-RU" dirty="0" smtClean="0"/>
                  <a:t>) – составила прибыль фирмы за июнь.</a:t>
                </a:r>
                <a:endParaRPr lang="ru-RU" dirty="0"/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4814" y="2655341"/>
                <a:ext cx="5081519" cy="207749"/>
              </a:xfrm>
              <a:prstGeom prst="rect">
                <a:avLst/>
              </a:prstGeom>
              <a:blipFill rotWithShape="0">
                <a:blip r:embed="rId5"/>
                <a:stretch>
                  <a:fillRect l="-1199" t="-26471" r="-959" b="-5000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341924" y="2153350"/>
                <a:ext cx="1269578" cy="39030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ru-RU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ru-RU" b="0" i="1" smtClean="0">
                              <a:latin typeface="Cambria Math" panose="02040503050406030204" pitchFamily="18" charset="0"/>
                            </a:rPr>
                            <m:t>280 000</m:t>
                          </m:r>
                        </m:num>
                        <m:den>
                          <m:r>
                            <a:rPr lang="ru-RU" b="0" i="1" smtClean="0">
                              <a:latin typeface="Cambria Math" panose="02040503050406030204" pitchFamily="18" charset="0"/>
                            </a:rPr>
                            <m:t>100</m:t>
                          </m:r>
                        </m:den>
                      </m:f>
                      <m:r>
                        <a:rPr lang="ru-RU" b="0" i="1" smtClean="0">
                          <a:latin typeface="Cambria Math" panose="02040503050406030204" pitchFamily="18" charset="0"/>
                        </a:rPr>
                        <m:t>=2800</m:t>
                      </m:r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1924" y="2153350"/>
                <a:ext cx="1269578" cy="390300"/>
              </a:xfrm>
              <a:prstGeom prst="rect">
                <a:avLst/>
              </a:prstGeom>
              <a:blipFill rotWithShape="0">
                <a:blip r:embed="rId6"/>
                <a:stretch>
                  <a:fillRect l="-2885" t="-1563" r="-3365" b="-14063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1529037" y="2216909"/>
                <a:ext cx="3962400" cy="300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dirty="0" smtClean="0"/>
                  <a:t>(</a:t>
                </a:r>
                <a:r>
                  <a:rPr lang="ru-RU" dirty="0" err="1" smtClean="0"/>
                  <a:t>руб</a:t>
                </a:r>
                <a:r>
                  <a:rPr lang="ru-RU" dirty="0" smtClean="0"/>
                  <a:t>) – составляет </a:t>
                </a:r>
                <a14:m>
                  <m:oMath xmlns:m="http://schemas.openxmlformats.org/officeDocument/2006/math">
                    <m:r>
                      <a:rPr lang="ru-RU" b="0" i="1" smtClean="0">
                        <a:latin typeface="Cambria Math" panose="02040503050406030204" pitchFamily="18" charset="0"/>
                      </a:rPr>
                      <m:t>1 %</m:t>
                    </m:r>
                  </m:oMath>
                </a14:m>
                <a:r>
                  <a:rPr lang="ru-RU" dirty="0" smtClean="0"/>
                  <a:t>.</a:t>
                </a:r>
                <a:endParaRPr lang="ru-RU" dirty="0"/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9037" y="2216909"/>
                <a:ext cx="3962400" cy="300082"/>
              </a:xfrm>
              <a:prstGeom prst="rect">
                <a:avLst/>
              </a:prstGeom>
              <a:blipFill rotWithShape="0">
                <a:blip r:embed="rId7"/>
                <a:stretch>
                  <a:fillRect l="-462" t="-4082" b="-20408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341924" y="2977232"/>
                <a:ext cx="1077218" cy="39030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ru-RU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ru-RU" b="0" i="1" smtClean="0">
                              <a:latin typeface="Cambria Math" panose="02040503050406030204" pitchFamily="18" charset="0"/>
                            </a:rPr>
                            <m:t>98 000</m:t>
                          </m:r>
                        </m:num>
                        <m:den>
                          <m:r>
                            <a:rPr lang="ru-RU" b="0" i="1" smtClean="0">
                              <a:latin typeface="Cambria Math" panose="02040503050406030204" pitchFamily="18" charset="0"/>
                            </a:rPr>
                            <m:t>100</m:t>
                          </m:r>
                        </m:den>
                      </m:f>
                      <m:r>
                        <a:rPr lang="ru-RU" b="0" i="1" smtClean="0">
                          <a:latin typeface="Cambria Math" panose="02040503050406030204" pitchFamily="18" charset="0"/>
                        </a:rPr>
                        <m:t>=980</m:t>
                      </m:r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1924" y="2977232"/>
                <a:ext cx="1077218" cy="390300"/>
              </a:xfrm>
              <a:prstGeom prst="rect">
                <a:avLst/>
              </a:prstGeom>
              <a:blipFill rotWithShape="0">
                <a:blip r:embed="rId8"/>
                <a:stretch>
                  <a:fillRect l="-3390" t="-1563" r="-3390" b="-14063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/>
              <p:cNvSpPr txBox="1"/>
              <p:nvPr/>
            </p:nvSpPr>
            <p:spPr>
              <a:xfrm>
                <a:off x="1366838" y="3030427"/>
                <a:ext cx="3962400" cy="300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dirty="0" smtClean="0"/>
                  <a:t>(</a:t>
                </a:r>
                <a:r>
                  <a:rPr lang="ru-RU" dirty="0" err="1" smtClean="0"/>
                  <a:t>руб</a:t>
                </a:r>
                <a:r>
                  <a:rPr lang="ru-RU" dirty="0" smtClean="0"/>
                  <a:t>) – составляет </a:t>
                </a:r>
                <a14:m>
                  <m:oMath xmlns:m="http://schemas.openxmlformats.org/officeDocument/2006/math">
                    <m:r>
                      <a:rPr lang="ru-RU" b="0" i="1" smtClean="0">
                        <a:latin typeface="Cambria Math" panose="02040503050406030204" pitchFamily="18" charset="0"/>
                      </a:rPr>
                      <m:t>1 %</m:t>
                    </m:r>
                  </m:oMath>
                </a14:m>
                <a:r>
                  <a:rPr lang="ru-RU" dirty="0" smtClean="0"/>
                  <a:t> от </a:t>
                </a:r>
                <a14:m>
                  <m:oMath xmlns:m="http://schemas.openxmlformats.org/officeDocument/2006/math">
                    <m:r>
                      <a:rPr lang="ru-RU" b="0" i="1" smtClean="0">
                        <a:latin typeface="Cambria Math" panose="02040503050406030204" pitchFamily="18" charset="0"/>
                      </a:rPr>
                      <m:t>98 000</m:t>
                    </m:r>
                  </m:oMath>
                </a14:m>
                <a:r>
                  <a:rPr lang="ru-RU" dirty="0" smtClean="0"/>
                  <a:t>.</a:t>
                </a:r>
                <a:endParaRPr lang="ru-RU" dirty="0"/>
              </a:p>
            </p:txBody>
          </p:sp>
        </mc:Choice>
        <mc:Fallback xmlns=""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66838" y="3030427"/>
                <a:ext cx="3962400" cy="300082"/>
              </a:xfrm>
              <a:prstGeom prst="rect">
                <a:avLst/>
              </a:prstGeom>
              <a:blipFill rotWithShape="0">
                <a:blip r:embed="rId9"/>
                <a:stretch>
                  <a:fillRect l="-308" t="-2041" b="-20408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353213" y="3540223"/>
                <a:ext cx="5134419" cy="20774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ru-RU" b="0" i="1" smtClean="0">
                        <a:latin typeface="Cambria Math" panose="02040503050406030204" pitchFamily="18" charset="0"/>
                      </a:rPr>
                      <m:t>980</m:t>
                    </m:r>
                    <m:r>
                      <a:rPr lang="ru-RU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⋅110=107 800 </m:t>
                    </m:r>
                  </m:oMath>
                </a14:m>
                <a:r>
                  <a:rPr lang="ru-RU" dirty="0" smtClean="0"/>
                  <a:t>(</a:t>
                </a:r>
                <a:r>
                  <a:rPr lang="ru-RU" dirty="0" err="1" smtClean="0"/>
                  <a:t>руб</a:t>
                </a:r>
                <a:r>
                  <a:rPr lang="ru-RU" dirty="0" smtClean="0"/>
                  <a:t>) – составила прибыль фирмы за июль.</a:t>
                </a:r>
                <a:endParaRPr lang="ru-RU" dirty="0"/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3213" y="3540223"/>
                <a:ext cx="5134419" cy="207749"/>
              </a:xfrm>
              <a:prstGeom prst="rect">
                <a:avLst/>
              </a:prstGeom>
              <a:blipFill rotWithShape="0">
                <a:blip r:embed="rId10"/>
                <a:stretch>
                  <a:fillRect l="-1188" t="-26471" r="-1663" b="-5000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" name="Рисунок 1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708907" y="1959162"/>
            <a:ext cx="2109651" cy="2880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/>
              <p:cNvSpPr txBox="1"/>
              <p:nvPr/>
            </p:nvSpPr>
            <p:spPr>
              <a:xfrm>
                <a:off x="374814" y="3920663"/>
                <a:ext cx="6770571" cy="20774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ru-RU" b="0" i="1" smtClean="0">
                        <a:latin typeface="Cambria Math" panose="02040503050406030204" pitchFamily="18" charset="0"/>
                      </a:rPr>
                      <m:t>280 000−</m:t>
                    </m:r>
                    <m:d>
                      <m:dPr>
                        <m:ctrlPr>
                          <a:rPr lang="ru-RU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ru-RU" b="0" i="1" smtClean="0">
                            <a:latin typeface="Cambria Math" panose="02040503050406030204" pitchFamily="18" charset="0"/>
                          </a:rPr>
                          <m:t>98 000+107 800</m:t>
                        </m:r>
                      </m:e>
                    </m:d>
                    <m:r>
                      <a:rPr lang="ru-RU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=74 200 </m:t>
                    </m:r>
                  </m:oMath>
                </a14:m>
                <a:r>
                  <a:rPr lang="ru-RU" dirty="0" smtClean="0"/>
                  <a:t>(</a:t>
                </a:r>
                <a:r>
                  <a:rPr lang="ru-RU" dirty="0" err="1" smtClean="0"/>
                  <a:t>руб</a:t>
                </a:r>
                <a:r>
                  <a:rPr lang="ru-RU" dirty="0" smtClean="0"/>
                  <a:t>) – составила прибыль фирмы за август.</a:t>
                </a:r>
                <a:endParaRPr lang="ru-RU" dirty="0"/>
              </a:p>
            </p:txBody>
          </p:sp>
        </mc:Choice>
        <mc:Fallback xmlns=""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4814" y="3920663"/>
                <a:ext cx="6770571" cy="207749"/>
              </a:xfrm>
              <a:prstGeom prst="rect">
                <a:avLst/>
              </a:prstGeom>
              <a:blipFill rotWithShape="0">
                <a:blip r:embed="rId12"/>
                <a:stretch>
                  <a:fillRect l="-900" t="-26471" r="-450" b="-52941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/>
              <p:cNvSpPr txBox="1"/>
              <p:nvPr/>
            </p:nvSpPr>
            <p:spPr>
              <a:xfrm>
                <a:off x="374814" y="4301390"/>
                <a:ext cx="2570163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ru-RU" sz="1400" b="1" dirty="0" smtClean="0"/>
                  <a:t>Ответ: </a:t>
                </a:r>
                <a14:m>
                  <m:oMath xmlns:m="http://schemas.openxmlformats.org/officeDocument/2006/math">
                    <m:r>
                      <a:rPr lang="ru-RU" sz="1400" b="0" i="1" smtClean="0">
                        <a:latin typeface="Cambria Math" panose="02040503050406030204" pitchFamily="18" charset="0"/>
                      </a:rPr>
                      <m:t>74 200</m:t>
                    </m:r>
                  </m:oMath>
                </a14:m>
                <a:r>
                  <a:rPr lang="ru-RU" sz="1400" dirty="0" smtClean="0"/>
                  <a:t> руб.</a:t>
                </a:r>
              </a:p>
            </p:txBody>
          </p:sp>
        </mc:Choice>
        <mc:Fallback xmlns=""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4814" y="4301390"/>
                <a:ext cx="2570163" cy="215444"/>
              </a:xfrm>
              <a:prstGeom prst="rect">
                <a:avLst/>
              </a:prstGeom>
              <a:blipFill rotWithShape="0">
                <a:blip r:embed="rId13"/>
                <a:stretch>
                  <a:fillRect l="-4265" t="-28571" b="-51429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76380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38" grpId="0"/>
      <p:bldP spid="40" grpId="0"/>
      <p:bldP spid="22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162" y="1989303"/>
            <a:ext cx="2880000" cy="2880000"/>
          </a:xfrm>
          <a:prstGeom prst="rect">
            <a:avLst/>
          </a:prstGeom>
        </p:spPr>
      </p:pic>
      <p:sp>
        <p:nvSpPr>
          <p:cNvPr id="7" name="Скругленная прямоугольная выноска 6"/>
          <p:cNvSpPr/>
          <p:nvPr/>
        </p:nvSpPr>
        <p:spPr>
          <a:xfrm>
            <a:off x="352309" y="404539"/>
            <a:ext cx="4129380" cy="689475"/>
          </a:xfrm>
          <a:prstGeom prst="wedgeRoundRectCallout">
            <a:avLst>
              <a:gd name="adj1" fmla="val -22376"/>
              <a:gd name="adj2" fmla="val 178224"/>
              <a:gd name="adj3" fmla="val 16667"/>
            </a:avLst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Да, мальчики, можно. </a:t>
            </a:r>
          </a:p>
          <a:p>
            <a:pPr algn="ctr"/>
            <a:r>
              <a:rPr lang="ru-RU" dirty="0">
                <a:solidFill>
                  <a:schemeClr val="tx1"/>
                </a:solidFill>
              </a:rPr>
              <a:t>Для того, чтобы разобраться, давайте попробуем решить одну задачу.</a:t>
            </a:r>
          </a:p>
        </p:txBody>
      </p:sp>
      <p:sp>
        <p:nvSpPr>
          <p:cNvPr id="8" name="Скругленная прямоугольная выноска 7"/>
          <p:cNvSpPr/>
          <p:nvPr/>
        </p:nvSpPr>
        <p:spPr>
          <a:xfrm>
            <a:off x="5271911" y="411163"/>
            <a:ext cx="3007782" cy="648882"/>
          </a:xfrm>
          <a:prstGeom prst="wedgeRoundRectCallout">
            <a:avLst>
              <a:gd name="adj1" fmla="val 32326"/>
              <a:gd name="adj2" fmla="val 117438"/>
              <a:gd name="adj3" fmla="val 16667"/>
            </a:avLst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Интересно, а можно ли найти число по процентам?</a:t>
            </a: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961158" y="1391074"/>
            <a:ext cx="2637071" cy="3600000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400564" y="1597174"/>
            <a:ext cx="1464443" cy="339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4151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358774" y="361950"/>
            <a:ext cx="4033839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dirty="0" smtClean="0">
                <a:solidFill>
                  <a:srgbClr val="C00000"/>
                </a:solidFill>
                <a:latin typeface="+mj-lt"/>
              </a:rPr>
              <a:t>Задание № 8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/>
              <p:cNvSpPr txBox="1"/>
              <p:nvPr/>
            </p:nvSpPr>
            <p:spPr>
              <a:xfrm>
                <a:off x="358775" y="1008788"/>
                <a:ext cx="8426450" cy="43088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ru-RU" sz="1400" dirty="0" smtClean="0"/>
                  <a:t>В молоке содержится </a:t>
                </a:r>
                <a14:m>
                  <m:oMath xmlns:m="http://schemas.openxmlformats.org/officeDocument/2006/math">
                    <m:r>
                      <a:rPr lang="ru-RU" sz="1400" b="0" i="1" dirty="0" smtClean="0">
                        <a:latin typeface="Cambria Math" panose="02040503050406030204" pitchFamily="18" charset="0"/>
                      </a:rPr>
                      <m:t>21  %</m:t>
                    </m:r>
                  </m:oMath>
                </a14:m>
                <a:r>
                  <a:rPr lang="ru-RU" sz="1400" dirty="0"/>
                  <a:t> сливок. Сколько молока надо взять, чтобы получить </a:t>
                </a:r>
                <a14:m>
                  <m:oMath xmlns:m="http://schemas.openxmlformats.org/officeDocument/2006/math">
                    <m:r>
                      <a:rPr lang="ru-RU" sz="1400" b="0" i="1" dirty="0" smtClean="0">
                        <a:latin typeface="Cambria Math" panose="02040503050406030204" pitchFamily="18" charset="0"/>
                      </a:rPr>
                      <m:t>10,08</m:t>
                    </m:r>
                  </m:oMath>
                </a14:m>
                <a:r>
                  <a:rPr lang="ru-RU" sz="1400" dirty="0" smtClean="0"/>
                  <a:t> </a:t>
                </a:r>
                <a:r>
                  <a:rPr lang="ru-RU" sz="1400" dirty="0"/>
                  <a:t>килограмм сливок.</a:t>
                </a:r>
              </a:p>
            </p:txBody>
          </p:sp>
        </mc:Choice>
        <mc:Fallback xmlns="">
          <p:sp>
            <p:nvSpPr>
              <p:cNvPr id="38" name="TextBox 3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775" y="1008788"/>
                <a:ext cx="8426450" cy="430887"/>
              </a:xfrm>
              <a:prstGeom prst="rect">
                <a:avLst/>
              </a:prstGeom>
              <a:blipFill rotWithShape="0">
                <a:blip r:embed="rId4"/>
                <a:stretch>
                  <a:fillRect l="-1302" t="-12676" r="-145" b="-23944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9" name="Прямая соединительная линия 38"/>
          <p:cNvCxnSpPr/>
          <p:nvPr/>
        </p:nvCxnSpPr>
        <p:spPr>
          <a:xfrm>
            <a:off x="358774" y="1730131"/>
            <a:ext cx="8426451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358775" y="1851440"/>
            <a:ext cx="2570163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400" b="1" dirty="0" smtClean="0"/>
              <a:t>Решение: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374814" y="2655341"/>
                <a:ext cx="2745945" cy="20774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ru-RU" b="0" i="1" smtClean="0">
                        <a:latin typeface="Cambria Math" panose="02040503050406030204" pitchFamily="18" charset="0"/>
                      </a:rPr>
                      <m:t>0,48</m:t>
                    </m:r>
                    <m:r>
                      <a:rPr lang="ru-RU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⋅100=48</m:t>
                    </m:r>
                  </m:oMath>
                </a14:m>
                <a:r>
                  <a:rPr lang="ru-RU" dirty="0" smtClean="0"/>
                  <a:t> (кг) – нужно взять.</a:t>
                </a:r>
                <a:endParaRPr lang="ru-RU" dirty="0"/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4814" y="2655341"/>
                <a:ext cx="2745945" cy="207749"/>
              </a:xfrm>
              <a:prstGeom prst="rect">
                <a:avLst/>
              </a:prstGeom>
              <a:blipFill rotWithShape="0">
                <a:blip r:embed="rId5"/>
                <a:stretch>
                  <a:fillRect l="-2217" t="-26471" r="-2439" b="-5000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341924" y="2153350"/>
                <a:ext cx="3145092" cy="20774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ru-RU" i="1" smtClean="0">
                        <a:latin typeface="Cambria Math" panose="02040503050406030204" pitchFamily="18" charset="0"/>
                      </a:rPr>
                      <m:t>1</m:t>
                    </m:r>
                    <m:r>
                      <a:rPr lang="ru-RU" b="0" i="1" smtClean="0">
                        <a:latin typeface="Cambria Math" panose="02040503050406030204" pitchFamily="18" charset="0"/>
                      </a:rPr>
                      <m:t>0,08 :21=0,48</m:t>
                    </m:r>
                  </m:oMath>
                </a14:m>
                <a:r>
                  <a:rPr lang="ru-RU" dirty="0" smtClean="0"/>
                  <a:t> (кг) – составляет </a:t>
                </a:r>
                <a14:m>
                  <m:oMath xmlns:m="http://schemas.openxmlformats.org/officeDocument/2006/math">
                    <m:r>
                      <a:rPr lang="ru-RU" b="0" i="1" smtClean="0">
                        <a:latin typeface="Cambria Math" panose="02040503050406030204" pitchFamily="18" charset="0"/>
                      </a:rPr>
                      <m:t>1 %</m:t>
                    </m:r>
                  </m:oMath>
                </a14:m>
                <a:r>
                  <a:rPr lang="ru-RU" dirty="0" smtClean="0"/>
                  <a:t>.</a:t>
                </a:r>
                <a:endParaRPr lang="ru-RU" dirty="0"/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1924" y="2153350"/>
                <a:ext cx="3145092" cy="207749"/>
              </a:xfrm>
              <a:prstGeom prst="rect">
                <a:avLst/>
              </a:prstGeom>
              <a:blipFill rotWithShape="0">
                <a:blip r:embed="rId6"/>
                <a:stretch>
                  <a:fillRect l="-1938" t="-26471" r="-2519" b="-52941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/>
              <p:cNvSpPr txBox="1"/>
              <p:nvPr/>
            </p:nvSpPr>
            <p:spPr>
              <a:xfrm>
                <a:off x="374814" y="3273508"/>
                <a:ext cx="2570163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ru-RU" sz="1400" b="1" dirty="0" smtClean="0"/>
                  <a:t>Ответ: </a:t>
                </a:r>
                <a14:m>
                  <m:oMath xmlns:m="http://schemas.openxmlformats.org/officeDocument/2006/math">
                    <m:r>
                      <a:rPr lang="ru-RU" sz="1400" b="0" i="1" smtClean="0">
                        <a:latin typeface="Cambria Math" panose="02040503050406030204" pitchFamily="18" charset="0"/>
                      </a:rPr>
                      <m:t>48</m:t>
                    </m:r>
                  </m:oMath>
                </a14:m>
                <a:r>
                  <a:rPr lang="ru-RU" sz="1400" dirty="0" smtClean="0"/>
                  <a:t> кг.</a:t>
                </a:r>
              </a:p>
            </p:txBody>
          </p:sp>
        </mc:Choice>
        <mc:Fallback xmlns=""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4814" y="3273508"/>
                <a:ext cx="2570163" cy="215444"/>
              </a:xfrm>
              <a:prstGeom prst="rect">
                <a:avLst/>
              </a:prstGeom>
              <a:blipFill rotWithShape="0">
                <a:blip r:embed="rId7"/>
                <a:stretch>
                  <a:fillRect l="-4265" t="-25714" b="-51429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3" name="Рисунок 2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42084" y="1959162"/>
            <a:ext cx="2486160" cy="2880000"/>
          </a:xfrm>
          <a:prstGeom prst="rect">
            <a:avLst/>
          </a:prstGeom>
        </p:spPr>
      </p:pic>
      <p:sp>
        <p:nvSpPr>
          <p:cNvPr id="24" name="Скругленная прямоугольная выноска 23"/>
          <p:cNvSpPr/>
          <p:nvPr/>
        </p:nvSpPr>
        <p:spPr>
          <a:xfrm>
            <a:off x="3725333" y="1872022"/>
            <a:ext cx="3155504" cy="648882"/>
          </a:xfrm>
          <a:prstGeom prst="wedgeRoundRectCallout">
            <a:avLst>
              <a:gd name="adj1" fmla="val 59725"/>
              <a:gd name="adj2" fmla="val 13053"/>
              <a:gd name="adj3" fmla="val 16667"/>
            </a:avLst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Именно задачи такого вида и называют задачей на нахождение числа по его процентам.</a:t>
            </a:r>
          </a:p>
        </p:txBody>
      </p:sp>
    </p:spTree>
    <p:extLst>
      <p:ext uri="{BB962C8B-B14F-4D97-AF65-F5344CB8AC3E}">
        <p14:creationId xmlns:p14="http://schemas.microsoft.com/office/powerpoint/2010/main" val="1559750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38" grpId="0"/>
      <p:bldP spid="40" grpId="0"/>
      <p:bldP spid="22" grpId="0"/>
      <p:bldP spid="24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162" y="1989303"/>
            <a:ext cx="2880000" cy="2880000"/>
          </a:xfrm>
          <a:prstGeom prst="rect">
            <a:avLst/>
          </a:prstGeom>
        </p:spPr>
      </p:pic>
      <p:sp>
        <p:nvSpPr>
          <p:cNvPr id="7" name="Скругленная прямоугольная выноска 6"/>
          <p:cNvSpPr/>
          <p:nvPr/>
        </p:nvSpPr>
        <p:spPr>
          <a:xfrm>
            <a:off x="352309" y="404539"/>
            <a:ext cx="3621380" cy="689475"/>
          </a:xfrm>
          <a:prstGeom prst="wedgeRoundRectCallout">
            <a:avLst>
              <a:gd name="adj1" fmla="val -18859"/>
              <a:gd name="adj2" fmla="val 176587"/>
              <a:gd name="adj3" fmla="val 16667"/>
            </a:avLst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Вам понятно, мальчики?</a:t>
            </a:r>
          </a:p>
          <a:p>
            <a:pPr algn="ctr"/>
            <a:r>
              <a:rPr lang="ru-RU" dirty="0" smtClean="0">
                <a:solidFill>
                  <a:schemeClr val="tx1"/>
                </a:solidFill>
              </a:rPr>
              <a:t>Тогда </a:t>
            </a:r>
            <a:r>
              <a:rPr lang="ru-RU" dirty="0">
                <a:solidFill>
                  <a:schemeClr val="tx1"/>
                </a:solidFill>
              </a:rPr>
              <a:t>вот вам </a:t>
            </a:r>
            <a:r>
              <a:rPr lang="ru-RU" dirty="0" smtClean="0">
                <a:solidFill>
                  <a:schemeClr val="tx1"/>
                </a:solidFill>
              </a:rPr>
              <a:t>ещё </a:t>
            </a:r>
            <a:r>
              <a:rPr lang="ru-RU" dirty="0">
                <a:solidFill>
                  <a:schemeClr val="tx1"/>
                </a:solidFill>
              </a:rPr>
              <a:t>одна задача для решения.</a:t>
            </a:r>
          </a:p>
        </p:txBody>
      </p:sp>
      <p:sp>
        <p:nvSpPr>
          <p:cNvPr id="8" name="Скругленная прямоугольная выноска 7"/>
          <p:cNvSpPr/>
          <p:nvPr/>
        </p:nvSpPr>
        <p:spPr>
          <a:xfrm>
            <a:off x="6741935" y="411163"/>
            <a:ext cx="1537758" cy="648882"/>
          </a:xfrm>
          <a:prstGeom prst="wedgeRoundRectCallout">
            <a:avLst>
              <a:gd name="adj1" fmla="val 11683"/>
              <a:gd name="adj2" fmla="val 126137"/>
              <a:gd name="adj3" fmla="val 16667"/>
            </a:avLst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Да.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961158" y="1391074"/>
            <a:ext cx="2637071" cy="3600000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400564" y="1597174"/>
            <a:ext cx="1464443" cy="339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4976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358774" y="361950"/>
            <a:ext cx="4033839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dirty="0" smtClean="0">
                <a:solidFill>
                  <a:srgbClr val="C00000"/>
                </a:solidFill>
                <a:latin typeface="+mj-lt"/>
              </a:rPr>
              <a:t>Задание № 9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/>
              <p:cNvSpPr txBox="1"/>
              <p:nvPr/>
            </p:nvSpPr>
            <p:spPr>
              <a:xfrm>
                <a:off x="341924" y="878591"/>
                <a:ext cx="8426450" cy="64633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ru-RU" sz="1400" dirty="0" smtClean="0"/>
                  <a:t>Определите, сколько времени мама потратила на приготовление ужина, если на приготовление мясных блюд понадобилось </a:t>
                </a:r>
                <a14:m>
                  <m:oMath xmlns:m="http://schemas.openxmlformats.org/officeDocument/2006/math">
                    <m:r>
                      <a:rPr lang="ru-RU" sz="1400" b="0" i="1" dirty="0" smtClean="0">
                        <a:latin typeface="Cambria Math" panose="02040503050406030204" pitchFamily="18" charset="0"/>
                      </a:rPr>
                      <m:t>40 %</m:t>
                    </m:r>
                  </m:oMath>
                </a14:m>
                <a:r>
                  <a:rPr lang="ru-RU" sz="1400" dirty="0"/>
                  <a:t> всего времени, десерт занял </a:t>
                </a:r>
                <a14:m>
                  <m:oMath xmlns:m="http://schemas.openxmlformats.org/officeDocument/2006/math">
                    <m:r>
                      <a:rPr lang="ru-RU" sz="1400" b="0" i="1" dirty="0" smtClean="0">
                        <a:latin typeface="Cambria Math" panose="02040503050406030204" pitchFamily="18" charset="0"/>
                      </a:rPr>
                      <m:t>20 %</m:t>
                    </m:r>
                  </m:oMath>
                </a14:m>
                <a:r>
                  <a:rPr lang="ru-RU" sz="1400" dirty="0"/>
                  <a:t>, а приготовление салатов заняло </a:t>
                </a:r>
                <a14:m>
                  <m:oMath xmlns:m="http://schemas.openxmlformats.org/officeDocument/2006/math">
                    <m:r>
                      <a:rPr lang="ru-RU" sz="1400" b="0" i="1" dirty="0" smtClean="0">
                        <a:latin typeface="Cambria Math" panose="02040503050406030204" pitchFamily="18" charset="0"/>
                      </a:rPr>
                      <m:t>48</m:t>
                    </m:r>
                  </m:oMath>
                </a14:m>
                <a:r>
                  <a:rPr lang="ru-RU" sz="1400" dirty="0"/>
                  <a:t> минут.</a:t>
                </a:r>
              </a:p>
            </p:txBody>
          </p:sp>
        </mc:Choice>
        <mc:Fallback xmlns="">
          <p:sp>
            <p:nvSpPr>
              <p:cNvPr id="38" name="TextBox 3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1924" y="878591"/>
                <a:ext cx="8426450" cy="646331"/>
              </a:xfrm>
              <a:prstGeom prst="rect">
                <a:avLst/>
              </a:prstGeom>
              <a:blipFill rotWithShape="0">
                <a:blip r:embed="rId4"/>
                <a:stretch>
                  <a:fillRect l="-1302" t="-8491" b="-16038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9" name="Прямая соединительная линия 38"/>
          <p:cNvCxnSpPr/>
          <p:nvPr/>
        </p:nvCxnSpPr>
        <p:spPr>
          <a:xfrm>
            <a:off x="358774" y="1730131"/>
            <a:ext cx="8426451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358775" y="1851440"/>
            <a:ext cx="2570163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400" b="1" dirty="0" smtClean="0"/>
              <a:t>Решение: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358775" y="2515453"/>
                <a:ext cx="2973571" cy="20774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ru-RU" b="0" i="1" smtClean="0">
                        <a:latin typeface="Cambria Math" panose="02040503050406030204" pitchFamily="18" charset="0"/>
                      </a:rPr>
                      <m:t>48 :40=1,2 </m:t>
                    </m:r>
                  </m:oMath>
                </a14:m>
                <a:r>
                  <a:rPr lang="ru-RU" dirty="0" smtClean="0"/>
                  <a:t>(мин) – составляет</a:t>
                </a:r>
                <a14:m>
                  <m:oMath xmlns:m="http://schemas.openxmlformats.org/officeDocument/2006/math">
                    <m:r>
                      <a:rPr lang="ru-RU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ru-RU" b="0" i="1" smtClean="0">
                        <a:latin typeface="Cambria Math" panose="02040503050406030204" pitchFamily="18" charset="0"/>
                      </a:rPr>
                      <m:t>1 %</m:t>
                    </m:r>
                  </m:oMath>
                </a14:m>
                <a:r>
                  <a:rPr lang="ru-RU" dirty="0" smtClean="0"/>
                  <a:t>.</a:t>
                </a:r>
                <a:endParaRPr lang="ru-RU" dirty="0"/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775" y="2515453"/>
                <a:ext cx="2973571" cy="207749"/>
              </a:xfrm>
              <a:prstGeom prst="rect">
                <a:avLst/>
              </a:prstGeom>
              <a:blipFill rotWithShape="0">
                <a:blip r:embed="rId5"/>
                <a:stretch>
                  <a:fillRect l="-2049" t="-26471" r="-2049" b="-5000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341924" y="2153350"/>
                <a:ext cx="6749733" cy="20774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ru-RU" i="1" smtClean="0">
                        <a:latin typeface="Cambria Math" panose="02040503050406030204" pitchFamily="18" charset="0"/>
                      </a:rPr>
                      <m:t>1</m:t>
                    </m:r>
                    <m:r>
                      <a:rPr lang="ru-RU" b="0" i="1" smtClean="0">
                        <a:latin typeface="Cambria Math" panose="02040503050406030204" pitchFamily="18" charset="0"/>
                      </a:rPr>
                      <m:t>00−</m:t>
                    </m:r>
                    <m:d>
                      <m:dPr>
                        <m:ctrlPr>
                          <a:rPr lang="ru-RU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ru-RU" b="0" i="1" smtClean="0">
                            <a:latin typeface="Cambria Math" panose="02040503050406030204" pitchFamily="18" charset="0"/>
                          </a:rPr>
                          <m:t>40+20</m:t>
                        </m:r>
                      </m:e>
                    </m:d>
                    <m:r>
                      <a:rPr lang="ru-RU" b="0" i="1" smtClean="0">
                        <a:latin typeface="Cambria Math" panose="02040503050406030204" pitchFamily="18" charset="0"/>
                      </a:rPr>
                      <m:t>=40</m:t>
                    </m:r>
                  </m:oMath>
                </a14:m>
                <a:r>
                  <a:rPr lang="ru-RU" dirty="0" smtClean="0"/>
                  <a:t> (</a:t>
                </a:r>
                <a14:m>
                  <m:oMath xmlns:m="http://schemas.openxmlformats.org/officeDocument/2006/math">
                    <m:r>
                      <a:rPr lang="ru-RU" i="1" dirty="0" smtClean="0">
                        <a:latin typeface="Cambria Math" panose="02040503050406030204" pitchFamily="18" charset="0"/>
                      </a:rPr>
                      <m:t>%</m:t>
                    </m:r>
                  </m:oMath>
                </a14:m>
                <a:r>
                  <a:rPr lang="ru-RU" dirty="0" smtClean="0"/>
                  <a:t>) – всего времени ушло у мамы на приготовление салатов.</a:t>
                </a:r>
                <a:endParaRPr lang="ru-RU" dirty="0"/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1924" y="2153350"/>
                <a:ext cx="6749733" cy="207749"/>
              </a:xfrm>
              <a:prstGeom prst="rect">
                <a:avLst/>
              </a:prstGeom>
              <a:blipFill rotWithShape="0">
                <a:blip r:embed="rId6"/>
                <a:stretch>
                  <a:fillRect l="-903" t="-26471" r="-542" b="-52941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/>
              <p:cNvSpPr txBox="1"/>
              <p:nvPr/>
            </p:nvSpPr>
            <p:spPr>
              <a:xfrm>
                <a:off x="374814" y="3273508"/>
                <a:ext cx="2570163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ru-RU" sz="1400" b="1" dirty="0" smtClean="0"/>
                  <a:t>Ответ: </a:t>
                </a:r>
                <a14:m>
                  <m:oMath xmlns:m="http://schemas.openxmlformats.org/officeDocument/2006/math">
                    <m:r>
                      <a:rPr lang="ru-RU" sz="1400" b="0" i="1" smtClean="0">
                        <a:latin typeface="Cambria Math" panose="02040503050406030204" pitchFamily="18" charset="0"/>
                      </a:rPr>
                      <m:t>2</m:t>
                    </m:r>
                  </m:oMath>
                </a14:m>
                <a:r>
                  <a:rPr lang="ru-RU" sz="1400" dirty="0" smtClean="0"/>
                  <a:t> ч.</a:t>
                </a:r>
              </a:p>
            </p:txBody>
          </p:sp>
        </mc:Choice>
        <mc:Fallback xmlns=""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4814" y="3273508"/>
                <a:ext cx="2570163" cy="215444"/>
              </a:xfrm>
              <a:prstGeom prst="rect">
                <a:avLst/>
              </a:prstGeom>
              <a:blipFill rotWithShape="0">
                <a:blip r:embed="rId7"/>
                <a:stretch>
                  <a:fillRect l="-4265" t="-25714" b="-51429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Рисунок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937174" y="1941230"/>
            <a:ext cx="2109651" cy="2880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375242" y="2881805"/>
                <a:ext cx="4154984" cy="20774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ru-RU" b="0" i="1" smtClean="0">
                        <a:latin typeface="Cambria Math" panose="02040503050406030204" pitchFamily="18" charset="0"/>
                      </a:rPr>
                      <m:t>1,2</m:t>
                    </m:r>
                    <m:r>
                      <a:rPr lang="ru-RU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⋅100=120 </m:t>
                    </m:r>
                  </m:oMath>
                </a14:m>
                <a:r>
                  <a:rPr lang="ru-RU" dirty="0" smtClean="0"/>
                  <a:t>(мин) </a:t>
                </a:r>
                <a14:m>
                  <m:oMath xmlns:m="http://schemas.openxmlformats.org/officeDocument/2006/math">
                    <m:r>
                      <a:rPr lang="ru-RU" b="0" i="1" smtClean="0">
                        <a:latin typeface="Cambria Math" panose="02040503050406030204" pitchFamily="18" charset="0"/>
                      </a:rPr>
                      <m:t>=2</m:t>
                    </m:r>
                  </m:oMath>
                </a14:m>
                <a:r>
                  <a:rPr lang="ru-RU" dirty="0" smtClean="0"/>
                  <a:t> (ч) – мама готовила ужин.</a:t>
                </a:r>
                <a:endParaRPr lang="ru-RU" dirty="0"/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5242" y="2881805"/>
                <a:ext cx="4154984" cy="207749"/>
              </a:xfrm>
              <a:prstGeom prst="rect">
                <a:avLst/>
              </a:prstGeom>
              <a:blipFill rotWithShape="0">
                <a:blip r:embed="rId9"/>
                <a:stretch>
                  <a:fillRect l="-1468" t="-26471" r="-1468" b="-5000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3691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38" grpId="0"/>
      <p:bldP spid="40" grpId="0"/>
      <p:bldP spid="22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358775" y="865294"/>
                <a:ext cx="8158924" cy="169277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285750" indent="-285750">
                  <a:lnSpc>
                    <a:spcPts val="2200"/>
                  </a:lnSpc>
                  <a:buFont typeface="Arial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ru-RU" sz="1600" b="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1 %</m:t>
                    </m:r>
                  </m:oMath>
                </a14:m>
                <a:r>
                  <a:rPr lang="ru-RU" sz="1600" dirty="0">
                    <a:solidFill>
                      <a:schemeClr val="bg1"/>
                    </a:solidFill>
                  </a:rPr>
                  <a:t> – это сотая часть величины</a:t>
                </a:r>
                <a:r>
                  <a:rPr lang="ru-RU" sz="1600" dirty="0" smtClean="0">
                    <a:solidFill>
                      <a:schemeClr val="bg1"/>
                    </a:solidFill>
                  </a:rPr>
                  <a:t>.</a:t>
                </a:r>
              </a:p>
              <a:p>
                <a:pPr>
                  <a:lnSpc>
                    <a:spcPts val="2200"/>
                  </a:lnSpc>
                </a:pPr>
                <a:endParaRPr lang="ru-RU" sz="1600" dirty="0" smtClean="0">
                  <a:solidFill>
                    <a:schemeClr val="bg1"/>
                  </a:solidFill>
                </a:endParaRPr>
              </a:p>
              <a:p>
                <a:pPr marL="285750" indent="-285750">
                  <a:lnSpc>
                    <a:spcPts val="2200"/>
                  </a:lnSpc>
                  <a:buFont typeface="Arial" pitchFamily="34" charset="0"/>
                  <a:buChar char="•"/>
                </a:pPr>
                <a:r>
                  <a:rPr lang="ru-RU" sz="1600" dirty="0">
                    <a:solidFill>
                      <a:schemeClr val="bg1"/>
                    </a:solidFill>
                  </a:rPr>
                  <a:t>Для того, чтобы найти </a:t>
                </a:r>
                <a14:m>
                  <m:oMath xmlns:m="http://schemas.openxmlformats.org/officeDocument/2006/math">
                    <m:r>
                      <a:rPr lang="ru-RU" sz="1600" b="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1 %</m:t>
                    </m:r>
                  </m:oMath>
                </a14:m>
                <a:r>
                  <a:rPr lang="ru-RU" sz="1600" dirty="0">
                    <a:solidFill>
                      <a:schemeClr val="bg1"/>
                    </a:solidFill>
                  </a:rPr>
                  <a:t> величины, </a:t>
                </a:r>
                <a:r>
                  <a:rPr lang="ru-RU" sz="1600" dirty="0" smtClean="0">
                    <a:solidFill>
                      <a:schemeClr val="bg1"/>
                    </a:solidFill>
                  </a:rPr>
                  <a:t>её </a:t>
                </a:r>
                <a:r>
                  <a:rPr lang="ru-RU" sz="1600" dirty="0">
                    <a:solidFill>
                      <a:schemeClr val="bg1"/>
                    </a:solidFill>
                  </a:rPr>
                  <a:t>значение надо разделить на </a:t>
                </a:r>
                <a14:m>
                  <m:oMath xmlns:m="http://schemas.openxmlformats.org/officeDocument/2006/math">
                    <m:r>
                      <a:rPr lang="ru-RU" sz="1600" b="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100</m:t>
                    </m:r>
                  </m:oMath>
                </a14:m>
                <a:r>
                  <a:rPr lang="ru-RU" sz="1600" dirty="0" smtClean="0">
                    <a:solidFill>
                      <a:schemeClr val="bg1"/>
                    </a:solidFill>
                  </a:rPr>
                  <a:t>.</a:t>
                </a:r>
              </a:p>
              <a:p>
                <a:pPr marL="285750" indent="-285750">
                  <a:lnSpc>
                    <a:spcPts val="2200"/>
                  </a:lnSpc>
                  <a:buFont typeface="Arial" pitchFamily="34" charset="0"/>
                  <a:buChar char="•"/>
                </a:pPr>
                <a:endParaRPr lang="ru-RU" sz="1600" dirty="0" smtClean="0">
                  <a:solidFill>
                    <a:schemeClr val="bg1"/>
                  </a:solidFill>
                </a:endParaRPr>
              </a:p>
              <a:p>
                <a:pPr marL="285750" indent="-285750">
                  <a:lnSpc>
                    <a:spcPts val="2200"/>
                  </a:lnSpc>
                  <a:buFont typeface="Arial" pitchFamily="34" charset="0"/>
                  <a:buChar char="•"/>
                </a:pPr>
                <a:r>
                  <a:rPr lang="ru-RU" sz="1600" smtClean="0">
                    <a:solidFill>
                      <a:schemeClr val="bg1"/>
                    </a:solidFill>
                  </a:rPr>
                  <a:t>Рассмотрели </a:t>
                </a:r>
                <a:r>
                  <a:rPr lang="ru-RU" sz="1600" dirty="0">
                    <a:solidFill>
                      <a:schemeClr val="bg1"/>
                    </a:solidFill>
                  </a:rPr>
                  <a:t>задачи на нахождение процентов от числа и на нахождение числа по процентам.</a:t>
                </a: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775" y="865294"/>
                <a:ext cx="8158924" cy="1692771"/>
              </a:xfrm>
              <a:prstGeom prst="rect">
                <a:avLst/>
              </a:prstGeom>
              <a:blipFill rotWithShape="0">
                <a:blip r:embed="rId5"/>
                <a:stretch>
                  <a:fillRect l="-1420" t="-3237" r="-598" b="-5036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/>
          <p:cNvSpPr txBox="1"/>
          <p:nvPr/>
        </p:nvSpPr>
        <p:spPr>
          <a:xfrm>
            <a:off x="358775" y="361950"/>
            <a:ext cx="842645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2400" dirty="0" smtClean="0">
                <a:solidFill>
                  <a:srgbClr val="FFC000"/>
                </a:solidFill>
                <a:latin typeface="+mj-lt"/>
              </a:rPr>
              <a:t>Итоги урока</a:t>
            </a:r>
          </a:p>
        </p:txBody>
      </p:sp>
    </p:spTree>
    <p:extLst>
      <p:ext uri="{BB962C8B-B14F-4D97-AF65-F5344CB8AC3E}">
        <p14:creationId xmlns:p14="http://schemas.microsoft.com/office/powerpoint/2010/main" val="4068823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162" y="1989303"/>
            <a:ext cx="2880000" cy="2880000"/>
          </a:xfrm>
          <a:prstGeom prst="rect">
            <a:avLst/>
          </a:prstGeom>
        </p:spPr>
      </p:pic>
      <p:sp>
        <p:nvSpPr>
          <p:cNvPr id="14" name="Скругленная прямоугольная выноска 13"/>
          <p:cNvSpPr/>
          <p:nvPr/>
        </p:nvSpPr>
        <p:spPr>
          <a:xfrm>
            <a:off x="358775" y="376237"/>
            <a:ext cx="3350444" cy="1386195"/>
          </a:xfrm>
          <a:prstGeom prst="wedgeRoundRectCallout">
            <a:avLst>
              <a:gd name="adj1" fmla="val -13754"/>
              <a:gd name="adj2" fmla="val 65421"/>
              <a:gd name="adj3" fmla="val 16667"/>
            </a:avLst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Здравствуйте, мальчики. </a:t>
            </a:r>
            <a:endParaRPr lang="ru-RU" dirty="0" smtClean="0">
              <a:solidFill>
                <a:schemeClr val="tx1"/>
              </a:solidFill>
            </a:endParaRPr>
          </a:p>
          <a:p>
            <a:pPr algn="ctr"/>
            <a:r>
              <a:rPr lang="ru-RU" dirty="0" smtClean="0">
                <a:solidFill>
                  <a:schemeClr val="tx1"/>
                </a:solidFill>
              </a:rPr>
              <a:t>Ну </a:t>
            </a:r>
            <a:r>
              <a:rPr lang="ru-RU" dirty="0">
                <a:solidFill>
                  <a:schemeClr val="tx1"/>
                </a:solidFill>
              </a:rPr>
              <a:t>что там у вас</a:t>
            </a:r>
            <a:r>
              <a:rPr lang="ru-RU" dirty="0" smtClean="0">
                <a:solidFill>
                  <a:schemeClr val="tx1"/>
                </a:solidFill>
              </a:rPr>
              <a:t>?</a:t>
            </a:r>
          </a:p>
          <a:p>
            <a:pPr algn="ctr"/>
            <a:r>
              <a:rPr lang="ru-RU" dirty="0">
                <a:solidFill>
                  <a:schemeClr val="tx1"/>
                </a:solidFill>
              </a:rPr>
              <a:t>Сейчас я вам </a:t>
            </a:r>
            <a:r>
              <a:rPr lang="ru-RU" dirty="0" smtClean="0">
                <a:solidFill>
                  <a:schemeClr val="tx1"/>
                </a:solidFill>
              </a:rPr>
              <a:t>всё </a:t>
            </a:r>
            <a:r>
              <a:rPr lang="ru-RU" dirty="0">
                <a:solidFill>
                  <a:schemeClr val="tx1"/>
                </a:solidFill>
              </a:rPr>
              <a:t>расскажу. Но сначала давайте выполним несколько устных заданий.</a:t>
            </a:r>
          </a:p>
        </p:txBody>
      </p:sp>
      <p:sp>
        <p:nvSpPr>
          <p:cNvPr id="8" name="Скругленная прямоугольная выноска 7"/>
          <p:cNvSpPr/>
          <p:nvPr/>
        </p:nvSpPr>
        <p:spPr>
          <a:xfrm>
            <a:off x="3898900" y="411163"/>
            <a:ext cx="4886325" cy="1064239"/>
          </a:xfrm>
          <a:prstGeom prst="wedgeRoundRectCallout">
            <a:avLst>
              <a:gd name="adj1" fmla="val 21213"/>
              <a:gd name="adj2" fmla="val 64192"/>
              <a:gd name="adj3" fmla="val 16667"/>
            </a:avLst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216000" rtlCol="0" anchor="ctr"/>
          <a:lstStyle/>
          <a:p>
            <a:pPr algn="ctr"/>
            <a:r>
              <a:rPr lang="ru-RU" dirty="0" err="1">
                <a:solidFill>
                  <a:schemeClr val="tx1"/>
                </a:solidFill>
              </a:rPr>
              <a:t>Электроша</a:t>
            </a:r>
            <a:r>
              <a:rPr lang="ru-RU" dirty="0">
                <a:solidFill>
                  <a:schemeClr val="tx1"/>
                </a:solidFill>
              </a:rPr>
              <a:t>, привет. Мы к тебе с новой задачей</a:t>
            </a:r>
            <a:r>
              <a:rPr lang="ru-RU" dirty="0" smtClean="0">
                <a:solidFill>
                  <a:schemeClr val="tx1"/>
                </a:solidFill>
              </a:rPr>
              <a:t>.</a:t>
            </a:r>
          </a:p>
          <a:p>
            <a:pPr algn="ctr"/>
            <a:r>
              <a:rPr lang="ru-RU" dirty="0">
                <a:solidFill>
                  <a:schemeClr val="tx1"/>
                </a:solidFill>
              </a:rPr>
              <a:t>Да вот </a:t>
            </a:r>
            <a:r>
              <a:rPr lang="ru-RU" dirty="0" smtClean="0">
                <a:solidFill>
                  <a:schemeClr val="tx1"/>
                </a:solidFill>
              </a:rPr>
              <a:t>я в </a:t>
            </a:r>
            <a:r>
              <a:rPr lang="ru-RU" dirty="0">
                <a:solidFill>
                  <a:schemeClr val="tx1"/>
                </a:solidFill>
              </a:rPr>
              <a:t>книге </a:t>
            </a:r>
            <a:r>
              <a:rPr lang="ru-RU" dirty="0" smtClean="0">
                <a:solidFill>
                  <a:schemeClr val="tx1"/>
                </a:solidFill>
              </a:rPr>
              <a:t>прочитал</a:t>
            </a:r>
            <a:r>
              <a:rPr lang="ru-RU" dirty="0">
                <a:solidFill>
                  <a:schemeClr val="tx1"/>
                </a:solidFill>
              </a:rPr>
              <a:t>, что войско одного командира было на пятнадцать процентов </a:t>
            </a:r>
            <a:r>
              <a:rPr lang="ru-RU" dirty="0" smtClean="0">
                <a:solidFill>
                  <a:schemeClr val="tx1"/>
                </a:solidFill>
              </a:rPr>
              <a:t>больше, </a:t>
            </a:r>
            <a:r>
              <a:rPr lang="ru-RU" dirty="0">
                <a:solidFill>
                  <a:schemeClr val="tx1"/>
                </a:solidFill>
              </a:rPr>
              <a:t>чем войско второго командира. </a:t>
            </a:r>
            <a:endParaRPr lang="ru-RU" dirty="0" smtClean="0">
              <a:solidFill>
                <a:schemeClr val="tx1"/>
              </a:solidFill>
            </a:endParaRPr>
          </a:p>
          <a:p>
            <a:pPr algn="ctr"/>
            <a:r>
              <a:rPr lang="ru-RU" dirty="0" smtClean="0">
                <a:solidFill>
                  <a:schemeClr val="tx1"/>
                </a:solidFill>
              </a:rPr>
              <a:t>Но </a:t>
            </a:r>
            <a:r>
              <a:rPr lang="ru-RU" dirty="0">
                <a:solidFill>
                  <a:schemeClr val="tx1"/>
                </a:solidFill>
              </a:rPr>
              <a:t>что такое </a:t>
            </a:r>
            <a:r>
              <a:rPr lang="ru-RU" dirty="0" smtClean="0">
                <a:solidFill>
                  <a:schemeClr val="tx1"/>
                </a:solidFill>
              </a:rPr>
              <a:t>проценты, </a:t>
            </a:r>
            <a:r>
              <a:rPr lang="ru-RU" dirty="0">
                <a:solidFill>
                  <a:schemeClr val="tx1"/>
                </a:solidFill>
              </a:rPr>
              <a:t>мы не знаем.</a:t>
            </a:r>
          </a:p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08027" y="1567463"/>
            <a:ext cx="1464443" cy="339390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418205" y="1591467"/>
            <a:ext cx="1408974" cy="339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0152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58774" y="462496"/>
            <a:ext cx="8426451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2400" dirty="0" smtClean="0">
                <a:solidFill>
                  <a:srgbClr val="FFC000"/>
                </a:solidFill>
                <a:latin typeface="+mj-lt"/>
              </a:rPr>
              <a:t>Устный счёт</a:t>
            </a:r>
            <a:endParaRPr lang="ru-RU" sz="2400" dirty="0">
              <a:solidFill>
                <a:srgbClr val="FFC000"/>
              </a:solidFill>
              <a:latin typeface="+mj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Прямоугольник 29"/>
              <p:cNvSpPr/>
              <p:nvPr/>
            </p:nvSpPr>
            <p:spPr>
              <a:xfrm>
                <a:off x="610992" y="1450384"/>
                <a:ext cx="988462" cy="58938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3400" b="0" i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</a:rPr>
                        <m:t> 15,2</m:t>
                      </m:r>
                    </m:oMath>
                  </m:oMathPara>
                </a14:m>
                <a:endParaRPr lang="ru-RU" sz="34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0" name="Прямоугольник 2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0992" y="1450384"/>
                <a:ext cx="988462" cy="589380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Прямоугольник 37"/>
          <p:cNvSpPr/>
          <p:nvPr/>
        </p:nvSpPr>
        <p:spPr>
          <a:xfrm>
            <a:off x="3047540" y="1450384"/>
            <a:ext cx="948658" cy="584775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127000" dist="63500" dir="5400000" sx="95000" sy="95000" algn="t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38113" indent="-138113" algn="ctr"/>
            <a:endParaRPr lang="ru-RU" sz="3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cxnSp>
        <p:nvCxnSpPr>
          <p:cNvPr id="39" name="Прямая со стрелкой 38"/>
          <p:cNvCxnSpPr/>
          <p:nvPr/>
        </p:nvCxnSpPr>
        <p:spPr>
          <a:xfrm>
            <a:off x="1756521" y="1745074"/>
            <a:ext cx="1167921" cy="0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xtBox 44"/>
              <p:cNvSpPr txBox="1"/>
              <p:nvPr/>
            </p:nvSpPr>
            <p:spPr>
              <a:xfrm>
                <a:off x="1942673" y="1293212"/>
                <a:ext cx="701602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⋅</m:t>
                      </m:r>
                      <m:r>
                        <a:rPr lang="ru-RU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0,3</m:t>
                      </m:r>
                    </m:oMath>
                  </m:oMathPara>
                </a14:m>
                <a:endParaRPr lang="ru-RU" sz="2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45" name="TextBox 4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42673" y="1293212"/>
                <a:ext cx="701602" cy="369332"/>
              </a:xfrm>
              <a:prstGeom prst="rect">
                <a:avLst/>
              </a:prstGeom>
              <a:blipFill rotWithShape="0">
                <a:blip r:embed="rId6"/>
                <a:stretch>
                  <a:fillRect l="-1739" r="-9565" b="-819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6" name="Прямоугольник 45"/>
          <p:cNvSpPr/>
          <p:nvPr/>
        </p:nvSpPr>
        <p:spPr>
          <a:xfrm>
            <a:off x="5376649" y="1469371"/>
            <a:ext cx="917585" cy="584775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127000" dist="63500" dir="5400000" sx="95000" sy="95000" algn="t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38113" indent="-138113" algn="ctr"/>
            <a:endParaRPr lang="ru-RU" sz="3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cxnSp>
        <p:nvCxnSpPr>
          <p:cNvPr id="47" name="Прямая со стрелкой 46"/>
          <p:cNvCxnSpPr/>
          <p:nvPr/>
        </p:nvCxnSpPr>
        <p:spPr>
          <a:xfrm>
            <a:off x="4088053" y="1753720"/>
            <a:ext cx="1167921" cy="0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8" name="TextBox 47"/>
              <p:cNvSpPr txBox="1"/>
              <p:nvPr/>
            </p:nvSpPr>
            <p:spPr>
              <a:xfrm>
                <a:off x="4256534" y="1288171"/>
                <a:ext cx="775853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+ 1,5</m:t>
                      </m:r>
                    </m:oMath>
                  </m:oMathPara>
                </a14:m>
                <a:endParaRPr lang="ru-RU" sz="2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48" name="TextBox 4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56534" y="1288171"/>
                <a:ext cx="775853" cy="369332"/>
              </a:xfrm>
              <a:prstGeom prst="rect">
                <a:avLst/>
              </a:prstGeom>
              <a:blipFill rotWithShape="0">
                <a:blip r:embed="rId7"/>
                <a:stretch>
                  <a:fillRect l="-7031" r="-9375" b="-9836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9" name="Прямоугольник 48"/>
          <p:cNvSpPr/>
          <p:nvPr/>
        </p:nvSpPr>
        <p:spPr>
          <a:xfrm>
            <a:off x="7679742" y="1469371"/>
            <a:ext cx="978567" cy="565787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127000" dist="63500" dir="5400000" sx="95000" sy="95000" algn="t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38113" indent="-138113" algn="ctr"/>
            <a:endParaRPr lang="ru-RU" sz="3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cxnSp>
        <p:nvCxnSpPr>
          <p:cNvPr id="50" name="Прямая со стрелкой 49"/>
          <p:cNvCxnSpPr/>
          <p:nvPr/>
        </p:nvCxnSpPr>
        <p:spPr>
          <a:xfrm>
            <a:off x="6378549" y="1761759"/>
            <a:ext cx="1167921" cy="0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1" name="TextBox 50"/>
              <p:cNvSpPr txBox="1"/>
              <p:nvPr/>
            </p:nvSpPr>
            <p:spPr>
              <a:xfrm>
                <a:off x="6510802" y="1294549"/>
                <a:ext cx="945772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+ 0,04</m:t>
                      </m:r>
                    </m:oMath>
                  </m:oMathPara>
                </a14:m>
                <a:endParaRPr lang="ru-RU" sz="2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51" name="TextBox 5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10802" y="1294549"/>
                <a:ext cx="945772" cy="369332"/>
              </a:xfrm>
              <a:prstGeom prst="rect">
                <a:avLst/>
              </a:prstGeom>
              <a:blipFill rotWithShape="0">
                <a:blip r:embed="rId8"/>
                <a:stretch>
                  <a:fillRect l="-5806" r="-7742" b="-819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TextBox 51"/>
              <p:cNvSpPr txBox="1"/>
              <p:nvPr/>
            </p:nvSpPr>
            <p:spPr>
              <a:xfrm>
                <a:off x="2985681" y="1450384"/>
                <a:ext cx="1027525" cy="58477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3800" i="1" smtClean="0">
                          <a:latin typeface="Cambria Math" panose="02040503050406030204" pitchFamily="18" charset="0"/>
                        </a:rPr>
                        <m:t>4</m:t>
                      </m:r>
                      <m:r>
                        <a:rPr lang="ru-RU" sz="3800" b="0" i="1" smtClean="0">
                          <a:latin typeface="Cambria Math" panose="02040503050406030204" pitchFamily="18" charset="0"/>
                        </a:rPr>
                        <m:t>,56</m:t>
                      </m:r>
                    </m:oMath>
                  </m:oMathPara>
                </a14:m>
                <a:endParaRPr lang="ru-RU" sz="3800" dirty="0"/>
              </a:p>
            </p:txBody>
          </p:sp>
        </mc:Choice>
        <mc:Fallback xmlns="">
          <p:sp>
            <p:nvSpPr>
              <p:cNvPr id="52" name="TextBox 5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85681" y="1450384"/>
                <a:ext cx="1027525" cy="584775"/>
              </a:xfrm>
              <a:prstGeom prst="rect">
                <a:avLst/>
              </a:prstGeom>
              <a:blipFill rotWithShape="0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TextBox 52"/>
              <p:cNvSpPr txBox="1"/>
              <p:nvPr/>
            </p:nvSpPr>
            <p:spPr>
              <a:xfrm>
                <a:off x="5309068" y="1469371"/>
                <a:ext cx="1027524" cy="58477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3800" b="0" i="1" smtClean="0">
                          <a:latin typeface="Cambria Math" panose="02040503050406030204" pitchFamily="18" charset="0"/>
                        </a:rPr>
                        <m:t>6,06</m:t>
                      </m:r>
                    </m:oMath>
                  </m:oMathPara>
                </a14:m>
                <a:endParaRPr lang="ru-RU" sz="3800" dirty="0"/>
              </a:p>
            </p:txBody>
          </p:sp>
        </mc:Choice>
        <mc:Fallback xmlns="">
          <p:sp>
            <p:nvSpPr>
              <p:cNvPr id="53" name="TextBox 5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09068" y="1469371"/>
                <a:ext cx="1027524" cy="584775"/>
              </a:xfrm>
              <a:prstGeom prst="rect">
                <a:avLst/>
              </a:prstGeom>
              <a:blipFill rotWithShape="0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4" name="TextBox 53"/>
              <p:cNvSpPr txBox="1"/>
              <p:nvPr/>
            </p:nvSpPr>
            <p:spPr>
              <a:xfrm>
                <a:off x="7789914" y="1450383"/>
                <a:ext cx="758221" cy="58477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3800" i="1" smtClean="0"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ru-RU" sz="3800" b="0" i="1" smtClean="0">
                          <a:latin typeface="Cambria Math" panose="02040503050406030204" pitchFamily="18" charset="0"/>
                        </a:rPr>
                        <m:t>,1</m:t>
                      </m:r>
                    </m:oMath>
                  </m:oMathPara>
                </a14:m>
                <a:endParaRPr lang="ru-RU" sz="3800" dirty="0"/>
              </a:p>
            </p:txBody>
          </p:sp>
        </mc:Choice>
        <mc:Fallback xmlns="">
          <p:sp>
            <p:nvSpPr>
              <p:cNvPr id="54" name="TextBox 5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89914" y="1450383"/>
                <a:ext cx="758221" cy="584775"/>
              </a:xfrm>
              <a:prstGeom prst="rect">
                <a:avLst/>
              </a:prstGeom>
              <a:blipFill rotWithShape="0"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Прямоугольник 30"/>
              <p:cNvSpPr/>
              <p:nvPr/>
            </p:nvSpPr>
            <p:spPr>
              <a:xfrm>
                <a:off x="2701826" y="2367671"/>
                <a:ext cx="988462" cy="58938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3400" b="0" i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</a:rPr>
                        <m:t> 5,2</m:t>
                      </m:r>
                    </m:oMath>
                  </m:oMathPara>
                </a14:m>
                <a:endParaRPr lang="ru-RU" sz="34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1" name="Прямоугольник 3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01826" y="2367671"/>
                <a:ext cx="988462" cy="589380"/>
              </a:xfrm>
              <a:prstGeom prst="rect">
                <a:avLst/>
              </a:prstGeom>
              <a:blipFill rotWithShape="0">
                <a:blip r:embed="rId12"/>
                <a:stretch>
                  <a:fillRect/>
                </a:stretch>
              </a:blip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Прямоугольник 31"/>
              <p:cNvSpPr/>
              <p:nvPr/>
            </p:nvSpPr>
            <p:spPr>
              <a:xfrm>
                <a:off x="4088053" y="2367671"/>
                <a:ext cx="988462" cy="58938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3400" b="0" i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</a:rPr>
                        <m:t> 2,6</m:t>
                      </m:r>
                    </m:oMath>
                  </m:oMathPara>
                </a14:m>
                <a:endParaRPr lang="ru-RU" sz="34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2" name="Прямоугольник 3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88053" y="2367671"/>
                <a:ext cx="988462" cy="589380"/>
              </a:xfrm>
              <a:prstGeom prst="rect">
                <a:avLst/>
              </a:prstGeom>
              <a:blipFill rotWithShape="0">
                <a:blip r:embed="rId13"/>
                <a:stretch>
                  <a:fillRect/>
                </a:stretch>
              </a:blip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Прямоугольник 32"/>
              <p:cNvSpPr/>
              <p:nvPr/>
            </p:nvSpPr>
            <p:spPr>
              <a:xfrm>
                <a:off x="5474280" y="2363570"/>
                <a:ext cx="988462" cy="58938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3400" b="0" i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</a:rPr>
                        <m:t> 10</m:t>
                      </m:r>
                    </m:oMath>
                  </m:oMathPara>
                </a14:m>
                <a:endParaRPr lang="ru-RU" sz="34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3" name="Прямоугольник 3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74280" y="2363570"/>
                <a:ext cx="988462" cy="589380"/>
              </a:xfrm>
              <a:prstGeom prst="rect">
                <a:avLst/>
              </a:prstGeom>
              <a:blipFill rotWithShape="0">
                <a:blip r:embed="rId14"/>
                <a:stretch>
                  <a:fillRect/>
                </a:stretch>
              </a:blip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Прямоугольник 33"/>
              <p:cNvSpPr/>
              <p:nvPr/>
            </p:nvSpPr>
            <p:spPr>
              <a:xfrm>
                <a:off x="954210" y="3715825"/>
                <a:ext cx="2607473" cy="58938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r>
                      <a:rPr lang="ru-RU" sz="1600" b="0" i="1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ru-RU" sz="1600" dirty="0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Среднее арифметическое</a:t>
                </a:r>
                <a:endParaRPr lang="ru-RU" sz="16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4" name="Прямоугольник 3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4210" y="3715825"/>
                <a:ext cx="2607473" cy="589380"/>
              </a:xfrm>
              <a:prstGeom prst="rect">
                <a:avLst/>
              </a:prstGeom>
              <a:blipFill rotWithShape="0">
                <a:blip r:embed="rId15"/>
                <a:stretch>
                  <a:fillRect/>
                </a:stretch>
              </a:blip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" name="Прямоугольник 34"/>
          <p:cNvSpPr/>
          <p:nvPr/>
        </p:nvSpPr>
        <p:spPr>
          <a:xfrm>
            <a:off x="3729119" y="3715825"/>
            <a:ext cx="527415" cy="58938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127000" dist="63500" dir="5400000" sx="95000" sy="95000" algn="t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0" i="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=</a:t>
            </a:r>
            <a:endParaRPr lang="ru-RU" sz="2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>
            <a:off x="4456901" y="4034870"/>
            <a:ext cx="3414612" cy="0"/>
          </a:xfrm>
          <a:prstGeom prst="line">
            <a:avLst/>
          </a:prstGeom>
          <a:ln w="1905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Прямоугольник 39"/>
          <p:cNvSpPr/>
          <p:nvPr/>
        </p:nvSpPr>
        <p:spPr>
          <a:xfrm>
            <a:off x="4464479" y="3395104"/>
            <a:ext cx="3407034" cy="584775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127000" dist="63500" dir="5400000" sx="95000" sy="95000" algn="t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38113" indent="-138113" algn="ctr"/>
            <a:endParaRPr lang="ru-RU" sz="3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41" name="Прямоугольник 40"/>
          <p:cNvSpPr/>
          <p:nvPr/>
        </p:nvSpPr>
        <p:spPr>
          <a:xfrm>
            <a:off x="5738123" y="4083597"/>
            <a:ext cx="852167" cy="584775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127000" dist="63500" dir="5400000" sx="95000" sy="95000" algn="t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38113" indent="-138113" algn="ctr"/>
            <a:endParaRPr lang="ru-RU" sz="3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/>
              <p:cNvSpPr txBox="1"/>
              <p:nvPr/>
            </p:nvSpPr>
            <p:spPr>
              <a:xfrm>
                <a:off x="4423970" y="3346377"/>
                <a:ext cx="3499741" cy="58477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3800" b="0" i="1" smtClean="0">
                          <a:latin typeface="Cambria Math" panose="02040503050406030204" pitchFamily="18" charset="0"/>
                        </a:rPr>
                        <m:t>(5,2+2,6+10)</m:t>
                      </m:r>
                    </m:oMath>
                  </m:oMathPara>
                </a14:m>
                <a:endParaRPr lang="ru-RU" sz="3800" dirty="0"/>
              </a:p>
            </p:txBody>
          </p:sp>
        </mc:Choice>
        <mc:Fallback xmlns="">
          <p:sp>
            <p:nvSpPr>
              <p:cNvPr id="42" name="TextBox 4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23970" y="3346377"/>
                <a:ext cx="3499741" cy="584775"/>
              </a:xfrm>
              <a:prstGeom prst="rect">
                <a:avLst/>
              </a:prstGeom>
              <a:blipFill rotWithShape="0"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/>
              <p:cNvSpPr txBox="1"/>
              <p:nvPr/>
            </p:nvSpPr>
            <p:spPr>
              <a:xfrm>
                <a:off x="5989364" y="4083597"/>
                <a:ext cx="389530" cy="58477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3800" b="0" i="1" smtClean="0">
                          <a:latin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ru-RU" sz="3800" dirty="0"/>
              </a:p>
            </p:txBody>
          </p:sp>
        </mc:Choice>
        <mc:Fallback xmlns="">
          <p:sp>
            <p:nvSpPr>
              <p:cNvPr id="43" name="TextBox 4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89364" y="4083597"/>
                <a:ext cx="389530" cy="584775"/>
              </a:xfrm>
              <a:prstGeom prst="rect">
                <a:avLst/>
              </a:prstGeom>
              <a:blipFill rotWithShape="0"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09679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8" grpId="0" animBg="1"/>
      <p:bldP spid="45" grpId="0"/>
      <p:bldP spid="46" grpId="0" animBg="1"/>
      <p:bldP spid="48" grpId="0"/>
      <p:bldP spid="49" grpId="0" animBg="1"/>
      <p:bldP spid="51" grpId="0"/>
      <p:bldP spid="52" grpId="0"/>
      <p:bldP spid="53" grpId="0"/>
      <p:bldP spid="54" grpId="0"/>
      <p:bldP spid="31" grpId="0" animBg="1"/>
      <p:bldP spid="32" grpId="0" animBg="1"/>
      <p:bldP spid="33" grpId="0" animBg="1"/>
      <p:bldP spid="34" grpId="0" animBg="1"/>
      <p:bldP spid="35" grpId="0" animBg="1"/>
      <p:bldP spid="40" grpId="0" animBg="1"/>
      <p:bldP spid="41" grpId="0" animBg="1"/>
      <p:bldP spid="42" grpId="0"/>
      <p:bldP spid="4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162" y="1989303"/>
            <a:ext cx="2880000" cy="2880000"/>
          </a:xfrm>
          <a:prstGeom prst="rect">
            <a:avLst/>
          </a:prstGeom>
        </p:spPr>
      </p:pic>
      <p:sp>
        <p:nvSpPr>
          <p:cNvPr id="14" name="Скругленная прямоугольная выноска 13"/>
          <p:cNvSpPr/>
          <p:nvPr/>
        </p:nvSpPr>
        <p:spPr>
          <a:xfrm>
            <a:off x="796665" y="376238"/>
            <a:ext cx="5156527" cy="972982"/>
          </a:xfrm>
          <a:prstGeom prst="wedgeRoundRectCallout">
            <a:avLst>
              <a:gd name="adj1" fmla="val -35551"/>
              <a:gd name="adj2" fmla="val 114055"/>
              <a:gd name="adj3" fmla="val 16667"/>
            </a:avLst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Для сотой части величины или числа было придумано специальное название – </a:t>
            </a:r>
            <a:r>
              <a:rPr lang="ru-RU" dirty="0">
                <a:solidFill>
                  <a:srgbClr val="C00000"/>
                </a:solidFill>
              </a:rPr>
              <a:t>один процент</a:t>
            </a:r>
            <a:r>
              <a:rPr lang="ru-RU" dirty="0">
                <a:solidFill>
                  <a:schemeClr val="tx1"/>
                </a:solidFill>
              </a:rPr>
              <a:t>. </a:t>
            </a:r>
            <a:endParaRPr lang="ru-RU" dirty="0" smtClean="0">
              <a:solidFill>
                <a:schemeClr val="tx1"/>
              </a:solidFill>
            </a:endParaRPr>
          </a:p>
          <a:p>
            <a:pPr algn="ctr"/>
            <a:r>
              <a:rPr lang="ru-RU" dirty="0">
                <a:solidFill>
                  <a:schemeClr val="tx1"/>
                </a:solidFill>
              </a:rPr>
              <a:t>Происходит это слово от двух латинских слов, которые переводятся как «на сто».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08027" y="1567463"/>
            <a:ext cx="1464443" cy="339390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418205" y="1591467"/>
            <a:ext cx="1408974" cy="33948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3820081" y="1755264"/>
                <a:ext cx="700513" cy="73866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4800" i="1" smtClean="0">
                          <a:latin typeface="Cambria Math" panose="02040503050406030204" pitchFamily="18" charset="0"/>
                        </a:rPr>
                        <m:t>%</m:t>
                      </m:r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20081" y="1755264"/>
                <a:ext cx="700513" cy="738664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60693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358774" y="361950"/>
            <a:ext cx="5502275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dirty="0" smtClean="0">
                <a:solidFill>
                  <a:srgbClr val="C00000"/>
                </a:solidFill>
                <a:latin typeface="+mj-lt"/>
              </a:rPr>
              <a:t>Правило</a:t>
            </a:r>
            <a:endParaRPr lang="ru-RU" sz="2400" dirty="0">
              <a:solidFill>
                <a:srgbClr val="C00000"/>
              </a:solidFill>
              <a:latin typeface="+mj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370460" y="899398"/>
                <a:ext cx="5487033" cy="55399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ru-RU" sz="1800" dirty="0" smtClean="0"/>
                  <a:t>Для того, чтобы найти процент от числа, надо число разделить на </a:t>
                </a:r>
                <a14:m>
                  <m:oMath xmlns:m="http://schemas.openxmlformats.org/officeDocument/2006/math">
                    <m:r>
                      <a:rPr lang="ru-RU" sz="1800" b="0" i="1" dirty="0" smtClean="0">
                        <a:latin typeface="Cambria Math" panose="02040503050406030204" pitchFamily="18" charset="0"/>
                      </a:rPr>
                      <m:t>100</m:t>
                    </m:r>
                  </m:oMath>
                </a14:m>
                <a:r>
                  <a:rPr lang="ru-RU" sz="1800" dirty="0"/>
                  <a:t>.</a:t>
                </a: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0460" y="899398"/>
                <a:ext cx="5487033" cy="553998"/>
              </a:xfrm>
              <a:prstGeom prst="rect">
                <a:avLst/>
              </a:prstGeom>
              <a:blipFill rotWithShape="0">
                <a:blip r:embed="rId4"/>
                <a:stretch>
                  <a:fillRect l="-2667" t="-13333" b="-2666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61049" y="1344168"/>
            <a:ext cx="3107700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3370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162" y="1989303"/>
            <a:ext cx="2880000" cy="2880000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418205" y="1591467"/>
            <a:ext cx="1408974" cy="33948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2589733" y="665018"/>
                <a:ext cx="3638030" cy="4896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ru-RU" sz="1800" b="0" i="1" smtClean="0">
                        <a:latin typeface="Cambria Math" panose="02040503050406030204" pitchFamily="18" charset="0"/>
                      </a:rPr>
                      <m:t>1 %</m:t>
                    </m:r>
                  </m:oMath>
                </a14:m>
                <a:r>
                  <a:rPr lang="ru-RU" sz="1800" dirty="0" smtClean="0"/>
                  <a:t> от </a:t>
                </a:r>
                <a14:m>
                  <m:oMath xmlns:m="http://schemas.openxmlformats.org/officeDocument/2006/math">
                    <m:r>
                      <a:rPr lang="ru-RU" sz="1800" b="0" i="1" smtClean="0">
                        <a:latin typeface="Cambria Math" panose="02040503050406030204" pitchFamily="18" charset="0"/>
                      </a:rPr>
                      <m:t>500</m:t>
                    </m:r>
                  </m:oMath>
                </a14:m>
                <a:r>
                  <a:rPr lang="ru-RU" sz="1800" dirty="0" smtClean="0"/>
                  <a:t> кг равен: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ru-RU" sz="1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ru-RU" sz="1800" b="0" i="1" smtClean="0">
                            <a:latin typeface="Cambria Math" panose="02040503050406030204" pitchFamily="18" charset="0"/>
                          </a:rPr>
                          <m:t>500</m:t>
                        </m:r>
                      </m:num>
                      <m:den>
                        <m:r>
                          <a:rPr lang="ru-RU" sz="1800" b="0" i="1" smtClean="0">
                            <a:latin typeface="Cambria Math" panose="02040503050406030204" pitchFamily="18" charset="0"/>
                          </a:rPr>
                          <m:t>100</m:t>
                        </m:r>
                      </m:den>
                    </m:f>
                    <m:r>
                      <a:rPr lang="ru-RU" sz="1800" b="0" i="1" smtClean="0">
                        <a:latin typeface="Cambria Math" panose="02040503050406030204" pitchFamily="18" charset="0"/>
                      </a:rPr>
                      <m:t>=5</m:t>
                    </m:r>
                  </m:oMath>
                </a14:m>
                <a:r>
                  <a:rPr lang="ru-RU" sz="1800" dirty="0" smtClean="0"/>
                  <a:t> кг</a:t>
                </a:r>
                <a:r>
                  <a:rPr lang="ru-RU" dirty="0" smtClean="0"/>
                  <a:t>. </a:t>
                </a:r>
                <a:endParaRPr lang="ru-RU" dirty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89733" y="665018"/>
                <a:ext cx="3638030" cy="489686"/>
              </a:xfrm>
              <a:prstGeom prst="rect">
                <a:avLst/>
              </a:prstGeom>
              <a:blipFill rotWithShape="0">
                <a:blip r:embed="rId6"/>
                <a:stretch>
                  <a:fillRect b="-750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2589733" y="1325013"/>
                <a:ext cx="3148681" cy="4896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ru-RU" sz="1800" b="0" i="1" smtClean="0">
                        <a:latin typeface="Cambria Math" panose="02040503050406030204" pitchFamily="18" charset="0"/>
                      </a:rPr>
                      <m:t>3 %</m:t>
                    </m:r>
                  </m:oMath>
                </a14:m>
                <a:r>
                  <a:rPr lang="ru-RU" sz="1800" dirty="0" smtClean="0"/>
                  <a:t> от </a:t>
                </a:r>
                <a14:m>
                  <m:oMath xmlns:m="http://schemas.openxmlformats.org/officeDocument/2006/math">
                    <m:r>
                      <a:rPr lang="ru-RU" sz="1800" b="0" i="1" smtClean="0">
                        <a:latin typeface="Cambria Math" panose="02040503050406030204" pitchFamily="18" charset="0"/>
                      </a:rPr>
                      <m:t>500</m:t>
                    </m:r>
                  </m:oMath>
                </a14:m>
                <a:r>
                  <a:rPr lang="ru-RU" sz="1800" dirty="0" smtClean="0"/>
                  <a:t> кг равны: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ru-RU" sz="1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ru-RU" sz="1800" b="0" i="1" smtClean="0">
                            <a:latin typeface="Cambria Math" panose="02040503050406030204" pitchFamily="18" charset="0"/>
                          </a:rPr>
                          <m:t>500</m:t>
                        </m:r>
                      </m:num>
                      <m:den>
                        <m:r>
                          <a:rPr lang="ru-RU" sz="1800" b="0" i="1" smtClean="0">
                            <a:latin typeface="Cambria Math" panose="02040503050406030204" pitchFamily="18" charset="0"/>
                          </a:rPr>
                          <m:t>300</m:t>
                        </m:r>
                      </m:den>
                    </m:f>
                    <m:r>
                      <a:rPr lang="ru-RU" sz="1800" b="0" i="1" smtClean="0">
                        <a:latin typeface="Cambria Math" panose="02040503050406030204" pitchFamily="18" charset="0"/>
                      </a:rPr>
                      <m:t>?</m:t>
                    </m:r>
                  </m:oMath>
                </a14:m>
                <a:endParaRPr lang="ru-RU" sz="1800" dirty="0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89733" y="1325013"/>
                <a:ext cx="3148681" cy="489686"/>
              </a:xfrm>
              <a:prstGeom prst="rect">
                <a:avLst/>
              </a:prstGeom>
              <a:blipFill rotWithShape="0">
                <a:blip r:embed="rId7"/>
                <a:stretch>
                  <a:fillRect b="-6173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8" name="Рисунок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227763" y="1569856"/>
            <a:ext cx="1464443" cy="33939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Скругленная прямоугольная выноска 7"/>
              <p:cNvSpPr/>
              <p:nvPr/>
            </p:nvSpPr>
            <p:spPr>
              <a:xfrm>
                <a:off x="358775" y="376238"/>
                <a:ext cx="2230959" cy="972982"/>
              </a:xfrm>
              <a:prstGeom prst="wedgeRoundRectCallout">
                <a:avLst>
                  <a:gd name="adj1" fmla="val 2739"/>
                  <a:gd name="adj2" fmla="val 109109"/>
                  <a:gd name="adj3" fmla="val 16667"/>
                </a:avLst>
              </a:prstGeom>
              <a:solidFill>
                <a:schemeClr val="bg1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dirty="0" smtClean="0">
                    <a:solidFill>
                      <a:schemeClr val="tx1"/>
                    </a:solidFill>
                  </a:rPr>
                  <a:t>Для того, чтобы найти </a:t>
                </a:r>
                <a14:m>
                  <m:oMath xmlns:m="http://schemas.openxmlformats.org/officeDocument/2006/math">
                    <m:r>
                      <a:rPr lang="ru-RU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3 %</m:t>
                    </m:r>
                  </m:oMath>
                </a14:m>
                <a:r>
                  <a:rPr lang="ru-RU" dirty="0" smtClean="0">
                    <a:solidFill>
                      <a:schemeClr val="tx1"/>
                    </a:solidFill>
                  </a:rPr>
                  <a:t> </a:t>
                </a:r>
                <a:r>
                  <a:rPr lang="ru-RU" dirty="0">
                    <a:solidFill>
                      <a:schemeClr val="tx1"/>
                    </a:solidFill>
                  </a:rPr>
                  <a:t>от числа, надо число разделить на </a:t>
                </a:r>
                <a14:m>
                  <m:oMath xmlns:m="http://schemas.openxmlformats.org/officeDocument/2006/math">
                    <m:r>
                      <a:rPr lang="ru-RU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100</m:t>
                    </m:r>
                  </m:oMath>
                </a14:m>
                <a:r>
                  <a:rPr lang="ru-RU" dirty="0">
                    <a:solidFill>
                      <a:schemeClr val="tx1"/>
                    </a:solidFill>
                  </a:rPr>
                  <a:t> и умножить на </a:t>
                </a:r>
                <a14:m>
                  <m:oMath xmlns:m="http://schemas.openxmlformats.org/officeDocument/2006/math">
                    <m:r>
                      <a:rPr lang="ru-RU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3</m:t>
                    </m:r>
                  </m:oMath>
                </a14:m>
                <a:r>
                  <a:rPr lang="ru-RU" dirty="0">
                    <a:solidFill>
                      <a:schemeClr val="tx1"/>
                    </a:solidFill>
                  </a:rPr>
                  <a:t>.</a:t>
                </a:r>
              </a:p>
            </p:txBody>
          </p:sp>
        </mc:Choice>
        <mc:Fallback xmlns="">
          <p:sp>
            <p:nvSpPr>
              <p:cNvPr id="8" name="Скругленная прямоугольная выноска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775" y="376238"/>
                <a:ext cx="2230959" cy="972982"/>
              </a:xfrm>
              <a:prstGeom prst="wedgeRoundRectCallout">
                <a:avLst>
                  <a:gd name="adj1" fmla="val 2739"/>
                  <a:gd name="adj2" fmla="val 109109"/>
                  <a:gd name="adj3" fmla="val 16667"/>
                </a:avLst>
              </a:prstGeom>
              <a:blipFill rotWithShape="0">
                <a:blip r:embed="rId9"/>
                <a:stretch>
                  <a:fillRect/>
                </a:stretch>
              </a:blipFill>
              <a:ln>
                <a:solidFill>
                  <a:srgbClr val="C00000"/>
                </a:solidFill>
              </a:ln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2321698" y="1983986"/>
                <a:ext cx="4243284" cy="4896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ru-RU" sz="1800" b="0" i="1" smtClean="0">
                        <a:latin typeface="Cambria Math" panose="02040503050406030204" pitchFamily="18" charset="0"/>
                      </a:rPr>
                      <m:t>3 %</m:t>
                    </m:r>
                  </m:oMath>
                </a14:m>
                <a:r>
                  <a:rPr lang="ru-RU" sz="1800" dirty="0" smtClean="0"/>
                  <a:t> от </a:t>
                </a:r>
                <a14:m>
                  <m:oMath xmlns:m="http://schemas.openxmlformats.org/officeDocument/2006/math">
                    <m:r>
                      <a:rPr lang="ru-RU" sz="1800" b="0" i="1" smtClean="0">
                        <a:latin typeface="Cambria Math" panose="02040503050406030204" pitchFamily="18" charset="0"/>
                      </a:rPr>
                      <m:t>500</m:t>
                    </m:r>
                  </m:oMath>
                </a14:m>
                <a:r>
                  <a:rPr lang="ru-RU" sz="1800" dirty="0" smtClean="0"/>
                  <a:t> кг равны: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ru-RU" sz="1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ru-RU" sz="1800" b="0" i="1" smtClean="0">
                            <a:latin typeface="Cambria Math" panose="02040503050406030204" pitchFamily="18" charset="0"/>
                          </a:rPr>
                          <m:t>500</m:t>
                        </m:r>
                      </m:num>
                      <m:den>
                        <m:r>
                          <a:rPr lang="ru-RU" sz="1800" b="0" i="1" smtClean="0">
                            <a:latin typeface="Cambria Math" panose="02040503050406030204" pitchFamily="18" charset="0"/>
                          </a:rPr>
                          <m:t>100</m:t>
                        </m:r>
                      </m:den>
                    </m:f>
                    <m:r>
                      <a:rPr lang="ru-RU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⋅3=15</m:t>
                    </m:r>
                  </m:oMath>
                </a14:m>
                <a:r>
                  <a:rPr lang="ru-RU" sz="1800" dirty="0" smtClean="0"/>
                  <a:t> кг.</a:t>
                </a:r>
                <a:endParaRPr lang="ru-RU" sz="1800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21698" y="1983986"/>
                <a:ext cx="4243284" cy="489686"/>
              </a:xfrm>
              <a:prstGeom prst="rect">
                <a:avLst/>
              </a:prstGeom>
              <a:blipFill rotWithShape="0">
                <a:blip r:embed="rId10"/>
                <a:stretch>
                  <a:fillRect b="-6173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Скругленная прямоугольная выноска 9"/>
          <p:cNvSpPr/>
          <p:nvPr/>
        </p:nvSpPr>
        <p:spPr>
          <a:xfrm>
            <a:off x="6337041" y="353240"/>
            <a:ext cx="2230959" cy="972982"/>
          </a:xfrm>
          <a:prstGeom prst="wedgeRoundRectCallout">
            <a:avLst>
              <a:gd name="adj1" fmla="val 8671"/>
              <a:gd name="adj2" fmla="val 69539"/>
              <a:gd name="adj3" fmla="val 16667"/>
            </a:avLst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Тогда понятно.</a:t>
            </a:r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2250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BJ">
      <a:majorFont>
        <a:latin typeface="Merriweather"/>
        <a:ea typeface=""/>
        <a:cs typeface=""/>
      </a:majorFont>
      <a:minorFont>
        <a:latin typeface="Roboto"/>
        <a:ea typeface=""/>
        <a:cs typeface="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18385</TotalTime>
  <Words>1665</Words>
  <Application>Microsoft Office PowerPoint</Application>
  <PresentationFormat>Экран (16:9)</PresentationFormat>
  <Paragraphs>284</Paragraphs>
  <Slides>45</Slides>
  <Notes>45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45</vt:i4>
      </vt:variant>
    </vt:vector>
  </HeadingPairs>
  <TitlesOfParts>
    <vt:vector size="51" baseType="lpstr">
      <vt:lpstr>Merriweather</vt:lpstr>
      <vt:lpstr>Arial</vt:lpstr>
      <vt:lpstr>Cambria Math</vt:lpstr>
      <vt:lpstr>Calibri</vt:lpstr>
      <vt:lpstr>Roboto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MSI</cp:lastModifiedBy>
  <cp:revision>501</cp:revision>
  <dcterms:created xsi:type="dcterms:W3CDTF">2017-06-06T14:34:21Z</dcterms:created>
  <dcterms:modified xsi:type="dcterms:W3CDTF">2025-01-17T13:03:22Z</dcterms:modified>
</cp:coreProperties>
</file>