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1"/>
  </p:notesMasterIdLst>
  <p:sldIdLst>
    <p:sldId id="256" r:id="rId2"/>
    <p:sldId id="25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65" r:id="rId15"/>
    <p:sldId id="272" r:id="rId16"/>
    <p:sldId id="268" r:id="rId17"/>
    <p:sldId id="287" r:id="rId18"/>
    <p:sldId id="285" r:id="rId19"/>
    <p:sldId id="288" r:id="rId20"/>
    <p:sldId id="289" r:id="rId21"/>
    <p:sldId id="290" r:id="rId22"/>
    <p:sldId id="291" r:id="rId23"/>
    <p:sldId id="284" r:id="rId24"/>
    <p:sldId id="294" r:id="rId25"/>
    <p:sldId id="295" r:id="rId26"/>
    <p:sldId id="296" r:id="rId27"/>
    <p:sldId id="297" r:id="rId28"/>
    <p:sldId id="298" r:id="rId29"/>
    <p:sldId id="299" r:id="rId30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32"/>
    </p:embeddedFont>
    <p:embeddedFont>
      <p:font typeface="Roboto" panose="020B0604020202020204" charset="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Merriweather" panose="020B0604020202020204" charset="-52"/>
      <p:regular r:id="rId41"/>
      <p:bold r:id="rId42"/>
      <p:italic r:id="rId43"/>
      <p:boldItalic r:id="rId44"/>
    </p:embeddedFont>
  </p:embeddedFontLst>
  <p:defaultTextStyle>
    <a:defPPr>
      <a:defRPr lang="ru-RU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12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228" userDrawn="1">
          <p15:clr>
            <a:srgbClr val="A4A3A4"/>
          </p15:clr>
        </p15:guide>
        <p15:guide id="5" pos="2993" userDrawn="1">
          <p15:clr>
            <a:srgbClr val="A4A3A4"/>
          </p15:clr>
        </p15:guide>
        <p15:guide id="6" pos="2767" userDrawn="1">
          <p15:clr>
            <a:srgbClr val="A4A3A4"/>
          </p15:clr>
        </p15:guide>
        <p15:guide id="7" pos="2069" userDrawn="1">
          <p15:clr>
            <a:srgbClr val="A4A3A4"/>
          </p15:clr>
        </p15:guide>
        <p15:guide id="8" pos="3692" userDrawn="1">
          <p15:clr>
            <a:srgbClr val="A4A3A4"/>
          </p15:clr>
        </p15:guide>
        <p15:guide id="9" pos="1845" userDrawn="1">
          <p15:clr>
            <a:srgbClr val="A4A3A4"/>
          </p15:clr>
        </p15:guide>
        <p15:guide id="10" pos="39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84" autoAdjust="0"/>
    <p:restoredTop sz="90413" autoAdjust="0"/>
  </p:normalViewPr>
  <p:slideViewPr>
    <p:cSldViewPr snapToGrid="0" showGuides="1">
      <p:cViewPr varScale="1">
        <p:scale>
          <a:sx n="105" d="100"/>
          <a:sy n="105" d="100"/>
        </p:scale>
        <p:origin x="1056" y="67"/>
      </p:cViewPr>
      <p:guideLst>
        <p:guide orient="horz" pos="3012"/>
        <p:guide pos="226"/>
        <p:guide pos="5534"/>
        <p:guide orient="horz" pos="228"/>
        <p:guide pos="2993"/>
        <p:guide pos="2767"/>
        <p:guide pos="2069"/>
        <p:guide pos="3692"/>
        <p:guide pos="1845"/>
        <p:guide pos="39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6CDED-7666-4D7E-A294-5461EC81F347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F394D-A24F-4D3B-936C-7A1998098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27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384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7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3548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736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6997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0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6353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3028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6929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698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285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8765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5608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8547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9360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0142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7736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6729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439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4655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3665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337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797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418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362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555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131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794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140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02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8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48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11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52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49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32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4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14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43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60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73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10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9.png"/><Relationship Id="rId10" Type="http://schemas.openxmlformats.org/officeDocument/2006/relationships/image" Target="../media/image26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13" Type="http://schemas.openxmlformats.org/officeDocument/2006/relationships/image" Target="../media/image38.png"/><Relationship Id="rId7" Type="http://schemas.openxmlformats.org/officeDocument/2006/relationships/image" Target="../media/image320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0.png"/><Relationship Id="rId11" Type="http://schemas.openxmlformats.org/officeDocument/2006/relationships/image" Target="../media/image36.png"/><Relationship Id="rId5" Type="http://schemas.openxmlformats.org/officeDocument/2006/relationships/image" Target="../media/image300.png"/><Relationship Id="rId15" Type="http://schemas.openxmlformats.org/officeDocument/2006/relationships/image" Target="../media/image40.png"/><Relationship Id="rId10" Type="http://schemas.openxmlformats.org/officeDocument/2006/relationships/image" Target="../media/image350.png"/><Relationship Id="rId4" Type="http://schemas.openxmlformats.org/officeDocument/2006/relationships/image" Target="../media/image290.png"/><Relationship Id="rId9" Type="http://schemas.openxmlformats.org/officeDocument/2006/relationships/image" Target="../media/image340.png"/><Relationship Id="rId1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14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3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9.png"/><Relationship Id="rId21" Type="http://schemas.openxmlformats.org/officeDocument/2006/relationships/image" Target="../media/image62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56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19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Relationship Id="rId22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7" Type="http://schemas.openxmlformats.org/officeDocument/2006/relationships/image" Target="../media/image60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580.png"/><Relationship Id="rId4" Type="http://schemas.openxmlformats.org/officeDocument/2006/relationships/image" Target="../media/image570.png"/><Relationship Id="rId9" Type="http://schemas.openxmlformats.org/officeDocument/2006/relationships/image" Target="../media/image66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7" Type="http://schemas.openxmlformats.org/officeDocument/2006/relationships/image" Target="../media/image6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0.png"/><Relationship Id="rId5" Type="http://schemas.openxmlformats.org/officeDocument/2006/relationships/image" Target="../media/image640.png"/><Relationship Id="rId4" Type="http://schemas.openxmlformats.org/officeDocument/2006/relationships/image" Target="../media/image6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0.png"/><Relationship Id="rId10" Type="http://schemas.openxmlformats.org/officeDocument/2006/relationships/image" Target="../media/image73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Relationship Id="rId1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1784762"/>
            <a:ext cx="4392613" cy="1569660"/>
          </a:xfrm>
          <a:prstGeom prst="rect">
            <a:avLst/>
          </a:prstGeom>
        </p:spPr>
        <p:txBody>
          <a:bodyPr wrap="square" lIns="720000" tIns="0" rIns="0" bIns="0">
            <a:spAutoFit/>
          </a:bodyPr>
          <a:lstStyle/>
          <a:p>
            <a:r>
              <a:rPr lang="ru-RU" sz="3400" dirty="0" smtClean="0">
                <a:solidFill>
                  <a:schemeClr val="bg1"/>
                </a:solidFill>
                <a:latin typeface="+mj-lt"/>
              </a:rPr>
              <a:t>Ряд </a:t>
            </a:r>
            <a:r>
              <a:rPr lang="ru-RU" sz="3400" dirty="0">
                <a:solidFill>
                  <a:schemeClr val="bg1"/>
                </a:solidFill>
                <a:latin typeface="+mj-lt"/>
              </a:rPr>
              <a:t>натуральных чисел</a:t>
            </a:r>
          </a:p>
        </p:txBody>
      </p:sp>
    </p:spTree>
    <p:extLst>
      <p:ext uri="{BB962C8B-B14F-4D97-AF65-F5344CB8AC3E}">
        <p14:creationId xmlns:p14="http://schemas.microsoft.com/office/powerpoint/2010/main" val="50995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331" y="981407"/>
            <a:ext cx="1017519" cy="1620000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3346897" y="2715854"/>
            <a:ext cx="3240000" cy="2219608"/>
            <a:chOff x="3346897" y="2715854"/>
            <a:chExt cx="3240000" cy="2219608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6897" y="2775462"/>
              <a:ext cx="2160000" cy="2160000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6897" y="2715854"/>
              <a:ext cx="2160000" cy="2160000"/>
            </a:xfrm>
            <a:prstGeom prst="rect">
              <a:avLst/>
            </a:prstGeom>
          </p:spPr>
        </p:pic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173" y="344487"/>
            <a:ext cx="2160000" cy="216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511" y="2521283"/>
            <a:ext cx="2340000" cy="234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258" y="884487"/>
            <a:ext cx="1620000" cy="1620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76068" y="712895"/>
            <a:ext cx="2148126" cy="916183"/>
          </a:xfrm>
          <a:prstGeom prst="wedgeRoundRectCallout">
            <a:avLst>
              <a:gd name="adj1" fmla="val -14945"/>
              <a:gd name="adj2" fmla="val 77300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Мы каждый день отвечаем на вопрос </a:t>
            </a:r>
            <a:r>
              <a:rPr lang="ru-RU" sz="1400" dirty="0" smtClean="0"/>
              <a:t>«Сколько?».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232855" y="361948"/>
                <a:ext cx="1274042" cy="467266"/>
              </a:xfrm>
              <a:prstGeom prst="wedgeRoundRectCallout">
                <a:avLst>
                  <a:gd name="adj1" fmla="val -64600"/>
                  <a:gd name="adj2" fmla="val 91290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 smtClean="0"/>
                  <a:t> кусочек.</a:t>
                </a:r>
                <a:endParaRPr lang="ru-RU" sz="14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2855" y="361948"/>
                <a:ext cx="1274042" cy="467266"/>
              </a:xfrm>
              <a:prstGeom prst="wedgeRoundRectCallout">
                <a:avLst>
                  <a:gd name="adj1" fmla="val -64600"/>
                  <a:gd name="adj2" fmla="val 91290"/>
                  <a:gd name="adj3" fmla="val 16667"/>
                </a:avLst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861050" y="361949"/>
                <a:ext cx="1130653" cy="467266"/>
              </a:xfrm>
              <a:prstGeom prst="wedgeRoundRectCallout">
                <a:avLst>
                  <a:gd name="adj1" fmla="val -25264"/>
                  <a:gd name="adj2" fmla="val 75284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20</m:t>
                    </m:r>
                  </m:oMath>
                </a14:m>
                <a:r>
                  <a:rPr lang="ru-RU" sz="1400" dirty="0" smtClean="0"/>
                  <a:t> раз.</a:t>
                </a:r>
                <a:endParaRPr lang="ru-RU" sz="14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1050" y="361949"/>
                <a:ext cx="1130653" cy="467266"/>
              </a:xfrm>
              <a:prstGeom prst="wedgeRoundRectCallout">
                <a:avLst>
                  <a:gd name="adj1" fmla="val -25264"/>
                  <a:gd name="adj2" fmla="val 75284"/>
                  <a:gd name="adj3" fmla="val 16667"/>
                </a:avLst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7564582" y="2521282"/>
                <a:ext cx="1220643" cy="467266"/>
              </a:xfrm>
              <a:prstGeom prst="wedgeRoundRectCallout">
                <a:avLst>
                  <a:gd name="adj1" fmla="val -35152"/>
                  <a:gd name="adj2" fmla="val 81286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sz="1400" dirty="0" smtClean="0"/>
                  <a:t> баллов.</a:t>
                </a:r>
                <a:endParaRPr lang="ru-RU" sz="14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4582" y="2521282"/>
                <a:ext cx="1220643" cy="467266"/>
              </a:xfrm>
              <a:prstGeom prst="wedgeRoundRectCallout">
                <a:avLst>
                  <a:gd name="adj1" fmla="val -35152"/>
                  <a:gd name="adj2" fmla="val 81286"/>
                  <a:gd name="adj3" fmla="val 16667"/>
                </a:avLst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7722173" y="361950"/>
                <a:ext cx="1063052" cy="467266"/>
              </a:xfrm>
              <a:prstGeom prst="wedgeRoundRectCallout">
                <a:avLst>
                  <a:gd name="adj1" fmla="val 5899"/>
                  <a:gd name="adj2" fmla="val 87144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ru-RU" sz="1400" dirty="0" smtClean="0"/>
                  <a:t> года.</a:t>
                </a:r>
                <a:endParaRPr lang="ru-RU" sz="14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2173" y="361950"/>
                <a:ext cx="1063052" cy="467266"/>
              </a:xfrm>
              <a:prstGeom prst="wedgeRoundRectCallout">
                <a:avLst>
                  <a:gd name="adj1" fmla="val 5899"/>
                  <a:gd name="adj2" fmla="val 87144"/>
                  <a:gd name="adj3" fmla="val 16667"/>
                </a:avLst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4507345" y="2037221"/>
                <a:ext cx="999552" cy="467266"/>
              </a:xfrm>
              <a:prstGeom prst="wedgeRoundRectCallout">
                <a:avLst>
                  <a:gd name="adj1" fmla="val -35364"/>
                  <a:gd name="adj2" fmla="val 113298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15</m:t>
                    </m:r>
                  </m:oMath>
                </a14:m>
                <a:r>
                  <a:rPr lang="ru-RU" sz="1400" dirty="0" smtClean="0"/>
                  <a:t> км.</a:t>
                </a:r>
                <a:endParaRPr lang="ru-RU" sz="14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7345" y="2037221"/>
                <a:ext cx="999552" cy="467266"/>
              </a:xfrm>
              <a:prstGeom prst="wedgeRoundRectCallout">
                <a:avLst>
                  <a:gd name="adj1" fmla="val -35364"/>
                  <a:gd name="adj2" fmla="val 113298"/>
                  <a:gd name="adj3" fmla="val 16667"/>
                </a:avLst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523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ttps://pp.vk.me/c626917/v626917463/6f74/nk6LH9uFY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9" y="0"/>
            <a:ext cx="9145599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376068" y="712895"/>
            <a:ext cx="2191641" cy="916183"/>
          </a:xfrm>
          <a:prstGeom prst="wedgeRoundRectCallout">
            <a:avLst>
              <a:gd name="adj1" fmla="val -16414"/>
              <a:gd name="adj2" fmla="val 74276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FFC000"/>
                </a:solidFill>
              </a:rPr>
              <a:t>Число</a:t>
            </a:r>
            <a:r>
              <a:rPr lang="ru-RU" sz="1400" dirty="0" smtClean="0"/>
              <a:t> </a:t>
            </a:r>
            <a:r>
              <a:rPr lang="ru-RU" sz="1400" dirty="0"/>
              <a:t>является основным понятием математики.</a:t>
            </a:r>
          </a:p>
        </p:txBody>
      </p:sp>
    </p:spTree>
    <p:extLst>
      <p:ext uri="{BB962C8B-B14F-4D97-AF65-F5344CB8AC3E}">
        <p14:creationId xmlns:p14="http://schemas.microsoft.com/office/powerpoint/2010/main" val="310833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76068" y="941494"/>
            <a:ext cx="2477968" cy="439457"/>
          </a:xfrm>
          <a:prstGeom prst="wedgeRoundRectCallout">
            <a:avLst>
              <a:gd name="adj1" fmla="val -14587"/>
              <a:gd name="adj2" fmla="val 99293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Саша, сколько тебе лет?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4929" y="1275854"/>
            <a:ext cx="1494140" cy="36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991999" y="476019"/>
                <a:ext cx="774345" cy="467266"/>
              </a:xfrm>
              <a:prstGeom prst="wedgeRoundRectCallout">
                <a:avLst>
                  <a:gd name="adj1" fmla="val 13310"/>
                  <a:gd name="adj2" fmla="val 101294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11</m:t>
                    </m:r>
                  </m:oMath>
                </a14:m>
                <a:r>
                  <a:rPr lang="ru-RU" sz="1400" dirty="0" smtClean="0"/>
                  <a:t>!!!</a:t>
                </a:r>
                <a:endParaRPr lang="ru-RU" sz="14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1999" y="476019"/>
                <a:ext cx="774345" cy="467266"/>
              </a:xfrm>
              <a:prstGeom prst="wedgeRoundRectCallout">
                <a:avLst>
                  <a:gd name="adj1" fmla="val 13310"/>
                  <a:gd name="adj2" fmla="val 101294"/>
                  <a:gd name="adj3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069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76067" y="369993"/>
            <a:ext cx="4016545" cy="1392909"/>
          </a:xfrm>
          <a:prstGeom prst="wedgeRoundRectCallout">
            <a:avLst>
              <a:gd name="adj1" fmla="val -23343"/>
              <a:gd name="adj2" fmla="val 67732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Все те числа, которые вы слышите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с </a:t>
            </a:r>
            <a:r>
              <a:rPr lang="ru-RU" sz="1400" dirty="0"/>
              <a:t>самого </a:t>
            </a:r>
            <a:r>
              <a:rPr lang="ru-RU" sz="1400" dirty="0" smtClean="0"/>
              <a:t>рождения, </a:t>
            </a:r>
            <a:r>
              <a:rPr lang="ru-RU" sz="1400" dirty="0"/>
              <a:t>помогают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нам </a:t>
            </a:r>
            <a:r>
              <a:rPr lang="ru-RU" sz="1400" dirty="0"/>
              <a:t>считать различные предметы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и </a:t>
            </a:r>
            <a:r>
              <a:rPr lang="ru-RU" sz="1400" dirty="0"/>
              <a:t>отвечают на вопрос: </a:t>
            </a:r>
            <a:r>
              <a:rPr lang="ru-RU" sz="1400" dirty="0" smtClean="0"/>
              <a:t>сколько. </a:t>
            </a:r>
          </a:p>
          <a:p>
            <a:pPr algn="ctr"/>
            <a:r>
              <a:rPr lang="ru-RU" sz="1400" dirty="0" smtClean="0"/>
              <a:t>Такие </a:t>
            </a:r>
            <a:r>
              <a:rPr lang="ru-RU" sz="1400" dirty="0"/>
              <a:t>числа называются </a:t>
            </a:r>
            <a:r>
              <a:rPr lang="ru-RU" sz="1400" dirty="0">
                <a:solidFill>
                  <a:srgbClr val="FFC000"/>
                </a:solidFill>
              </a:rPr>
              <a:t>натуральными</a:t>
            </a:r>
            <a:r>
              <a:rPr lang="ru-RU" sz="14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347855" y="1057272"/>
                <a:ext cx="1395144" cy="705629"/>
              </a:xfrm>
              <a:prstGeom prst="wedgeRoundRectCallout">
                <a:avLst>
                  <a:gd name="adj1" fmla="val 13310"/>
                  <a:gd name="adj2" fmla="val 101294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Ну ещё </a:t>
                </a:r>
                <a:br>
                  <a:rPr lang="ru-RU" sz="1400" dirty="0" smtClean="0"/>
                </a:b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ru-RU" sz="1400" dirty="0" smtClean="0"/>
                  <a:t> ложечки!</a:t>
                </a:r>
                <a:endParaRPr lang="ru-RU" sz="1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7855" y="1057272"/>
                <a:ext cx="1395144" cy="705629"/>
              </a:xfrm>
              <a:prstGeom prst="wedgeRoundRectCallout">
                <a:avLst>
                  <a:gd name="adj1" fmla="val 13310"/>
                  <a:gd name="adj2" fmla="val 101294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Группа 9"/>
          <p:cNvGrpSpPr/>
          <p:nvPr/>
        </p:nvGrpSpPr>
        <p:grpSpPr>
          <a:xfrm>
            <a:off x="3251370" y="1995854"/>
            <a:ext cx="2917211" cy="2993331"/>
            <a:chOff x="3251370" y="1995854"/>
            <a:chExt cx="2917211" cy="2993331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1370" y="2469185"/>
              <a:ext cx="1679999" cy="252000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0681" y="1995854"/>
              <a:ext cx="1147900" cy="288000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0091" y="3221169"/>
              <a:ext cx="720000" cy="720000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949916">
              <a:off x="5361664" y="3349619"/>
              <a:ext cx="720000" cy="720000"/>
            </a:xfrm>
            <a:prstGeom prst="rect">
              <a:avLst/>
            </a:prstGeom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4929" y="1275854"/>
            <a:ext cx="149414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4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965326" y="2033860"/>
                <a:ext cx="5213350" cy="5776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800" dirty="0">
                    <a:solidFill>
                      <a:schemeClr val="bg1"/>
                    </a:solidFill>
                  </a:rPr>
                  <a:t>Числа </a:t>
                </a:r>
                <a14:m>
                  <m:oMath xmlns:m="http://schemas.openxmlformats.org/officeDocument/2006/math">
                    <m:r>
                      <a:rPr lang="ru-RU" sz="2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1, 2, 3, 4, 5, 6, 7, 8, 9, 10, 11, 12</m:t>
                    </m:r>
                  </m:oMath>
                </a14:m>
                <a:r>
                  <a:rPr lang="ru-RU" sz="1800" dirty="0">
                    <a:solidFill>
                      <a:schemeClr val="bg1"/>
                    </a:solidFill>
                  </a:rPr>
                  <a:t> и </a:t>
                </a:r>
                <a:r>
                  <a:rPr lang="ru-RU" sz="1800" dirty="0" smtClean="0">
                    <a:solidFill>
                      <a:schemeClr val="bg1"/>
                    </a:solidFill>
                  </a:rPr>
                  <a:t>т. д., </a:t>
                </a:r>
                <a:r>
                  <a:rPr lang="ru-RU" sz="1800" dirty="0">
                    <a:solidFill>
                      <a:schemeClr val="bg1"/>
                    </a:solidFill>
                  </a:rPr>
                  <a:t>используемые при счёте предметов, </a:t>
                </a:r>
                <a:r>
                  <a:rPr lang="ru-RU" sz="1800" dirty="0" smtClean="0">
                    <a:solidFill>
                      <a:schemeClr val="bg1"/>
                    </a:solidFill>
                  </a:rPr>
                  <a:t>называют</a:t>
                </a:r>
                <a:endParaRPr lang="ru-RU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5326" y="2033860"/>
                <a:ext cx="5213350" cy="577659"/>
              </a:xfrm>
              <a:prstGeom prst="rect">
                <a:avLst/>
              </a:prstGeom>
              <a:blipFill>
                <a:blip r:embed="rId5"/>
                <a:stretch>
                  <a:fillRect l="-2687" t="-9574" r="-1285" b="-2446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965324" y="2603869"/>
            <a:ext cx="5213351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 smtClean="0">
                <a:solidFill>
                  <a:srgbClr val="FFC000"/>
                </a:solidFill>
                <a:latin typeface="+mj-lt"/>
              </a:rPr>
              <a:t>натура́льными.</a:t>
            </a:r>
          </a:p>
        </p:txBody>
      </p:sp>
    </p:spTree>
    <p:extLst>
      <p:ext uri="{BB962C8B-B14F-4D97-AF65-F5344CB8AC3E}">
        <p14:creationId xmlns:p14="http://schemas.microsoft.com/office/powerpoint/2010/main" val="156139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Натуральные числа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0914" y="2873842"/>
            <a:ext cx="550227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b="1" dirty="0" smtClean="0"/>
              <a:t>Не являются натуральными числами</a:t>
            </a:r>
            <a:r>
              <a:rPr lang="ru-RU" sz="1800" dirty="0" smtClean="0"/>
              <a:t>: </a:t>
            </a:r>
            <a:endParaRPr lang="ru-RU" sz="1800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358774" y="257468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/>
              <p:cNvSpPr/>
              <p:nvPr/>
            </p:nvSpPr>
            <p:spPr>
              <a:xfrm>
                <a:off x="370914" y="1074120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914" y="1074120"/>
                <a:ext cx="540000" cy="7200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/>
              <p:cNvSpPr/>
              <p:nvPr/>
            </p:nvSpPr>
            <p:spPr>
              <a:xfrm>
                <a:off x="980514" y="1074120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Прямоугольник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514" y="1074120"/>
                <a:ext cx="540000" cy="7200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Прямоугольник 18"/>
              <p:cNvSpPr/>
              <p:nvPr/>
            </p:nvSpPr>
            <p:spPr>
              <a:xfrm>
                <a:off x="1590114" y="1074120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Прямоугольник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0114" y="1074120"/>
                <a:ext cx="540000" cy="7200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/>
              <p:cNvSpPr/>
              <p:nvPr/>
            </p:nvSpPr>
            <p:spPr>
              <a:xfrm>
                <a:off x="2199714" y="1074120"/>
                <a:ext cx="753576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11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Прямоугольник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9714" y="1074120"/>
                <a:ext cx="753576" cy="7200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0"/>
              <p:cNvSpPr/>
              <p:nvPr/>
            </p:nvSpPr>
            <p:spPr>
              <a:xfrm>
                <a:off x="3022890" y="1074120"/>
                <a:ext cx="782884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31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Прямоугольник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2890" y="1074120"/>
                <a:ext cx="782884" cy="7200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Прямоугольник 21"/>
              <p:cNvSpPr/>
              <p:nvPr/>
            </p:nvSpPr>
            <p:spPr>
              <a:xfrm>
                <a:off x="3875373" y="1074120"/>
                <a:ext cx="1004357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365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Прямоугольник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5373" y="1074120"/>
                <a:ext cx="1004357" cy="7200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Прямоугольник 22"/>
              <p:cNvSpPr/>
              <p:nvPr/>
            </p:nvSpPr>
            <p:spPr>
              <a:xfrm>
                <a:off x="4949329" y="1074120"/>
                <a:ext cx="1249248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2017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Прямоугольник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9329" y="1074120"/>
                <a:ext cx="1249248" cy="7200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Прямоугольник 23"/>
              <p:cNvSpPr/>
              <p:nvPr/>
            </p:nvSpPr>
            <p:spPr>
              <a:xfrm>
                <a:off x="6268176" y="1074120"/>
                <a:ext cx="2218718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ru-RU" sz="340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340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000</m:t>
                    </m:r>
                    <m:r>
                      <a:rPr lang="ru-RU" sz="340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340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000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.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Прямоугольник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8176" y="1074120"/>
                <a:ext cx="2218718" cy="7200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ямоугольник 24"/>
              <p:cNvSpPr/>
              <p:nvPr/>
            </p:nvSpPr>
            <p:spPr>
              <a:xfrm>
                <a:off x="370914" y="3444490"/>
                <a:ext cx="540000" cy="90327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Прямоугольник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914" y="3444490"/>
                <a:ext cx="540000" cy="90327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угольник 25"/>
              <p:cNvSpPr/>
              <p:nvPr/>
            </p:nvSpPr>
            <p:spPr>
              <a:xfrm>
                <a:off x="1152505" y="3444491"/>
                <a:ext cx="540000" cy="90327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ru-RU" sz="3400" i="1" dirty="0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3400" b="0" i="1" dirty="0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ru-RU" sz="3400" b="0" i="1" dirty="0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Прямоугольник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505" y="3444491"/>
                <a:ext cx="540000" cy="90327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Прямоугольник 26"/>
              <p:cNvSpPr/>
              <p:nvPr/>
            </p:nvSpPr>
            <p:spPr>
              <a:xfrm>
                <a:off x="1934096" y="3444490"/>
                <a:ext cx="540000" cy="90327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ru-RU" sz="3400" i="1" dirty="0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3400" b="0" i="1" dirty="0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ru-RU" sz="3400" b="0" i="1" dirty="0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Прямоугольник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4096" y="3444490"/>
                <a:ext cx="540000" cy="90327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Прямоугольник 27"/>
              <p:cNvSpPr/>
              <p:nvPr/>
            </p:nvSpPr>
            <p:spPr>
              <a:xfrm>
                <a:off x="2715686" y="3450001"/>
                <a:ext cx="886495" cy="90327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.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Прямоугольник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5686" y="3450001"/>
                <a:ext cx="886495" cy="90327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556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Трапеция 3"/>
          <p:cNvSpPr/>
          <p:nvPr/>
        </p:nvSpPr>
        <p:spPr>
          <a:xfrm rot="5400000">
            <a:off x="5537199" y="1109663"/>
            <a:ext cx="3571874" cy="2924175"/>
          </a:xfrm>
          <a:prstGeom prst="trapezoid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58774" y="794603"/>
            <a:ext cx="4033839" cy="9971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dirty="0" smtClean="0">
                <a:latin typeface="+mj-lt"/>
              </a:rPr>
              <a:t>Название </a:t>
            </a:r>
            <a:r>
              <a:rPr lang="ru-RU" sz="1800" dirty="0">
                <a:solidFill>
                  <a:srgbClr val="FFC000"/>
                </a:solidFill>
                <a:latin typeface="+mj-lt"/>
              </a:rPr>
              <a:t>«натуральное»</a:t>
            </a:r>
            <a:r>
              <a:rPr lang="ru-RU" sz="1800" dirty="0">
                <a:latin typeface="+mj-lt"/>
              </a:rPr>
              <a:t> происходит от латинского слова </a:t>
            </a:r>
            <a:r>
              <a:rPr lang="ru-RU" sz="1800" i="1" dirty="0" err="1">
                <a:solidFill>
                  <a:srgbClr val="FFC000"/>
                </a:solidFill>
                <a:latin typeface="+mj-lt"/>
              </a:rPr>
              <a:t>natura</a:t>
            </a:r>
            <a:r>
              <a:rPr lang="ru-RU" sz="1800" dirty="0">
                <a:latin typeface="+mj-lt"/>
              </a:rPr>
              <a:t> – </a:t>
            </a:r>
            <a:r>
              <a:rPr lang="ru-RU" sz="1800" dirty="0" smtClean="0">
                <a:latin typeface="+mj-lt"/>
              </a:rPr>
              <a:t>«природа». </a:t>
            </a:r>
          </a:p>
        </p:txBody>
      </p:sp>
      <p:pic>
        <p:nvPicPr>
          <p:cNvPr id="13318" name="Picture 6" descr="https://sheconomy.files.wordpress.com/2011/07/picture-8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5" y="1791799"/>
            <a:ext cx="3499539" cy="343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6268" y="1957831"/>
            <a:ext cx="2398957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Трапеция 3"/>
          <p:cNvSpPr/>
          <p:nvPr/>
        </p:nvSpPr>
        <p:spPr>
          <a:xfrm rot="5400000">
            <a:off x="5537199" y="1109663"/>
            <a:ext cx="3571874" cy="2924175"/>
          </a:xfrm>
          <a:prstGeom prst="trapezoid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58774" y="794603"/>
            <a:ext cx="4033839" cy="9971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dirty="0" smtClean="0">
                <a:latin typeface="+mj-lt"/>
              </a:rPr>
              <a:t>Название </a:t>
            </a:r>
            <a:r>
              <a:rPr lang="ru-RU" sz="1800" dirty="0">
                <a:solidFill>
                  <a:srgbClr val="FFC000"/>
                </a:solidFill>
                <a:latin typeface="+mj-lt"/>
              </a:rPr>
              <a:t>«натуральное»</a:t>
            </a:r>
            <a:r>
              <a:rPr lang="ru-RU" sz="1800" dirty="0">
                <a:latin typeface="+mj-lt"/>
              </a:rPr>
              <a:t> происходит от латинского слова </a:t>
            </a:r>
            <a:r>
              <a:rPr lang="ru-RU" sz="1800" i="1" dirty="0" err="1">
                <a:solidFill>
                  <a:srgbClr val="FFC000"/>
                </a:solidFill>
                <a:latin typeface="+mj-lt"/>
              </a:rPr>
              <a:t>natura</a:t>
            </a:r>
            <a:r>
              <a:rPr lang="ru-RU" sz="1800" dirty="0">
                <a:latin typeface="+mj-lt"/>
              </a:rPr>
              <a:t> – </a:t>
            </a:r>
            <a:r>
              <a:rPr lang="ru-RU" sz="1800" dirty="0" smtClean="0">
                <a:latin typeface="+mj-lt"/>
              </a:rPr>
              <a:t>«природа». </a:t>
            </a:r>
          </a:p>
        </p:txBody>
      </p:sp>
      <p:pic>
        <p:nvPicPr>
          <p:cNvPr id="13322" name="Picture 10" descr="http://blog.timesunion.com/opinion/files/2012/11/statistics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07" y="1949957"/>
            <a:ext cx="2448693" cy="326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6268" y="1957831"/>
            <a:ext cx="2398957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1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Трапеция 3"/>
          <p:cNvSpPr/>
          <p:nvPr/>
        </p:nvSpPr>
        <p:spPr>
          <a:xfrm rot="5400000">
            <a:off x="5537199" y="1109663"/>
            <a:ext cx="3571874" cy="2924175"/>
          </a:xfrm>
          <a:prstGeom prst="trapezoid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58774" y="372572"/>
            <a:ext cx="4033839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dirty="0" smtClean="0">
                <a:latin typeface="+mj-lt"/>
              </a:rPr>
              <a:t>Впервые </a:t>
            </a:r>
            <a:r>
              <a:rPr lang="ru-RU" sz="1800" dirty="0">
                <a:latin typeface="+mj-lt"/>
              </a:rPr>
              <a:t>термин </a:t>
            </a:r>
            <a:r>
              <a:rPr lang="ru-RU" sz="1800" dirty="0" smtClean="0">
                <a:latin typeface="+mj-lt"/>
              </a:rPr>
              <a:t/>
            </a:r>
            <a:br>
              <a:rPr lang="ru-RU" sz="1800" dirty="0" smtClean="0">
                <a:latin typeface="+mj-lt"/>
              </a:rPr>
            </a:br>
            <a:r>
              <a:rPr lang="ru-RU" sz="1800" dirty="0" smtClean="0">
                <a:solidFill>
                  <a:srgbClr val="FFC000"/>
                </a:solidFill>
                <a:latin typeface="+mj-lt"/>
              </a:rPr>
              <a:t>«</a:t>
            </a:r>
            <a:r>
              <a:rPr lang="ru-RU" sz="1800" dirty="0">
                <a:solidFill>
                  <a:srgbClr val="FFC000"/>
                </a:solidFill>
                <a:latin typeface="+mj-lt"/>
              </a:rPr>
              <a:t>натуральное число» </a:t>
            </a:r>
            <a:r>
              <a:rPr lang="ru-RU" sz="1800" dirty="0">
                <a:latin typeface="+mj-lt"/>
              </a:rPr>
              <a:t>появилось </a:t>
            </a:r>
            <a:r>
              <a:rPr lang="ru-RU" sz="1800" dirty="0" smtClean="0">
                <a:latin typeface="+mj-lt"/>
              </a:rPr>
              <a:t>в </a:t>
            </a:r>
            <a:r>
              <a:rPr lang="ru-RU" sz="1800" dirty="0">
                <a:latin typeface="+mj-lt"/>
              </a:rPr>
              <a:t>трудах римского философа Боэция, </a:t>
            </a:r>
            <a:r>
              <a:rPr lang="ru-RU" sz="1800" dirty="0" smtClean="0">
                <a:latin typeface="+mj-lt"/>
              </a:rPr>
              <a:t/>
            </a:r>
            <a:br>
              <a:rPr lang="ru-RU" sz="1800" dirty="0" smtClean="0">
                <a:latin typeface="+mj-lt"/>
              </a:rPr>
            </a:br>
            <a:r>
              <a:rPr lang="ru-RU" sz="1800" dirty="0" smtClean="0">
                <a:latin typeface="+mj-lt"/>
              </a:rPr>
              <a:t>жившего </a:t>
            </a:r>
            <a:r>
              <a:rPr lang="ru-RU" sz="1800" dirty="0">
                <a:latin typeface="+mj-lt"/>
              </a:rPr>
              <a:t>ещё в </a:t>
            </a:r>
            <a:r>
              <a:rPr lang="ru-RU" sz="1800" dirty="0" smtClean="0">
                <a:latin typeface="+mj-lt"/>
              </a:rPr>
              <a:t>V–VI веках.</a:t>
            </a:r>
            <a:endParaRPr lang="ru-RU" sz="1800" dirty="0">
              <a:latin typeface="+mj-lt"/>
            </a:endParaRPr>
          </a:p>
        </p:txBody>
      </p:sp>
      <p:pic>
        <p:nvPicPr>
          <p:cNvPr id="13314" name="Picture 2" descr="http://1.bp.blogspot.com/-bSKxCZLode4/UvKTM9DcLWI/AAAAAAAAET4/UvQAaQgM-nM/s1600/boeci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4" y="2233246"/>
            <a:ext cx="2547533" cy="256204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6268" y="1957831"/>
            <a:ext cx="2398957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3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0"/>
            <a:ext cx="9145599" cy="51444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5950" y="361951"/>
            <a:ext cx="4395768" cy="3107108"/>
          </a:xfrm>
          <a:prstGeom prst="rect">
            <a:avLst/>
          </a:prstGeom>
          <a:scene3d>
            <a:camera prst="isometricOffAxis2Left">
              <a:rot lat="416365" lon="369918" rev="21533259"/>
            </a:camera>
            <a:lightRig rig="threePt" dir="t"/>
          </a:scene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888" y="3798684"/>
            <a:ext cx="329492" cy="108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662" y="3719034"/>
            <a:ext cx="311186" cy="1080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071" y="3513133"/>
            <a:ext cx="279152" cy="108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425" y="3335792"/>
            <a:ext cx="270000" cy="1080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567" y="3569340"/>
            <a:ext cx="267712" cy="108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210" y="3673616"/>
            <a:ext cx="272288" cy="108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83854" y="361950"/>
            <a:ext cx="2931459" cy="1154546"/>
          </a:xfrm>
          <a:prstGeom prst="wedgeRoundRectCallout">
            <a:avLst>
              <a:gd name="adj1" fmla="val 45106"/>
              <a:gd name="adj2" fmla="val 83551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Теперь я всё понял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и </a:t>
            </a:r>
            <a:r>
              <a:rPr lang="ru-RU" sz="1400" dirty="0"/>
              <a:t>могу с лёгкостью привести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в </a:t>
            </a:r>
            <a:r>
              <a:rPr lang="ru-RU" sz="1400" dirty="0"/>
              <a:t>порядок свою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коллекцию солдатиков.</a:t>
            </a:r>
            <a:endParaRPr lang="ru-RU" sz="1400" dirty="0">
              <a:solidFill>
                <a:srgbClr val="FFC000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7880" y="2136531"/>
            <a:ext cx="1242699" cy="288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497" y="1773335"/>
            <a:ext cx="1195312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26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0"/>
            <a:ext cx="9145599" cy="5144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5950" y="361951"/>
            <a:ext cx="4395768" cy="3107108"/>
          </a:xfrm>
          <a:prstGeom prst="rect">
            <a:avLst/>
          </a:prstGeom>
          <a:scene3d>
            <a:camera prst="isometricOffAxis2Left">
              <a:rot lat="416365" lon="369918" rev="21533259"/>
            </a:camera>
            <a:lightRig rig="threePt" dir="t"/>
          </a:scene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497" y="1773335"/>
            <a:ext cx="1195312" cy="2880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14142" y="361950"/>
            <a:ext cx="3918244" cy="2346362"/>
          </a:xfrm>
          <a:prstGeom prst="wedgeRoundRectCallout">
            <a:avLst>
              <a:gd name="adj1" fmla="val 57802"/>
              <a:gd name="adj2" fmla="val -763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Раз, два, три, четыре, пять,</a:t>
            </a:r>
          </a:p>
          <a:p>
            <a:pPr algn="ctr"/>
            <a:r>
              <a:rPr lang="ru-RU" sz="1400" dirty="0"/>
              <a:t>Научились мы считать.</a:t>
            </a:r>
          </a:p>
          <a:p>
            <a:pPr algn="ctr"/>
            <a:r>
              <a:rPr lang="ru-RU" sz="1400" dirty="0"/>
              <a:t>Ну а дальше мы не знаем,</a:t>
            </a:r>
          </a:p>
          <a:p>
            <a:pPr algn="ctr"/>
            <a:r>
              <a:rPr lang="ru-RU" sz="1400" dirty="0"/>
              <a:t>Может, вместе посчитаем</a:t>
            </a:r>
            <a:r>
              <a:rPr lang="ru-RU" sz="1400" dirty="0" smtClean="0"/>
              <a:t>?</a:t>
            </a:r>
          </a:p>
          <a:p>
            <a:pPr algn="ctr"/>
            <a:r>
              <a:rPr lang="ru-RU" sz="1400" dirty="0"/>
              <a:t>Шесть – конфеты любим есть,</a:t>
            </a:r>
          </a:p>
          <a:p>
            <a:pPr algn="ctr"/>
            <a:r>
              <a:rPr lang="ru-RU" sz="1400" dirty="0"/>
              <a:t>Семь – мы помогаем всем,</a:t>
            </a:r>
          </a:p>
          <a:p>
            <a:pPr algn="ctr"/>
            <a:r>
              <a:rPr lang="ru-RU" sz="1400" dirty="0"/>
              <a:t>Восемь – мы друзей в беде не </a:t>
            </a:r>
            <a:r>
              <a:rPr lang="ru-RU" sz="1400" dirty="0" smtClean="0"/>
              <a:t>бросим,</a:t>
            </a:r>
            <a:endParaRPr lang="ru-RU" sz="1400" dirty="0"/>
          </a:p>
          <a:p>
            <a:pPr algn="ctr"/>
            <a:r>
              <a:rPr lang="ru-RU" sz="1400" dirty="0"/>
              <a:t>Девять – учимся на пять,</a:t>
            </a:r>
          </a:p>
          <a:p>
            <a:pPr algn="ctr"/>
            <a:r>
              <a:rPr lang="ru-RU" sz="1400" dirty="0"/>
              <a:t>Десять – кончили считать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888" y="3798684"/>
            <a:ext cx="329492" cy="108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662" y="3719034"/>
            <a:ext cx="311186" cy="1080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071" y="3513133"/>
            <a:ext cx="279152" cy="108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425" y="3335792"/>
            <a:ext cx="270000" cy="1080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567" y="3569340"/>
            <a:ext cx="267712" cy="108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210" y="3673616"/>
            <a:ext cx="27228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0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0"/>
            <a:ext cx="9145599" cy="51444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5950" y="361951"/>
            <a:ext cx="4395768" cy="3107108"/>
          </a:xfrm>
          <a:prstGeom prst="rect">
            <a:avLst/>
          </a:prstGeom>
          <a:scene3d>
            <a:camera prst="isometricOffAxis2Left">
              <a:rot lat="416365" lon="369918" rev="21533259"/>
            </a:camera>
            <a:lightRig rig="threePt" dir="t"/>
          </a:scene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888" y="3798684"/>
            <a:ext cx="329492" cy="108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662" y="3719034"/>
            <a:ext cx="311186" cy="1080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071" y="3513133"/>
            <a:ext cx="279152" cy="108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425" y="3335792"/>
            <a:ext cx="270000" cy="1080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567" y="3569340"/>
            <a:ext cx="267712" cy="108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210" y="3673616"/>
            <a:ext cx="272288" cy="1080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630906" y="2748745"/>
            <a:ext cx="2089402" cy="677820"/>
          </a:xfrm>
          <a:prstGeom prst="wedgeRoundRectCallout">
            <a:avLst>
              <a:gd name="adj1" fmla="val 56036"/>
              <a:gd name="adj2" fmla="val 1596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Числа </a:t>
            </a:r>
            <a:r>
              <a:rPr lang="ru-RU" sz="1400" dirty="0"/>
              <a:t>тоже имеют свой </a:t>
            </a:r>
            <a:r>
              <a:rPr lang="ru-RU" sz="1400" dirty="0" smtClean="0"/>
              <a:t>порядок.</a:t>
            </a:r>
            <a:endParaRPr lang="ru-RU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2928938" y="1252568"/>
            <a:ext cx="1281050" cy="439457"/>
          </a:xfrm>
          <a:prstGeom prst="wedgeRoundRectCallout">
            <a:avLst>
              <a:gd name="adj1" fmla="val 45106"/>
              <a:gd name="adj2" fmla="val 83551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Порядок?</a:t>
            </a:r>
            <a:endParaRPr lang="ru-RU" sz="1400" dirty="0">
              <a:solidFill>
                <a:srgbClr val="FFC000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4" y="2358684"/>
            <a:ext cx="2880000" cy="2880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972943" y="2019774"/>
            <a:ext cx="2021958" cy="677820"/>
          </a:xfrm>
          <a:prstGeom prst="wedgeRoundRectCallout">
            <a:avLst>
              <a:gd name="adj1" fmla="val -34999"/>
              <a:gd name="adj2" fmla="val 72921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Числа тоже хотят жить в порядке!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7880" y="2136531"/>
            <a:ext cx="1242699" cy="288000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497" y="1773335"/>
            <a:ext cx="1195312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56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19753E-6 L -0.00469 -0.608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-304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6 L 0.06181 -0.5330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0" y="-2666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58025E-6 L 0.01771 -0.4126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-2064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96296E-6 L 0.09184 -0.5638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-282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0.09722 -0.4145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1" y="-2074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5679E-6 L 0.12448 -0.5697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5" y="-28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196307" y="1864687"/>
            <a:ext cx="3751911" cy="916183"/>
          </a:xfrm>
          <a:prstGeom prst="wedgeRoundRectCallout">
            <a:avLst>
              <a:gd name="adj1" fmla="val -44079"/>
              <a:gd name="adj2" fmla="val 88719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Если выстроить все числа по порядку,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от </a:t>
            </a:r>
            <a:r>
              <a:rPr lang="ru-RU" sz="1400" dirty="0"/>
              <a:t>меньшего числа к большему,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то </a:t>
            </a:r>
            <a:r>
              <a:rPr lang="ru-RU" sz="1400" dirty="0"/>
              <a:t>получится </a:t>
            </a:r>
            <a:r>
              <a:rPr lang="ru-RU" sz="1400" dirty="0">
                <a:solidFill>
                  <a:srgbClr val="FFC000"/>
                </a:solidFill>
              </a:rPr>
              <a:t>натуральный </a:t>
            </a:r>
            <a:r>
              <a:rPr lang="ru-RU" sz="1400" dirty="0" smtClean="0">
                <a:solidFill>
                  <a:srgbClr val="FFC000"/>
                </a:solidFill>
              </a:rPr>
              <a:t>ряд</a:t>
            </a:r>
            <a:r>
              <a:rPr lang="ru-RU" sz="1400" dirty="0" smtClean="0"/>
              <a:t>.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Прямоугольник 18"/>
              <p:cNvSpPr/>
              <p:nvPr/>
            </p:nvSpPr>
            <p:spPr>
              <a:xfrm>
                <a:off x="358775" y="361950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Прямоугольник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61950"/>
                <a:ext cx="540000" cy="7200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/>
              <p:cNvSpPr/>
              <p:nvPr/>
            </p:nvSpPr>
            <p:spPr>
              <a:xfrm>
                <a:off x="972173" y="361950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Прямоугольник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173" y="361950"/>
                <a:ext cx="540000" cy="7200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0"/>
              <p:cNvSpPr/>
              <p:nvPr/>
            </p:nvSpPr>
            <p:spPr>
              <a:xfrm>
                <a:off x="1588527" y="361950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Прямоугольник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8527" y="361950"/>
                <a:ext cx="540000" cy="7200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Прямоугольник 21"/>
              <p:cNvSpPr/>
              <p:nvPr/>
            </p:nvSpPr>
            <p:spPr>
              <a:xfrm>
                <a:off x="2196307" y="361950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Прямоугольник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6307" y="361950"/>
                <a:ext cx="540000" cy="7200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Прямоугольник 28"/>
              <p:cNvSpPr/>
              <p:nvPr/>
            </p:nvSpPr>
            <p:spPr>
              <a:xfrm>
                <a:off x="2803428" y="361950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" name="Прямоугольник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3428" y="361950"/>
                <a:ext cx="540000" cy="7200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Прямоугольник 29"/>
              <p:cNvSpPr/>
              <p:nvPr/>
            </p:nvSpPr>
            <p:spPr>
              <a:xfrm>
                <a:off x="3410549" y="361950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" name="Прямоугольник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549" y="361950"/>
                <a:ext cx="540000" cy="7200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Прямоугольник 30"/>
              <p:cNvSpPr/>
              <p:nvPr/>
            </p:nvSpPr>
            <p:spPr>
              <a:xfrm>
                <a:off x="4017670" y="361950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Прямоугольник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7670" y="361950"/>
                <a:ext cx="540000" cy="7200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Прямоугольник 31"/>
              <p:cNvSpPr/>
              <p:nvPr/>
            </p:nvSpPr>
            <p:spPr>
              <a:xfrm>
                <a:off x="4624791" y="361950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2" name="Прямоугольник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4791" y="361950"/>
                <a:ext cx="540000" cy="7200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Прямоугольник 32"/>
              <p:cNvSpPr/>
              <p:nvPr/>
            </p:nvSpPr>
            <p:spPr>
              <a:xfrm>
                <a:off x="5231912" y="361950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3" name="Прямоугольник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1912" y="361950"/>
                <a:ext cx="540000" cy="7200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Прямоугольник 33"/>
              <p:cNvSpPr/>
              <p:nvPr/>
            </p:nvSpPr>
            <p:spPr>
              <a:xfrm>
                <a:off x="5839032" y="361950"/>
                <a:ext cx="749885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Прямоугольник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032" y="361950"/>
                <a:ext cx="749885" cy="72000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Прямоугольник 34"/>
              <p:cNvSpPr/>
              <p:nvPr/>
            </p:nvSpPr>
            <p:spPr>
              <a:xfrm>
                <a:off x="6656037" y="361950"/>
                <a:ext cx="749885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11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Прямоугольник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6037" y="361950"/>
                <a:ext cx="749885" cy="72000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Прямоугольник 35"/>
              <p:cNvSpPr/>
              <p:nvPr/>
            </p:nvSpPr>
            <p:spPr>
              <a:xfrm>
                <a:off x="7473042" y="361950"/>
                <a:ext cx="976366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…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Прямоугольник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3042" y="361950"/>
                <a:ext cx="976366" cy="72000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077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250"/>
                            </p:stCondLst>
                            <p:childTnLst>
                              <p:par>
                                <p:cTn id="5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750"/>
                            </p:stCondLst>
                            <p:childTnLst>
                              <p:par>
                                <p:cTn id="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0"/>
                            </p:stCondLst>
                            <p:childTnLst>
                              <p:par>
                                <p:cTn id="7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250"/>
                            </p:stCondLst>
                            <p:childTnLst>
                              <p:par>
                                <p:cTn id="8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9" grpId="0" animBg="1"/>
      <p:bldP spid="20" grpId="0" animBg="1"/>
      <p:bldP spid="21" grpId="0" animBg="1"/>
      <p:bldP spid="22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65326" y="1796468"/>
            <a:ext cx="52133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Все натуральные числа, записанные в порядке возрастания, образуют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65324" y="2366477"/>
            <a:ext cx="5213351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dirty="0" smtClean="0">
                <a:solidFill>
                  <a:srgbClr val="FFC000"/>
                </a:solidFill>
                <a:latin typeface="+mj-lt"/>
              </a:rPr>
              <a:t>ряд натуральных </a:t>
            </a:r>
            <a:r>
              <a:rPr lang="ru-RU" sz="3200" dirty="0">
                <a:solidFill>
                  <a:srgbClr val="FFC000"/>
                </a:solidFill>
                <a:latin typeface="+mj-lt"/>
              </a:rPr>
              <a:t>чисел </a:t>
            </a:r>
            <a:r>
              <a:rPr lang="ru-RU" sz="3200" dirty="0" smtClean="0">
                <a:solidFill>
                  <a:srgbClr val="FFC000"/>
                </a:solidFill>
                <a:latin typeface="+mj-lt"/>
              </a:rPr>
              <a:t>(натуральный </a:t>
            </a:r>
            <a:r>
              <a:rPr lang="ru-RU" sz="3200" dirty="0">
                <a:solidFill>
                  <a:srgbClr val="FFC000"/>
                </a:solidFill>
                <a:latin typeface="+mj-lt"/>
              </a:rPr>
              <a:t>ряд).</a:t>
            </a:r>
            <a:endParaRPr lang="ru-RU" sz="3200" dirty="0" smtClean="0">
              <a:solidFill>
                <a:srgbClr val="FFC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358775" y="361950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61950"/>
                <a:ext cx="540000" cy="7200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972173" y="361950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173" y="361950"/>
                <a:ext cx="540000" cy="7200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/>
              <p:cNvSpPr/>
              <p:nvPr/>
            </p:nvSpPr>
            <p:spPr>
              <a:xfrm>
                <a:off x="1588527" y="361950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Прямоугольник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8527" y="361950"/>
                <a:ext cx="540000" cy="7200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/>
              <p:cNvSpPr/>
              <p:nvPr/>
            </p:nvSpPr>
            <p:spPr>
              <a:xfrm>
                <a:off x="2196307" y="361950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6307" y="361950"/>
                <a:ext cx="540000" cy="7200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/>
              <p:cNvSpPr/>
              <p:nvPr/>
            </p:nvSpPr>
            <p:spPr>
              <a:xfrm>
                <a:off x="2803428" y="361950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Прямоугольник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3428" y="361950"/>
                <a:ext cx="540000" cy="7200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/>
              <p:cNvSpPr/>
              <p:nvPr/>
            </p:nvSpPr>
            <p:spPr>
              <a:xfrm>
                <a:off x="3410549" y="361950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549" y="361950"/>
                <a:ext cx="540000" cy="7200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Прямоугольник 14"/>
              <p:cNvSpPr/>
              <p:nvPr/>
            </p:nvSpPr>
            <p:spPr>
              <a:xfrm>
                <a:off x="4017670" y="361950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Прямоугольник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7670" y="361950"/>
                <a:ext cx="540000" cy="7200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/>
              <p:cNvSpPr/>
              <p:nvPr/>
            </p:nvSpPr>
            <p:spPr>
              <a:xfrm>
                <a:off x="4624791" y="361950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Прямоугольник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4791" y="361950"/>
                <a:ext cx="540000" cy="7200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/>
              <p:cNvSpPr/>
              <p:nvPr/>
            </p:nvSpPr>
            <p:spPr>
              <a:xfrm>
                <a:off x="5231912" y="361950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Прямоугольник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1912" y="361950"/>
                <a:ext cx="540000" cy="7200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Прямоугольник 17"/>
              <p:cNvSpPr/>
              <p:nvPr/>
            </p:nvSpPr>
            <p:spPr>
              <a:xfrm>
                <a:off x="5839032" y="361950"/>
                <a:ext cx="749885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Прямоугольник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032" y="361950"/>
                <a:ext cx="749885" cy="72000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Прямоугольник 18"/>
              <p:cNvSpPr/>
              <p:nvPr/>
            </p:nvSpPr>
            <p:spPr>
              <a:xfrm>
                <a:off x="6656037" y="361950"/>
                <a:ext cx="749885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11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Прямоугольник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6037" y="361950"/>
                <a:ext cx="749885" cy="72000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/>
              <p:cNvSpPr/>
              <p:nvPr/>
            </p:nvSpPr>
            <p:spPr>
              <a:xfrm>
                <a:off x="7473042" y="361950"/>
                <a:ext cx="976366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…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Прямоугольник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3042" y="361950"/>
                <a:ext cx="976366" cy="72000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530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58775" y="2072786"/>
                <a:ext cx="5502274" cy="2405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b="1" dirty="0" smtClean="0"/>
                  <a:t>1) </a:t>
                </a:r>
                <a:r>
                  <a:rPr lang="ru-RU" sz="1400" dirty="0"/>
                  <a:t>натуральный ряд чисел начинается с числа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 smtClean="0"/>
                  <a:t>; </a:t>
                </a:r>
                <a:endParaRPr lang="ru-RU" sz="1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2072786"/>
                <a:ext cx="5502274" cy="240579"/>
              </a:xfrm>
              <a:prstGeom prst="rect">
                <a:avLst/>
              </a:prstGeom>
              <a:blipFill>
                <a:blip r:embed="rId4"/>
                <a:stretch>
                  <a:fillRect l="-1996" t="-12821" b="-461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58774" y="1566496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Свойства натурального ряда: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Прямоугольник 28"/>
              <p:cNvSpPr/>
              <p:nvPr/>
            </p:nvSpPr>
            <p:spPr>
              <a:xfrm>
                <a:off x="358775" y="361950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" name="Прямоугольник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61950"/>
                <a:ext cx="540000" cy="7200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Прямоугольник 29"/>
              <p:cNvSpPr/>
              <p:nvPr/>
            </p:nvSpPr>
            <p:spPr>
              <a:xfrm>
                <a:off x="972173" y="361950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" name="Прямоугольник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173" y="361950"/>
                <a:ext cx="540000" cy="7200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Прямоугольник 30"/>
              <p:cNvSpPr/>
              <p:nvPr/>
            </p:nvSpPr>
            <p:spPr>
              <a:xfrm>
                <a:off x="1588527" y="361950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Прямоугольник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8527" y="361950"/>
                <a:ext cx="540000" cy="7200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Прямоугольник 31"/>
              <p:cNvSpPr/>
              <p:nvPr/>
            </p:nvSpPr>
            <p:spPr>
              <a:xfrm>
                <a:off x="2196307" y="361950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2" name="Прямоугольник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6307" y="361950"/>
                <a:ext cx="540000" cy="7200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Прямоугольник 32"/>
              <p:cNvSpPr/>
              <p:nvPr/>
            </p:nvSpPr>
            <p:spPr>
              <a:xfrm>
                <a:off x="2803428" y="361950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3" name="Прямоугольник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3428" y="361950"/>
                <a:ext cx="540000" cy="7200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Прямоугольник 33"/>
              <p:cNvSpPr/>
              <p:nvPr/>
            </p:nvSpPr>
            <p:spPr>
              <a:xfrm>
                <a:off x="3410549" y="361950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Прямоугольник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549" y="361950"/>
                <a:ext cx="540000" cy="7200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Прямоугольник 34"/>
              <p:cNvSpPr/>
              <p:nvPr/>
            </p:nvSpPr>
            <p:spPr>
              <a:xfrm>
                <a:off x="4017670" y="361950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Прямоугольник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7670" y="361950"/>
                <a:ext cx="540000" cy="7200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Прямоугольник 35"/>
              <p:cNvSpPr/>
              <p:nvPr/>
            </p:nvSpPr>
            <p:spPr>
              <a:xfrm>
                <a:off x="4624791" y="361950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Прямоугольник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4791" y="361950"/>
                <a:ext cx="540000" cy="7200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Прямоугольник 36"/>
              <p:cNvSpPr/>
              <p:nvPr/>
            </p:nvSpPr>
            <p:spPr>
              <a:xfrm>
                <a:off x="5231912" y="361950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7" name="Прямоугольник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1912" y="361950"/>
                <a:ext cx="540000" cy="7200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Прямоугольник 37"/>
              <p:cNvSpPr/>
              <p:nvPr/>
            </p:nvSpPr>
            <p:spPr>
              <a:xfrm>
                <a:off x="5839032" y="361950"/>
                <a:ext cx="749885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Прямоугольник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032" y="361950"/>
                <a:ext cx="749885" cy="72000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Прямоугольник 38"/>
              <p:cNvSpPr/>
              <p:nvPr/>
            </p:nvSpPr>
            <p:spPr>
              <a:xfrm>
                <a:off x="6656037" y="361950"/>
                <a:ext cx="749885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11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9" name="Прямоугольник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6037" y="361950"/>
                <a:ext cx="749885" cy="72000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Прямоугольник 39"/>
              <p:cNvSpPr/>
              <p:nvPr/>
            </p:nvSpPr>
            <p:spPr>
              <a:xfrm>
                <a:off x="7473042" y="361950"/>
                <a:ext cx="976366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…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0" name="Прямоугольник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3042" y="361950"/>
                <a:ext cx="976366" cy="72000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358774" y="2491820"/>
                <a:ext cx="5502274" cy="4560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b="1" dirty="0" smtClean="0"/>
                  <a:t>2) </a:t>
                </a:r>
                <a:r>
                  <a:rPr lang="ru-RU" sz="1400" dirty="0"/>
                  <a:t>в натуральном ряду за каждым числом следует ещё одно число, большее предыдущего на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 smtClean="0"/>
                  <a:t>; </a:t>
                </a:r>
                <a:endParaRPr lang="ru-RU" sz="14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2491820"/>
                <a:ext cx="5502274" cy="456022"/>
              </a:xfrm>
              <a:prstGeom prst="rect">
                <a:avLst/>
              </a:prstGeom>
              <a:blipFill>
                <a:blip r:embed="rId17"/>
                <a:stretch>
                  <a:fillRect l="-1996" t="-12000" b="-22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358774" y="3056702"/>
                <a:ext cx="5611203" cy="4811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b="1" dirty="0" smtClean="0"/>
                  <a:t>3) </a:t>
                </a:r>
                <a:r>
                  <a:rPr lang="ru-RU" sz="1400" dirty="0"/>
                  <a:t>число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не имеет </a:t>
                </a:r>
                <a:r>
                  <a:rPr lang="ru-RU" sz="1400" dirty="0" smtClean="0"/>
                  <a:t>предыдущего </a:t>
                </a:r>
              </a:p>
              <a:p>
                <a:r>
                  <a:rPr lang="ru-RU" sz="1400" dirty="0" smtClean="0"/>
                  <a:t>(среди </a:t>
                </a:r>
                <a:r>
                  <a:rPr lang="ru-RU" sz="1400" dirty="0"/>
                  <a:t>натуральных чисел есть наименьшее число – </a:t>
                </a:r>
                <a:r>
                  <a:rPr lang="ru-RU" sz="1400" dirty="0" smtClean="0"/>
                  <a:t>это </a:t>
                </a:r>
                <a:r>
                  <a:rPr lang="ru-RU" sz="1400" dirty="0"/>
                  <a:t>число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 smtClean="0"/>
                  <a:t>); </a:t>
                </a:r>
                <a:endParaRPr lang="ru-RU" sz="14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3056702"/>
                <a:ext cx="5611203" cy="481157"/>
              </a:xfrm>
              <a:prstGeom prst="rect">
                <a:avLst/>
              </a:prstGeom>
              <a:blipFill>
                <a:blip r:embed="rId18"/>
                <a:stretch>
                  <a:fillRect l="-1957" t="-6329" r="-2283" b="-2151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>
            <a:off x="358775" y="3686236"/>
            <a:ext cx="561120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4) </a:t>
            </a:r>
            <a:r>
              <a:rPr lang="ru-RU" sz="1400" dirty="0"/>
              <a:t>в натуральном ряду чисел нет последнего числа;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358775" y="4039149"/>
                <a:ext cx="5611203" cy="2405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b="1" dirty="0" smtClean="0"/>
                  <a:t>5) </a:t>
                </a:r>
                <a:r>
                  <a:rPr lang="ru-RU" sz="1400" dirty="0"/>
                  <a:t>число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не натуральное число; </a:t>
                </a: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4039149"/>
                <a:ext cx="5611203" cy="240579"/>
              </a:xfrm>
              <a:prstGeom prst="rect">
                <a:avLst/>
              </a:prstGeom>
              <a:blipFill>
                <a:blip r:embed="rId19"/>
                <a:stretch>
                  <a:fillRect l="-1957" t="-15385" b="-461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/>
          <p:cNvSpPr txBox="1"/>
          <p:nvPr/>
        </p:nvSpPr>
        <p:spPr>
          <a:xfrm>
            <a:off x="358775" y="4456714"/>
            <a:ext cx="561120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6) </a:t>
            </a:r>
            <a:r>
              <a:rPr lang="ru-RU" sz="1400" dirty="0"/>
              <a:t>выписать весь натуральный ряд </a:t>
            </a:r>
            <a:r>
              <a:rPr lang="ru-RU" sz="1400" dirty="0" smtClean="0"/>
              <a:t>невозможно. </a:t>
            </a:r>
            <a:endParaRPr lang="ru-RU" sz="1400" dirty="0"/>
          </a:p>
        </p:txBody>
      </p:sp>
      <p:cxnSp>
        <p:nvCxnSpPr>
          <p:cNvPr id="5" name="Скругленная соединительная линия 4"/>
          <p:cNvCxnSpPr>
            <a:stCxn id="29" idx="2"/>
            <a:endCxn id="30" idx="2"/>
          </p:cNvCxnSpPr>
          <p:nvPr/>
        </p:nvCxnSpPr>
        <p:spPr>
          <a:xfrm rot="16200000" flipH="1">
            <a:off x="935474" y="775251"/>
            <a:ext cx="12700" cy="613398"/>
          </a:xfrm>
          <a:prstGeom prst="curvedConnector3">
            <a:avLst>
              <a:gd name="adj1" fmla="val 3323079"/>
            </a:avLst>
          </a:prstGeom>
          <a:ln w="19050">
            <a:solidFill>
              <a:srgbClr val="C0000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714764" y="1197935"/>
                <a:ext cx="453970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dirty="0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764" y="1197935"/>
                <a:ext cx="453970" cy="30008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Скругленная соединительная линия 48"/>
          <p:cNvCxnSpPr/>
          <p:nvPr/>
        </p:nvCxnSpPr>
        <p:spPr>
          <a:xfrm rot="16200000" flipH="1">
            <a:off x="1548872" y="777843"/>
            <a:ext cx="12700" cy="613398"/>
          </a:xfrm>
          <a:prstGeom prst="curvedConnector3">
            <a:avLst>
              <a:gd name="adj1" fmla="val 3323079"/>
            </a:avLst>
          </a:prstGeom>
          <a:ln w="19050">
            <a:solidFill>
              <a:srgbClr val="C0000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1309690" y="1200527"/>
                <a:ext cx="453970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dirty="0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9690" y="1200527"/>
                <a:ext cx="453970" cy="30008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Скругленная соединительная линия 50"/>
          <p:cNvCxnSpPr/>
          <p:nvPr/>
        </p:nvCxnSpPr>
        <p:spPr>
          <a:xfrm rot="16200000" flipH="1">
            <a:off x="2162505" y="781601"/>
            <a:ext cx="12700" cy="613398"/>
          </a:xfrm>
          <a:prstGeom prst="curvedConnector3">
            <a:avLst>
              <a:gd name="adj1" fmla="val 3323079"/>
            </a:avLst>
          </a:prstGeom>
          <a:ln w="19050">
            <a:solidFill>
              <a:srgbClr val="C0000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1923322" y="1204285"/>
                <a:ext cx="453970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dirty="0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3322" y="1204285"/>
                <a:ext cx="453970" cy="30008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Скругленная соединительная линия 52"/>
          <p:cNvCxnSpPr/>
          <p:nvPr/>
        </p:nvCxnSpPr>
        <p:spPr>
          <a:xfrm rot="16200000" flipH="1">
            <a:off x="2770716" y="775251"/>
            <a:ext cx="12700" cy="613398"/>
          </a:xfrm>
          <a:prstGeom prst="curvedConnector3">
            <a:avLst>
              <a:gd name="adj1" fmla="val 3323079"/>
            </a:avLst>
          </a:prstGeom>
          <a:ln w="19050">
            <a:solidFill>
              <a:srgbClr val="C0000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2531533" y="1197935"/>
                <a:ext cx="453970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dirty="0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1533" y="1197935"/>
                <a:ext cx="453970" cy="30008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Скругленная соединительная линия 54"/>
          <p:cNvCxnSpPr/>
          <p:nvPr/>
        </p:nvCxnSpPr>
        <p:spPr>
          <a:xfrm rot="16200000" flipH="1">
            <a:off x="3387667" y="778004"/>
            <a:ext cx="12700" cy="613398"/>
          </a:xfrm>
          <a:prstGeom prst="curvedConnector3">
            <a:avLst>
              <a:gd name="adj1" fmla="val 3323079"/>
            </a:avLst>
          </a:prstGeom>
          <a:ln w="19050">
            <a:solidFill>
              <a:srgbClr val="C0000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3157721" y="1200688"/>
                <a:ext cx="453970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dirty="0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7721" y="1200688"/>
                <a:ext cx="453970" cy="30008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Скругленная соединительная линия 56"/>
          <p:cNvCxnSpPr/>
          <p:nvPr/>
        </p:nvCxnSpPr>
        <p:spPr>
          <a:xfrm rot="16200000" flipH="1">
            <a:off x="3999431" y="775250"/>
            <a:ext cx="12700" cy="613398"/>
          </a:xfrm>
          <a:prstGeom prst="curvedConnector3">
            <a:avLst>
              <a:gd name="adj1" fmla="val 3323079"/>
            </a:avLst>
          </a:prstGeom>
          <a:ln w="19050">
            <a:solidFill>
              <a:srgbClr val="C0000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3760248" y="1197934"/>
                <a:ext cx="453970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dirty="0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0248" y="1197934"/>
                <a:ext cx="453970" cy="30008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Скругленная соединительная линия 58"/>
          <p:cNvCxnSpPr/>
          <p:nvPr/>
        </p:nvCxnSpPr>
        <p:spPr>
          <a:xfrm rot="16200000" flipH="1">
            <a:off x="4618441" y="787950"/>
            <a:ext cx="12700" cy="613398"/>
          </a:xfrm>
          <a:prstGeom prst="curvedConnector3">
            <a:avLst>
              <a:gd name="adj1" fmla="val 3323079"/>
            </a:avLst>
          </a:prstGeom>
          <a:ln w="19050">
            <a:solidFill>
              <a:srgbClr val="C0000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4406967" y="1210634"/>
                <a:ext cx="453970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dirty="0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6967" y="1210634"/>
                <a:ext cx="453970" cy="30008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Скругленная соединительная линия 60"/>
          <p:cNvCxnSpPr/>
          <p:nvPr/>
        </p:nvCxnSpPr>
        <p:spPr>
          <a:xfrm rot="16200000" flipH="1">
            <a:off x="5224110" y="790703"/>
            <a:ext cx="12700" cy="613398"/>
          </a:xfrm>
          <a:prstGeom prst="curvedConnector3">
            <a:avLst>
              <a:gd name="adj1" fmla="val 3323079"/>
            </a:avLst>
          </a:prstGeom>
          <a:ln w="19050">
            <a:solidFill>
              <a:srgbClr val="C0000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4994164" y="1213387"/>
                <a:ext cx="453970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dirty="0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4164" y="1213387"/>
                <a:ext cx="453970" cy="30008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Скругленная соединительная линия 62"/>
          <p:cNvCxnSpPr>
            <a:stCxn id="37" idx="2"/>
            <a:endCxn id="38" idx="2"/>
          </p:cNvCxnSpPr>
          <p:nvPr/>
        </p:nvCxnSpPr>
        <p:spPr>
          <a:xfrm rot="16200000" flipH="1">
            <a:off x="5857943" y="725918"/>
            <a:ext cx="12700" cy="712063"/>
          </a:xfrm>
          <a:prstGeom prst="curvedConnector3">
            <a:avLst>
              <a:gd name="adj1" fmla="val 3461535"/>
            </a:avLst>
          </a:prstGeom>
          <a:ln w="19050">
            <a:solidFill>
              <a:srgbClr val="C0000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5624751" y="1197935"/>
                <a:ext cx="453970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dirty="0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4751" y="1197935"/>
                <a:ext cx="453970" cy="30008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Скругленная соединительная линия 64"/>
          <p:cNvCxnSpPr>
            <a:stCxn id="38" idx="2"/>
            <a:endCxn id="39" idx="2"/>
          </p:cNvCxnSpPr>
          <p:nvPr/>
        </p:nvCxnSpPr>
        <p:spPr>
          <a:xfrm rot="16200000" flipH="1">
            <a:off x="6622477" y="673447"/>
            <a:ext cx="12700" cy="817005"/>
          </a:xfrm>
          <a:prstGeom prst="curvedConnector3">
            <a:avLst>
              <a:gd name="adj1" fmla="val 3461535"/>
            </a:avLst>
          </a:prstGeom>
          <a:ln w="19050">
            <a:solidFill>
              <a:srgbClr val="C0000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6374057" y="1197934"/>
                <a:ext cx="453970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dirty="0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4057" y="1197934"/>
                <a:ext cx="453970" cy="30008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7" name="Скругленная соединительная линия 76"/>
          <p:cNvCxnSpPr>
            <a:stCxn id="39" idx="2"/>
            <a:endCxn id="40" idx="2"/>
          </p:cNvCxnSpPr>
          <p:nvPr/>
        </p:nvCxnSpPr>
        <p:spPr>
          <a:xfrm rot="16200000" flipH="1">
            <a:off x="7496102" y="616827"/>
            <a:ext cx="12700" cy="930245"/>
          </a:xfrm>
          <a:prstGeom prst="curvedConnector3">
            <a:avLst>
              <a:gd name="adj1" fmla="val 3530772"/>
            </a:avLst>
          </a:prstGeom>
          <a:ln w="19050">
            <a:solidFill>
              <a:srgbClr val="C0000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7271572" y="1197934"/>
                <a:ext cx="453970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dirty="0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572" y="1197934"/>
                <a:ext cx="453970" cy="30008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043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0"/>
                            </p:stCondLst>
                            <p:childTnLst>
                              <p:par>
                                <p:cTn id="83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500"/>
                            </p:stCondLst>
                            <p:childTnLst>
                              <p:par>
                                <p:cTn id="97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000"/>
                            </p:stCondLst>
                            <p:childTnLst>
                              <p:par>
                                <p:cTn id="1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500"/>
                            </p:stCondLst>
                            <p:childTnLst>
                              <p:par>
                                <p:cTn id="111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500"/>
                            </p:stCondLst>
                            <p:childTnLst>
                              <p:par>
                                <p:cTn id="125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8000"/>
                            </p:stCondLst>
                            <p:childTnLst>
                              <p:par>
                                <p:cTn id="1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8500"/>
                            </p:stCondLst>
                            <p:childTnLst>
                              <p:par>
                                <p:cTn id="13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9000"/>
                            </p:stCondLst>
                            <p:childTnLst>
                              <p:par>
                                <p:cTn id="1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500"/>
                            </p:stCondLst>
                            <p:childTnLst>
                              <p:par>
                                <p:cTn id="153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7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41" grpId="0"/>
      <p:bldP spid="43" grpId="0"/>
      <p:bldP spid="44" grpId="0"/>
      <p:bldP spid="45" grpId="0"/>
      <p:bldP spid="47" grpId="0"/>
      <p:bldP spid="47" grpId="1"/>
      <p:bldP spid="50" grpId="0"/>
      <p:bldP spid="50" grpId="1"/>
      <p:bldP spid="52" grpId="0"/>
      <p:bldP spid="52" grpId="1"/>
      <p:bldP spid="54" grpId="0"/>
      <p:bldP spid="54" grpId="1"/>
      <p:bldP spid="56" grpId="0"/>
      <p:bldP spid="56" grpId="1"/>
      <p:bldP spid="58" grpId="0"/>
      <p:bldP spid="58" grpId="1"/>
      <p:bldP spid="60" grpId="0"/>
      <p:bldP spid="60" grpId="1"/>
      <p:bldP spid="62" grpId="0"/>
      <p:bldP spid="62" grpId="1"/>
      <p:bldP spid="64" grpId="0"/>
      <p:bldP spid="64" grpId="1"/>
      <p:bldP spid="66" grpId="0"/>
      <p:bldP spid="66" grpId="1"/>
      <p:bldP spid="78" grpId="0"/>
      <p:bldP spid="7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0"/>
            <a:ext cx="9145599" cy="51444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5950" y="361951"/>
            <a:ext cx="4395768" cy="3107108"/>
          </a:xfrm>
          <a:prstGeom prst="rect">
            <a:avLst/>
          </a:prstGeom>
          <a:scene3d>
            <a:camera prst="isometricOffAxis2Left">
              <a:rot lat="416365" lon="369918" rev="21533259"/>
            </a:camera>
            <a:lightRig rig="threePt" dir="t"/>
          </a:scene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752" y="547636"/>
            <a:ext cx="329492" cy="108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192" y="576113"/>
            <a:ext cx="311186" cy="1080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880" y="593650"/>
            <a:ext cx="279152" cy="108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928" y="611234"/>
            <a:ext cx="270000" cy="1080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644" y="623358"/>
            <a:ext cx="267712" cy="108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565" y="654265"/>
            <a:ext cx="272288" cy="108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18952" y="687697"/>
            <a:ext cx="2996114" cy="916183"/>
          </a:xfrm>
          <a:prstGeom prst="wedgeRoundRectCallout">
            <a:avLst>
              <a:gd name="adj1" fmla="val 45106"/>
              <a:gd name="adj2" fmla="val 83551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Вот </a:t>
            </a:r>
            <a:r>
              <a:rPr lang="ru-RU" sz="1400" dirty="0" smtClean="0"/>
              <a:t>теперь </a:t>
            </a:r>
            <a:r>
              <a:rPr lang="ru-RU" sz="1400" dirty="0"/>
              <a:t>я точно всё </a:t>
            </a:r>
            <a:r>
              <a:rPr lang="ru-RU" sz="1400" dirty="0" smtClean="0"/>
              <a:t>понял. </a:t>
            </a:r>
          </a:p>
          <a:p>
            <a:pPr algn="ctr"/>
            <a:r>
              <a:rPr lang="ru-RU" sz="1400" dirty="0" smtClean="0"/>
              <a:t>Посмотри</a:t>
            </a:r>
            <a:r>
              <a:rPr lang="ru-RU" sz="1400" dirty="0"/>
              <a:t>, как я расставил своих солдатиков!</a:t>
            </a:r>
            <a:endParaRPr lang="ru-RU" sz="1400" dirty="0">
              <a:solidFill>
                <a:srgbClr val="FFC000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4" y="2358684"/>
            <a:ext cx="2880000" cy="2880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171562" y="1999415"/>
            <a:ext cx="1555348" cy="916183"/>
          </a:xfrm>
          <a:prstGeom prst="wedgeRoundRectCallout">
            <a:avLst>
              <a:gd name="adj1" fmla="val -34999"/>
              <a:gd name="adj2" fmla="val 72921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Да, Саша, ты сделал всё правильно!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7880" y="2136531"/>
            <a:ext cx="1242699" cy="2880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497" y="1773335"/>
            <a:ext cx="1195312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26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58775" y="909934"/>
            <a:ext cx="842645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/>
              <a:t>Из </a:t>
            </a:r>
            <a:r>
              <a:rPr lang="ru-RU" sz="1400" dirty="0"/>
              <a:t>указанных </a:t>
            </a:r>
            <a:r>
              <a:rPr lang="ru-RU" sz="1400" dirty="0" smtClean="0"/>
              <a:t>чисел </a:t>
            </a:r>
            <a:r>
              <a:rPr lang="ru-RU" sz="1400" dirty="0"/>
              <a:t>выберите </a:t>
            </a:r>
            <a:r>
              <a:rPr lang="ru-RU" sz="1400" dirty="0" smtClean="0"/>
              <a:t>натуральные: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58774" y="194603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29333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37087" y="1212610"/>
                <a:ext cx="5469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 dirty="0" smtClean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ru-RU" sz="1800" b="0" i="1" dirty="0" smtClean="0"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087" y="1212610"/>
                <a:ext cx="546945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23016" y="1212610"/>
                <a:ext cx="6751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251</m:t>
                      </m:r>
                      <m:r>
                        <a:rPr lang="ru-RU" sz="1800" b="0" i="1" dirty="0" smtClean="0"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016" y="1212610"/>
                <a:ext cx="675185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458057" y="1209060"/>
                <a:ext cx="9348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72072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12 800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057" y="1209060"/>
                <a:ext cx="93487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358775" y="2691795"/>
            <a:ext cx="842645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/>
              <a:t>Натуральные числа:</a:t>
            </a:r>
            <a:endParaRPr lang="ru-RU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582603" y="1064680"/>
                <a:ext cx="457176" cy="6108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8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800" i="1" dirty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ru-RU" sz="1800" i="1" dirty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ru-RU" sz="1800" b="0" i="1" dirty="0" smtClean="0"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603" y="1064680"/>
                <a:ext cx="457176" cy="610873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/>
              <p:cNvSpPr/>
              <p:nvPr/>
            </p:nvSpPr>
            <p:spPr>
              <a:xfrm>
                <a:off x="1272048" y="1209060"/>
                <a:ext cx="4187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/>
                        </a:rPr>
                        <m:t>0,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17" name="Прямоугольник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2048" y="1209060"/>
                <a:ext cx="41870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3553825" y="2684352"/>
            <a:ext cx="1243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/>
              <a:t>.</a:t>
            </a:r>
            <a:endParaRPr lang="ru-RU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2193517" y="1212610"/>
                <a:ext cx="2904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 dirty="0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3517" y="1212610"/>
                <a:ext cx="29046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12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93827E-6 L 0.19132 0.26852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6" y="1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93827E-6 L 0.16267 0.26698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25" y="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185 L 0.14166 0.26759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13272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2" grpId="0"/>
      <p:bldP spid="2" grpId="1"/>
      <p:bldP spid="8" grpId="0"/>
      <p:bldP spid="8" grpId="1"/>
      <p:bldP spid="10" grpId="0"/>
      <p:bldP spid="10" grpId="1"/>
      <p:bldP spid="11" grpId="0"/>
      <p:bldP spid="4" grpId="0"/>
      <p:bldP spid="17" grpId="0"/>
      <p:bldP spid="18" grpId="0"/>
      <p:bldP spid="5" grpId="0"/>
      <p:bldP spid="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58775" y="909934"/>
            <a:ext cx="842645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/>
              <a:t>Из </a:t>
            </a:r>
            <a:r>
              <a:rPr lang="ru-RU" sz="1400" dirty="0"/>
              <a:t>записанных рядов чисел назовите натуральный:</a:t>
            </a:r>
            <a:endParaRPr lang="ru-RU" sz="1400" dirty="0" smtClean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58774" y="267027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863669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775" y="3262134"/>
            <a:ext cx="842645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/>
              <a:t>Натуральный ряд:</a:t>
            </a:r>
            <a:endParaRPr lang="ru-RU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239135" y="1126266"/>
                <a:ext cx="21275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 dirty="0" smtClean="0">
                          <a:latin typeface="Cambria Math"/>
                          <a:ea typeface="Cambria Math" pitchFamily="18" charset="0"/>
                        </a:rPr>
                        <m:t>0, 1, 2, 3, 4, 5, 6, 7, …</m:t>
                      </m:r>
                    </m:oMath>
                  </m:oMathPara>
                </a14:m>
                <a:endParaRPr lang="ru-RU" sz="1800" i="1" dirty="0" smtClean="0">
                  <a:latin typeface="Cambria Math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135" y="1126266"/>
                <a:ext cx="2127505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257241" y="2113687"/>
                <a:ext cx="4572000" cy="36933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1800" i="1" dirty="0">
                          <a:latin typeface="Cambria Math"/>
                          <a:ea typeface="Cambria Math" pitchFamily="18" charset="0"/>
                        </a:rPr>
                        <m:t>1, 3, 5, 7, 9, 1, …</m:t>
                      </m:r>
                    </m:oMath>
                  </m:oMathPara>
                </a14:m>
                <a:endParaRPr lang="ru-RU" sz="1600" dirty="0"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241" y="2113687"/>
                <a:ext cx="4572000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239135" y="1427479"/>
                <a:ext cx="191270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 dirty="0">
                          <a:latin typeface="Cambria Math"/>
                          <a:ea typeface="Cambria Math" pitchFamily="18" charset="0"/>
                        </a:rPr>
                        <m:t>1, 2, 3, 4, 5, 6, 7, …</m:t>
                      </m:r>
                    </m:oMath>
                  </m:oMathPara>
                </a14:m>
                <a:endParaRPr lang="ru-RU" sz="1800" i="1" dirty="0">
                  <a:latin typeface="Cambria Math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135" y="1427479"/>
                <a:ext cx="1912703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/>
              <p:cNvSpPr/>
              <p:nvPr/>
            </p:nvSpPr>
            <p:spPr>
              <a:xfrm>
                <a:off x="239135" y="1762461"/>
                <a:ext cx="191270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 dirty="0">
                          <a:latin typeface="Cambria Math"/>
                          <a:ea typeface="Cambria Math" pitchFamily="18" charset="0"/>
                        </a:rPr>
                        <m:t>7, 6, 5, 4, 3, 2, 1, …</m:t>
                      </m:r>
                    </m:oMath>
                  </m:oMathPara>
                </a14:m>
                <a:endParaRPr lang="ru-RU" sz="1800" dirty="0"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13" name="Прямоугольник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135" y="1762461"/>
                <a:ext cx="1912703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Прямоугольник 18"/>
              <p:cNvSpPr/>
              <p:nvPr/>
            </p:nvSpPr>
            <p:spPr>
              <a:xfrm>
                <a:off x="1863950" y="3158031"/>
                <a:ext cx="191270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 dirty="0">
                          <a:latin typeface="Cambria Math"/>
                          <a:ea typeface="Cambria Math" pitchFamily="18" charset="0"/>
                        </a:rPr>
                        <m:t>1, 2, 3, 4, 5, 6, 7, …</m:t>
                      </m:r>
                    </m:oMath>
                  </m:oMathPara>
                </a14:m>
                <a:endParaRPr lang="ru-RU" sz="1800" i="1" dirty="0">
                  <a:latin typeface="Cambria Math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19" name="Прямоугольник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3950" y="3158031"/>
                <a:ext cx="1912703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387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1" grpId="0"/>
      <p:bldP spid="4" grpId="0"/>
      <p:bldP spid="3" grpId="0"/>
      <p:bldP spid="7" grpId="0"/>
      <p:bldP spid="13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267200" y="387597"/>
            <a:ext cx="2851620" cy="1392909"/>
          </a:xfrm>
          <a:prstGeom prst="wedgeRoundRectCallout">
            <a:avLst>
              <a:gd name="adj1" fmla="val 41957"/>
              <a:gd name="adj2" fmla="val 80582"/>
              <a:gd name="adj3" fmla="val 16667"/>
            </a:avLst>
          </a:prstGeom>
          <a:solidFill>
            <a:schemeClr val="bg1">
              <a:alpha val="50000"/>
            </a:schemeClr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Ребята, </a:t>
            </a:r>
            <a:r>
              <a:rPr lang="ru-RU" sz="1400" dirty="0"/>
              <a:t>вы отлично справляетесь с заданиями! </a:t>
            </a:r>
            <a:endParaRPr lang="ru-RU" sz="1400" dirty="0" smtClean="0"/>
          </a:p>
          <a:p>
            <a:pPr algn="ctr"/>
            <a:r>
              <a:rPr lang="ru-RU" sz="1400" dirty="0" smtClean="0"/>
              <a:t>А </a:t>
            </a:r>
            <a:r>
              <a:rPr lang="ru-RU" sz="1400" dirty="0"/>
              <a:t>значит, вы обязательно справитесь с моей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непростой задачей.</a:t>
            </a:r>
            <a:endParaRPr lang="ru-RU" sz="1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281" y="1901550"/>
            <a:ext cx="1242699" cy="288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72" y="633655"/>
            <a:ext cx="1195312" cy="288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6268" y="1957831"/>
            <a:ext cx="2398957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9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5" y="361950"/>
                <a:ext cx="5502275" cy="733438"/>
              </a:xfrm>
              <a:prstGeom prst="wedgeRoundRectCallout">
                <a:avLst>
                  <a:gd name="adj1" fmla="val 65662"/>
                  <a:gd name="adj2" fmla="val 118930"/>
                  <a:gd name="adj3" fmla="val 16667"/>
                </a:avLst>
              </a:prstGeom>
              <a:solidFill>
                <a:srgbClr val="FFC000">
                  <a:alpha val="50000"/>
                </a:srgbClr>
              </a:solidFill>
              <a:ln>
                <a:noFill/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11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коров за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ru-RU" sz="1400" dirty="0"/>
                  <a:t> дня съедают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33</m:t>
                    </m:r>
                  </m:oMath>
                </a14:m>
                <a:r>
                  <a:rPr lang="ru-RU" sz="1400" dirty="0"/>
                  <a:t> мешка сена. </a:t>
                </a:r>
                <a:r>
                  <a:rPr lang="ru-RU" sz="1400" dirty="0" smtClean="0"/>
                  <a:t/>
                </a:r>
                <a:br>
                  <a:rPr lang="ru-RU" sz="1400" dirty="0" smtClean="0"/>
                </a:br>
                <a:r>
                  <a:rPr lang="ru-RU" sz="1400" dirty="0" smtClean="0"/>
                  <a:t>Сколько </a:t>
                </a:r>
                <a:r>
                  <a:rPr lang="ru-RU" sz="1400" dirty="0"/>
                  <a:t>мешков сена надо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коровам на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sz="1400" dirty="0"/>
                  <a:t> дней?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61950"/>
                <a:ext cx="5502275" cy="733438"/>
              </a:xfrm>
              <a:prstGeom prst="wedgeRoundRectCallout">
                <a:avLst>
                  <a:gd name="adj1" fmla="val 65662"/>
                  <a:gd name="adj2" fmla="val 118930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358775" y="1326784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261485" y="1607034"/>
                <a:ext cx="183614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b="0" i="1" dirty="0" smtClean="0">
                        <a:latin typeface="Cambria Math"/>
                        <a:ea typeface="Cambria Math" pitchFamily="18" charset="0"/>
                      </a:rPr>
                      <m:t>1</m:t>
                    </m:r>
                    <m:r>
                      <a:rPr lang="ru-RU" sz="1600" b="0" i="1" dirty="0" smtClean="0">
                        <a:latin typeface="Cambria Math"/>
                        <a:ea typeface="Cambria Math" pitchFamily="18" charset="0"/>
                      </a:rPr>
                      <m:t>) </m:t>
                    </m:r>
                    <m:r>
                      <a:rPr lang="ru-RU" sz="1600" b="0" i="1" dirty="0" smtClean="0">
                        <a:latin typeface="Cambria Math"/>
                        <a:ea typeface="Cambria Math" pitchFamily="18" charset="0"/>
                      </a:rPr>
                      <m:t>33</m:t>
                    </m:r>
                    <m:r>
                      <a:rPr lang="ru-RU" sz="1600" b="0" i="1" dirty="0" smtClean="0">
                        <a:latin typeface="Cambria Math"/>
                        <a:ea typeface="Cambria Math" pitchFamily="18" charset="0"/>
                      </a:rPr>
                      <m:t> :</m:t>
                    </m:r>
                    <m:r>
                      <a:rPr lang="ru-RU" sz="1600" b="0" i="1" dirty="0" smtClean="0">
                        <a:latin typeface="Cambria Math"/>
                        <a:ea typeface="Cambria Math" pitchFamily="18" charset="0"/>
                      </a:rPr>
                      <m:t>3</m:t>
                    </m:r>
                    <m:r>
                      <a:rPr lang="ru-RU" sz="1600" b="0" i="1" dirty="0" smtClean="0">
                        <a:latin typeface="Cambria Math"/>
                        <a:ea typeface="Cambria Math" pitchFamily="18" charset="0"/>
                      </a:rPr>
                      <m:t>=</m:t>
                    </m:r>
                    <m:r>
                      <a:rPr lang="ru-RU" sz="1600" b="0" i="1" dirty="0" smtClean="0">
                        <a:latin typeface="Cambria Math"/>
                        <a:ea typeface="Cambria Math" pitchFamily="18" charset="0"/>
                      </a:rPr>
                      <m:t>11</m:t>
                    </m:r>
                  </m:oMath>
                </a14:m>
                <a:r>
                  <a:rPr lang="ru-RU" sz="1600" i="1" dirty="0" smtClean="0">
                    <a:latin typeface="Cambria Math"/>
                    <a:ea typeface="Cambria Math" pitchFamily="18" charset="0"/>
                  </a:rPr>
                  <a:t> </a:t>
                </a:r>
                <a:r>
                  <a:rPr lang="ru-RU" sz="1600" dirty="0" smtClean="0">
                    <a:ea typeface="Cambria Math" pitchFamily="18" charset="0"/>
                  </a:rPr>
                  <a:t>(м.)</a:t>
                </a:r>
                <a:endParaRPr lang="ru-RU" sz="1600" dirty="0"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485" y="1607034"/>
                <a:ext cx="1836144" cy="338554"/>
              </a:xfrm>
              <a:prstGeom prst="rect">
                <a:avLst/>
              </a:prstGeom>
              <a:blipFill rotWithShape="1">
                <a:blip r:embed="rId5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261484" y="1986621"/>
                <a:ext cx="183614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b="0" i="1" dirty="0" smtClean="0">
                        <a:latin typeface="Cambria Math"/>
                        <a:ea typeface="Cambria Math" pitchFamily="18" charset="0"/>
                      </a:rPr>
                      <m:t>2</m:t>
                    </m:r>
                    <m:r>
                      <a:rPr lang="ru-RU" sz="1600" b="0" i="1" dirty="0" smtClean="0">
                        <a:latin typeface="Cambria Math"/>
                        <a:ea typeface="Cambria Math" pitchFamily="18" charset="0"/>
                      </a:rPr>
                      <m:t>) </m:t>
                    </m:r>
                    <m:r>
                      <a:rPr lang="ru-RU" sz="1600" b="0" i="1" dirty="0" smtClean="0">
                        <a:latin typeface="Cambria Math"/>
                        <a:ea typeface="Cambria Math" pitchFamily="18" charset="0"/>
                      </a:rPr>
                      <m:t>11</m:t>
                    </m:r>
                    <m:r>
                      <a:rPr lang="ru-RU" sz="1600" b="0" i="1" dirty="0" smtClean="0">
                        <a:latin typeface="Cambria Math"/>
                        <a:ea typeface="Cambria Math" pitchFamily="18" charset="0"/>
                      </a:rPr>
                      <m:t> :</m:t>
                    </m:r>
                    <m:r>
                      <a:rPr lang="ru-RU" sz="1600" b="0" i="1" dirty="0" smtClean="0">
                        <a:latin typeface="Cambria Math"/>
                        <a:ea typeface="Cambria Math" pitchFamily="18" charset="0"/>
                      </a:rPr>
                      <m:t>11</m:t>
                    </m:r>
                    <m:r>
                      <a:rPr lang="ru-RU" sz="1600" b="0" i="1" dirty="0" smtClean="0">
                        <a:latin typeface="Cambria Math"/>
                        <a:ea typeface="Cambria Math" pitchFamily="18" charset="0"/>
                      </a:rPr>
                      <m:t>=</m:t>
                    </m:r>
                    <m:r>
                      <a:rPr lang="ru-RU" sz="1600" b="0" i="1" dirty="0" smtClean="0">
                        <a:latin typeface="Cambria Math"/>
                        <a:ea typeface="Cambria Math" pitchFamily="18" charset="0"/>
                      </a:rPr>
                      <m:t>1</m:t>
                    </m:r>
                  </m:oMath>
                </a14:m>
                <a:r>
                  <a:rPr lang="ru-RU" sz="1600" i="1" dirty="0" smtClean="0">
                    <a:latin typeface="Cambria Math"/>
                    <a:ea typeface="Cambria Math" pitchFamily="18" charset="0"/>
                  </a:rPr>
                  <a:t> </a:t>
                </a:r>
                <a:r>
                  <a:rPr lang="ru-RU" sz="1600" dirty="0" smtClean="0">
                    <a:ea typeface="Cambria Math" pitchFamily="18" charset="0"/>
                  </a:rPr>
                  <a:t>(м.)</a:t>
                </a:r>
                <a:endParaRPr lang="ru-RU" sz="1600" dirty="0"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484" y="1986621"/>
                <a:ext cx="1836144" cy="338554"/>
              </a:xfrm>
              <a:prstGeom prst="rect">
                <a:avLst/>
              </a:prstGeom>
              <a:blipFill rotWithShape="1">
                <a:blip r:embed="rId6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261485" y="2401572"/>
                <a:ext cx="161935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b="0" i="1" dirty="0" smtClean="0">
                        <a:latin typeface="Cambria Math"/>
                        <a:ea typeface="Cambria Math" pitchFamily="18" charset="0"/>
                      </a:rPr>
                      <m:t>3</m:t>
                    </m:r>
                    <m:r>
                      <a:rPr lang="ru-RU" sz="1600" b="0" i="1" dirty="0" smtClean="0">
                        <a:latin typeface="Cambria Math"/>
                        <a:ea typeface="Cambria Math" pitchFamily="18" charset="0"/>
                      </a:rPr>
                      <m:t>) </m:t>
                    </m:r>
                    <m:r>
                      <a:rPr lang="ru-RU" sz="1600" b="0" i="1" dirty="0" smtClean="0">
                        <a:latin typeface="Cambria Math"/>
                        <a:ea typeface="Cambria Math" pitchFamily="18" charset="0"/>
                      </a:rPr>
                      <m:t>5</m:t>
                    </m:r>
                    <m:r>
                      <a:rPr lang="ru-RU" sz="1600" b="0" i="1" dirty="0" smtClean="0">
                        <a:latin typeface="Cambria Math"/>
                        <a:ea typeface="Cambria Math" pitchFamily="18" charset="0"/>
                      </a:rPr>
                      <m:t>∙</m:t>
                    </m:r>
                    <m:r>
                      <a:rPr lang="ru-RU" sz="1600" b="0" i="1" dirty="0" smtClean="0">
                        <a:latin typeface="Cambria Math"/>
                        <a:ea typeface="Cambria Math" pitchFamily="18" charset="0"/>
                      </a:rPr>
                      <m:t>1</m:t>
                    </m:r>
                    <m:r>
                      <a:rPr lang="ru-RU" sz="1600" b="0" i="1" dirty="0" smtClean="0">
                        <a:latin typeface="Cambria Math"/>
                        <a:ea typeface="Cambria Math" pitchFamily="18" charset="0"/>
                      </a:rPr>
                      <m:t>=</m:t>
                    </m:r>
                    <m:r>
                      <a:rPr lang="ru-RU" sz="1600" b="0" i="1" dirty="0" smtClean="0">
                        <a:latin typeface="Cambria Math"/>
                        <a:ea typeface="Cambria Math" pitchFamily="18" charset="0"/>
                      </a:rPr>
                      <m:t>5</m:t>
                    </m:r>
                  </m:oMath>
                </a14:m>
                <a:r>
                  <a:rPr lang="ru-RU" sz="1600" i="1" dirty="0" smtClean="0">
                    <a:latin typeface="Cambria Math"/>
                    <a:ea typeface="Cambria Math" pitchFamily="18" charset="0"/>
                  </a:rPr>
                  <a:t> </a:t>
                </a:r>
                <a:r>
                  <a:rPr lang="ru-RU" sz="1600" dirty="0" smtClean="0">
                    <a:ea typeface="Cambria Math" pitchFamily="18" charset="0"/>
                  </a:rPr>
                  <a:t>(м.)</a:t>
                </a:r>
                <a:endParaRPr lang="ru-RU" sz="1600" dirty="0"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485" y="2401572"/>
                <a:ext cx="1619354" cy="338554"/>
              </a:xfrm>
              <a:prstGeom prst="rect">
                <a:avLst/>
              </a:prstGeom>
              <a:blipFill>
                <a:blip r:embed="rId7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/>
              <p:cNvSpPr/>
              <p:nvPr/>
            </p:nvSpPr>
            <p:spPr>
              <a:xfrm>
                <a:off x="261485" y="2778992"/>
                <a:ext cx="173316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b="0" i="1" dirty="0" smtClean="0">
                        <a:latin typeface="Cambria Math"/>
                        <a:ea typeface="Cambria Math" pitchFamily="18" charset="0"/>
                      </a:rPr>
                      <m:t>4</m:t>
                    </m:r>
                    <m:r>
                      <a:rPr lang="ru-RU" sz="1600" b="0" i="1" dirty="0" smtClean="0">
                        <a:latin typeface="Cambria Math"/>
                        <a:ea typeface="Cambria Math" pitchFamily="18" charset="0"/>
                      </a:rPr>
                      <m:t>) </m:t>
                    </m:r>
                    <m:r>
                      <a:rPr lang="ru-RU" sz="1600" b="0" i="1" dirty="0" smtClean="0">
                        <a:latin typeface="Cambria Math"/>
                        <a:ea typeface="Cambria Math" pitchFamily="18" charset="0"/>
                      </a:rPr>
                      <m:t>5</m:t>
                    </m:r>
                    <m:r>
                      <a:rPr lang="ru-RU" sz="1600" b="0" i="1" dirty="0" smtClean="0">
                        <a:latin typeface="Cambria Math"/>
                        <a:ea typeface="Cambria Math" pitchFamily="18" charset="0"/>
                      </a:rPr>
                      <m:t>∙</m:t>
                    </m:r>
                    <m:r>
                      <a:rPr lang="ru-RU" sz="1600" b="0" i="1" dirty="0" smtClean="0">
                        <a:latin typeface="Cambria Math"/>
                        <a:ea typeface="Cambria Math" pitchFamily="18" charset="0"/>
                      </a:rPr>
                      <m:t>5</m:t>
                    </m:r>
                    <m:r>
                      <a:rPr lang="ru-RU" sz="1600" b="0" i="1" dirty="0" smtClean="0">
                        <a:latin typeface="Cambria Math"/>
                        <a:ea typeface="Cambria Math" pitchFamily="18" charset="0"/>
                      </a:rPr>
                      <m:t>=</m:t>
                    </m:r>
                    <m:r>
                      <a:rPr lang="ru-RU" sz="1600" b="0" i="1" dirty="0" smtClean="0">
                        <a:latin typeface="Cambria Math"/>
                        <a:ea typeface="Cambria Math" pitchFamily="18" charset="0"/>
                      </a:rPr>
                      <m:t>25</m:t>
                    </m:r>
                  </m:oMath>
                </a14:m>
                <a:r>
                  <a:rPr lang="ru-RU" sz="1600" i="1" dirty="0" smtClean="0">
                    <a:latin typeface="Cambria Math"/>
                    <a:ea typeface="Cambria Math" pitchFamily="18" charset="0"/>
                  </a:rPr>
                  <a:t> </a:t>
                </a:r>
                <a:r>
                  <a:rPr lang="ru-RU" sz="1600" dirty="0" smtClean="0">
                    <a:ea typeface="Cambria Math" pitchFamily="18" charset="0"/>
                  </a:rPr>
                  <a:t>(м.)</a:t>
                </a:r>
                <a:endParaRPr lang="ru-RU" sz="1600" dirty="0"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11" name="Прямоугольник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485" y="2778992"/>
                <a:ext cx="1733167" cy="338554"/>
              </a:xfrm>
              <a:prstGeom prst="rect">
                <a:avLst/>
              </a:prstGeom>
              <a:blipFill>
                <a:blip r:embed="rId8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021810" y="1659167"/>
                <a:ext cx="4213225" cy="2405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– съедают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11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коров </a:t>
                </a:r>
                <a:r>
                  <a:rPr lang="ru-RU" sz="1400" dirty="0" smtClean="0"/>
                  <a:t>за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день</a:t>
                </a:r>
                <a:r>
                  <a:rPr lang="ru-RU" sz="1400" dirty="0" smtClean="0"/>
                  <a:t>.</a:t>
                </a:r>
                <a:endParaRPr lang="ru-RU" sz="1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1810" y="1659167"/>
                <a:ext cx="4213225" cy="240579"/>
              </a:xfrm>
              <a:prstGeom prst="rect">
                <a:avLst/>
              </a:prstGeom>
              <a:blipFill>
                <a:blip r:embed="rId9"/>
                <a:stretch>
                  <a:fillRect l="-2605" t="-12500" b="-4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021809" y="2029673"/>
                <a:ext cx="4213225" cy="2405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– съедает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корова </a:t>
                </a:r>
                <a:r>
                  <a:rPr lang="ru-RU" sz="1400" dirty="0" smtClean="0"/>
                  <a:t>за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день.</a:t>
                </a:r>
                <a:endParaRPr lang="ru-RU" sz="1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1809" y="2029673"/>
                <a:ext cx="4213225" cy="240579"/>
              </a:xfrm>
              <a:prstGeom prst="rect">
                <a:avLst/>
              </a:prstGeom>
              <a:blipFill>
                <a:blip r:embed="rId10"/>
                <a:stretch>
                  <a:fillRect l="-2605" t="-12821" b="-461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770187" y="2454586"/>
                <a:ext cx="4213225" cy="2405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– съедают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коров за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день.</a:t>
                </a:r>
                <a:endParaRPr lang="ru-RU" sz="1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187" y="2454586"/>
                <a:ext cx="4213225" cy="240579"/>
              </a:xfrm>
              <a:prstGeom prst="rect">
                <a:avLst/>
              </a:prstGeom>
              <a:blipFill>
                <a:blip r:embed="rId11"/>
                <a:stretch>
                  <a:fillRect l="-2601" t="-15385" b="-461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882033" y="2823008"/>
                <a:ext cx="4213225" cy="2405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/>
                  <a:t>– съедят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коров за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дней.</a:t>
                </a:r>
                <a:endParaRPr lang="ru-RU" sz="18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2033" y="2823008"/>
                <a:ext cx="4213225" cy="240579"/>
              </a:xfrm>
              <a:prstGeom prst="rect">
                <a:avLst/>
              </a:prstGeom>
              <a:blipFill>
                <a:blip r:embed="rId12"/>
                <a:stretch>
                  <a:fillRect l="-2605" t="-12500" b="-4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358775" y="3262717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Ответ: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003299" y="3242310"/>
                <a:ext cx="4213225" cy="2405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/>
                      </a:rPr>
                      <m:t>25</m:t>
                    </m:r>
                  </m:oMath>
                </a14:m>
                <a:r>
                  <a:rPr lang="ru-RU" sz="1400" dirty="0" smtClean="0"/>
                  <a:t> мешков сена съедят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коров за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дней.</a:t>
                </a:r>
                <a:endParaRPr lang="ru-RU" sz="1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299" y="3242310"/>
                <a:ext cx="4213225" cy="240579"/>
              </a:xfrm>
              <a:prstGeom prst="rect">
                <a:avLst/>
              </a:prstGeom>
              <a:blipFill>
                <a:blip r:embed="rId13"/>
                <a:stretch>
                  <a:fillRect l="-1737" t="-12821" b="-461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0178" y="1095388"/>
            <a:ext cx="2398957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4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6" grpId="0"/>
      <p:bldP spid="17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58775" y="1093232"/>
                <a:ext cx="7327617" cy="35779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itchFamily="34" charset="0"/>
                  <a:buChar char="•"/>
                </a:pPr>
                <a:r>
                  <a:rPr lang="ru-RU" sz="1800" dirty="0">
                    <a:solidFill>
                      <a:schemeClr val="bg1"/>
                    </a:solidFill>
                  </a:rPr>
                  <a:t>Числа </a:t>
                </a:r>
                <a14:m>
                  <m:oMath xmlns:m="http://schemas.openxmlformats.org/officeDocument/2006/math">
                    <m:r>
                      <a:rPr lang="ru-RU" sz="2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1, 2, 3, 4, 5, 6, 7, 8, 9, 10, 11, 12</m:t>
                    </m:r>
                  </m:oMath>
                </a14:m>
                <a:r>
                  <a:rPr lang="ru-RU" sz="1800" dirty="0">
                    <a:solidFill>
                      <a:schemeClr val="bg1"/>
                    </a:solidFill>
                  </a:rPr>
                  <a:t> и так далее, </a:t>
                </a:r>
                <a:r>
                  <a:rPr lang="ru-RU" sz="1800" dirty="0" smtClean="0">
                    <a:solidFill>
                      <a:schemeClr val="bg1"/>
                    </a:solidFill>
                  </a:rPr>
                  <a:t/>
                </a:r>
                <a:br>
                  <a:rPr lang="ru-RU" sz="1800" dirty="0" smtClean="0">
                    <a:solidFill>
                      <a:schemeClr val="bg1"/>
                    </a:solidFill>
                  </a:rPr>
                </a:br>
                <a:r>
                  <a:rPr lang="ru-RU" sz="1800" dirty="0" smtClean="0">
                    <a:solidFill>
                      <a:schemeClr val="bg1"/>
                    </a:solidFill>
                  </a:rPr>
                  <a:t>используемые </a:t>
                </a:r>
                <a:r>
                  <a:rPr lang="ru-RU" sz="1800" dirty="0">
                    <a:solidFill>
                      <a:schemeClr val="bg1"/>
                    </a:solidFill>
                  </a:rPr>
                  <a:t>при счёте предметов, называют </a:t>
                </a:r>
                <a:r>
                  <a:rPr lang="ru-RU" sz="1800" dirty="0">
                    <a:solidFill>
                      <a:srgbClr val="FFC000"/>
                    </a:solidFill>
                  </a:rPr>
                  <a:t>натуральными.</a:t>
                </a: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itchFamily="34" charset="0"/>
                  <a:buChar char="•"/>
                </a:pPr>
                <a:r>
                  <a:rPr lang="ru-RU" sz="1800" dirty="0">
                    <a:solidFill>
                      <a:schemeClr val="bg1"/>
                    </a:solidFill>
                  </a:rPr>
                  <a:t>Все натуральные числа, записанные в порядке возрастания, образуют </a:t>
                </a:r>
                <a:r>
                  <a:rPr lang="ru-RU" sz="1800" dirty="0">
                    <a:solidFill>
                      <a:srgbClr val="FFC000"/>
                    </a:solidFill>
                  </a:rPr>
                  <a:t>ряд натуральных чисел </a:t>
                </a:r>
                <a:r>
                  <a:rPr lang="ru-RU" sz="1800" dirty="0" smtClean="0">
                    <a:solidFill>
                      <a:srgbClr val="FFC000"/>
                    </a:solidFill>
                  </a:rPr>
                  <a:t>(натуральный </a:t>
                </a:r>
                <a:r>
                  <a:rPr lang="ru-RU" sz="1800" dirty="0">
                    <a:solidFill>
                      <a:srgbClr val="FFC000"/>
                    </a:solidFill>
                  </a:rPr>
                  <a:t>ряд).</a:t>
                </a: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itchFamily="34" charset="0"/>
                  <a:buChar char="•"/>
                </a:pPr>
                <a:r>
                  <a:rPr lang="ru-RU" sz="1800" dirty="0">
                    <a:solidFill>
                      <a:schemeClr val="bg1"/>
                    </a:solidFill>
                  </a:rPr>
                  <a:t>Натуральный ряд чисел начинается с числа </a:t>
                </a:r>
                <a14:m>
                  <m:oMath xmlns:m="http://schemas.openxmlformats.org/officeDocument/2006/math">
                    <m:r>
                      <a:rPr lang="ru-RU" sz="20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800" dirty="0" smtClean="0">
                    <a:solidFill>
                      <a:srgbClr val="FFC000"/>
                    </a:solidFill>
                  </a:rPr>
                  <a:t>,</a:t>
                </a:r>
                <a:r>
                  <a:rPr lang="ru-RU" sz="1800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1800" dirty="0">
                    <a:solidFill>
                      <a:schemeClr val="bg1"/>
                    </a:solidFill>
                  </a:rPr>
                  <a:t>и это есть </a:t>
                </a:r>
                <a:r>
                  <a:rPr lang="ru-RU" sz="1800" dirty="0">
                    <a:solidFill>
                      <a:srgbClr val="FFC000"/>
                    </a:solidFill>
                  </a:rPr>
                  <a:t>наименьшее число </a:t>
                </a:r>
                <a:r>
                  <a:rPr lang="ru-RU" sz="1800" dirty="0">
                    <a:solidFill>
                      <a:schemeClr val="bg1"/>
                    </a:solidFill>
                  </a:rPr>
                  <a:t>натурального ряда.</a:t>
                </a: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itchFamily="34" charset="0"/>
                  <a:buChar char="•"/>
                </a:pPr>
                <a:r>
                  <a:rPr lang="ru-RU" sz="1800" dirty="0">
                    <a:solidFill>
                      <a:schemeClr val="bg1"/>
                    </a:solidFill>
                  </a:rPr>
                  <a:t>В натуральном ряду за каждым числом следует ещё одно число, </a:t>
                </a:r>
                <a:r>
                  <a:rPr lang="ru-RU" sz="1800" dirty="0">
                    <a:solidFill>
                      <a:srgbClr val="FFC000"/>
                    </a:solidFill>
                  </a:rPr>
                  <a:t>большее предыдущего на </a:t>
                </a:r>
                <a14:m>
                  <m:oMath xmlns:m="http://schemas.openxmlformats.org/officeDocument/2006/math">
                    <m:r>
                      <a:rPr lang="ru-RU" sz="20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800" dirty="0" smtClean="0">
                    <a:solidFill>
                      <a:srgbClr val="FFC000"/>
                    </a:solidFill>
                  </a:rPr>
                  <a:t>.</a:t>
                </a:r>
                <a:endParaRPr lang="ru-RU" sz="1800" dirty="0">
                  <a:solidFill>
                    <a:srgbClr val="FFC000"/>
                  </a:solidFill>
                </a:endParaRP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itchFamily="34" charset="0"/>
                  <a:buChar char="•"/>
                </a:pPr>
                <a:r>
                  <a:rPr lang="ru-RU" sz="1800" dirty="0">
                    <a:solidFill>
                      <a:schemeClr val="bg1"/>
                    </a:solidFill>
                  </a:rPr>
                  <a:t>В натуральном ряду чисел </a:t>
                </a:r>
                <a:r>
                  <a:rPr lang="ru-RU" sz="1800" dirty="0">
                    <a:solidFill>
                      <a:srgbClr val="FFC000"/>
                    </a:solidFill>
                  </a:rPr>
                  <a:t>нет последнего числа.</a:t>
                </a: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itchFamily="34" charset="0"/>
                  <a:buChar char="•"/>
                </a:pPr>
                <a:r>
                  <a:rPr lang="ru-RU" sz="1800" dirty="0">
                    <a:solidFill>
                      <a:schemeClr val="bg1"/>
                    </a:solidFill>
                  </a:rPr>
                  <a:t>Число </a:t>
                </a:r>
                <a14:m>
                  <m:oMath xmlns:m="http://schemas.openxmlformats.org/officeDocument/2006/math">
                    <m:r>
                      <a:rPr lang="ru-RU" sz="20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1800" dirty="0">
                    <a:solidFill>
                      <a:schemeClr val="bg1"/>
                    </a:solidFill>
                  </a:rPr>
                  <a:t>не является натуральным </a:t>
                </a:r>
                <a:r>
                  <a:rPr lang="ru-RU" sz="1800" dirty="0" smtClean="0">
                    <a:solidFill>
                      <a:schemeClr val="bg1"/>
                    </a:solidFill>
                  </a:rPr>
                  <a:t>числом.</a:t>
                </a:r>
                <a:endParaRPr lang="ru-RU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1093232"/>
                <a:ext cx="7327617" cy="3577903"/>
              </a:xfrm>
              <a:prstGeom prst="rect">
                <a:avLst/>
              </a:prstGeom>
              <a:blipFill>
                <a:blip r:embed="rId5"/>
                <a:stretch>
                  <a:fillRect l="-1830" t="-2044" r="-2329" b="-35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58775" y="361950"/>
            <a:ext cx="842645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+mj-lt"/>
              </a:rPr>
              <a:t>Итоги урока</a:t>
            </a:r>
          </a:p>
        </p:txBody>
      </p:sp>
    </p:spTree>
    <p:extLst>
      <p:ext uri="{BB962C8B-B14F-4D97-AF65-F5344CB8AC3E}">
        <p14:creationId xmlns:p14="http://schemas.microsoft.com/office/powerpoint/2010/main" val="314646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0"/>
            <a:ext cx="9145599" cy="51444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5950" y="361951"/>
            <a:ext cx="4395768" cy="3107108"/>
          </a:xfrm>
          <a:prstGeom prst="rect">
            <a:avLst/>
          </a:prstGeom>
          <a:scene3d>
            <a:camera prst="isometricOffAxis2Left">
              <a:rot lat="416365" lon="369918" rev="21533259"/>
            </a:camera>
            <a:lightRig rig="threePt" dir="t"/>
          </a:scene3d>
        </p:spPr>
      </p:pic>
      <p:sp>
        <p:nvSpPr>
          <p:cNvPr id="17" name="TextBox 16"/>
          <p:cNvSpPr txBox="1"/>
          <p:nvPr/>
        </p:nvSpPr>
        <p:spPr>
          <a:xfrm>
            <a:off x="5264727" y="1537834"/>
            <a:ext cx="2727273" cy="677820"/>
          </a:xfrm>
          <a:prstGeom prst="wedgeRoundRectCallout">
            <a:avLst>
              <a:gd name="adj1" fmla="val 38796"/>
              <a:gd name="adj2" fmla="val 87443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Саша, а что ты делаешь? </a:t>
            </a:r>
            <a:endParaRPr lang="ru-RU" sz="1400" dirty="0" smtClean="0"/>
          </a:p>
          <a:p>
            <a:pPr algn="ctr"/>
            <a:r>
              <a:rPr lang="ru-RU" sz="1400" dirty="0" smtClean="0"/>
              <a:t>Для </a:t>
            </a:r>
            <a:r>
              <a:rPr lang="ru-RU" sz="1400" dirty="0"/>
              <a:t>чего это ты считаешь?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7880" y="2136531"/>
            <a:ext cx="1242699" cy="28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888" y="3798684"/>
            <a:ext cx="329492" cy="108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662" y="3719034"/>
            <a:ext cx="311186" cy="1080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071" y="3513133"/>
            <a:ext cx="279152" cy="108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425" y="3335792"/>
            <a:ext cx="270000" cy="1080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567" y="3569340"/>
            <a:ext cx="267712" cy="108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210" y="3673616"/>
            <a:ext cx="272288" cy="1080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497" y="1773335"/>
            <a:ext cx="1195312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7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0"/>
            <a:ext cx="9145599" cy="51444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5950" y="361951"/>
            <a:ext cx="4395768" cy="3107108"/>
          </a:xfrm>
          <a:prstGeom prst="rect">
            <a:avLst/>
          </a:prstGeom>
          <a:scene3d>
            <a:camera prst="isometricOffAxis2Left">
              <a:rot lat="416365" lon="369918" rev="21533259"/>
            </a:camera>
            <a:lightRig rig="threePt" dir="t"/>
          </a:scene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888" y="3798684"/>
            <a:ext cx="329492" cy="108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662" y="3719034"/>
            <a:ext cx="311186" cy="1080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071" y="3513133"/>
            <a:ext cx="279152" cy="108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425" y="3335792"/>
            <a:ext cx="270000" cy="1080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567" y="3569340"/>
            <a:ext cx="267712" cy="108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210" y="3673616"/>
            <a:ext cx="272288" cy="108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74618" y="1047751"/>
            <a:ext cx="2940695" cy="677820"/>
          </a:xfrm>
          <a:prstGeom prst="wedgeRoundRectCallout">
            <a:avLst>
              <a:gd name="adj1" fmla="val 45106"/>
              <a:gd name="adj2" fmla="val 83551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Я хочу привести в порядок свою коллекцию солдатиков!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7880" y="2136531"/>
            <a:ext cx="1242699" cy="288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497" y="1773335"/>
            <a:ext cx="1195312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0"/>
            <a:ext cx="9145599" cy="51444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5950" y="361951"/>
            <a:ext cx="4395768" cy="3107108"/>
          </a:xfrm>
          <a:prstGeom prst="rect">
            <a:avLst/>
          </a:prstGeom>
          <a:scene3d>
            <a:camera prst="isometricOffAxis2Left">
              <a:rot lat="416365" lon="369918" rev="21533259"/>
            </a:camera>
            <a:lightRig rig="threePt" dir="t"/>
          </a:scene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888" y="3798684"/>
            <a:ext cx="329492" cy="108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662" y="3719034"/>
            <a:ext cx="311186" cy="1080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071" y="3513133"/>
            <a:ext cx="279152" cy="108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425" y="3335792"/>
            <a:ext cx="270000" cy="1080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567" y="3569340"/>
            <a:ext cx="267712" cy="108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210" y="3673616"/>
            <a:ext cx="272288" cy="1080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02823" y="939956"/>
            <a:ext cx="3173815" cy="916183"/>
          </a:xfrm>
          <a:prstGeom prst="wedgeRoundRectCallout">
            <a:avLst>
              <a:gd name="adj1" fmla="val 38796"/>
              <a:gd name="adj2" fmla="val 87443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Посмотри: </a:t>
            </a:r>
            <a:r>
              <a:rPr lang="ru-RU" sz="1400" dirty="0"/>
              <a:t>на каждом из твоих солдатиков стоит цифра. </a:t>
            </a:r>
            <a:endParaRPr lang="ru-RU" sz="1400" dirty="0" smtClean="0"/>
          </a:p>
          <a:p>
            <a:pPr algn="ctr"/>
            <a:r>
              <a:rPr lang="ru-RU" sz="1400" dirty="0" smtClean="0"/>
              <a:t>Ну </a:t>
            </a:r>
            <a:r>
              <a:rPr lang="ru-RU" sz="1400" dirty="0"/>
              <a:t>так и поставь их по порядку!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7880" y="2136531"/>
            <a:ext cx="1242699" cy="288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497" y="1773335"/>
            <a:ext cx="1195312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1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0"/>
            <a:ext cx="9145599" cy="51444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5950" y="361951"/>
            <a:ext cx="4395768" cy="3107108"/>
          </a:xfrm>
          <a:prstGeom prst="rect">
            <a:avLst/>
          </a:prstGeom>
          <a:scene3d>
            <a:camera prst="isometricOffAxis2Left">
              <a:rot lat="416365" lon="369918" rev="21533259"/>
            </a:camera>
            <a:lightRig rig="threePt" dir="t"/>
          </a:scene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888" y="3798684"/>
            <a:ext cx="329492" cy="108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662" y="3719034"/>
            <a:ext cx="311186" cy="1080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071" y="3513133"/>
            <a:ext cx="279152" cy="108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425" y="3335792"/>
            <a:ext cx="270000" cy="1080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567" y="3569340"/>
            <a:ext cx="267712" cy="108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210" y="3673616"/>
            <a:ext cx="272288" cy="108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91855" y="1047751"/>
            <a:ext cx="2423458" cy="677820"/>
          </a:xfrm>
          <a:prstGeom prst="wedgeRoundRectCallout">
            <a:avLst>
              <a:gd name="adj1" fmla="val 45106"/>
              <a:gd name="adj2" fmla="val 83551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Как это? </a:t>
            </a:r>
            <a:endParaRPr lang="ru-RU" sz="1400" dirty="0" smtClean="0"/>
          </a:p>
          <a:p>
            <a:pPr algn="ctr"/>
            <a:r>
              <a:rPr lang="ru-RU" sz="1400" dirty="0" smtClean="0"/>
              <a:t>Что </a:t>
            </a:r>
            <a:r>
              <a:rPr lang="ru-RU" sz="1400" dirty="0"/>
              <a:t>значит по порядку?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7880" y="2136531"/>
            <a:ext cx="1242699" cy="288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497" y="1773336"/>
            <a:ext cx="1195312" cy="287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7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0"/>
            <a:ext cx="9145599" cy="51444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5950" y="361951"/>
            <a:ext cx="4395768" cy="3107108"/>
          </a:xfrm>
          <a:prstGeom prst="rect">
            <a:avLst/>
          </a:prstGeom>
          <a:scene3d>
            <a:camera prst="isometricOffAxis2Left">
              <a:rot lat="416365" lon="369918" rev="21533259"/>
            </a:camera>
            <a:lightRig rig="threePt" dir="t"/>
          </a:scene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888" y="3798684"/>
            <a:ext cx="329492" cy="108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662" y="3719034"/>
            <a:ext cx="311186" cy="1080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071" y="3513133"/>
            <a:ext cx="279152" cy="108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425" y="3335792"/>
            <a:ext cx="270000" cy="1080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567" y="3569340"/>
            <a:ext cx="267712" cy="108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210" y="3673616"/>
            <a:ext cx="272288" cy="1080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41818" y="939956"/>
            <a:ext cx="2634820" cy="677820"/>
          </a:xfrm>
          <a:prstGeom prst="wedgeRoundRectCallout">
            <a:avLst>
              <a:gd name="adj1" fmla="val 38796"/>
              <a:gd name="adj2" fmla="val 87443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Ты что, </a:t>
            </a:r>
            <a:r>
              <a:rPr lang="ru-RU" sz="1400" dirty="0"/>
              <a:t>в школе не изучал </a:t>
            </a:r>
            <a:r>
              <a:rPr lang="ru-RU" sz="1400" dirty="0">
                <a:solidFill>
                  <a:srgbClr val="FFC000"/>
                </a:solidFill>
              </a:rPr>
              <a:t>натуральные числа?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7880" y="2136531"/>
            <a:ext cx="1242699" cy="288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497" y="1773335"/>
            <a:ext cx="1195312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3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0"/>
            <a:ext cx="9145599" cy="51444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5950" y="361951"/>
            <a:ext cx="4395768" cy="3107108"/>
          </a:xfrm>
          <a:prstGeom prst="rect">
            <a:avLst/>
          </a:prstGeom>
          <a:scene3d>
            <a:camera prst="isometricOffAxis2Left">
              <a:rot lat="416365" lon="369918" rev="21533259"/>
            </a:camera>
            <a:lightRig rig="threePt" dir="t"/>
          </a:scene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888" y="3798684"/>
            <a:ext cx="329492" cy="108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662" y="3719034"/>
            <a:ext cx="311186" cy="1080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071" y="3513133"/>
            <a:ext cx="279152" cy="108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425" y="3335792"/>
            <a:ext cx="270000" cy="1080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567" y="3569340"/>
            <a:ext cx="267712" cy="108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210" y="3673616"/>
            <a:ext cx="272288" cy="108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35200" y="1047751"/>
            <a:ext cx="1980113" cy="677820"/>
          </a:xfrm>
          <a:prstGeom prst="wedgeRoundRectCallout">
            <a:avLst>
              <a:gd name="adj1" fmla="val 45106"/>
              <a:gd name="adj2" fmla="val 83551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Какие числа? </a:t>
            </a:r>
            <a:endParaRPr lang="ru-RU" sz="1400" dirty="0" smtClean="0"/>
          </a:p>
          <a:p>
            <a:pPr algn="ctr"/>
            <a:r>
              <a:rPr lang="ru-RU" sz="1400" dirty="0" smtClean="0">
                <a:solidFill>
                  <a:srgbClr val="FFC000"/>
                </a:solidFill>
              </a:rPr>
              <a:t>На-ту-</a:t>
            </a:r>
            <a:r>
              <a:rPr lang="ru-RU" sz="1400" dirty="0" err="1" smtClean="0">
                <a:solidFill>
                  <a:srgbClr val="FFC000"/>
                </a:solidFill>
              </a:rPr>
              <a:t>раль</a:t>
            </a:r>
            <a:r>
              <a:rPr lang="ru-RU" sz="1400" dirty="0" smtClean="0">
                <a:solidFill>
                  <a:srgbClr val="FFC000"/>
                </a:solidFill>
              </a:rPr>
              <a:t>-</a:t>
            </a:r>
            <a:r>
              <a:rPr lang="ru-RU" sz="1400" dirty="0" err="1" smtClean="0">
                <a:solidFill>
                  <a:srgbClr val="FFC000"/>
                </a:solidFill>
              </a:rPr>
              <a:t>ные</a:t>
            </a:r>
            <a:r>
              <a:rPr lang="ru-RU" sz="1400" dirty="0">
                <a:solidFill>
                  <a:srgbClr val="FFC000"/>
                </a:solidFill>
              </a:rPr>
              <a:t>???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7880" y="2136531"/>
            <a:ext cx="1242699" cy="288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497" y="1773335"/>
            <a:ext cx="1195312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12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0"/>
            <a:ext cx="9145599" cy="51444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5950" y="361951"/>
            <a:ext cx="4395768" cy="3107108"/>
          </a:xfrm>
          <a:prstGeom prst="rect">
            <a:avLst/>
          </a:prstGeom>
          <a:scene3d>
            <a:camera prst="isometricOffAxis2Left">
              <a:rot lat="416365" lon="369918" rev="21533259"/>
            </a:camera>
            <a:lightRig rig="threePt" dir="t"/>
          </a:scene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888" y="3798684"/>
            <a:ext cx="329492" cy="108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662" y="3719034"/>
            <a:ext cx="311186" cy="1080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071" y="3513133"/>
            <a:ext cx="279152" cy="108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425" y="3335792"/>
            <a:ext cx="270000" cy="1080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567" y="3569340"/>
            <a:ext cx="267712" cy="108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210" y="3673616"/>
            <a:ext cx="272288" cy="1080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61050" y="1087737"/>
            <a:ext cx="2315588" cy="677820"/>
          </a:xfrm>
          <a:prstGeom prst="wedgeRoundRectCallout">
            <a:avLst>
              <a:gd name="adj1" fmla="val 38796"/>
              <a:gd name="adj2" fmla="val 87443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Да, да, Саша! </a:t>
            </a:r>
            <a:endParaRPr lang="ru-RU" sz="1400" dirty="0" smtClean="0"/>
          </a:p>
          <a:p>
            <a:pPr algn="ctr"/>
            <a:r>
              <a:rPr lang="ru-RU" sz="1400" dirty="0" smtClean="0"/>
              <a:t>Именно </a:t>
            </a:r>
            <a:r>
              <a:rPr lang="ru-RU" sz="1400" dirty="0">
                <a:solidFill>
                  <a:srgbClr val="FFC000"/>
                </a:solidFill>
              </a:rPr>
              <a:t>натуральные!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7880" y="2136531"/>
            <a:ext cx="1242699" cy="288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497" y="1773335"/>
            <a:ext cx="1195312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4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1237</TotalTime>
  <Words>789</Words>
  <Application>Microsoft Office PowerPoint</Application>
  <PresentationFormat>Экран (16:9)</PresentationFormat>
  <Paragraphs>188</Paragraphs>
  <Slides>29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Cambria Math</vt:lpstr>
      <vt:lpstr>Roboto</vt:lpstr>
      <vt:lpstr>Calibri</vt:lpstr>
      <vt:lpstr>Merriweather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MSI</cp:lastModifiedBy>
  <cp:revision>117</cp:revision>
  <dcterms:created xsi:type="dcterms:W3CDTF">2017-06-06T14:34:21Z</dcterms:created>
  <dcterms:modified xsi:type="dcterms:W3CDTF">2025-01-17T08:09:48Z</dcterms:modified>
</cp:coreProperties>
</file>